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Lst>
  <p:sldSz cy="5143500" cx="9144000"/>
  <p:notesSz cx="6858000" cy="9144000"/>
  <p:embeddedFontLst>
    <p:embeddedFont>
      <p:font typeface="Roboto"/>
      <p:regular r:id="rId94"/>
      <p:bold r:id="rId95"/>
      <p:italic r:id="rId96"/>
      <p:boldItalic r:id="rId97"/>
    </p:embeddedFont>
    <p:embeddedFont>
      <p:font typeface="Gill Sans"/>
      <p:regular r:id="rId98"/>
      <p:bold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Roboto-bold.fntdata"/><Relationship Id="rId94" Type="http://schemas.openxmlformats.org/officeDocument/2006/relationships/font" Target="fonts/Roboto-regular.fntdata"/><Relationship Id="rId97" Type="http://schemas.openxmlformats.org/officeDocument/2006/relationships/font" Target="fonts/Roboto-boldItalic.fntdata"/><Relationship Id="rId96" Type="http://schemas.openxmlformats.org/officeDocument/2006/relationships/font" Target="fonts/Roboto-italic.fntdata"/><Relationship Id="rId11" Type="http://schemas.openxmlformats.org/officeDocument/2006/relationships/slide" Target="slides/slide6.xml"/><Relationship Id="rId99" Type="http://schemas.openxmlformats.org/officeDocument/2006/relationships/font" Target="fonts/GillSans-bold.fntdata"/><Relationship Id="rId10" Type="http://schemas.openxmlformats.org/officeDocument/2006/relationships/slide" Target="slides/slide5.xml"/><Relationship Id="rId98" Type="http://schemas.openxmlformats.org/officeDocument/2006/relationships/font" Target="fonts/GillSans-regular.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6" name="Google Shape;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251330ac2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251330ac2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222e410b2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222e410b2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23f58b1756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23f58b1756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23f58b175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23f58b175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22168afea7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122168afea7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g122168afea7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23f58b175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23f58b175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23f58b1756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23f58b1756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g123f58b1756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23f58b1756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123f58b1756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g123f58b1756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23f58b1756_0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23f58b1756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23f58b1756_0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23f58b1756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11b0a38495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 name="Google Shape;35;g11b0a38495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3f58b1756_0_7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123f58b1756_0_7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g123f58b1756_0_7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222e410b2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222e410b2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23f58b1756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23f58b1756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23f58b1756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23f58b175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23f58b1756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23f58b175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23f58b1756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23f58b1756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23f58b1756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g123f58b1756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23f58b1756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23f58b175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23f58b1756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23f58b1756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23f58b1756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23f58b1756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123f58b1756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 name="Google Shape;42;g123f58b1756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23f58b1756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23f58b1756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23f58b1756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123f58b1756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23f58b1756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23f58b1756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23f58b1756_0_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g123f58b1756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23f58b1756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123f58b1756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g123f58b1756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23f58b1756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23f58b1756_0_3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123f58b1756_0_37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23f58b1756_0_6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18" name="Google Shape;318;g123f58b1756_0_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23f58b1756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123f58b1756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27" name="Google Shape;327;g123f58b1756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23f58b1756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123f58b1756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123f58b1756_0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23f58b1756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23f58b1756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123f58b17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123f58b17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23f58b1756_0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123f58b1756_0_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000">
                <a:solidFill>
                  <a:srgbClr val="1A1A26"/>
                </a:solidFill>
              </a:rPr>
              <a:t>We are looking at putting the FOREST (and TREEs) to use in determining metrics to put into specification and then into test against the CSA 07, 08, 09, and 10, especially sine these are all supporting mission defense teams efforts, and while some capabilities may be fully automated, most require human intervention. </a:t>
            </a:r>
            <a:endParaRPr/>
          </a:p>
        </p:txBody>
      </p:sp>
      <p:sp>
        <p:nvSpPr>
          <p:cNvPr id="353" name="Google Shape;353;g123f58b1756_0_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23f58b1756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123f58b1756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65" name="Google Shape;365;g123f58b1756_0_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23f58b1756_0_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23f58b1756_0_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23f58b1756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23f58b1756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23f58b1756_0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123f58b1756_0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89" name="Google Shape;389;g123f58b1756_0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23f58b1756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123f58b1756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97" name="Google Shape;397;g123f58b1756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23f58b1756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123f58b1756_0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05" name="Google Shape;405;g123f58b1756_0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22168afea7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22168afea7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23f58b1756_0_8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23f58b1756_0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23f58b1756_0_8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23f58b1756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251330ac2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1251330ac2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23f58b1756_0_8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23f58b1756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23f58b1756_0_8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23f58b1756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23f58b1756_0_8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23f58b1756_0_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23f58b1756_0_8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23f58b1756_0_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23f58b1756_0_8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23f58b1756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23f58b1756_0_8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23f58b1756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23f58b1756_0_8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23f58b1756_0_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23f58b1756_0_8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23f58b1756_0_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23f58b1756_0_8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23f58b1756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23f58b1756_0_9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123f58b1756_0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251330ac2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251330ac2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23f58b1756_0_9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23f58b1756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23f58b1756_0_9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23f58b1756_0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22168afea7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22168afea7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23f58b1756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23f58b1756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23f58b1756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23f58b1756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22168afea7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22168afea7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22168afe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122168afe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22168afea7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122168afea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22168afea7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22168afea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22168afea7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122168afea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222e410b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222e410b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22168afea7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122168afea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22168afea7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122168afea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22168afea7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22168afea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22168afea7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122168afea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22168afea7_0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122168afea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22168afea7_0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122168afea7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22168afea7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122168afea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22168afea7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22168afea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22168afea7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22168afea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122168afea7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122168afea7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222e410b2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222e410b2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22168afea7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122168afea7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22168afea7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122168afea7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23f58b1756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123f58b1756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256777a2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256777a2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256777a20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256777a20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256777a20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1256777a20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1256777a20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1256777a20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1256777a20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1256777a20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123f58b1756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123f58b1756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251330ac2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251330ac2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Google Shape;13;p2"/>
          <p:cNvSpPr txBox="1"/>
          <p:nvPr>
            <p:ph idx="1" type="body"/>
          </p:nvPr>
        </p:nvSpPr>
        <p:spPr>
          <a:xfrm>
            <a:off x="186500" y="790175"/>
            <a:ext cx="8714400" cy="3969900"/>
          </a:xfrm>
          <a:prstGeom prst="rect">
            <a:avLst/>
          </a:prstGeom>
          <a:noFill/>
          <a:ln>
            <a:noFill/>
          </a:ln>
        </p:spPr>
        <p:txBody>
          <a:bodyPr anchorCtr="0" anchor="t" bIns="34275" lIns="68575" spcFirstLastPara="1" rIns="68575" wrap="square" tIns="34275">
            <a:normAutofit/>
          </a:bodyPr>
          <a:lstStyle>
            <a:lvl1pPr indent="-330200" lvl="0" marL="457200" algn="l">
              <a:lnSpc>
                <a:spcPct val="90000"/>
              </a:lnSpc>
              <a:spcBef>
                <a:spcPts val="800"/>
              </a:spcBef>
              <a:spcAft>
                <a:spcPts val="0"/>
              </a:spcAft>
              <a:buClr>
                <a:schemeClr val="dk1"/>
              </a:buClr>
              <a:buSzPts val="1600"/>
              <a:buChar char="•"/>
              <a:defRPr/>
            </a:lvl1pPr>
            <a:lvl2pPr indent="-311150" lvl="1" marL="914400" algn="l">
              <a:lnSpc>
                <a:spcPct val="90000"/>
              </a:lnSpc>
              <a:spcBef>
                <a:spcPts val="400"/>
              </a:spcBef>
              <a:spcAft>
                <a:spcPts val="0"/>
              </a:spcAft>
              <a:buClr>
                <a:schemeClr val="dk1"/>
              </a:buClr>
              <a:buSzPts val="1300"/>
              <a:buChar char="•"/>
              <a:defRPr/>
            </a:lvl2pPr>
            <a:lvl3pPr indent="-292100" lvl="2" marL="1371600" algn="l">
              <a:lnSpc>
                <a:spcPct val="90000"/>
              </a:lnSpc>
              <a:spcBef>
                <a:spcPts val="400"/>
              </a:spcBef>
              <a:spcAft>
                <a:spcPts val="0"/>
              </a:spcAft>
              <a:buClr>
                <a:schemeClr val="dk1"/>
              </a:buClr>
              <a:buSzPts val="1000"/>
              <a:buChar char="•"/>
              <a:defRPr/>
            </a:lvl3pPr>
            <a:lvl4pPr indent="-285750" lvl="3" marL="1828800" algn="l">
              <a:lnSpc>
                <a:spcPct val="90000"/>
              </a:lnSpc>
              <a:spcBef>
                <a:spcPts val="400"/>
              </a:spcBef>
              <a:spcAft>
                <a:spcPts val="0"/>
              </a:spcAft>
              <a:buClr>
                <a:schemeClr val="dk1"/>
              </a:buClr>
              <a:buSzPts val="900"/>
              <a:buChar char="•"/>
              <a:defRPr/>
            </a:lvl4pPr>
            <a:lvl5pPr indent="-285750" lvl="4" marL="2286000" algn="l">
              <a:lnSpc>
                <a:spcPct val="90000"/>
              </a:lnSpc>
              <a:spcBef>
                <a:spcPts val="400"/>
              </a:spcBef>
              <a:spcAft>
                <a:spcPts val="0"/>
              </a:spcAft>
              <a:buClr>
                <a:schemeClr val="dk1"/>
              </a:buClr>
              <a:buSzPts val="900"/>
              <a:buChar char="•"/>
              <a:defRPr/>
            </a:lvl5pPr>
            <a:lvl6pPr indent="-285750" lvl="5" marL="2743200" algn="l">
              <a:lnSpc>
                <a:spcPct val="90000"/>
              </a:lnSpc>
              <a:spcBef>
                <a:spcPts val="400"/>
              </a:spcBef>
              <a:spcAft>
                <a:spcPts val="0"/>
              </a:spcAft>
              <a:buClr>
                <a:schemeClr val="dk1"/>
              </a:buClr>
              <a:buSzPts val="900"/>
              <a:buChar char="•"/>
              <a:defRPr/>
            </a:lvl6pPr>
            <a:lvl7pPr indent="-285750" lvl="6" marL="3200400" algn="l">
              <a:lnSpc>
                <a:spcPct val="90000"/>
              </a:lnSpc>
              <a:spcBef>
                <a:spcPts val="400"/>
              </a:spcBef>
              <a:spcAft>
                <a:spcPts val="0"/>
              </a:spcAft>
              <a:buClr>
                <a:schemeClr val="dk1"/>
              </a:buClr>
              <a:buSzPts val="900"/>
              <a:buChar char="•"/>
              <a:defRPr/>
            </a:lvl7pPr>
            <a:lvl8pPr indent="-285750" lvl="7" marL="3657600" algn="l">
              <a:lnSpc>
                <a:spcPct val="90000"/>
              </a:lnSpc>
              <a:spcBef>
                <a:spcPts val="400"/>
              </a:spcBef>
              <a:spcAft>
                <a:spcPts val="0"/>
              </a:spcAft>
              <a:buClr>
                <a:schemeClr val="dk1"/>
              </a:buClr>
              <a:buSzPts val="900"/>
              <a:buChar char="•"/>
              <a:defRPr/>
            </a:lvl8pPr>
            <a:lvl9pPr indent="-285750" lvl="8" marL="4114800" algn="l">
              <a:lnSpc>
                <a:spcPct val="90000"/>
              </a:lnSpc>
              <a:spcBef>
                <a:spcPts val="400"/>
              </a:spcBef>
              <a:spcAft>
                <a:spcPts val="0"/>
              </a:spcAft>
              <a:buClr>
                <a:schemeClr val="dk1"/>
              </a:buClr>
              <a:buSzPts val="900"/>
              <a:buChar char="•"/>
              <a:defRPr/>
            </a:lvl9pPr>
          </a:lstStyle>
          <a:p/>
        </p:txBody>
      </p:sp>
      <p:sp>
        <p:nvSpPr>
          <p:cNvPr id="14" name="Google Shape;14;p2"/>
          <p:cNvSpPr txBox="1"/>
          <p:nvPr>
            <p:ph idx="12" type="sldNum"/>
          </p:nvPr>
        </p:nvSpPr>
        <p:spPr>
          <a:xfrm>
            <a:off x="6843500" y="47601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Calibri"/>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 name="Google Shape;17;p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500"/>
              <a:buNone/>
              <a:defRPr sz="15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8" name="Google Shape;18;p3"/>
          <p:cNvSpPr txBox="1"/>
          <p:nvPr>
            <p:ph idx="12" type="sldNum"/>
          </p:nvPr>
        </p:nvSpPr>
        <p:spPr>
          <a:xfrm>
            <a:off x="6843500" y="4753038"/>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4"/>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 name="Google Shape;21;p4"/>
          <p:cNvSpPr txBox="1"/>
          <p:nvPr>
            <p:ph idx="12" type="sldNum"/>
          </p:nvPr>
        </p:nvSpPr>
        <p:spPr>
          <a:xfrm>
            <a:off x="6843500" y="4753038"/>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5"/>
          <p:cNvSpPr txBox="1"/>
          <p:nvPr>
            <p:ph idx="12" type="sldNum"/>
          </p:nvPr>
        </p:nvSpPr>
        <p:spPr>
          <a:xfrm>
            <a:off x="6843500" y="4753038"/>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186506" y="790163"/>
            <a:ext cx="8714400" cy="3842700"/>
          </a:xfrm>
          <a:prstGeom prst="rect">
            <a:avLst/>
          </a:prstGeom>
          <a:noFill/>
          <a:ln>
            <a:noFill/>
          </a:ln>
        </p:spPr>
        <p:txBody>
          <a:bodyPr anchorCtr="0" anchor="t" bIns="34275" lIns="68575" spcFirstLastPara="1" rIns="68575" wrap="square" tIns="34275">
            <a:normAutofit/>
          </a:bodyPr>
          <a:lstStyle>
            <a:lvl1pPr indent="-330200" lvl="0" marL="457200" marR="0" rtl="0" algn="l">
              <a:lnSpc>
                <a:spcPct val="90000"/>
              </a:lnSpc>
              <a:spcBef>
                <a:spcPts val="800"/>
              </a:spcBef>
              <a:spcAft>
                <a:spcPts val="0"/>
              </a:spcAft>
              <a:buClr>
                <a:schemeClr val="dk1"/>
              </a:buClr>
              <a:buSzPts val="1600"/>
              <a:buFont typeface="Arial"/>
              <a:buChar char="•"/>
              <a:defRPr b="0" i="0" sz="2100" u="none" cap="none" strike="noStrike">
                <a:solidFill>
                  <a:schemeClr val="dk1"/>
                </a:solidFill>
                <a:latin typeface="Calibri"/>
                <a:ea typeface="Calibri"/>
                <a:cs typeface="Calibri"/>
                <a:sym typeface="Calibri"/>
              </a:defRPr>
            </a:lvl1pPr>
            <a:lvl2pPr indent="-311150" lvl="1" marL="914400" marR="0" rtl="0" algn="l">
              <a:lnSpc>
                <a:spcPct val="90000"/>
              </a:lnSpc>
              <a:spcBef>
                <a:spcPts val="400"/>
              </a:spcBef>
              <a:spcAft>
                <a:spcPts val="0"/>
              </a:spcAft>
              <a:buClr>
                <a:schemeClr val="dk1"/>
              </a:buClr>
              <a:buSzPts val="1300"/>
              <a:buFont typeface="Arial"/>
              <a:buChar char="•"/>
              <a:defRPr b="0" i="0" sz="1800" u="none" cap="none" strike="noStrike">
                <a:solidFill>
                  <a:schemeClr val="dk1"/>
                </a:solidFill>
                <a:latin typeface="Calibri"/>
                <a:ea typeface="Calibri"/>
                <a:cs typeface="Calibri"/>
                <a:sym typeface="Calibri"/>
              </a:defRPr>
            </a:lvl2pPr>
            <a:lvl3pPr indent="-292100" lvl="2" marL="1371600" marR="0" rtl="0" algn="l">
              <a:lnSpc>
                <a:spcPct val="90000"/>
              </a:lnSpc>
              <a:spcBef>
                <a:spcPts val="400"/>
              </a:spcBef>
              <a:spcAft>
                <a:spcPts val="0"/>
              </a:spcAft>
              <a:buClr>
                <a:schemeClr val="dk1"/>
              </a:buClr>
              <a:buSzPts val="1000"/>
              <a:buFont typeface="Arial"/>
              <a:buChar char="•"/>
              <a:defRPr b="0" i="0" sz="1500" u="none" cap="none" strike="noStrike">
                <a:solidFill>
                  <a:schemeClr val="dk1"/>
                </a:solidFill>
                <a:latin typeface="Calibri"/>
                <a:ea typeface="Calibri"/>
                <a:cs typeface="Calibri"/>
                <a:sym typeface="Calibri"/>
              </a:defRPr>
            </a:lvl3pPr>
            <a:lvl4pPr indent="-285750" lvl="3" marL="1828800" marR="0" rtl="0" algn="l">
              <a:lnSpc>
                <a:spcPct val="90000"/>
              </a:lnSpc>
              <a:spcBef>
                <a:spcPts val="400"/>
              </a:spcBef>
              <a:spcAft>
                <a:spcPts val="0"/>
              </a:spcAft>
              <a:buClr>
                <a:schemeClr val="dk1"/>
              </a:buClr>
              <a:buSzPts val="900"/>
              <a:buFont typeface="Arial"/>
              <a:buChar char="•"/>
              <a:defRPr b="0" i="0" sz="1400" u="none" cap="none" strike="noStrike">
                <a:solidFill>
                  <a:schemeClr val="dk1"/>
                </a:solidFill>
                <a:latin typeface="Calibri"/>
                <a:ea typeface="Calibri"/>
                <a:cs typeface="Calibri"/>
                <a:sym typeface="Calibri"/>
              </a:defRPr>
            </a:lvl4pPr>
            <a:lvl5pPr indent="-285750" lvl="4" marL="2286000" marR="0" rtl="0" algn="l">
              <a:lnSpc>
                <a:spcPct val="90000"/>
              </a:lnSpc>
              <a:spcBef>
                <a:spcPts val="400"/>
              </a:spcBef>
              <a:spcAft>
                <a:spcPts val="0"/>
              </a:spcAft>
              <a:buClr>
                <a:schemeClr val="dk1"/>
              </a:buClr>
              <a:buSzPts val="900"/>
              <a:buFont typeface="Arial"/>
              <a:buChar char="•"/>
              <a:defRPr b="0" i="0" sz="1400" u="none" cap="none" strike="noStrike">
                <a:solidFill>
                  <a:schemeClr val="dk1"/>
                </a:solidFill>
                <a:latin typeface="Calibri"/>
                <a:ea typeface="Calibri"/>
                <a:cs typeface="Calibri"/>
                <a:sym typeface="Calibri"/>
              </a:defRPr>
            </a:lvl5pPr>
            <a:lvl6pPr indent="-285750" lvl="5" marL="2743200" marR="0" rtl="0" algn="l">
              <a:lnSpc>
                <a:spcPct val="90000"/>
              </a:lnSpc>
              <a:spcBef>
                <a:spcPts val="400"/>
              </a:spcBef>
              <a:spcAft>
                <a:spcPts val="0"/>
              </a:spcAft>
              <a:buClr>
                <a:schemeClr val="dk1"/>
              </a:buClr>
              <a:buSzPts val="900"/>
              <a:buFont typeface="Arial"/>
              <a:buChar char="•"/>
              <a:defRPr b="0" i="0" sz="1400" u="none" cap="none" strike="noStrike">
                <a:solidFill>
                  <a:schemeClr val="dk1"/>
                </a:solidFill>
                <a:latin typeface="Calibri"/>
                <a:ea typeface="Calibri"/>
                <a:cs typeface="Calibri"/>
                <a:sym typeface="Calibri"/>
              </a:defRPr>
            </a:lvl6pPr>
            <a:lvl7pPr indent="-285750" lvl="6" marL="3200400" marR="0" rtl="0" algn="l">
              <a:lnSpc>
                <a:spcPct val="90000"/>
              </a:lnSpc>
              <a:spcBef>
                <a:spcPts val="400"/>
              </a:spcBef>
              <a:spcAft>
                <a:spcPts val="0"/>
              </a:spcAft>
              <a:buClr>
                <a:schemeClr val="dk1"/>
              </a:buClr>
              <a:buSzPts val="900"/>
              <a:buFont typeface="Arial"/>
              <a:buChar char="•"/>
              <a:defRPr b="0" i="0" sz="1400" u="none" cap="none" strike="noStrike">
                <a:solidFill>
                  <a:schemeClr val="dk1"/>
                </a:solidFill>
                <a:latin typeface="Calibri"/>
                <a:ea typeface="Calibri"/>
                <a:cs typeface="Calibri"/>
                <a:sym typeface="Calibri"/>
              </a:defRPr>
            </a:lvl7pPr>
            <a:lvl8pPr indent="-285750" lvl="7" marL="3657600" marR="0" rtl="0" algn="l">
              <a:lnSpc>
                <a:spcPct val="90000"/>
              </a:lnSpc>
              <a:spcBef>
                <a:spcPts val="400"/>
              </a:spcBef>
              <a:spcAft>
                <a:spcPts val="0"/>
              </a:spcAft>
              <a:buClr>
                <a:schemeClr val="dk1"/>
              </a:buClr>
              <a:buSzPts val="900"/>
              <a:buFont typeface="Arial"/>
              <a:buChar char="•"/>
              <a:defRPr b="0" i="0" sz="1400" u="none" cap="none" strike="noStrike">
                <a:solidFill>
                  <a:schemeClr val="dk1"/>
                </a:solidFill>
                <a:latin typeface="Calibri"/>
                <a:ea typeface="Calibri"/>
                <a:cs typeface="Calibri"/>
                <a:sym typeface="Calibri"/>
              </a:defRPr>
            </a:lvl8pPr>
            <a:lvl9pPr indent="-285750" lvl="8" marL="4114800" marR="0" rtl="0" algn="l">
              <a:lnSpc>
                <a:spcPct val="90000"/>
              </a:lnSpc>
              <a:spcBef>
                <a:spcPts val="400"/>
              </a:spcBef>
              <a:spcAft>
                <a:spcPts val="0"/>
              </a:spcAft>
              <a:buClr>
                <a:schemeClr val="dk1"/>
              </a:buClr>
              <a:buSzPts val="9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2" type="sldNum"/>
          </p:nvPr>
        </p:nvSpPr>
        <p:spPr>
          <a:xfrm>
            <a:off x="6843500" y="4753038"/>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9" name="Google Shape;9;p1"/>
          <p:cNvCxnSpPr/>
          <p:nvPr/>
        </p:nvCxnSpPr>
        <p:spPr>
          <a:xfrm>
            <a:off x="0" y="700709"/>
            <a:ext cx="9144000" cy="0"/>
          </a:xfrm>
          <a:prstGeom prst="straightConnector1">
            <a:avLst/>
          </a:prstGeom>
          <a:noFill/>
          <a:ln cap="flat" cmpd="sng" w="28575">
            <a:solidFill>
              <a:srgbClr val="861F41"/>
            </a:solidFill>
            <a:prstDash val="solid"/>
            <a:miter lim="800000"/>
            <a:headEnd len="sm" w="sm" type="none"/>
            <a:tailEnd len="sm" w="sm" type="none"/>
          </a:ln>
        </p:spPr>
      </p:cxnSp>
      <p:pic>
        <p:nvPicPr>
          <p:cNvPr id="10" name="Google Shape;10;p1"/>
          <p:cNvPicPr preferRelativeResize="0"/>
          <p:nvPr/>
        </p:nvPicPr>
        <p:blipFill rotWithShape="1">
          <a:blip r:embed="rId1">
            <a:alphaModFix/>
          </a:blip>
          <a:srcRect b="0" l="0" r="0" t="0"/>
          <a:stretch/>
        </p:blipFill>
        <p:spPr>
          <a:xfrm>
            <a:off x="8054220" y="33994"/>
            <a:ext cx="846856" cy="5965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www.menti.com" TargetMode="Externa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jp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hyperlink" Target="https://psas.scripts.mit.edu/home/get_file.php?name=STPA_handbook.pdf" TargetMode="External"/><Relationship Id="rId5" Type="http://schemas.openxmlformats.org/officeDocument/2006/relationships/hyperlink" Target="http://psas.scripts.mit.edu/home/wp-content/uploads/2014/03/Young_STAMP_2014_As-delivered.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9.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github.com/tsherburne/de-textbook" TargetMode="External"/><Relationship Id="rId4" Type="http://schemas.openxmlformats.org/officeDocument/2006/relationships/hyperlink" Target="https://tsherburne.github.io/de-textbook/lab/index.html" TargetMode="External"/><Relationship Id="rId5" Type="http://schemas.openxmlformats.org/officeDocument/2006/relationships/image" Target="../media/image56.png"/><Relationship Id="rId6" Type="http://schemas.openxmlformats.org/officeDocument/2006/relationships/image" Target="../media/image45.png"/><Relationship Id="rId7"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7.png"/><Relationship Id="rId4" Type="http://schemas.openxmlformats.org/officeDocument/2006/relationships/image" Target="../media/image48.png"/><Relationship Id="rId5" Type="http://schemas.openxmlformats.org/officeDocument/2006/relationships/image" Target="../media/image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1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image" Target="../media/image8.png"/><Relationship Id="rId5" Type="http://schemas.openxmlformats.org/officeDocument/2006/relationships/image" Target="../media/image44.png"/><Relationship Id="rId6" Type="http://schemas.openxmlformats.org/officeDocument/2006/relationships/image" Target="../media/image47.png"/><Relationship Id="rId7" Type="http://schemas.openxmlformats.org/officeDocument/2006/relationships/image" Target="../media/image55.png"/><Relationship Id="rId8"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0.png"/><Relationship Id="rId4" Type="http://schemas.openxmlformats.org/officeDocument/2006/relationships/hyperlink" Target="https://psas.scripts.mit.edu/home/get_file.php?name=STPA_handbook.pdf" TargetMode="External"/><Relationship Id="rId5"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8.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5.png"/><Relationship Id="rId4" Type="http://schemas.openxmlformats.org/officeDocument/2006/relationships/image" Target="../media/image63.png"/><Relationship Id="rId5" Type="http://schemas.openxmlformats.org/officeDocument/2006/relationships/image" Target="../media/image54.png"/><Relationship Id="rId6"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9.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9.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6.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1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5.png"/><Relationship Id="rId4" Type="http://schemas.openxmlformats.org/officeDocument/2006/relationships/image" Target="../media/image74.png"/><Relationship Id="rId5"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8.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4.png"/><Relationship Id="rId4" Type="http://schemas.openxmlformats.org/officeDocument/2006/relationships/image" Target="../media/image51.png"/><Relationship Id="rId5" Type="http://schemas.openxmlformats.org/officeDocument/2006/relationships/image" Target="../media/image79.png"/><Relationship Id="rId6" Type="http://schemas.openxmlformats.org/officeDocument/2006/relationships/image" Target="../media/image76.png"/><Relationship Id="rId7" Type="http://schemas.openxmlformats.org/officeDocument/2006/relationships/image" Target="../media/image73.png"/><Relationship Id="rId8" Type="http://schemas.openxmlformats.org/officeDocument/2006/relationships/image" Target="../media/image9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1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0.png"/><Relationship Id="rId4" Type="http://schemas.openxmlformats.org/officeDocument/2006/relationships/hyperlink" Target="https://psas.scripts.mit.edu/home/get_file.php?name=STPA_handbook.pdf" TargetMode="External"/><Relationship Id="rId5" Type="http://schemas.openxmlformats.org/officeDocument/2006/relationships/image" Target="../media/image5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58.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1.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0.png"/><Relationship Id="rId4" Type="http://schemas.openxmlformats.org/officeDocument/2006/relationships/image" Target="../media/image81.png"/><Relationship Id="rId5" Type="http://schemas.openxmlformats.org/officeDocument/2006/relationships/image" Target="../media/image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1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0.pn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77.png"/><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82.png"/><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9.png"/><Relationship Id="rId4" Type="http://schemas.openxmlformats.org/officeDocument/2006/relationships/image" Target="../media/image87.png"/><Relationship Id="rId5" Type="http://schemas.openxmlformats.org/officeDocument/2006/relationships/image" Target="../media/image9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hyperlink" Target="https://tsherburne.github.io/de-textbook/lab/index.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sp>
        <p:nvSpPr>
          <p:cNvPr id="28" name="Google Shape;28;p6"/>
          <p:cNvSpPr txBox="1"/>
          <p:nvPr>
            <p:ph type="ctrTitle"/>
          </p:nvPr>
        </p:nvSpPr>
        <p:spPr>
          <a:xfrm>
            <a:off x="1143000" y="841774"/>
            <a:ext cx="6858000" cy="12018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rPr b="1" lang="en"/>
              <a:t>Operational Cyber Resilience</a:t>
            </a:r>
            <a:endParaRPr b="1"/>
          </a:p>
          <a:p>
            <a:pPr indent="0" lvl="0" marL="0" rtl="0" algn="ctr">
              <a:spcBef>
                <a:spcPts val="0"/>
              </a:spcBef>
              <a:spcAft>
                <a:spcPts val="0"/>
              </a:spcAft>
              <a:buNone/>
            </a:pPr>
            <a:r>
              <a:rPr b="1" lang="en"/>
              <a:t>in Engineering and Systems Test</a:t>
            </a:r>
            <a:endParaRPr b="1"/>
          </a:p>
        </p:txBody>
      </p:sp>
      <p:sp>
        <p:nvSpPr>
          <p:cNvPr id="29" name="Google Shape;29;p6"/>
          <p:cNvSpPr txBox="1"/>
          <p:nvPr>
            <p:ph idx="1" type="subTitle"/>
          </p:nvPr>
        </p:nvSpPr>
        <p:spPr>
          <a:xfrm>
            <a:off x="1143000" y="2091926"/>
            <a:ext cx="6858000" cy="7953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DATAWorks Short Course #2</a:t>
            </a:r>
            <a:endParaRPr/>
          </a:p>
          <a:p>
            <a:pPr indent="0" lvl="0" marL="0" rtl="0" algn="ctr">
              <a:spcBef>
                <a:spcPts val="800"/>
              </a:spcBef>
              <a:spcAft>
                <a:spcPts val="0"/>
              </a:spcAft>
              <a:buNone/>
            </a:pPr>
            <a:r>
              <a:rPr lang="en"/>
              <a:t>26-Apr-2022</a:t>
            </a:r>
            <a:endParaRPr/>
          </a:p>
        </p:txBody>
      </p:sp>
      <p:sp>
        <p:nvSpPr>
          <p:cNvPr id="30" name="Google Shape;30;p6"/>
          <p:cNvSpPr txBox="1"/>
          <p:nvPr/>
        </p:nvSpPr>
        <p:spPr>
          <a:xfrm>
            <a:off x="3224800" y="3559938"/>
            <a:ext cx="3737700" cy="6312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n"/>
              <a:t>Interactive Engagement</a:t>
            </a:r>
            <a:endParaRPr/>
          </a:p>
          <a:p>
            <a:pPr indent="0" lvl="0" marL="0" rtl="0" algn="ctr">
              <a:spcBef>
                <a:spcPts val="0"/>
              </a:spcBef>
              <a:spcAft>
                <a:spcPts val="0"/>
              </a:spcAft>
              <a:buNone/>
            </a:pPr>
            <a:r>
              <a:rPr lang="en" sz="1500" u="sng">
                <a:solidFill>
                  <a:schemeClr val="hlink"/>
                </a:solidFill>
                <a:latin typeface="Calibri"/>
                <a:ea typeface="Calibri"/>
                <a:cs typeface="Calibri"/>
                <a:sym typeface="Calibri"/>
                <a:hlinkClick r:id="rId3"/>
              </a:rPr>
              <a:t>www.menti.com</a:t>
            </a:r>
            <a:r>
              <a:rPr lang="en" sz="1500">
                <a:solidFill>
                  <a:schemeClr val="dk1"/>
                </a:solidFill>
                <a:latin typeface="Calibri"/>
                <a:ea typeface="Calibri"/>
                <a:cs typeface="Calibri"/>
                <a:sym typeface="Calibri"/>
              </a:rPr>
              <a:t> and use the code 2342 4892</a:t>
            </a:r>
            <a:endParaRPr/>
          </a:p>
        </p:txBody>
      </p:sp>
      <p:pic>
        <p:nvPicPr>
          <p:cNvPr id="31" name="Google Shape;31;p6"/>
          <p:cNvPicPr preferRelativeResize="0"/>
          <p:nvPr/>
        </p:nvPicPr>
        <p:blipFill>
          <a:blip r:embed="rId4">
            <a:alphaModFix/>
          </a:blip>
          <a:stretch>
            <a:fillRect/>
          </a:stretch>
        </p:blipFill>
        <p:spPr>
          <a:xfrm>
            <a:off x="413000" y="2264699"/>
            <a:ext cx="2762250" cy="2762250"/>
          </a:xfrm>
          <a:prstGeom prst="rect">
            <a:avLst/>
          </a:prstGeom>
          <a:noFill/>
          <a:ln>
            <a:noFill/>
          </a:ln>
        </p:spPr>
      </p:pic>
      <p:sp>
        <p:nvSpPr>
          <p:cNvPr id="32" name="Google Shape;32;p6"/>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5"/>
          <p:cNvSpPr txBox="1"/>
          <p:nvPr>
            <p:ph type="title"/>
          </p:nvPr>
        </p:nvSpPr>
        <p:spPr>
          <a:xfrm>
            <a:off x="186500" y="121700"/>
            <a:ext cx="7922400" cy="5091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 sz="2440">
                <a:latin typeface="Arial"/>
                <a:ea typeface="Arial"/>
                <a:cs typeface="Arial"/>
                <a:sym typeface="Arial"/>
              </a:rPr>
              <a:t>Approach:  Resilience and Assurance Methodologies – full System Life Cycle</a:t>
            </a:r>
            <a:endParaRPr sz="1900"/>
          </a:p>
        </p:txBody>
      </p:sp>
      <p:sp>
        <p:nvSpPr>
          <p:cNvPr id="97" name="Google Shape;97;p15"/>
          <p:cNvSpPr txBox="1"/>
          <p:nvPr>
            <p:ph idx="1" type="body"/>
          </p:nvPr>
        </p:nvSpPr>
        <p:spPr>
          <a:xfrm>
            <a:off x="186500" y="790175"/>
            <a:ext cx="4722900" cy="3969900"/>
          </a:xfrm>
          <a:prstGeom prst="rect">
            <a:avLst/>
          </a:prstGeom>
        </p:spPr>
        <p:txBody>
          <a:bodyPr anchorCtr="0" anchor="t" bIns="34275" lIns="68575" spcFirstLastPara="1" rIns="68575" wrap="square" tIns="34275">
            <a:normAutofit lnSpcReduction="20000"/>
          </a:bodyPr>
          <a:lstStyle/>
          <a:p>
            <a:pPr indent="0" lvl="0" marL="0" rtl="0" algn="l">
              <a:spcBef>
                <a:spcPts val="1000"/>
              </a:spcBef>
              <a:spcAft>
                <a:spcPts val="0"/>
              </a:spcAft>
              <a:buClr>
                <a:schemeClr val="dk1"/>
              </a:buClr>
              <a:buSzPts val="1100"/>
              <a:buFont typeface="Arial"/>
              <a:buNone/>
            </a:pPr>
            <a:r>
              <a:rPr lang="en" sz="1800">
                <a:latin typeface="Arial"/>
                <a:ea typeface="Arial"/>
                <a:cs typeface="Arial"/>
                <a:sym typeface="Arial"/>
              </a:rPr>
              <a:t>•</a:t>
            </a:r>
            <a:r>
              <a:rPr lang="en" sz="2400"/>
              <a:t>Need rigorous methods and tools usable in all stages of the SE process</a:t>
            </a:r>
            <a:endParaRPr sz="2400"/>
          </a:p>
          <a:p>
            <a:pPr indent="0" lvl="0" marL="0" rtl="0" algn="l">
              <a:spcBef>
                <a:spcPts val="500"/>
              </a:spcBef>
              <a:spcAft>
                <a:spcPts val="0"/>
              </a:spcAft>
              <a:buClr>
                <a:schemeClr val="dk1"/>
              </a:buClr>
              <a:buSzPts val="1100"/>
              <a:buFont typeface="Arial"/>
              <a:buNone/>
            </a:pPr>
            <a:r>
              <a:rPr lang="en" sz="1800">
                <a:latin typeface="Arial"/>
                <a:ea typeface="Arial"/>
                <a:cs typeface="Arial"/>
                <a:sym typeface="Arial"/>
              </a:rPr>
              <a:t>•</a:t>
            </a:r>
            <a:r>
              <a:rPr lang="en" sz="2400"/>
              <a:t>From Mission Engineering to Developmental &amp; Operational Test</a:t>
            </a:r>
            <a:endParaRPr sz="2400"/>
          </a:p>
          <a:p>
            <a:pPr indent="0" lvl="0" marL="0" rtl="0" algn="l">
              <a:spcBef>
                <a:spcPts val="1000"/>
              </a:spcBef>
              <a:spcAft>
                <a:spcPts val="0"/>
              </a:spcAft>
              <a:buClr>
                <a:schemeClr val="dk1"/>
              </a:buClr>
              <a:buSzPts val="1100"/>
              <a:buFont typeface="Arial"/>
              <a:buNone/>
            </a:pPr>
            <a:r>
              <a:rPr lang="en" sz="1800">
                <a:latin typeface="Arial"/>
                <a:ea typeface="Arial"/>
                <a:cs typeface="Arial"/>
                <a:sym typeface="Arial"/>
              </a:rPr>
              <a:t>•</a:t>
            </a:r>
            <a:r>
              <a:rPr lang="en" sz="2400"/>
              <a:t>Earlier focus on loss causation and resilience</a:t>
            </a:r>
            <a:endParaRPr sz="2400"/>
          </a:p>
          <a:p>
            <a:pPr indent="0" lvl="0" marL="0" rtl="0" algn="l">
              <a:spcBef>
                <a:spcPts val="1000"/>
              </a:spcBef>
              <a:spcAft>
                <a:spcPts val="0"/>
              </a:spcAft>
              <a:buClr>
                <a:schemeClr val="dk1"/>
              </a:buClr>
              <a:buSzPts val="1100"/>
              <a:buFont typeface="Arial"/>
              <a:buNone/>
            </a:pPr>
            <a:r>
              <a:rPr lang="en" sz="1800">
                <a:latin typeface="Arial"/>
                <a:ea typeface="Arial"/>
                <a:cs typeface="Arial"/>
                <a:sym typeface="Arial"/>
              </a:rPr>
              <a:t>•</a:t>
            </a:r>
            <a:r>
              <a:rPr lang="en" sz="2400"/>
              <a:t>Later focus on risk management and assurance</a:t>
            </a:r>
            <a:endParaRPr sz="2400"/>
          </a:p>
          <a:p>
            <a:pPr indent="0" lvl="0" marL="0" rtl="0" algn="l">
              <a:spcBef>
                <a:spcPts val="1000"/>
              </a:spcBef>
              <a:spcAft>
                <a:spcPts val="0"/>
              </a:spcAft>
              <a:buClr>
                <a:schemeClr val="dk1"/>
              </a:buClr>
              <a:buSzPts val="1100"/>
              <a:buFont typeface="Arial"/>
              <a:buNone/>
            </a:pPr>
            <a:r>
              <a:rPr lang="en" sz="1800">
                <a:latin typeface="Arial"/>
                <a:ea typeface="Arial"/>
                <a:cs typeface="Arial"/>
                <a:sym typeface="Arial"/>
              </a:rPr>
              <a:t>•</a:t>
            </a:r>
            <a:r>
              <a:rPr lang="en" sz="2400"/>
              <a:t>Continuous evaluation of assurance-related quality attributes</a:t>
            </a:r>
            <a:endParaRPr sz="2400"/>
          </a:p>
          <a:p>
            <a:pPr indent="0" lvl="0" marL="0" rtl="0" algn="l">
              <a:spcBef>
                <a:spcPts val="800"/>
              </a:spcBef>
              <a:spcAft>
                <a:spcPts val="0"/>
              </a:spcAft>
              <a:buNone/>
            </a:pPr>
            <a:r>
              <a:t/>
            </a:r>
            <a:endParaRPr/>
          </a:p>
        </p:txBody>
      </p:sp>
      <p:sp>
        <p:nvSpPr>
          <p:cNvPr id="98" name="Google Shape;98;p15"/>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99" name="Google Shape;99;p15"/>
          <p:cNvPicPr preferRelativeResize="0"/>
          <p:nvPr/>
        </p:nvPicPr>
        <p:blipFill>
          <a:blip r:embed="rId3">
            <a:alphaModFix/>
          </a:blip>
          <a:stretch>
            <a:fillRect/>
          </a:stretch>
        </p:blipFill>
        <p:spPr>
          <a:xfrm>
            <a:off x="4677166" y="783200"/>
            <a:ext cx="4314433" cy="38265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Sentinel-based Resilience Concept</a:t>
            </a:r>
            <a:endParaRPr/>
          </a:p>
        </p:txBody>
      </p:sp>
      <p:sp>
        <p:nvSpPr>
          <p:cNvPr id="105" name="Google Shape;105;p16"/>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06" name="Google Shape;106;p16"/>
          <p:cNvPicPr preferRelativeResize="0"/>
          <p:nvPr/>
        </p:nvPicPr>
        <p:blipFill>
          <a:blip r:embed="rId3">
            <a:alphaModFix/>
          </a:blip>
          <a:stretch>
            <a:fillRect/>
          </a:stretch>
        </p:blipFill>
        <p:spPr>
          <a:xfrm>
            <a:off x="609450" y="824525"/>
            <a:ext cx="7727449" cy="3382925"/>
          </a:xfrm>
          <a:prstGeom prst="rect">
            <a:avLst/>
          </a:prstGeom>
          <a:noFill/>
          <a:ln>
            <a:noFill/>
          </a:ln>
        </p:spPr>
      </p:pic>
      <p:pic>
        <p:nvPicPr>
          <p:cNvPr id="107" name="Google Shape;107;p16"/>
          <p:cNvPicPr preferRelativeResize="0"/>
          <p:nvPr/>
        </p:nvPicPr>
        <p:blipFill>
          <a:blip r:embed="rId4">
            <a:alphaModFix/>
          </a:blip>
          <a:stretch>
            <a:fillRect/>
          </a:stretch>
        </p:blipFill>
        <p:spPr>
          <a:xfrm>
            <a:off x="1701395" y="2635600"/>
            <a:ext cx="5393674" cy="2398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7"/>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i="1" lang="en"/>
              <a:t>Break</a:t>
            </a:r>
            <a:endParaRPr i="1"/>
          </a:p>
        </p:txBody>
      </p:sp>
      <p:sp>
        <p:nvSpPr>
          <p:cNvPr id="113" name="Google Shape;113;p17"/>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sp>
        <p:nvSpPr>
          <p:cNvPr id="114" name="Google Shape;114;p17"/>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Resilience: Measurement &amp; Test </a:t>
            </a:r>
            <a:r>
              <a:rPr lang="en"/>
              <a:t>Challenges</a:t>
            </a:r>
            <a:endParaRPr/>
          </a:p>
        </p:txBody>
      </p:sp>
      <p:sp>
        <p:nvSpPr>
          <p:cNvPr id="120" name="Google Shape;120;p18"/>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Peter Beling</a:t>
            </a:r>
            <a:endParaRPr/>
          </a:p>
        </p:txBody>
      </p:sp>
      <p:sp>
        <p:nvSpPr>
          <p:cNvPr id="121" name="Google Shape;121;p18"/>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186506" y="121688"/>
            <a:ext cx="79953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500"/>
              <a:buNone/>
            </a:pPr>
            <a:r>
              <a:rPr lang="en"/>
              <a:t>Requirements and Test for Resilience</a:t>
            </a:r>
            <a:endParaRPr/>
          </a:p>
        </p:txBody>
      </p:sp>
      <p:sp>
        <p:nvSpPr>
          <p:cNvPr id="128" name="Google Shape;128;p19"/>
          <p:cNvSpPr txBox="1"/>
          <p:nvPr>
            <p:ph idx="12" type="sldNum"/>
          </p:nvPr>
        </p:nvSpPr>
        <p:spPr>
          <a:xfrm>
            <a:off x="5132625" y="3570122"/>
            <a:ext cx="1543200" cy="205500"/>
          </a:xfrm>
          <a:prstGeom prst="rect">
            <a:avLst/>
          </a:prstGeom>
          <a:noFill/>
          <a:ln>
            <a:noFill/>
          </a:ln>
        </p:spPr>
        <p:txBody>
          <a:bodyPr anchorCtr="0" anchor="t" bIns="68575" lIns="68575" spcFirstLastPara="1" rIns="68575" wrap="square" tIns="685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29" name="Google Shape;129;p19"/>
          <p:cNvSpPr txBox="1"/>
          <p:nvPr>
            <p:ph idx="1" type="body"/>
          </p:nvPr>
        </p:nvSpPr>
        <p:spPr>
          <a:xfrm>
            <a:off x="186506" y="790163"/>
            <a:ext cx="4454700" cy="3842700"/>
          </a:xfrm>
          <a:prstGeom prst="rect">
            <a:avLst/>
          </a:prstGeom>
          <a:noFill/>
          <a:ln>
            <a:noFill/>
          </a:ln>
        </p:spPr>
        <p:txBody>
          <a:bodyPr anchorCtr="0" anchor="t" bIns="34275" lIns="68575" spcFirstLastPara="1" rIns="68575" wrap="square" tIns="34275">
            <a:normAutofit fontScale="92500" lnSpcReduction="20000"/>
          </a:bodyPr>
          <a:lstStyle/>
          <a:p>
            <a:pPr indent="0" lvl="0" marL="342900" rtl="0" algn="l">
              <a:lnSpc>
                <a:spcPct val="90000"/>
              </a:lnSpc>
              <a:spcBef>
                <a:spcPts val="800"/>
              </a:spcBef>
              <a:spcAft>
                <a:spcPts val="0"/>
              </a:spcAft>
              <a:buSzPct val="56000"/>
              <a:buNone/>
            </a:pPr>
            <a:r>
              <a:t/>
            </a:r>
            <a:endParaRPr sz="2500"/>
          </a:p>
          <a:p>
            <a:pPr indent="-311943" lvl="0" marL="342900" marR="0" rtl="0" algn="l">
              <a:lnSpc>
                <a:spcPct val="90000"/>
              </a:lnSpc>
              <a:spcBef>
                <a:spcPts val="800"/>
              </a:spcBef>
              <a:spcAft>
                <a:spcPts val="0"/>
              </a:spcAft>
              <a:buSzPct val="100000"/>
              <a:buChar char="•"/>
            </a:pPr>
            <a:r>
              <a:rPr lang="en" sz="2500"/>
              <a:t>Resilience is a quality attribute</a:t>
            </a:r>
            <a:endParaRPr sz="2500"/>
          </a:p>
          <a:p>
            <a:pPr indent="-218122" lvl="1" marL="520700" marR="0" rtl="0" algn="l">
              <a:lnSpc>
                <a:spcPct val="90000"/>
              </a:lnSpc>
              <a:spcBef>
                <a:spcPts val="800"/>
              </a:spcBef>
              <a:spcAft>
                <a:spcPts val="0"/>
              </a:spcAft>
              <a:buSzPct val="100000"/>
              <a:buChar char="•"/>
            </a:pPr>
            <a:r>
              <a:rPr lang="en" sz="2200"/>
              <a:t>Rich notions of measurement</a:t>
            </a:r>
            <a:endParaRPr sz="2200"/>
          </a:p>
          <a:p>
            <a:pPr indent="-311943" lvl="0" marL="342900" marR="0" rtl="0" algn="l">
              <a:lnSpc>
                <a:spcPct val="90000"/>
              </a:lnSpc>
              <a:spcBef>
                <a:spcPts val="800"/>
              </a:spcBef>
              <a:spcAft>
                <a:spcPts val="0"/>
              </a:spcAft>
              <a:buSzPct val="100000"/>
              <a:buChar char="•"/>
            </a:pPr>
            <a:r>
              <a:rPr lang="en" sz="2500"/>
              <a:t>Can we drive down to system requirements?</a:t>
            </a:r>
            <a:endParaRPr sz="2500"/>
          </a:p>
          <a:p>
            <a:pPr indent="-311943" lvl="0" marL="342900" marR="0" rtl="0" algn="l">
              <a:lnSpc>
                <a:spcPct val="90000"/>
              </a:lnSpc>
              <a:spcBef>
                <a:spcPts val="800"/>
              </a:spcBef>
              <a:spcAft>
                <a:spcPts val="0"/>
              </a:spcAft>
              <a:buSzPct val="100000"/>
              <a:buChar char="•"/>
            </a:pPr>
            <a:r>
              <a:rPr lang="en" sz="2500"/>
              <a:t>Can we reason about the behavior of systems that have yet to be built?</a:t>
            </a:r>
            <a:endParaRPr sz="2500"/>
          </a:p>
          <a:p>
            <a:pPr indent="-311943" lvl="0" marL="342900" marR="0" rtl="0" algn="l">
              <a:lnSpc>
                <a:spcPct val="90000"/>
              </a:lnSpc>
              <a:spcBef>
                <a:spcPts val="0"/>
              </a:spcBef>
              <a:spcAft>
                <a:spcPts val="0"/>
              </a:spcAft>
              <a:buSzPct val="100000"/>
              <a:buChar char="•"/>
            </a:pPr>
            <a:r>
              <a:rPr lang="en" sz="2500"/>
              <a:t>Integrated test</a:t>
            </a:r>
            <a:endParaRPr sz="2500"/>
          </a:p>
          <a:p>
            <a:pPr indent="-288448" lvl="1" marL="685800" marR="0" rtl="0" algn="l">
              <a:lnSpc>
                <a:spcPct val="90000"/>
              </a:lnSpc>
              <a:spcBef>
                <a:spcPts val="0"/>
              </a:spcBef>
              <a:spcAft>
                <a:spcPts val="0"/>
              </a:spcAft>
              <a:buSzPct val="100000"/>
              <a:buChar char="•"/>
            </a:pPr>
            <a:r>
              <a:rPr lang="en" sz="2100"/>
              <a:t>Technology</a:t>
            </a:r>
            <a:endParaRPr sz="2100"/>
          </a:p>
          <a:p>
            <a:pPr indent="-288448" lvl="1" marL="685800" marR="0" rtl="0" algn="l">
              <a:lnSpc>
                <a:spcPct val="90000"/>
              </a:lnSpc>
              <a:spcBef>
                <a:spcPts val="0"/>
              </a:spcBef>
              <a:spcAft>
                <a:spcPts val="0"/>
              </a:spcAft>
              <a:buSzPct val="100000"/>
              <a:buChar char="•"/>
            </a:pPr>
            <a:r>
              <a:rPr lang="en" sz="2100"/>
              <a:t>People</a:t>
            </a:r>
            <a:endParaRPr sz="2100"/>
          </a:p>
          <a:p>
            <a:pPr indent="-288448" lvl="1" marL="685800" marR="0" rtl="0" algn="l">
              <a:lnSpc>
                <a:spcPct val="90000"/>
              </a:lnSpc>
              <a:spcBef>
                <a:spcPts val="0"/>
              </a:spcBef>
              <a:spcAft>
                <a:spcPts val="0"/>
              </a:spcAft>
              <a:buSzPct val="100000"/>
              <a:buChar char="•"/>
            </a:pPr>
            <a:r>
              <a:rPr lang="en" sz="2100"/>
              <a:t>Processes</a:t>
            </a:r>
            <a:endParaRPr sz="2100"/>
          </a:p>
          <a:p>
            <a:pPr indent="-288448" lvl="1" marL="685800" marR="0" rtl="0" algn="l">
              <a:lnSpc>
                <a:spcPct val="90000"/>
              </a:lnSpc>
              <a:spcBef>
                <a:spcPts val="0"/>
              </a:spcBef>
              <a:spcAft>
                <a:spcPts val="0"/>
              </a:spcAft>
              <a:buSzPct val="100000"/>
              <a:buChar char="•"/>
            </a:pPr>
            <a:r>
              <a:rPr lang="en" sz="2100"/>
              <a:t>Decisions</a:t>
            </a:r>
            <a:endParaRPr sz="2100"/>
          </a:p>
          <a:p>
            <a:pPr indent="-235743" lvl="0" marL="177800" marR="0" rtl="0" algn="l">
              <a:lnSpc>
                <a:spcPct val="90000"/>
              </a:lnSpc>
              <a:spcBef>
                <a:spcPts val="0"/>
              </a:spcBef>
              <a:spcAft>
                <a:spcPts val="0"/>
              </a:spcAft>
              <a:buSzPct val="100000"/>
              <a:buChar char="•"/>
            </a:pPr>
            <a:r>
              <a:rPr lang="en" sz="2500"/>
              <a:t>Testable requirements</a:t>
            </a:r>
            <a:endParaRPr sz="2500"/>
          </a:p>
        </p:txBody>
      </p:sp>
      <p:pic>
        <p:nvPicPr>
          <p:cNvPr id="130" name="Google Shape;130;p19"/>
          <p:cNvPicPr preferRelativeResize="0"/>
          <p:nvPr/>
        </p:nvPicPr>
        <p:blipFill>
          <a:blip r:embed="rId3">
            <a:alphaModFix/>
          </a:blip>
          <a:stretch>
            <a:fillRect/>
          </a:stretch>
        </p:blipFill>
        <p:spPr>
          <a:xfrm>
            <a:off x="5098143" y="975506"/>
            <a:ext cx="4045850" cy="2320050"/>
          </a:xfrm>
          <a:prstGeom prst="rect">
            <a:avLst/>
          </a:prstGeom>
          <a:noFill/>
          <a:ln>
            <a:noFill/>
          </a:ln>
        </p:spPr>
      </p:pic>
      <p:sp>
        <p:nvSpPr>
          <p:cNvPr id="131" name="Google Shape;131;p19"/>
          <p:cNvSpPr txBox="1"/>
          <p:nvPr/>
        </p:nvSpPr>
        <p:spPr>
          <a:xfrm>
            <a:off x="6010613" y="3187163"/>
            <a:ext cx="2801700" cy="64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rgbClr val="222222"/>
                </a:solidFill>
                <a:highlight>
                  <a:srgbClr val="FFFFFF"/>
                </a:highlight>
              </a:rPr>
              <a:t>Source: Kott, A., &amp; Linkov, I. (2021). To Improve Cyber Resilience, Measure It. </a:t>
            </a:r>
            <a:r>
              <a:rPr i="1" lang="en" sz="1100">
                <a:solidFill>
                  <a:srgbClr val="222222"/>
                </a:solidFill>
              </a:rPr>
              <a:t>Computer</a:t>
            </a:r>
            <a:r>
              <a:rPr lang="en" sz="1100">
                <a:solidFill>
                  <a:srgbClr val="222222"/>
                </a:solidFill>
                <a:highlight>
                  <a:srgbClr val="FFFFFF"/>
                </a:highlight>
              </a:rPr>
              <a:t>, </a:t>
            </a:r>
            <a:r>
              <a:rPr i="1" lang="en" sz="1100">
                <a:solidFill>
                  <a:srgbClr val="222222"/>
                </a:solidFill>
              </a:rPr>
              <a:t>54</a:t>
            </a:r>
            <a:r>
              <a:rPr lang="en" sz="1100">
                <a:solidFill>
                  <a:srgbClr val="222222"/>
                </a:solidFill>
                <a:highlight>
                  <a:srgbClr val="FFFFFF"/>
                </a:highlight>
              </a:rPr>
              <a:t>(2), 80-85.</a:t>
            </a:r>
            <a:endParaRPr sz="14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Loss-driven Systems Engineering</a:t>
            </a:r>
            <a:endParaRPr/>
          </a:p>
        </p:txBody>
      </p:sp>
      <p:sp>
        <p:nvSpPr>
          <p:cNvPr id="137" name="Google Shape;137;p20"/>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Peter Beling</a:t>
            </a:r>
            <a:br>
              <a:rPr lang="en"/>
            </a:br>
            <a:r>
              <a:rPr lang="en"/>
              <a:t>Tim Sherburne</a:t>
            </a:r>
            <a:endParaRPr/>
          </a:p>
        </p:txBody>
      </p:sp>
      <p:sp>
        <p:nvSpPr>
          <p:cNvPr id="138" name="Google Shape;138;p20"/>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Motivating Scenario</a:t>
            </a:r>
            <a:endParaRPr/>
          </a:p>
        </p:txBody>
      </p:sp>
      <p:sp>
        <p:nvSpPr>
          <p:cNvPr id="145" name="Google Shape;145;p21"/>
          <p:cNvSpPr txBox="1"/>
          <p:nvPr>
            <p:ph idx="4294967295" type="body"/>
          </p:nvPr>
        </p:nvSpPr>
        <p:spPr>
          <a:xfrm>
            <a:off x="139875" y="745032"/>
            <a:ext cx="6535800" cy="29775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15000"/>
              </a:lnSpc>
              <a:spcBef>
                <a:spcPts val="0"/>
              </a:spcBef>
              <a:spcAft>
                <a:spcPts val="0"/>
              </a:spcAft>
              <a:buClr>
                <a:schemeClr val="dk1"/>
              </a:buClr>
              <a:buSzPts val="800"/>
              <a:buFont typeface="Arial"/>
              <a:buNone/>
            </a:pPr>
            <a:r>
              <a:rPr b="1" lang="en">
                <a:latin typeface="Calibri"/>
                <a:ea typeface="Calibri"/>
                <a:cs typeface="Calibri"/>
                <a:sym typeface="Calibri"/>
              </a:rPr>
              <a:t>Assurance – Difficult!</a:t>
            </a:r>
            <a:endParaRPr b="1">
              <a:latin typeface="Calibri"/>
              <a:ea typeface="Calibri"/>
              <a:cs typeface="Calibri"/>
              <a:sym typeface="Calibri"/>
            </a:endParaRPr>
          </a:p>
          <a:p>
            <a:pPr indent="-279400" lvl="0" marL="342900" rtl="0" algn="l">
              <a:lnSpc>
                <a:spcPct val="115000"/>
              </a:lnSpc>
              <a:spcBef>
                <a:spcPts val="0"/>
              </a:spcBef>
              <a:spcAft>
                <a:spcPts val="0"/>
              </a:spcAft>
              <a:buSzPts val="1800"/>
              <a:buFont typeface="Calibri"/>
              <a:buChar char="•"/>
            </a:pPr>
            <a:r>
              <a:rPr lang="en" sz="1800">
                <a:latin typeface="Calibri"/>
                <a:ea typeface="Calibri"/>
                <a:cs typeface="Calibri"/>
                <a:sym typeface="Calibri"/>
              </a:rPr>
              <a:t>Physical points of entry</a:t>
            </a:r>
            <a:endParaRPr sz="1800">
              <a:latin typeface="Calibri"/>
              <a:ea typeface="Calibri"/>
              <a:cs typeface="Calibri"/>
              <a:sym typeface="Calibri"/>
            </a:endParaRPr>
          </a:p>
          <a:p>
            <a:pPr indent="-279400" lvl="0" marL="342900" rtl="0" algn="l">
              <a:lnSpc>
                <a:spcPct val="115000"/>
              </a:lnSpc>
              <a:spcBef>
                <a:spcPts val="0"/>
              </a:spcBef>
              <a:spcAft>
                <a:spcPts val="0"/>
              </a:spcAft>
              <a:buSzPts val="1800"/>
              <a:buFont typeface="Calibri"/>
              <a:buChar char="•"/>
            </a:pPr>
            <a:r>
              <a:rPr lang="en" sz="1800">
                <a:latin typeface="Calibri"/>
                <a:ea typeface="Calibri"/>
                <a:cs typeface="Calibri"/>
                <a:sym typeface="Calibri"/>
              </a:rPr>
              <a:t>Off-the-shelf electronics</a:t>
            </a:r>
            <a:endParaRPr sz="1800">
              <a:latin typeface="Calibri"/>
              <a:ea typeface="Calibri"/>
              <a:cs typeface="Calibri"/>
              <a:sym typeface="Calibri"/>
            </a:endParaRPr>
          </a:p>
          <a:p>
            <a:pPr indent="-279400" lvl="0" marL="342900" rtl="0" algn="l">
              <a:lnSpc>
                <a:spcPct val="115000"/>
              </a:lnSpc>
              <a:spcBef>
                <a:spcPts val="0"/>
              </a:spcBef>
              <a:spcAft>
                <a:spcPts val="0"/>
              </a:spcAft>
              <a:buSzPts val="1800"/>
              <a:buFont typeface="Calibri"/>
              <a:buChar char="•"/>
            </a:pPr>
            <a:r>
              <a:rPr lang="en" sz="1800">
                <a:latin typeface="Calibri"/>
                <a:ea typeface="Calibri"/>
                <a:cs typeface="Calibri"/>
                <a:sym typeface="Calibri"/>
              </a:rPr>
              <a:t>Insider threat</a:t>
            </a:r>
            <a:endParaRPr sz="1800">
              <a:latin typeface="Calibri"/>
              <a:ea typeface="Calibri"/>
              <a:cs typeface="Calibri"/>
              <a:sym typeface="Calibri"/>
            </a:endParaRPr>
          </a:p>
          <a:p>
            <a:pPr indent="0" lvl="0" marL="0" rtl="0" algn="l">
              <a:lnSpc>
                <a:spcPct val="115000"/>
              </a:lnSpc>
              <a:spcBef>
                <a:spcPts val="0"/>
              </a:spcBef>
              <a:spcAft>
                <a:spcPts val="0"/>
              </a:spcAft>
              <a:buClr>
                <a:schemeClr val="dk1"/>
              </a:buClr>
              <a:buSzPts val="800"/>
              <a:buFont typeface="Arial"/>
              <a:buNone/>
            </a:pPr>
            <a:r>
              <a:t/>
            </a:r>
            <a:endParaRPr sz="1800">
              <a:latin typeface="Calibri"/>
              <a:ea typeface="Calibri"/>
              <a:cs typeface="Calibri"/>
              <a:sym typeface="Calibri"/>
            </a:endParaRPr>
          </a:p>
          <a:p>
            <a:pPr indent="0" lvl="0" marL="0" rtl="0" algn="l">
              <a:lnSpc>
                <a:spcPct val="115000"/>
              </a:lnSpc>
              <a:spcBef>
                <a:spcPts val="0"/>
              </a:spcBef>
              <a:spcAft>
                <a:spcPts val="0"/>
              </a:spcAft>
              <a:buClr>
                <a:schemeClr val="dk1"/>
              </a:buClr>
              <a:buSzPts val="800"/>
              <a:buFont typeface="Arial"/>
              <a:buNone/>
            </a:pPr>
            <a:r>
              <a:rPr b="1" lang="en">
                <a:latin typeface="Calibri"/>
                <a:ea typeface="Calibri"/>
                <a:cs typeface="Calibri"/>
                <a:sym typeface="Calibri"/>
              </a:rPr>
              <a:t>Resilience</a:t>
            </a:r>
            <a:endParaRPr b="1">
              <a:latin typeface="Calibri"/>
              <a:ea typeface="Calibri"/>
              <a:cs typeface="Calibri"/>
              <a:sym typeface="Calibri"/>
            </a:endParaRPr>
          </a:p>
          <a:p>
            <a:pPr indent="-279400" lvl="0" marL="342900" rtl="0" algn="l">
              <a:lnSpc>
                <a:spcPct val="115000"/>
              </a:lnSpc>
              <a:spcBef>
                <a:spcPts val="0"/>
              </a:spcBef>
              <a:spcAft>
                <a:spcPts val="0"/>
              </a:spcAft>
              <a:buSzPts val="1800"/>
              <a:buFont typeface="Calibri"/>
              <a:buChar char="•"/>
            </a:pPr>
            <a:r>
              <a:rPr lang="en" sz="1800"/>
              <a:t>Ensure acceptable mission outcome</a:t>
            </a:r>
            <a:endParaRPr sz="1800"/>
          </a:p>
          <a:p>
            <a:pPr indent="-279400" lvl="0" marL="342900" rtl="0" algn="l">
              <a:lnSpc>
                <a:spcPct val="115000"/>
              </a:lnSpc>
              <a:spcBef>
                <a:spcPts val="0"/>
              </a:spcBef>
              <a:spcAft>
                <a:spcPts val="0"/>
              </a:spcAft>
              <a:buSzPts val="1800"/>
              <a:buFont typeface="Calibri"/>
              <a:buChar char="•"/>
            </a:pPr>
            <a:r>
              <a:rPr lang="en" sz="1800"/>
              <a:t>Condition on certainty of attack</a:t>
            </a:r>
            <a:endParaRPr sz="1800"/>
          </a:p>
          <a:p>
            <a:pPr indent="-279400" lvl="0" marL="342900" rtl="0" algn="l">
              <a:lnSpc>
                <a:spcPct val="115000"/>
              </a:lnSpc>
              <a:spcBef>
                <a:spcPts val="0"/>
              </a:spcBef>
              <a:spcAft>
                <a:spcPts val="0"/>
              </a:spcAft>
              <a:buSzPts val="1800"/>
              <a:buFont typeface="Calibri"/>
              <a:buChar char="•"/>
            </a:pPr>
            <a:r>
              <a:rPr lang="en" sz="1800"/>
              <a:t>Point defense rather than perimeter defense</a:t>
            </a:r>
            <a:endParaRPr/>
          </a:p>
        </p:txBody>
      </p:sp>
      <p:pic>
        <p:nvPicPr>
          <p:cNvPr id="146" name="Google Shape;146;p21"/>
          <p:cNvPicPr preferRelativeResize="0"/>
          <p:nvPr/>
        </p:nvPicPr>
        <p:blipFill rotWithShape="1">
          <a:blip r:embed="rId3">
            <a:alphaModFix/>
          </a:blip>
          <a:srcRect b="0" l="0" r="0" t="0"/>
          <a:stretch/>
        </p:blipFill>
        <p:spPr>
          <a:xfrm>
            <a:off x="5212519" y="754275"/>
            <a:ext cx="3818964" cy="2699606"/>
          </a:xfrm>
          <a:prstGeom prst="rect">
            <a:avLst/>
          </a:prstGeom>
          <a:noFill/>
          <a:ln>
            <a:noFill/>
          </a:ln>
        </p:spPr>
      </p:pic>
      <p:sp>
        <p:nvSpPr>
          <p:cNvPr id="147" name="Google Shape;147;p21"/>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Motivating Scenario</a:t>
            </a:r>
            <a:endParaRPr/>
          </a:p>
        </p:txBody>
      </p:sp>
      <p:sp>
        <p:nvSpPr>
          <p:cNvPr id="154" name="Google Shape;154;p22"/>
          <p:cNvSpPr txBox="1"/>
          <p:nvPr>
            <p:ph idx="4294967295" type="body"/>
          </p:nvPr>
        </p:nvSpPr>
        <p:spPr>
          <a:xfrm>
            <a:off x="139875" y="821232"/>
            <a:ext cx="6535800" cy="2977500"/>
          </a:xfrm>
          <a:prstGeom prst="rect">
            <a:avLst/>
          </a:prstGeom>
          <a:noFill/>
          <a:ln>
            <a:noFill/>
          </a:ln>
        </p:spPr>
        <p:txBody>
          <a:bodyPr anchorCtr="0" anchor="t" bIns="34275" lIns="68575" spcFirstLastPara="1" rIns="68575" wrap="square" tIns="34275">
            <a:normAutofit fontScale="85000" lnSpcReduction="20000"/>
          </a:bodyPr>
          <a:lstStyle/>
          <a:p>
            <a:pPr indent="-262255" lvl="0" marL="342900" rtl="0" algn="l">
              <a:lnSpc>
                <a:spcPct val="98181"/>
              </a:lnSpc>
              <a:spcBef>
                <a:spcPts val="800"/>
              </a:spcBef>
              <a:spcAft>
                <a:spcPts val="0"/>
              </a:spcAft>
              <a:buSzPct val="100000"/>
              <a:buFont typeface="Calibri"/>
              <a:buAutoNum type="arabicPeriod"/>
            </a:pPr>
            <a:r>
              <a:rPr lang="en" sz="1800"/>
              <a:t>Identify nightmare scenario</a:t>
            </a:r>
            <a:endParaRPr sz="1800"/>
          </a:p>
          <a:p>
            <a:pPr indent="342900" lvl="0" marL="342900" rtl="0" algn="l">
              <a:lnSpc>
                <a:spcPct val="98181"/>
              </a:lnSpc>
              <a:spcBef>
                <a:spcPts val="400"/>
              </a:spcBef>
              <a:spcAft>
                <a:spcPts val="0"/>
              </a:spcAft>
              <a:buNone/>
            </a:pPr>
            <a:r>
              <a:rPr lang="en" sz="1800">
                <a:solidFill>
                  <a:srgbClr val="C00000"/>
                </a:solidFill>
              </a:rPr>
              <a:t>Adversary control of navigation function</a:t>
            </a:r>
            <a:endParaRPr sz="1800">
              <a:solidFill>
                <a:srgbClr val="C00000"/>
              </a:solidFill>
            </a:endParaRPr>
          </a:p>
          <a:p>
            <a:pPr indent="-262255" lvl="0" marL="342900" rtl="0" algn="l">
              <a:lnSpc>
                <a:spcPct val="98181"/>
              </a:lnSpc>
              <a:spcBef>
                <a:spcPts val="800"/>
              </a:spcBef>
              <a:spcAft>
                <a:spcPts val="0"/>
              </a:spcAft>
              <a:buSzPct val="100000"/>
              <a:buFont typeface="Calibri"/>
              <a:buAutoNum type="arabicPeriod"/>
            </a:pPr>
            <a:r>
              <a:rPr lang="en" sz="1800"/>
              <a:t>Behavior-based detection mechanism</a:t>
            </a:r>
            <a:endParaRPr sz="1800"/>
          </a:p>
          <a:p>
            <a:pPr indent="342900" lvl="0" marL="342900" rtl="0" algn="l">
              <a:lnSpc>
                <a:spcPct val="98181"/>
              </a:lnSpc>
              <a:spcBef>
                <a:spcPts val="400"/>
              </a:spcBef>
              <a:spcAft>
                <a:spcPts val="0"/>
              </a:spcAft>
              <a:buNone/>
            </a:pPr>
            <a:r>
              <a:rPr lang="en" sz="1800">
                <a:solidFill>
                  <a:srgbClr val="C00000"/>
                </a:solidFill>
              </a:rPr>
              <a:t>Compare outputs of two GPS units</a:t>
            </a:r>
            <a:endParaRPr sz="1800">
              <a:solidFill>
                <a:srgbClr val="C00000"/>
              </a:solidFill>
            </a:endParaRPr>
          </a:p>
          <a:p>
            <a:pPr indent="-262255" lvl="0" marL="342900" rtl="0" algn="l">
              <a:lnSpc>
                <a:spcPct val="98181"/>
              </a:lnSpc>
              <a:spcBef>
                <a:spcPts val="800"/>
              </a:spcBef>
              <a:spcAft>
                <a:spcPts val="0"/>
              </a:spcAft>
              <a:buSzPct val="100000"/>
              <a:buFont typeface="Calibri"/>
              <a:buAutoNum type="arabicPeriod"/>
            </a:pPr>
            <a:r>
              <a:rPr lang="en" sz="1800"/>
              <a:t>Switch operating mode</a:t>
            </a:r>
            <a:endParaRPr sz="1800"/>
          </a:p>
          <a:p>
            <a:pPr indent="342900" lvl="0" marL="342900" rtl="0" algn="l">
              <a:lnSpc>
                <a:spcPct val="98181"/>
              </a:lnSpc>
              <a:spcBef>
                <a:spcPts val="400"/>
              </a:spcBef>
              <a:spcAft>
                <a:spcPts val="0"/>
              </a:spcAft>
              <a:buNone/>
            </a:pPr>
            <a:r>
              <a:rPr lang="en" sz="1800">
                <a:solidFill>
                  <a:srgbClr val="C00000"/>
                </a:solidFill>
              </a:rPr>
              <a:t>Inertial navigation</a:t>
            </a:r>
            <a:endParaRPr sz="1800">
              <a:solidFill>
                <a:srgbClr val="C00000"/>
              </a:solidFill>
            </a:endParaRPr>
          </a:p>
          <a:p>
            <a:pPr indent="0" lvl="0" marL="0" rtl="0" algn="l">
              <a:lnSpc>
                <a:spcPct val="98181"/>
              </a:lnSpc>
              <a:spcBef>
                <a:spcPts val="400"/>
              </a:spcBef>
              <a:spcAft>
                <a:spcPts val="0"/>
              </a:spcAft>
              <a:buNone/>
            </a:pPr>
            <a:r>
              <a:t/>
            </a:r>
            <a:endParaRPr sz="1800"/>
          </a:p>
          <a:p>
            <a:pPr indent="0" lvl="0" marL="0" rtl="0" algn="l">
              <a:lnSpc>
                <a:spcPct val="98181"/>
              </a:lnSpc>
              <a:spcBef>
                <a:spcPts val="400"/>
              </a:spcBef>
              <a:spcAft>
                <a:spcPts val="0"/>
              </a:spcAft>
              <a:buNone/>
            </a:pPr>
            <a:r>
              <a:t/>
            </a:r>
            <a:endParaRPr sz="1800"/>
          </a:p>
          <a:p>
            <a:pPr indent="0" lvl="0" marL="0" rtl="0" algn="l">
              <a:lnSpc>
                <a:spcPct val="98181"/>
              </a:lnSpc>
              <a:spcBef>
                <a:spcPts val="400"/>
              </a:spcBef>
              <a:spcAft>
                <a:spcPts val="0"/>
              </a:spcAft>
              <a:buNone/>
            </a:pPr>
            <a:r>
              <a:rPr b="1" lang="en"/>
              <a:t>Additional Benefits:</a:t>
            </a:r>
            <a:endParaRPr b="1"/>
          </a:p>
          <a:p>
            <a:pPr indent="-262255" lvl="0" marL="342900" rtl="0" algn="l">
              <a:lnSpc>
                <a:spcPct val="115000"/>
              </a:lnSpc>
              <a:spcBef>
                <a:spcPts val="0"/>
              </a:spcBef>
              <a:spcAft>
                <a:spcPts val="0"/>
              </a:spcAft>
              <a:buSzPct val="100000"/>
              <a:buChar char="•"/>
            </a:pPr>
            <a:r>
              <a:rPr lang="en" sz="1800"/>
              <a:t>Reverse asymmetry; erode attacker confidence</a:t>
            </a:r>
            <a:endParaRPr sz="1800"/>
          </a:p>
          <a:p>
            <a:pPr indent="-262255" lvl="0" marL="342900" rtl="0" algn="l">
              <a:lnSpc>
                <a:spcPct val="115000"/>
              </a:lnSpc>
              <a:spcBef>
                <a:spcPts val="0"/>
              </a:spcBef>
              <a:spcAft>
                <a:spcPts val="0"/>
              </a:spcAft>
              <a:buSzPct val="100000"/>
              <a:buChar char="•"/>
            </a:pPr>
            <a:r>
              <a:rPr lang="en" sz="1800"/>
              <a:t>Minimize changes to the system while maximizing uncertainty for the attacker</a:t>
            </a:r>
            <a:endParaRPr sz="1800">
              <a:solidFill>
                <a:srgbClr val="C00000"/>
              </a:solidFill>
            </a:endParaRPr>
          </a:p>
        </p:txBody>
      </p:sp>
      <p:pic>
        <p:nvPicPr>
          <p:cNvPr id="155" name="Google Shape;155;p22"/>
          <p:cNvPicPr preferRelativeResize="0"/>
          <p:nvPr/>
        </p:nvPicPr>
        <p:blipFill rotWithShape="1">
          <a:blip r:embed="rId3">
            <a:alphaModFix/>
          </a:blip>
          <a:srcRect b="0" l="0" r="0" t="0"/>
          <a:stretch/>
        </p:blipFill>
        <p:spPr>
          <a:xfrm>
            <a:off x="5212519" y="754275"/>
            <a:ext cx="3818964" cy="2699606"/>
          </a:xfrm>
          <a:prstGeom prst="rect">
            <a:avLst/>
          </a:prstGeom>
          <a:noFill/>
          <a:ln>
            <a:noFill/>
          </a:ln>
        </p:spPr>
      </p:pic>
      <p:sp>
        <p:nvSpPr>
          <p:cNvPr id="156" name="Google Shape;156;p22"/>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Sentinel-based Resilience Concept</a:t>
            </a:r>
            <a:endParaRPr/>
          </a:p>
        </p:txBody>
      </p:sp>
      <p:sp>
        <p:nvSpPr>
          <p:cNvPr id="162" name="Google Shape;162;p23"/>
          <p:cNvSpPr txBox="1"/>
          <p:nvPr>
            <p:ph idx="4294967295" type="body"/>
          </p:nvPr>
        </p:nvSpPr>
        <p:spPr>
          <a:xfrm>
            <a:off x="4819350" y="1350990"/>
            <a:ext cx="4284000" cy="1851900"/>
          </a:xfrm>
          <a:prstGeom prst="rect">
            <a:avLst/>
          </a:prstGeom>
        </p:spPr>
        <p:txBody>
          <a:bodyPr anchorCtr="0" anchor="t" bIns="34275" lIns="68575" spcFirstLastPara="1" rIns="68575" wrap="square" tIns="34275">
            <a:normAutofit lnSpcReduction="10000"/>
          </a:bodyPr>
          <a:lstStyle/>
          <a:p>
            <a:pPr indent="-254000" lvl="0" marL="342900" rtl="0" algn="l">
              <a:spcBef>
                <a:spcPts val="900"/>
              </a:spcBef>
              <a:spcAft>
                <a:spcPts val="0"/>
              </a:spcAft>
              <a:buSzPts val="1400"/>
              <a:buChar char="•"/>
            </a:pPr>
            <a:r>
              <a:rPr lang="en" sz="1400"/>
              <a:t>A </a:t>
            </a:r>
            <a:r>
              <a:rPr lang="en" sz="1400">
                <a:solidFill>
                  <a:srgbClr val="C00000"/>
                </a:solidFill>
              </a:rPr>
              <a:t>Resilience Mode</a:t>
            </a:r>
            <a:r>
              <a:rPr lang="en" sz="1400"/>
              <a:t> is a distinct and separate method of operation of a component, device, or system based upon a diverse redundancy or other design pattern.</a:t>
            </a:r>
            <a:endParaRPr sz="1400"/>
          </a:p>
          <a:p>
            <a:pPr indent="-254000" lvl="0" marL="342900" rtl="0" algn="l">
              <a:spcBef>
                <a:spcPts val="900"/>
              </a:spcBef>
              <a:spcAft>
                <a:spcPts val="0"/>
              </a:spcAft>
              <a:buSzPts val="1400"/>
              <a:buChar char="•"/>
            </a:pPr>
            <a:r>
              <a:rPr lang="en" sz="1400"/>
              <a:t>A </a:t>
            </a:r>
            <a:r>
              <a:rPr lang="en" sz="1400">
                <a:solidFill>
                  <a:srgbClr val="C00000"/>
                </a:solidFill>
              </a:rPr>
              <a:t>Sentinel</a:t>
            </a:r>
            <a:r>
              <a:rPr lang="en" sz="1400"/>
              <a:t> is a pattern responsible for monitoring and reconfiguration of a system using available Resilience Modes. The Sentinel functions are expected to be far more secure than the system being addressed for resilience.</a:t>
            </a:r>
            <a:endParaRPr sz="1400"/>
          </a:p>
        </p:txBody>
      </p:sp>
      <p:pic>
        <p:nvPicPr>
          <p:cNvPr id="163" name="Google Shape;163;p23"/>
          <p:cNvPicPr preferRelativeResize="0"/>
          <p:nvPr/>
        </p:nvPicPr>
        <p:blipFill>
          <a:blip r:embed="rId3">
            <a:alphaModFix/>
          </a:blip>
          <a:stretch>
            <a:fillRect/>
          </a:stretch>
        </p:blipFill>
        <p:spPr>
          <a:xfrm>
            <a:off x="338288" y="955538"/>
            <a:ext cx="4439869" cy="2542089"/>
          </a:xfrm>
          <a:prstGeom prst="rect">
            <a:avLst/>
          </a:prstGeom>
          <a:noFill/>
          <a:ln>
            <a:noFill/>
          </a:ln>
        </p:spPr>
      </p:pic>
      <p:sp>
        <p:nvSpPr>
          <p:cNvPr id="164" name="Google Shape;164;p23"/>
          <p:cNvSpPr txBox="1"/>
          <p:nvPr/>
        </p:nvSpPr>
        <p:spPr>
          <a:xfrm>
            <a:off x="3543300" y="4753088"/>
            <a:ext cx="20574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CPS - Cyber Physical System</a:t>
            </a:r>
            <a:endParaRPr sz="1100">
              <a:latin typeface="Calibri"/>
              <a:ea typeface="Calibri"/>
              <a:cs typeface="Calibri"/>
              <a:sym typeface="Calibri"/>
            </a:endParaRPr>
          </a:p>
        </p:txBody>
      </p:sp>
      <p:sp>
        <p:nvSpPr>
          <p:cNvPr id="165" name="Google Shape;165;p23"/>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Prior Work using Sentinel-based Resilience</a:t>
            </a:r>
            <a:endParaRPr/>
          </a:p>
        </p:txBody>
      </p:sp>
      <p:grpSp>
        <p:nvGrpSpPr>
          <p:cNvPr id="171" name="Google Shape;171;p24"/>
          <p:cNvGrpSpPr/>
          <p:nvPr/>
        </p:nvGrpSpPr>
        <p:grpSpPr>
          <a:xfrm>
            <a:off x="1222603" y="748388"/>
            <a:ext cx="6966011" cy="4278506"/>
            <a:chOff x="1451988" y="997850"/>
            <a:chExt cx="9288014" cy="5704675"/>
          </a:xfrm>
        </p:grpSpPr>
        <p:pic>
          <p:nvPicPr>
            <p:cNvPr id="172" name="Google Shape;172;p24"/>
            <p:cNvPicPr preferRelativeResize="0"/>
            <p:nvPr/>
          </p:nvPicPr>
          <p:blipFill rotWithShape="1">
            <a:blip r:embed="rId3">
              <a:alphaModFix/>
            </a:blip>
            <a:srcRect b="0" l="0" r="0" t="0"/>
            <a:stretch/>
          </p:blipFill>
          <p:spPr>
            <a:xfrm>
              <a:off x="1451988" y="997850"/>
              <a:ext cx="9288014" cy="5704675"/>
            </a:xfrm>
            <a:prstGeom prst="rect">
              <a:avLst/>
            </a:prstGeom>
            <a:noFill/>
            <a:ln>
              <a:noFill/>
            </a:ln>
          </p:spPr>
        </p:pic>
        <p:sp>
          <p:nvSpPr>
            <p:cNvPr id="173" name="Google Shape;173;p24"/>
            <p:cNvSpPr/>
            <p:nvPr/>
          </p:nvSpPr>
          <p:spPr>
            <a:xfrm>
              <a:off x="10192975" y="6303825"/>
              <a:ext cx="405900" cy="31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174" name="Google Shape;174;p24"/>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p7"/>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Agenda</a:t>
            </a:r>
            <a:endParaRPr/>
          </a:p>
        </p:txBody>
      </p:sp>
      <p:sp>
        <p:nvSpPr>
          <p:cNvPr id="38" name="Google Shape;38;p7"/>
          <p:cNvSpPr txBox="1"/>
          <p:nvPr>
            <p:ph idx="1" type="body"/>
          </p:nvPr>
        </p:nvSpPr>
        <p:spPr>
          <a:xfrm>
            <a:off x="186500" y="790175"/>
            <a:ext cx="8714400" cy="3969900"/>
          </a:xfrm>
          <a:prstGeom prst="rect">
            <a:avLst/>
          </a:prstGeom>
        </p:spPr>
        <p:txBody>
          <a:bodyPr anchorCtr="0" anchor="t" bIns="34275" lIns="68575" spcFirstLastPara="1" rIns="68575" wrap="square" tIns="34275">
            <a:normAutofit/>
          </a:bodyPr>
          <a:lstStyle/>
          <a:p>
            <a:pPr indent="-330200" lvl="0" marL="457200" rtl="0" algn="l">
              <a:spcBef>
                <a:spcPts val="800"/>
              </a:spcBef>
              <a:spcAft>
                <a:spcPts val="0"/>
              </a:spcAft>
              <a:buSzPts val="1600"/>
              <a:buChar char="➢"/>
            </a:pPr>
            <a:r>
              <a:rPr i="1" lang="en"/>
              <a:t>Morning (9-12)</a:t>
            </a:r>
            <a:endParaRPr i="1"/>
          </a:p>
          <a:p>
            <a:pPr indent="-311150" lvl="1" marL="914400" rtl="0" algn="l">
              <a:spcBef>
                <a:spcPts val="0"/>
              </a:spcBef>
              <a:spcAft>
                <a:spcPts val="0"/>
              </a:spcAft>
              <a:buSzPts val="1300"/>
              <a:buChar char="○"/>
            </a:pPr>
            <a:r>
              <a:rPr lang="en"/>
              <a:t>Introductions</a:t>
            </a:r>
            <a:endParaRPr/>
          </a:p>
          <a:p>
            <a:pPr indent="-311150" lvl="1" marL="914400" rtl="0" algn="l">
              <a:spcBef>
                <a:spcPts val="0"/>
              </a:spcBef>
              <a:spcAft>
                <a:spcPts val="0"/>
              </a:spcAft>
              <a:buSzPts val="1300"/>
              <a:buChar char="○"/>
            </a:pPr>
            <a:r>
              <a:rPr lang="en"/>
              <a:t>Modeling Security</a:t>
            </a:r>
            <a:endParaRPr/>
          </a:p>
          <a:p>
            <a:pPr indent="-311150" lvl="1" marL="914400" rtl="0" algn="l">
              <a:spcBef>
                <a:spcPts val="0"/>
              </a:spcBef>
              <a:spcAft>
                <a:spcPts val="0"/>
              </a:spcAft>
              <a:buSzPts val="1300"/>
              <a:buChar char="○"/>
            </a:pPr>
            <a:r>
              <a:rPr i="1" lang="en"/>
              <a:t>Break (10:15)</a:t>
            </a:r>
            <a:endParaRPr i="1"/>
          </a:p>
          <a:p>
            <a:pPr indent="-311150" lvl="1" marL="914400" rtl="0" algn="l">
              <a:spcBef>
                <a:spcPts val="0"/>
              </a:spcBef>
              <a:spcAft>
                <a:spcPts val="0"/>
              </a:spcAft>
              <a:buSzPts val="1300"/>
              <a:buChar char="○"/>
            </a:pPr>
            <a:r>
              <a:rPr lang="en"/>
              <a:t>Resilience: </a:t>
            </a:r>
            <a:r>
              <a:rPr lang="en"/>
              <a:t>Measurement</a:t>
            </a:r>
            <a:r>
              <a:rPr lang="en"/>
              <a:t> and Test </a:t>
            </a:r>
            <a:r>
              <a:rPr lang="en"/>
              <a:t>Challenges</a:t>
            </a:r>
            <a:endParaRPr/>
          </a:p>
          <a:p>
            <a:pPr indent="-311150" lvl="1" marL="914400" rtl="0" algn="l">
              <a:spcBef>
                <a:spcPts val="0"/>
              </a:spcBef>
              <a:spcAft>
                <a:spcPts val="0"/>
              </a:spcAft>
              <a:buSzPts val="1300"/>
              <a:buChar char="○"/>
            </a:pPr>
            <a:r>
              <a:rPr lang="en"/>
              <a:t>Loss-driven Systems Engineering</a:t>
            </a:r>
            <a:endParaRPr/>
          </a:p>
          <a:p>
            <a:pPr indent="-330200" lvl="0" marL="457200" rtl="0" algn="l">
              <a:spcBef>
                <a:spcPts val="0"/>
              </a:spcBef>
              <a:spcAft>
                <a:spcPts val="0"/>
              </a:spcAft>
              <a:buSzPts val="1600"/>
              <a:buChar char="➢"/>
            </a:pPr>
            <a:r>
              <a:rPr i="1" lang="en"/>
              <a:t>Afternoon (1-4)</a:t>
            </a:r>
            <a:endParaRPr i="1"/>
          </a:p>
          <a:p>
            <a:pPr indent="-311150" lvl="1" marL="914400" rtl="0" algn="l">
              <a:spcBef>
                <a:spcPts val="0"/>
              </a:spcBef>
              <a:spcAft>
                <a:spcPts val="0"/>
              </a:spcAft>
              <a:buSzPts val="1300"/>
              <a:buChar char="○"/>
            </a:pPr>
            <a:r>
              <a:rPr lang="en"/>
              <a:t>FOREST - Framework for Operational Resilience in Engineering and System Test</a:t>
            </a:r>
            <a:endParaRPr/>
          </a:p>
          <a:p>
            <a:pPr indent="-311150" lvl="1" marL="914400" rtl="0" algn="l">
              <a:spcBef>
                <a:spcPts val="0"/>
              </a:spcBef>
              <a:spcAft>
                <a:spcPts val="0"/>
              </a:spcAft>
              <a:buSzPts val="1300"/>
              <a:buChar char="○"/>
            </a:pPr>
            <a:r>
              <a:rPr lang="en"/>
              <a:t>Deriving Testable Requirements for Resilience</a:t>
            </a:r>
            <a:endParaRPr/>
          </a:p>
          <a:p>
            <a:pPr indent="-311150" lvl="1" marL="914400" rtl="0" algn="l">
              <a:spcBef>
                <a:spcPts val="0"/>
              </a:spcBef>
              <a:spcAft>
                <a:spcPts val="0"/>
              </a:spcAft>
              <a:buSzPts val="1300"/>
              <a:buChar char="○"/>
            </a:pPr>
            <a:r>
              <a:rPr lang="en"/>
              <a:t>Case Studies using Jupyter Notebooks - Part 1 (Silverfish)</a:t>
            </a:r>
            <a:endParaRPr/>
          </a:p>
          <a:p>
            <a:pPr indent="-311150" lvl="1" marL="914400" rtl="0" algn="l">
              <a:spcBef>
                <a:spcPts val="0"/>
              </a:spcBef>
              <a:spcAft>
                <a:spcPts val="0"/>
              </a:spcAft>
              <a:buSzPts val="1300"/>
              <a:buChar char="○"/>
            </a:pPr>
            <a:r>
              <a:rPr i="1" lang="en"/>
              <a:t>Break (2:30)</a:t>
            </a:r>
            <a:endParaRPr i="1"/>
          </a:p>
          <a:p>
            <a:pPr indent="-311150" lvl="1" marL="914400" rtl="0" algn="l">
              <a:spcBef>
                <a:spcPts val="0"/>
              </a:spcBef>
              <a:spcAft>
                <a:spcPts val="0"/>
              </a:spcAft>
              <a:buSzPts val="1300"/>
              <a:buChar char="○"/>
            </a:pPr>
            <a:r>
              <a:rPr lang="en"/>
              <a:t>Case Studies using Jupyter Notebooks - Part 2 (Pipeline)</a:t>
            </a:r>
            <a:endParaRPr/>
          </a:p>
          <a:p>
            <a:pPr indent="-311150" lvl="1" marL="914400" rtl="0" algn="l">
              <a:spcBef>
                <a:spcPts val="0"/>
              </a:spcBef>
              <a:spcAft>
                <a:spcPts val="0"/>
              </a:spcAft>
              <a:buSzPts val="1300"/>
              <a:buChar char="○"/>
            </a:pPr>
            <a:r>
              <a:rPr lang="en"/>
              <a:t>Cyber Engineering and Test Workforce</a:t>
            </a:r>
            <a:endParaRPr/>
          </a:p>
          <a:p>
            <a:pPr indent="-311150" lvl="1" marL="914400" rtl="0" algn="l">
              <a:spcBef>
                <a:spcPts val="0"/>
              </a:spcBef>
              <a:spcAft>
                <a:spcPts val="0"/>
              </a:spcAft>
              <a:buSzPts val="1300"/>
              <a:buChar char="○"/>
            </a:pPr>
            <a:r>
              <a:rPr lang="en"/>
              <a:t>Workshop Summary</a:t>
            </a:r>
            <a:endParaRPr/>
          </a:p>
        </p:txBody>
      </p:sp>
      <p:sp>
        <p:nvSpPr>
          <p:cNvPr id="39" name="Google Shape;39;p7"/>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25"/>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t>MITRE: Resilience Techniques and Approaches</a:t>
            </a:r>
            <a:endParaRPr/>
          </a:p>
        </p:txBody>
      </p:sp>
      <p:pic>
        <p:nvPicPr>
          <p:cNvPr id="181" name="Google Shape;181;p25"/>
          <p:cNvPicPr preferRelativeResize="0"/>
          <p:nvPr/>
        </p:nvPicPr>
        <p:blipFill rotWithShape="1">
          <a:blip r:embed="rId3">
            <a:alphaModFix/>
          </a:blip>
          <a:srcRect b="0" l="0" r="0" t="0"/>
          <a:stretch/>
        </p:blipFill>
        <p:spPr>
          <a:xfrm>
            <a:off x="702215" y="752994"/>
            <a:ext cx="5114562" cy="4137525"/>
          </a:xfrm>
          <a:prstGeom prst="rect">
            <a:avLst/>
          </a:prstGeom>
          <a:noFill/>
          <a:ln>
            <a:noFill/>
          </a:ln>
        </p:spPr>
      </p:pic>
      <p:sp>
        <p:nvSpPr>
          <p:cNvPr id="182" name="Google Shape;182;p25"/>
          <p:cNvSpPr txBox="1"/>
          <p:nvPr/>
        </p:nvSpPr>
        <p:spPr>
          <a:xfrm>
            <a:off x="5433238" y="4582713"/>
            <a:ext cx="12876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Gill Sans"/>
                <a:ea typeface="Gill Sans"/>
                <a:cs typeface="Gill Sans"/>
                <a:sym typeface="Gill Sans"/>
              </a:rPr>
              <a:t>NIST 800</a:t>
            </a:r>
            <a:r>
              <a:rPr lang="en" sz="1100">
                <a:latin typeface="Gill Sans"/>
                <a:ea typeface="Gill Sans"/>
                <a:cs typeface="Gill Sans"/>
                <a:sym typeface="Gill Sans"/>
              </a:rPr>
              <a:t>-</a:t>
            </a:r>
            <a:r>
              <a:rPr b="0" i="0" lang="en" sz="1100" u="none" cap="none" strike="noStrike">
                <a:solidFill>
                  <a:srgbClr val="000000"/>
                </a:solidFill>
                <a:latin typeface="Gill Sans"/>
                <a:ea typeface="Gill Sans"/>
                <a:cs typeface="Gill Sans"/>
                <a:sym typeface="Gill Sans"/>
              </a:rPr>
              <a:t>160 vol 2</a:t>
            </a:r>
            <a:endParaRPr b="0" i="0" sz="1100" u="none" cap="none" strike="noStrike">
              <a:solidFill>
                <a:srgbClr val="000000"/>
              </a:solidFill>
              <a:latin typeface="Gill Sans"/>
              <a:ea typeface="Gill Sans"/>
              <a:cs typeface="Gill Sans"/>
              <a:sym typeface="Gill Sans"/>
            </a:endParaRPr>
          </a:p>
        </p:txBody>
      </p:sp>
      <p:sp>
        <p:nvSpPr>
          <p:cNvPr id="183" name="Google Shape;183;p25"/>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6"/>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Resilience Modes and Detection Patterns </a:t>
            </a:r>
            <a:br>
              <a:rPr lang="en"/>
            </a:br>
            <a:r>
              <a:rPr lang="en"/>
              <a:t>(UVA, Siemens, SIT)</a:t>
            </a:r>
            <a:endParaRPr/>
          </a:p>
        </p:txBody>
      </p:sp>
      <p:sp>
        <p:nvSpPr>
          <p:cNvPr id="189" name="Google Shape;189;p26"/>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90" name="Google Shape;190;p26"/>
          <p:cNvPicPr preferRelativeResize="0"/>
          <p:nvPr/>
        </p:nvPicPr>
        <p:blipFill>
          <a:blip r:embed="rId3">
            <a:alphaModFix/>
          </a:blip>
          <a:stretch>
            <a:fillRect/>
          </a:stretch>
        </p:blipFill>
        <p:spPr>
          <a:xfrm>
            <a:off x="1150875" y="935588"/>
            <a:ext cx="6538698" cy="39617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Cyber Security Requirements Methodology</a:t>
            </a:r>
            <a:endParaRPr/>
          </a:p>
        </p:txBody>
      </p:sp>
      <p:sp>
        <p:nvSpPr>
          <p:cNvPr id="196" name="Google Shape;196;p27"/>
          <p:cNvSpPr txBox="1"/>
          <p:nvPr/>
        </p:nvSpPr>
        <p:spPr>
          <a:xfrm>
            <a:off x="114281" y="2750044"/>
            <a:ext cx="8984100" cy="2239200"/>
          </a:xfrm>
          <a:prstGeom prst="rect">
            <a:avLst/>
          </a:prstGeom>
          <a:noFill/>
          <a:ln>
            <a:noFill/>
          </a:ln>
        </p:spPr>
        <p:txBody>
          <a:bodyPr anchorCtr="0" anchor="t" bIns="68575" lIns="68575" spcFirstLastPara="1" rIns="68575" wrap="square" tIns="68575">
            <a:spAutoFit/>
          </a:bodyPr>
          <a:lstStyle/>
          <a:p>
            <a:pPr indent="0" lvl="0" marL="0" rtl="0" algn="l">
              <a:lnSpc>
                <a:spcPct val="120000"/>
              </a:lnSpc>
              <a:spcBef>
                <a:spcPts val="0"/>
              </a:spcBef>
              <a:spcAft>
                <a:spcPts val="0"/>
              </a:spcAft>
              <a:buNone/>
            </a:pPr>
            <a:r>
              <a:rPr lang="en" sz="1100">
                <a:solidFill>
                  <a:srgbClr val="212121"/>
                </a:solidFill>
                <a:latin typeface="Calibri"/>
                <a:ea typeface="Calibri"/>
                <a:cs typeface="Calibri"/>
                <a:sym typeface="Calibri"/>
              </a:rPr>
              <a:t>Cyber Security Requirements Methodology (CSRM) is a risk‐based methodology for addressing cyber security during the design phase of cyber-physical system and utilizes four teams of system owners and experts from a wide range of domains. Specifically, the four teams are:</a:t>
            </a:r>
            <a:endParaRPr sz="1100">
              <a:solidFill>
                <a:srgbClr val="212121"/>
              </a:solidFill>
              <a:latin typeface="Calibri"/>
              <a:ea typeface="Calibri"/>
              <a:cs typeface="Calibri"/>
              <a:sym typeface="Calibri"/>
            </a:endParaRPr>
          </a:p>
          <a:p>
            <a:pPr indent="-209550" lvl="0" marL="482600" rtl="0" algn="l">
              <a:lnSpc>
                <a:spcPct val="120000"/>
              </a:lnSpc>
              <a:spcBef>
                <a:spcPts val="800"/>
              </a:spcBef>
              <a:spcAft>
                <a:spcPts val="0"/>
              </a:spcAft>
              <a:buClr>
                <a:srgbClr val="212121"/>
              </a:buClr>
              <a:buSzPts val="700"/>
              <a:buFont typeface="Calibri"/>
              <a:buChar char="■"/>
            </a:pPr>
            <a:r>
              <a:rPr lang="en" sz="1100">
                <a:solidFill>
                  <a:srgbClr val="212121"/>
                </a:solidFill>
                <a:latin typeface="Calibri"/>
                <a:ea typeface="Calibri"/>
                <a:cs typeface="Calibri"/>
                <a:sym typeface="Calibri"/>
              </a:rPr>
              <a:t>Systems Engineering (SE) Team ‐ The SE team is responsible for managing the CSRM process and developing system designs and definitions that reflect requirements, objectives, constraints, and stakeholder concerns.</a:t>
            </a:r>
            <a:endParaRPr sz="1100">
              <a:solidFill>
                <a:srgbClr val="212121"/>
              </a:solidFill>
              <a:latin typeface="Calibri"/>
              <a:ea typeface="Calibri"/>
              <a:cs typeface="Calibri"/>
              <a:sym typeface="Calibri"/>
            </a:endParaRPr>
          </a:p>
          <a:p>
            <a:pPr indent="-209550" lvl="0" marL="482600" rtl="0" algn="l">
              <a:lnSpc>
                <a:spcPct val="120000"/>
              </a:lnSpc>
              <a:spcBef>
                <a:spcPts val="0"/>
              </a:spcBef>
              <a:spcAft>
                <a:spcPts val="0"/>
              </a:spcAft>
              <a:buClr>
                <a:srgbClr val="212121"/>
              </a:buClr>
              <a:buSzPts val="700"/>
              <a:buFont typeface="Calibri"/>
              <a:buChar char="■"/>
            </a:pPr>
            <a:r>
              <a:rPr lang="en" sz="1100">
                <a:solidFill>
                  <a:srgbClr val="212121"/>
                </a:solidFill>
                <a:latin typeface="Calibri"/>
                <a:ea typeface="Calibri"/>
                <a:cs typeface="Calibri"/>
                <a:sym typeface="Calibri"/>
              </a:rPr>
              <a:t>Blue Team ‐ The blue team is composed of operationally‐oriented members with experience using similar systems. The blue team is responsible for providing consequences and risks to the CSRM process.</a:t>
            </a:r>
            <a:endParaRPr sz="1100">
              <a:solidFill>
                <a:srgbClr val="212121"/>
              </a:solidFill>
              <a:latin typeface="Calibri"/>
              <a:ea typeface="Calibri"/>
              <a:cs typeface="Calibri"/>
              <a:sym typeface="Calibri"/>
            </a:endParaRPr>
          </a:p>
          <a:p>
            <a:pPr indent="-209550" lvl="0" marL="482600" rtl="0" algn="l">
              <a:lnSpc>
                <a:spcPct val="120000"/>
              </a:lnSpc>
              <a:spcBef>
                <a:spcPts val="0"/>
              </a:spcBef>
              <a:spcAft>
                <a:spcPts val="0"/>
              </a:spcAft>
              <a:buClr>
                <a:srgbClr val="212121"/>
              </a:buClr>
              <a:buSzPts val="700"/>
              <a:buFont typeface="Calibri"/>
              <a:buChar char="■"/>
            </a:pPr>
            <a:r>
              <a:rPr lang="en" sz="1100">
                <a:solidFill>
                  <a:srgbClr val="212121"/>
                </a:solidFill>
                <a:latin typeface="Calibri"/>
                <a:ea typeface="Calibri"/>
                <a:cs typeface="Calibri"/>
                <a:sym typeface="Calibri"/>
              </a:rPr>
              <a:t>Red Team ‐ The red team is composed of cyber security experts and cyber attack experts who will provide the likelihood of different attacks given the current system design and resilient solutions.</a:t>
            </a:r>
            <a:endParaRPr sz="1100">
              <a:solidFill>
                <a:srgbClr val="212121"/>
              </a:solidFill>
              <a:latin typeface="Calibri"/>
              <a:ea typeface="Calibri"/>
              <a:cs typeface="Calibri"/>
              <a:sym typeface="Calibri"/>
            </a:endParaRPr>
          </a:p>
          <a:p>
            <a:pPr indent="-209550" lvl="0" marL="482600" rtl="0" algn="l">
              <a:lnSpc>
                <a:spcPct val="120000"/>
              </a:lnSpc>
              <a:spcBef>
                <a:spcPts val="0"/>
              </a:spcBef>
              <a:spcAft>
                <a:spcPts val="0"/>
              </a:spcAft>
              <a:buClr>
                <a:srgbClr val="212121"/>
              </a:buClr>
              <a:buSzPts val="700"/>
              <a:buFont typeface="Calibri"/>
              <a:buChar char="■"/>
            </a:pPr>
            <a:r>
              <a:rPr lang="en" sz="1100">
                <a:solidFill>
                  <a:srgbClr val="212121"/>
                </a:solidFill>
                <a:latin typeface="Calibri"/>
                <a:ea typeface="Calibri"/>
                <a:cs typeface="Calibri"/>
                <a:sym typeface="Calibri"/>
              </a:rPr>
              <a:t>System Test Team ‐ The Test team is responsible for ensuring the current system design, including resilience modes of operation, can be adequately tested.</a:t>
            </a:r>
            <a:endParaRPr sz="1100">
              <a:solidFill>
                <a:srgbClr val="212121"/>
              </a:solidFill>
              <a:latin typeface="Calibri"/>
              <a:ea typeface="Calibri"/>
              <a:cs typeface="Calibri"/>
              <a:sym typeface="Calibri"/>
            </a:endParaRPr>
          </a:p>
        </p:txBody>
      </p:sp>
      <p:pic>
        <p:nvPicPr>
          <p:cNvPr id="197" name="Google Shape;197;p27"/>
          <p:cNvPicPr preferRelativeResize="0"/>
          <p:nvPr/>
        </p:nvPicPr>
        <p:blipFill>
          <a:blip r:embed="rId3">
            <a:alphaModFix/>
          </a:blip>
          <a:stretch>
            <a:fillRect/>
          </a:stretch>
        </p:blipFill>
        <p:spPr>
          <a:xfrm>
            <a:off x="1872806" y="744938"/>
            <a:ext cx="5398389" cy="1890806"/>
          </a:xfrm>
          <a:prstGeom prst="rect">
            <a:avLst/>
          </a:prstGeom>
          <a:noFill/>
          <a:ln>
            <a:noFill/>
          </a:ln>
        </p:spPr>
      </p:pic>
      <p:sp>
        <p:nvSpPr>
          <p:cNvPr id="198" name="Google Shape;198;p27"/>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Mission Aware Meta-Model Building Blocks</a:t>
            </a:r>
            <a:endParaRPr/>
          </a:p>
        </p:txBody>
      </p:sp>
      <p:pic>
        <p:nvPicPr>
          <p:cNvPr id="204" name="Google Shape;204;p28"/>
          <p:cNvPicPr preferRelativeResize="0"/>
          <p:nvPr/>
        </p:nvPicPr>
        <p:blipFill>
          <a:blip r:embed="rId3">
            <a:alphaModFix/>
          </a:blip>
          <a:stretch>
            <a:fillRect/>
          </a:stretch>
        </p:blipFill>
        <p:spPr>
          <a:xfrm>
            <a:off x="219066" y="1234088"/>
            <a:ext cx="4234482" cy="1941263"/>
          </a:xfrm>
          <a:prstGeom prst="rect">
            <a:avLst/>
          </a:prstGeom>
          <a:noFill/>
          <a:ln>
            <a:noFill/>
          </a:ln>
        </p:spPr>
      </p:pic>
      <p:sp>
        <p:nvSpPr>
          <p:cNvPr id="205" name="Google Shape;205;p28"/>
          <p:cNvSpPr txBox="1"/>
          <p:nvPr>
            <p:ph idx="4294967295" type="body"/>
          </p:nvPr>
        </p:nvSpPr>
        <p:spPr>
          <a:xfrm>
            <a:off x="4526288" y="1152150"/>
            <a:ext cx="4470900" cy="2023200"/>
          </a:xfrm>
          <a:prstGeom prst="rect">
            <a:avLst/>
          </a:prstGeom>
        </p:spPr>
        <p:txBody>
          <a:bodyPr anchorCtr="0" anchor="t" bIns="34275" lIns="68575" spcFirstLastPara="1" rIns="68575" wrap="square" tIns="34275">
            <a:normAutofit/>
          </a:bodyPr>
          <a:lstStyle/>
          <a:p>
            <a:pPr indent="-260350" lvl="0" marL="342900" rtl="0" algn="l">
              <a:lnSpc>
                <a:spcPct val="100000"/>
              </a:lnSpc>
              <a:spcBef>
                <a:spcPts val="900"/>
              </a:spcBef>
              <a:spcAft>
                <a:spcPts val="0"/>
              </a:spcAft>
              <a:buSzPts val="1500"/>
              <a:buChar char="•"/>
            </a:pPr>
            <a:r>
              <a:rPr lang="en" sz="1500"/>
              <a:t>Vitech MBSE Meta-Model as proxy for SysML v2</a:t>
            </a:r>
            <a:endParaRPr sz="1500"/>
          </a:p>
          <a:p>
            <a:pPr indent="-260350" lvl="1" marL="685800" rtl="0" algn="l">
              <a:lnSpc>
                <a:spcPct val="100000"/>
              </a:lnSpc>
              <a:spcBef>
                <a:spcPts val="0"/>
              </a:spcBef>
              <a:spcAft>
                <a:spcPts val="0"/>
              </a:spcAft>
              <a:buSzPts val="1500"/>
              <a:buChar char="•"/>
            </a:pPr>
            <a:r>
              <a:rPr lang="en" sz="1500"/>
              <a:t>for rich Systems Engineering Semantics</a:t>
            </a:r>
            <a:endParaRPr sz="1500"/>
          </a:p>
          <a:p>
            <a:pPr indent="-260350" lvl="0" marL="342900" rtl="0" algn="l">
              <a:lnSpc>
                <a:spcPct val="100000"/>
              </a:lnSpc>
              <a:spcBef>
                <a:spcPts val="0"/>
              </a:spcBef>
              <a:spcAft>
                <a:spcPts val="0"/>
              </a:spcAft>
              <a:buSzPts val="1500"/>
              <a:buChar char="•"/>
            </a:pPr>
            <a:r>
              <a:rPr lang="en" sz="1500"/>
              <a:t>MIT Systems Theoretic Process Analysis (STPA)</a:t>
            </a:r>
            <a:endParaRPr sz="1500"/>
          </a:p>
          <a:p>
            <a:pPr indent="-260350" lvl="1" marL="685800" rtl="0" algn="l">
              <a:lnSpc>
                <a:spcPct val="100000"/>
              </a:lnSpc>
              <a:spcBef>
                <a:spcPts val="0"/>
              </a:spcBef>
              <a:spcAft>
                <a:spcPts val="0"/>
              </a:spcAft>
              <a:buSzPts val="1500"/>
              <a:buChar char="•"/>
            </a:pPr>
            <a:r>
              <a:rPr lang="en" sz="1500"/>
              <a:t>to enable Loss-based Mission / Systems Engineering early in the Life Cycle</a:t>
            </a:r>
            <a:endParaRPr sz="1500"/>
          </a:p>
          <a:p>
            <a:pPr indent="-260350" lvl="0" marL="342900" rtl="0" algn="l">
              <a:lnSpc>
                <a:spcPct val="100000"/>
              </a:lnSpc>
              <a:spcBef>
                <a:spcPts val="0"/>
              </a:spcBef>
              <a:spcAft>
                <a:spcPts val="0"/>
              </a:spcAft>
              <a:buSzPts val="1500"/>
              <a:buChar char="•"/>
            </a:pPr>
            <a:r>
              <a:rPr lang="en" sz="1500"/>
              <a:t>Sentinel-based Resilience Concepts</a:t>
            </a:r>
            <a:endParaRPr sz="1500"/>
          </a:p>
          <a:p>
            <a:pPr indent="-260350" lvl="1" marL="685800" rtl="0" algn="l">
              <a:lnSpc>
                <a:spcPct val="100000"/>
              </a:lnSpc>
              <a:spcBef>
                <a:spcPts val="0"/>
              </a:spcBef>
              <a:spcAft>
                <a:spcPts val="0"/>
              </a:spcAft>
              <a:buSzPts val="1500"/>
              <a:buChar char="•"/>
            </a:pPr>
            <a:r>
              <a:rPr lang="en" sz="1500"/>
              <a:t>to provide Mission / System Resilience</a:t>
            </a:r>
            <a:endParaRPr sz="1500"/>
          </a:p>
        </p:txBody>
      </p:sp>
      <p:sp>
        <p:nvSpPr>
          <p:cNvPr id="206" name="Google Shape;206;p28"/>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Top-Level MBSE Meta-Model</a:t>
            </a:r>
            <a:endParaRPr/>
          </a:p>
        </p:txBody>
      </p:sp>
      <p:pic>
        <p:nvPicPr>
          <p:cNvPr id="212" name="Google Shape;212;p29"/>
          <p:cNvPicPr preferRelativeResize="0"/>
          <p:nvPr/>
        </p:nvPicPr>
        <p:blipFill>
          <a:blip r:embed="rId3">
            <a:alphaModFix/>
          </a:blip>
          <a:stretch>
            <a:fillRect/>
          </a:stretch>
        </p:blipFill>
        <p:spPr>
          <a:xfrm>
            <a:off x="1897453" y="1091850"/>
            <a:ext cx="5349094" cy="2959798"/>
          </a:xfrm>
          <a:prstGeom prst="rect">
            <a:avLst/>
          </a:prstGeom>
          <a:noFill/>
          <a:ln>
            <a:noFill/>
          </a:ln>
        </p:spPr>
      </p:pic>
      <p:pic>
        <p:nvPicPr>
          <p:cNvPr id="213" name="Google Shape;213;p29"/>
          <p:cNvPicPr preferRelativeResize="0"/>
          <p:nvPr/>
        </p:nvPicPr>
        <p:blipFill rotWithShape="1">
          <a:blip r:embed="rId4">
            <a:alphaModFix/>
          </a:blip>
          <a:srcRect b="0" l="0" r="0" t="0"/>
          <a:stretch/>
        </p:blipFill>
        <p:spPr>
          <a:xfrm>
            <a:off x="1996377" y="3574463"/>
            <a:ext cx="662119" cy="224081"/>
          </a:xfrm>
          <a:prstGeom prst="rect">
            <a:avLst/>
          </a:prstGeom>
          <a:noFill/>
          <a:ln>
            <a:noFill/>
          </a:ln>
        </p:spPr>
      </p:pic>
      <p:sp>
        <p:nvSpPr>
          <p:cNvPr id="214" name="Google Shape;214;p29"/>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Detailed MBSE Meta-Model</a:t>
            </a:r>
            <a:endParaRPr/>
          </a:p>
        </p:txBody>
      </p:sp>
      <p:pic>
        <p:nvPicPr>
          <p:cNvPr descr="Diagram&#10;&#10;Description automatically generated" id="220" name="Google Shape;220;p30"/>
          <p:cNvPicPr preferRelativeResize="0"/>
          <p:nvPr/>
        </p:nvPicPr>
        <p:blipFill rotWithShape="1">
          <a:blip r:embed="rId3">
            <a:alphaModFix/>
          </a:blip>
          <a:srcRect b="0" l="0" r="0" t="0"/>
          <a:stretch/>
        </p:blipFill>
        <p:spPr>
          <a:xfrm>
            <a:off x="1569656" y="1370494"/>
            <a:ext cx="5947116" cy="3445837"/>
          </a:xfrm>
          <a:prstGeom prst="rect">
            <a:avLst/>
          </a:prstGeom>
          <a:noFill/>
          <a:ln>
            <a:noFill/>
          </a:ln>
        </p:spPr>
      </p:pic>
      <p:sp>
        <p:nvSpPr>
          <p:cNvPr id="221" name="Google Shape;221;p30"/>
          <p:cNvSpPr txBox="1"/>
          <p:nvPr/>
        </p:nvSpPr>
        <p:spPr>
          <a:xfrm>
            <a:off x="190469" y="712588"/>
            <a:ext cx="8763000" cy="669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Gill Sans"/>
                <a:ea typeface="Gill Sans"/>
                <a:cs typeface="Gill Sans"/>
                <a:sym typeface="Gill Sans"/>
              </a:rPr>
              <a:t>A representation of critical systems engineering concepts and their interrelationships spanning </a:t>
            </a:r>
            <a:r>
              <a:rPr b="1" i="1" lang="en" sz="1300" u="none" cap="none" strike="noStrike">
                <a:solidFill>
                  <a:srgbClr val="000000"/>
                </a:solidFill>
                <a:latin typeface="Gill Sans"/>
                <a:ea typeface="Gill Sans"/>
                <a:cs typeface="Gill Sans"/>
                <a:sym typeface="Gill Sans"/>
              </a:rPr>
              <a:t>requirements</a:t>
            </a:r>
            <a:r>
              <a:rPr b="0" i="0" lang="en" sz="1300" u="none" cap="none" strike="noStrike">
                <a:solidFill>
                  <a:srgbClr val="000000"/>
                </a:solidFill>
                <a:latin typeface="Gill Sans"/>
                <a:ea typeface="Gill Sans"/>
                <a:cs typeface="Gill Sans"/>
                <a:sym typeface="Gill Sans"/>
              </a:rPr>
              <a:t>, </a:t>
            </a:r>
            <a:r>
              <a:rPr b="1" i="1" lang="en" sz="1300" u="none" cap="none" strike="noStrike">
                <a:solidFill>
                  <a:srgbClr val="000000"/>
                </a:solidFill>
                <a:latin typeface="Gill Sans"/>
                <a:ea typeface="Gill Sans"/>
                <a:cs typeface="Gill Sans"/>
                <a:sym typeface="Gill Sans"/>
              </a:rPr>
              <a:t>behavior</a:t>
            </a:r>
            <a:r>
              <a:rPr b="0" i="0" lang="en" sz="1300" u="none" cap="none" strike="noStrike">
                <a:solidFill>
                  <a:srgbClr val="000000"/>
                </a:solidFill>
                <a:latin typeface="Gill Sans"/>
                <a:ea typeface="Gill Sans"/>
                <a:cs typeface="Gill Sans"/>
                <a:sym typeface="Gill Sans"/>
              </a:rPr>
              <a:t>, </a:t>
            </a:r>
            <a:r>
              <a:rPr b="1" i="1" lang="en" sz="1300" u="none" cap="none" strike="noStrike">
                <a:solidFill>
                  <a:srgbClr val="000000"/>
                </a:solidFill>
                <a:latin typeface="Gill Sans"/>
                <a:ea typeface="Gill Sans"/>
                <a:cs typeface="Gill Sans"/>
                <a:sym typeface="Gill Sans"/>
              </a:rPr>
              <a:t>architecture</a:t>
            </a:r>
            <a:r>
              <a:rPr b="0" i="0" lang="en" sz="1300" u="none" cap="none" strike="noStrike">
                <a:solidFill>
                  <a:srgbClr val="000000"/>
                </a:solidFill>
                <a:latin typeface="Gill Sans"/>
                <a:ea typeface="Gill Sans"/>
                <a:cs typeface="Gill Sans"/>
                <a:sym typeface="Gill Sans"/>
              </a:rPr>
              <a:t>, and </a:t>
            </a:r>
            <a:r>
              <a:rPr b="1" i="1" lang="en" sz="1300" u="none" cap="none" strike="noStrike">
                <a:solidFill>
                  <a:srgbClr val="000000"/>
                </a:solidFill>
                <a:latin typeface="Gill Sans"/>
                <a:ea typeface="Gill Sans"/>
                <a:cs typeface="Gill Sans"/>
                <a:sym typeface="Gill Sans"/>
              </a:rPr>
              <a:t>test</a:t>
            </a:r>
            <a:r>
              <a:rPr b="0" i="0" lang="en" sz="1300" u="none" cap="none" strike="noStrike">
                <a:solidFill>
                  <a:srgbClr val="000000"/>
                </a:solidFill>
                <a:latin typeface="Gill Sans"/>
                <a:ea typeface="Gill Sans"/>
                <a:cs typeface="Gill Sans"/>
                <a:sym typeface="Gill Sans"/>
              </a:rPr>
              <a:t>. This integrated model presents a high-level view of not only the ultimate specification of a system, but also the journey to that specification – </a:t>
            </a:r>
            <a:r>
              <a:rPr b="1" i="1" lang="en" sz="1300" u="none" cap="none" strike="noStrike">
                <a:solidFill>
                  <a:srgbClr val="000000"/>
                </a:solidFill>
                <a:latin typeface="Gill Sans"/>
                <a:ea typeface="Gill Sans"/>
                <a:cs typeface="Gill Sans"/>
                <a:sym typeface="Gill Sans"/>
              </a:rPr>
              <a:t>concerns </a:t>
            </a:r>
            <a:r>
              <a:rPr b="0" i="0" lang="en" sz="1300" u="none" cap="none" strike="noStrike">
                <a:solidFill>
                  <a:srgbClr val="000000"/>
                </a:solidFill>
                <a:latin typeface="Gill Sans"/>
                <a:ea typeface="Gill Sans"/>
                <a:cs typeface="Gill Sans"/>
                <a:sym typeface="Gill Sans"/>
              </a:rPr>
              <a:t>opened and closed, </a:t>
            </a:r>
            <a:r>
              <a:rPr b="1" i="1" lang="en" sz="1300" u="none" cap="none" strike="noStrike">
                <a:solidFill>
                  <a:srgbClr val="000000"/>
                </a:solidFill>
                <a:latin typeface="Gill Sans"/>
                <a:ea typeface="Gill Sans"/>
                <a:cs typeface="Gill Sans"/>
                <a:sym typeface="Gill Sans"/>
              </a:rPr>
              <a:t>risks </a:t>
            </a:r>
            <a:r>
              <a:rPr b="0" i="0" lang="en" sz="1300" u="none" cap="none" strike="noStrike">
                <a:solidFill>
                  <a:srgbClr val="000000"/>
                </a:solidFill>
                <a:latin typeface="Gill Sans"/>
                <a:ea typeface="Gill Sans"/>
                <a:cs typeface="Gill Sans"/>
                <a:sym typeface="Gill Sans"/>
              </a:rPr>
              <a:t>identified and managed.</a:t>
            </a:r>
            <a:endParaRPr b="0" i="0" sz="1300" u="none" cap="none" strike="noStrike">
              <a:solidFill>
                <a:srgbClr val="000000"/>
              </a:solidFill>
              <a:latin typeface="Gill Sans"/>
              <a:ea typeface="Gill Sans"/>
              <a:cs typeface="Gill Sans"/>
              <a:sym typeface="Gill Sans"/>
            </a:endParaRPr>
          </a:p>
        </p:txBody>
      </p:sp>
      <p:pic>
        <p:nvPicPr>
          <p:cNvPr id="222" name="Google Shape;222;p30"/>
          <p:cNvPicPr preferRelativeResize="0"/>
          <p:nvPr/>
        </p:nvPicPr>
        <p:blipFill rotWithShape="1">
          <a:blip r:embed="rId4">
            <a:alphaModFix/>
          </a:blip>
          <a:srcRect b="0" l="0" r="0" t="0"/>
          <a:stretch/>
        </p:blipFill>
        <p:spPr>
          <a:xfrm>
            <a:off x="1626077" y="3664388"/>
            <a:ext cx="662119" cy="224081"/>
          </a:xfrm>
          <a:prstGeom prst="rect">
            <a:avLst/>
          </a:prstGeom>
          <a:noFill/>
          <a:ln>
            <a:noFill/>
          </a:ln>
        </p:spPr>
      </p:pic>
      <p:sp>
        <p:nvSpPr>
          <p:cNvPr id="223" name="Google Shape;223;p30"/>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lang="en"/>
              <a:t>STPA-Sec Overview</a:t>
            </a:r>
            <a:endParaRPr/>
          </a:p>
        </p:txBody>
      </p:sp>
      <p:pic>
        <p:nvPicPr>
          <p:cNvPr descr="A screenshot of a cell phone&#10;&#10;Description generated with high confidence" id="229" name="Google Shape;229;p31"/>
          <p:cNvPicPr preferRelativeResize="0"/>
          <p:nvPr/>
        </p:nvPicPr>
        <p:blipFill rotWithShape="1">
          <a:blip r:embed="rId3">
            <a:alphaModFix/>
          </a:blip>
          <a:srcRect b="0" l="0" r="0" t="0"/>
          <a:stretch/>
        </p:blipFill>
        <p:spPr>
          <a:xfrm>
            <a:off x="935475" y="2054231"/>
            <a:ext cx="3755400" cy="274713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0780"/>
              </a:srgbClr>
            </a:outerShdw>
          </a:effectLst>
        </p:spPr>
      </p:pic>
      <p:sp>
        <p:nvSpPr>
          <p:cNvPr id="230" name="Google Shape;230;p31"/>
          <p:cNvSpPr txBox="1"/>
          <p:nvPr/>
        </p:nvSpPr>
        <p:spPr>
          <a:xfrm>
            <a:off x="4862255" y="2108852"/>
            <a:ext cx="3795600" cy="2637900"/>
          </a:xfrm>
          <a:prstGeom prst="rect">
            <a:avLst/>
          </a:prstGeom>
          <a:solidFill>
            <a:schemeClr val="lt2"/>
          </a:solidFill>
          <a:ln cap="flat" cmpd="sng" w="9525">
            <a:solidFill>
              <a:schemeClr val="dk1"/>
            </a:solidFill>
            <a:prstDash val="solid"/>
            <a:miter lim="800000"/>
            <a:headEnd len="sm" w="sm" type="none"/>
            <a:tailEnd len="sm" w="sm" type="none"/>
          </a:ln>
        </p:spPr>
        <p:txBody>
          <a:bodyPr anchorCtr="0" anchor="t" bIns="25700" lIns="51425" spcFirstLastPara="1" rIns="51425" wrap="square" tIns="25700">
            <a:spAutoFit/>
          </a:bodyPr>
          <a:lstStyle/>
          <a:p>
            <a:pPr indent="-165100" lvl="0" marL="165100" marR="0" rtl="0" algn="l">
              <a:lnSpc>
                <a:spcPct val="100000"/>
              </a:lnSpc>
              <a:spcBef>
                <a:spcPts val="0"/>
              </a:spcBef>
              <a:spcAft>
                <a:spcPts val="0"/>
              </a:spcAft>
              <a:buClr>
                <a:schemeClr val="dk1"/>
              </a:buClr>
              <a:buSzPts val="1200"/>
              <a:buFont typeface="Arial"/>
              <a:buChar char="•"/>
            </a:pPr>
            <a:r>
              <a:rPr i="0" lang="en" sz="1200" u="none" cap="none" strike="noStrike">
                <a:solidFill>
                  <a:schemeClr val="dk1"/>
                </a:solidFill>
                <a:latin typeface="Calibri"/>
                <a:ea typeface="Calibri"/>
                <a:cs typeface="Calibri"/>
                <a:sym typeface="Calibri"/>
              </a:rPr>
              <a:t>A </a:t>
            </a:r>
            <a:r>
              <a:rPr b="1" i="1" lang="en" sz="1200" u="sng" cap="none" strike="noStrike">
                <a:solidFill>
                  <a:schemeClr val="dk1"/>
                </a:solidFill>
                <a:latin typeface="Calibri"/>
                <a:ea typeface="Calibri"/>
                <a:cs typeface="Calibri"/>
                <a:sym typeface="Calibri"/>
              </a:rPr>
              <a:t>Loss</a:t>
            </a:r>
            <a:r>
              <a:rPr i="0" lang="en" sz="1200" u="none" cap="none" strike="noStrike">
                <a:solidFill>
                  <a:schemeClr val="dk1"/>
                </a:solidFill>
                <a:latin typeface="Calibri"/>
                <a:ea typeface="Calibri"/>
                <a:cs typeface="Calibri"/>
                <a:sym typeface="Calibri"/>
              </a:rPr>
              <a:t> involves </a:t>
            </a:r>
            <a:r>
              <a:rPr i="0" lang="en" sz="1200" u="none" cap="none" strike="noStrike">
                <a:solidFill>
                  <a:srgbClr val="FF0000"/>
                </a:solidFill>
                <a:latin typeface="Calibri"/>
                <a:ea typeface="Calibri"/>
                <a:cs typeface="Calibri"/>
                <a:sym typeface="Calibri"/>
              </a:rPr>
              <a:t>something of value</a:t>
            </a:r>
            <a:r>
              <a:rPr i="0" lang="en" sz="1200" u="none" cap="none" strike="noStrike">
                <a:solidFill>
                  <a:schemeClr val="dk1"/>
                </a:solidFill>
                <a:latin typeface="Calibri"/>
                <a:ea typeface="Calibri"/>
                <a:cs typeface="Calibri"/>
                <a:sym typeface="Calibri"/>
              </a:rPr>
              <a:t> to stakeholders. Losses may include a loss of human life or human injury, property damage, environmental pollution, loss of mission, loss of reputation, </a:t>
            </a:r>
            <a:r>
              <a:rPr i="0" lang="en" sz="1200" u="none" cap="none" strike="noStrike">
                <a:solidFill>
                  <a:srgbClr val="FF0000"/>
                </a:solidFill>
                <a:latin typeface="Calibri"/>
                <a:ea typeface="Calibri"/>
                <a:cs typeface="Calibri"/>
                <a:sym typeface="Calibri"/>
              </a:rPr>
              <a:t>loss or leak</a:t>
            </a:r>
            <a:r>
              <a:rPr i="0" lang="en" sz="1200" u="none" cap="none" strike="noStrike">
                <a:solidFill>
                  <a:schemeClr val="dk1"/>
                </a:solidFill>
                <a:latin typeface="Calibri"/>
                <a:ea typeface="Calibri"/>
                <a:cs typeface="Calibri"/>
                <a:sym typeface="Calibri"/>
              </a:rPr>
              <a:t> of sensitive information, or any other loss that is </a:t>
            </a:r>
            <a:r>
              <a:rPr i="0" lang="en" sz="1200" u="none" cap="none" strike="noStrike">
                <a:solidFill>
                  <a:srgbClr val="FF0000"/>
                </a:solidFill>
                <a:latin typeface="Calibri"/>
                <a:ea typeface="Calibri"/>
                <a:cs typeface="Calibri"/>
                <a:sym typeface="Calibri"/>
              </a:rPr>
              <a:t>unacceptable to the stakeholders</a:t>
            </a:r>
            <a:r>
              <a:rPr i="0" lang="en" sz="1200" u="none" cap="none" strike="noStrike">
                <a:solidFill>
                  <a:schemeClr val="dk1"/>
                </a:solidFill>
                <a:latin typeface="Calibri"/>
                <a:ea typeface="Calibri"/>
                <a:cs typeface="Calibri"/>
                <a:sym typeface="Calibri"/>
              </a:rPr>
              <a:t>.</a:t>
            </a:r>
            <a:endParaRPr i="0" sz="1200" u="none" cap="none" strike="noStrike">
              <a:solidFill>
                <a:srgbClr val="000000"/>
              </a:solidFill>
              <a:latin typeface="Calibri"/>
              <a:ea typeface="Calibri"/>
              <a:cs typeface="Calibri"/>
              <a:sym typeface="Calibri"/>
            </a:endParaRPr>
          </a:p>
          <a:p>
            <a:pPr indent="-165100" lvl="0" marL="165100" marR="0" rtl="0" algn="l">
              <a:lnSpc>
                <a:spcPct val="100000"/>
              </a:lnSpc>
              <a:spcBef>
                <a:spcPts val="0"/>
              </a:spcBef>
              <a:spcAft>
                <a:spcPts val="0"/>
              </a:spcAft>
              <a:buClr>
                <a:schemeClr val="dk1"/>
              </a:buClr>
              <a:buSzPts val="1200"/>
              <a:buFont typeface="Arial"/>
              <a:buChar char="•"/>
            </a:pPr>
            <a:r>
              <a:rPr i="0" lang="en" sz="1200" u="none" cap="none" strike="noStrike">
                <a:solidFill>
                  <a:schemeClr val="dk1"/>
                </a:solidFill>
                <a:latin typeface="Calibri"/>
                <a:ea typeface="Calibri"/>
                <a:cs typeface="Calibri"/>
                <a:sym typeface="Calibri"/>
              </a:rPr>
              <a:t>A </a:t>
            </a:r>
            <a:r>
              <a:rPr b="1" i="1" lang="en" sz="1200" u="sng" cap="none" strike="noStrike">
                <a:solidFill>
                  <a:schemeClr val="dk1"/>
                </a:solidFill>
                <a:latin typeface="Calibri"/>
                <a:ea typeface="Calibri"/>
                <a:cs typeface="Calibri"/>
                <a:sym typeface="Calibri"/>
              </a:rPr>
              <a:t>Hazard</a:t>
            </a:r>
            <a:r>
              <a:rPr i="0" lang="en" sz="1200" u="none" cap="none" strike="noStrike">
                <a:solidFill>
                  <a:schemeClr val="dk1"/>
                </a:solidFill>
                <a:latin typeface="Calibri"/>
                <a:ea typeface="Calibri"/>
                <a:cs typeface="Calibri"/>
                <a:sym typeface="Calibri"/>
              </a:rPr>
              <a:t> is a </a:t>
            </a:r>
            <a:r>
              <a:rPr i="0" lang="en" sz="1200" u="none" cap="none" strike="noStrike">
                <a:solidFill>
                  <a:srgbClr val="FF0000"/>
                </a:solidFill>
                <a:latin typeface="Calibri"/>
                <a:ea typeface="Calibri"/>
                <a:cs typeface="Calibri"/>
                <a:sym typeface="Calibri"/>
              </a:rPr>
              <a:t>system state</a:t>
            </a:r>
            <a:r>
              <a:rPr i="0" lang="en" sz="1200" u="none" cap="none" strike="noStrike">
                <a:solidFill>
                  <a:schemeClr val="dk1"/>
                </a:solidFill>
                <a:latin typeface="Calibri"/>
                <a:ea typeface="Calibri"/>
                <a:cs typeface="Calibri"/>
                <a:sym typeface="Calibri"/>
              </a:rPr>
              <a:t> or set of conditions that, together with a particular set of worst-case environmental conditions, will </a:t>
            </a:r>
            <a:r>
              <a:rPr i="0" lang="en" sz="1200" u="none" cap="none" strike="noStrike">
                <a:solidFill>
                  <a:srgbClr val="FF0000"/>
                </a:solidFill>
                <a:latin typeface="Calibri"/>
                <a:ea typeface="Calibri"/>
                <a:cs typeface="Calibri"/>
                <a:sym typeface="Calibri"/>
              </a:rPr>
              <a:t>lead to a loss</a:t>
            </a:r>
            <a:r>
              <a:rPr i="0" lang="en" sz="1200" u="none" cap="none" strike="noStrike">
                <a:solidFill>
                  <a:schemeClr val="dk1"/>
                </a:solidFill>
                <a:latin typeface="Calibri"/>
                <a:ea typeface="Calibri"/>
                <a:cs typeface="Calibri"/>
                <a:sym typeface="Calibri"/>
              </a:rPr>
              <a:t>.</a:t>
            </a:r>
            <a:endParaRPr i="0" sz="1200" u="none" cap="none" strike="noStrike">
              <a:solidFill>
                <a:srgbClr val="000000"/>
              </a:solidFill>
              <a:latin typeface="Calibri"/>
              <a:ea typeface="Calibri"/>
              <a:cs typeface="Calibri"/>
              <a:sym typeface="Calibri"/>
            </a:endParaRPr>
          </a:p>
          <a:p>
            <a:pPr indent="-165100" lvl="0" marL="165100" marR="0" rtl="0" algn="l">
              <a:lnSpc>
                <a:spcPct val="100000"/>
              </a:lnSpc>
              <a:spcBef>
                <a:spcPts val="0"/>
              </a:spcBef>
              <a:spcAft>
                <a:spcPts val="0"/>
              </a:spcAft>
              <a:buClr>
                <a:schemeClr val="dk1"/>
              </a:buClr>
              <a:buSzPts val="1200"/>
              <a:buFont typeface="Arial"/>
              <a:buChar char="•"/>
            </a:pPr>
            <a:r>
              <a:rPr i="0" lang="en" sz="1200" u="none" cap="none" strike="noStrike">
                <a:solidFill>
                  <a:schemeClr val="dk1"/>
                </a:solidFill>
                <a:latin typeface="Calibri"/>
                <a:ea typeface="Calibri"/>
                <a:cs typeface="Calibri"/>
                <a:sym typeface="Calibri"/>
              </a:rPr>
              <a:t>An </a:t>
            </a:r>
            <a:r>
              <a:rPr b="1" i="1" lang="en" sz="1200" u="sng" cap="none" strike="noStrike">
                <a:solidFill>
                  <a:schemeClr val="dk1"/>
                </a:solidFill>
                <a:latin typeface="Calibri"/>
                <a:ea typeface="Calibri"/>
                <a:cs typeface="Calibri"/>
                <a:sym typeface="Calibri"/>
              </a:rPr>
              <a:t>Unsafe Control Action</a:t>
            </a:r>
            <a:r>
              <a:rPr i="0" lang="en" sz="1200" u="none" cap="none" strike="noStrike">
                <a:solidFill>
                  <a:schemeClr val="dk1"/>
                </a:solidFill>
                <a:latin typeface="Calibri"/>
                <a:ea typeface="Calibri"/>
                <a:cs typeface="Calibri"/>
                <a:sym typeface="Calibri"/>
              </a:rPr>
              <a:t> (UCA) is a control </a:t>
            </a:r>
            <a:r>
              <a:rPr i="0" lang="en" sz="1200" u="none" cap="none" strike="noStrike">
                <a:solidFill>
                  <a:srgbClr val="FF0000"/>
                </a:solidFill>
                <a:latin typeface="Calibri"/>
                <a:ea typeface="Calibri"/>
                <a:cs typeface="Calibri"/>
                <a:sym typeface="Calibri"/>
              </a:rPr>
              <a:t>action </a:t>
            </a:r>
            <a:r>
              <a:rPr i="0" lang="en" sz="1200" u="none" cap="none" strike="noStrike">
                <a:solidFill>
                  <a:schemeClr val="dk1"/>
                </a:solidFill>
                <a:latin typeface="Calibri"/>
                <a:ea typeface="Calibri"/>
                <a:cs typeface="Calibri"/>
                <a:sym typeface="Calibri"/>
              </a:rPr>
              <a:t>that, in a </a:t>
            </a:r>
            <a:r>
              <a:rPr i="0" lang="en" sz="1200" u="none" cap="none" strike="noStrike">
                <a:solidFill>
                  <a:srgbClr val="FF0000"/>
                </a:solidFill>
                <a:latin typeface="Calibri"/>
                <a:ea typeface="Calibri"/>
                <a:cs typeface="Calibri"/>
                <a:sym typeface="Calibri"/>
              </a:rPr>
              <a:t>particular context</a:t>
            </a:r>
            <a:r>
              <a:rPr i="0" lang="en" sz="1200" u="none" cap="none" strike="noStrike">
                <a:solidFill>
                  <a:schemeClr val="dk1"/>
                </a:solidFill>
                <a:latin typeface="Calibri"/>
                <a:ea typeface="Calibri"/>
                <a:cs typeface="Calibri"/>
                <a:sym typeface="Calibri"/>
              </a:rPr>
              <a:t> and worst-case environment, will lead to a hazard.</a:t>
            </a:r>
            <a:endParaRPr i="0" sz="1200" u="none" cap="none" strike="noStrike">
              <a:solidFill>
                <a:srgbClr val="000000"/>
              </a:solidFill>
              <a:latin typeface="Calibri"/>
              <a:ea typeface="Calibri"/>
              <a:cs typeface="Calibri"/>
              <a:sym typeface="Calibri"/>
            </a:endParaRPr>
          </a:p>
          <a:p>
            <a:pPr indent="-165100" lvl="0" marL="165100" marR="0" rtl="0" algn="l">
              <a:lnSpc>
                <a:spcPct val="100000"/>
              </a:lnSpc>
              <a:spcBef>
                <a:spcPts val="0"/>
              </a:spcBef>
              <a:spcAft>
                <a:spcPts val="0"/>
              </a:spcAft>
              <a:buClr>
                <a:schemeClr val="dk1"/>
              </a:buClr>
              <a:buSzPts val="1200"/>
              <a:buFont typeface="Arial"/>
              <a:buChar char="•"/>
            </a:pPr>
            <a:r>
              <a:rPr i="0" lang="en" sz="1200" u="none" cap="none" strike="noStrike">
                <a:solidFill>
                  <a:schemeClr val="dk1"/>
                </a:solidFill>
                <a:latin typeface="Calibri"/>
                <a:ea typeface="Calibri"/>
                <a:cs typeface="Calibri"/>
                <a:sym typeface="Calibri"/>
              </a:rPr>
              <a:t>A </a:t>
            </a:r>
            <a:r>
              <a:rPr b="1" i="1" lang="en" sz="1200" u="sng" cap="none" strike="noStrike">
                <a:solidFill>
                  <a:schemeClr val="dk1"/>
                </a:solidFill>
                <a:latin typeface="Calibri"/>
                <a:ea typeface="Calibri"/>
                <a:cs typeface="Calibri"/>
                <a:sym typeface="Calibri"/>
              </a:rPr>
              <a:t>Loss Scenario</a:t>
            </a:r>
            <a:r>
              <a:rPr i="0" lang="en" sz="1200" u="none" cap="none" strike="noStrike">
                <a:solidFill>
                  <a:schemeClr val="dk1"/>
                </a:solidFill>
                <a:latin typeface="Calibri"/>
                <a:ea typeface="Calibri"/>
                <a:cs typeface="Calibri"/>
                <a:sym typeface="Calibri"/>
              </a:rPr>
              <a:t> describes the </a:t>
            </a:r>
            <a:r>
              <a:rPr i="0" lang="en" sz="1200" u="none" cap="none" strike="noStrike">
                <a:solidFill>
                  <a:srgbClr val="FF0000"/>
                </a:solidFill>
                <a:latin typeface="Calibri"/>
                <a:ea typeface="Calibri"/>
                <a:cs typeface="Calibri"/>
                <a:sym typeface="Calibri"/>
              </a:rPr>
              <a:t>causal factors</a:t>
            </a:r>
            <a:r>
              <a:rPr i="0" lang="en" sz="1200" u="none" cap="none" strike="noStrike">
                <a:solidFill>
                  <a:schemeClr val="dk1"/>
                </a:solidFill>
                <a:latin typeface="Calibri"/>
                <a:ea typeface="Calibri"/>
                <a:cs typeface="Calibri"/>
                <a:sym typeface="Calibri"/>
              </a:rPr>
              <a:t> that can lead to the unsafe control and to hazards.</a:t>
            </a:r>
            <a:endParaRPr i="0" sz="1200" u="none" cap="none" strike="noStrike">
              <a:solidFill>
                <a:srgbClr val="000000"/>
              </a:solidFill>
              <a:latin typeface="Calibri"/>
              <a:ea typeface="Calibri"/>
              <a:cs typeface="Calibri"/>
              <a:sym typeface="Calibri"/>
            </a:endParaRPr>
          </a:p>
        </p:txBody>
      </p:sp>
      <p:sp>
        <p:nvSpPr>
          <p:cNvPr id="231" name="Google Shape;231;p31"/>
          <p:cNvSpPr txBox="1"/>
          <p:nvPr/>
        </p:nvSpPr>
        <p:spPr>
          <a:xfrm>
            <a:off x="1176131" y="777713"/>
            <a:ext cx="5682600" cy="790800"/>
          </a:xfrm>
          <a:prstGeom prst="rect">
            <a:avLst/>
          </a:prstGeom>
          <a:solidFill>
            <a:schemeClr val="lt2"/>
          </a:solidFill>
          <a:ln cap="flat" cmpd="sng" w="9525">
            <a:solidFill>
              <a:schemeClr val="dk1"/>
            </a:solidFill>
            <a:prstDash val="solid"/>
            <a:miter lim="800000"/>
            <a:headEnd len="sm" w="sm" type="none"/>
            <a:tailEnd len="sm" w="sm" type="none"/>
          </a:ln>
        </p:spPr>
        <p:txBody>
          <a:bodyPr anchorCtr="0" anchor="t" bIns="25700" lIns="51425" spcFirstLastPara="1" rIns="51425" wrap="square" tIns="25700">
            <a:spAutoFit/>
          </a:bodyPr>
          <a:lstStyle/>
          <a:p>
            <a:pPr indent="0" lvl="0" marL="0" marR="0" rtl="0" algn="l">
              <a:lnSpc>
                <a:spcPct val="100000"/>
              </a:lnSpc>
              <a:spcBef>
                <a:spcPts val="0"/>
              </a:spcBef>
              <a:spcAft>
                <a:spcPts val="0"/>
              </a:spcAft>
              <a:buClr>
                <a:srgbClr val="000000"/>
              </a:buClr>
              <a:buSzPts val="1200"/>
              <a:buFont typeface="Arial"/>
              <a:buNone/>
            </a:pPr>
            <a:r>
              <a:rPr i="0" lang="en" sz="1200" u="none" cap="none" strike="noStrike">
                <a:solidFill>
                  <a:schemeClr val="dk1"/>
                </a:solidFill>
                <a:latin typeface="Calibri"/>
                <a:ea typeface="Calibri"/>
                <a:cs typeface="Calibri"/>
                <a:sym typeface="Calibri"/>
              </a:rPr>
              <a:t>STPA is an iterative, methodical </a:t>
            </a:r>
            <a:r>
              <a:rPr i="0" lang="en" sz="1200" u="none" cap="none" strike="noStrike">
                <a:solidFill>
                  <a:srgbClr val="FF0000"/>
                </a:solidFill>
                <a:latin typeface="Calibri"/>
                <a:ea typeface="Calibri"/>
                <a:cs typeface="Calibri"/>
                <a:sym typeface="Calibri"/>
              </a:rPr>
              <a:t>hazard analysis technique</a:t>
            </a:r>
            <a:r>
              <a:rPr i="0" lang="en" sz="1200" u="none" cap="none" strike="noStrike">
                <a:solidFill>
                  <a:schemeClr val="dk1"/>
                </a:solidFill>
                <a:latin typeface="Calibri"/>
                <a:ea typeface="Calibri"/>
                <a:cs typeface="Calibri"/>
                <a:sym typeface="Calibri"/>
              </a:rPr>
              <a:t> to identify causes of hazardous conditions intended to improve or promote </a:t>
            </a:r>
            <a:r>
              <a:rPr i="0" lang="en" sz="1200" u="none" cap="none" strike="noStrike">
                <a:solidFill>
                  <a:srgbClr val="FF0000"/>
                </a:solidFill>
                <a:latin typeface="Calibri"/>
                <a:ea typeface="Calibri"/>
                <a:cs typeface="Calibri"/>
                <a:sym typeface="Calibri"/>
              </a:rPr>
              <a:t>system safety</a:t>
            </a:r>
            <a:r>
              <a:rPr i="0" lang="en" sz="1200" u="none" cap="none" strike="noStrike">
                <a:solidFill>
                  <a:schemeClr val="dk1"/>
                </a:solidFill>
                <a:latin typeface="Calibri"/>
                <a:ea typeface="Calibri"/>
                <a:cs typeface="Calibri"/>
                <a:sym typeface="Calibri"/>
              </a:rPr>
              <a:t>.</a:t>
            </a:r>
            <a:endParaRPr i="0" sz="1100" u="none" cap="none" strike="noStrike">
              <a:solidFill>
                <a:srgbClr val="000000"/>
              </a:solidFill>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1200"/>
              <a:buFont typeface="Calibri"/>
              <a:buChar char="•"/>
            </a:pPr>
            <a:r>
              <a:rPr i="0" lang="en" sz="1200" u="none" cap="none" strike="noStrike">
                <a:solidFill>
                  <a:schemeClr val="dk1"/>
                </a:solidFill>
                <a:latin typeface="Calibri"/>
                <a:ea typeface="Calibri"/>
                <a:cs typeface="Calibri"/>
                <a:sym typeface="Calibri"/>
              </a:rPr>
              <a:t>In cyber-physical systems, </a:t>
            </a:r>
            <a:r>
              <a:rPr i="0" lang="en" sz="1200" u="none" cap="none" strike="noStrike">
                <a:solidFill>
                  <a:srgbClr val="FF0000"/>
                </a:solidFill>
                <a:latin typeface="Calibri"/>
                <a:ea typeface="Calibri"/>
                <a:cs typeface="Calibri"/>
                <a:sym typeface="Calibri"/>
              </a:rPr>
              <a:t>security</a:t>
            </a:r>
            <a:r>
              <a:rPr i="0" lang="en" sz="1200" u="none" cap="none" strike="noStrike">
                <a:solidFill>
                  <a:schemeClr val="dk1"/>
                </a:solidFill>
                <a:latin typeface="Calibri"/>
                <a:ea typeface="Calibri"/>
                <a:cs typeface="Calibri"/>
                <a:sym typeface="Calibri"/>
              </a:rPr>
              <a:t> can be treated as analogous to safety.</a:t>
            </a:r>
            <a:endParaRPr i="0" sz="1200" u="none" cap="none" strike="noStrike">
              <a:solidFill>
                <a:schemeClr val="dk1"/>
              </a:solidFill>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1200"/>
              <a:buFont typeface="Calibri"/>
              <a:buChar char="•"/>
            </a:pPr>
            <a:r>
              <a:rPr lang="en" sz="1200">
                <a:solidFill>
                  <a:srgbClr val="FF0000"/>
                </a:solidFill>
                <a:latin typeface="Calibri"/>
                <a:ea typeface="Calibri"/>
                <a:cs typeface="Calibri"/>
                <a:sym typeface="Calibri"/>
              </a:rPr>
              <a:t>STPA-Sec</a:t>
            </a:r>
            <a:r>
              <a:rPr lang="en" sz="1200">
                <a:solidFill>
                  <a:schemeClr val="dk1"/>
                </a:solidFill>
                <a:latin typeface="Calibri"/>
                <a:ea typeface="Calibri"/>
                <a:cs typeface="Calibri"/>
                <a:sym typeface="Calibri"/>
              </a:rPr>
              <a:t>: addresses adversarial causal factors (spoofed, tampered, etc.)</a:t>
            </a:r>
            <a:endParaRPr sz="1200">
              <a:solidFill>
                <a:schemeClr val="dk1"/>
              </a:solidFill>
              <a:latin typeface="Calibri"/>
              <a:ea typeface="Calibri"/>
              <a:cs typeface="Calibri"/>
              <a:sym typeface="Calibri"/>
            </a:endParaRPr>
          </a:p>
        </p:txBody>
      </p:sp>
      <p:sp>
        <p:nvSpPr>
          <p:cNvPr id="232" name="Google Shape;232;p31"/>
          <p:cNvSpPr txBox="1"/>
          <p:nvPr/>
        </p:nvSpPr>
        <p:spPr>
          <a:xfrm>
            <a:off x="1858950" y="1622438"/>
            <a:ext cx="54261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alibri"/>
                <a:ea typeface="Calibri"/>
                <a:cs typeface="Calibri"/>
                <a:sym typeface="Calibri"/>
              </a:rPr>
              <a:t>Leveson, Thomas </a:t>
            </a:r>
            <a:r>
              <a:rPr b="0" i="0" lang="en" sz="800" u="sng" cap="none" strike="noStrike">
                <a:solidFill>
                  <a:schemeClr val="hlink"/>
                </a:solidFill>
                <a:latin typeface="Calibri"/>
                <a:ea typeface="Calibri"/>
                <a:cs typeface="Calibri"/>
                <a:sym typeface="Calibri"/>
                <a:hlinkClick r:id="rId4"/>
              </a:rPr>
              <a:t>https://psas.scripts.mit.edu/home/get_file.php?name=STPA_handbook.pdf</a:t>
            </a:r>
            <a:r>
              <a:rPr b="0" i="0" lang="en" sz="800" u="none" cap="none" strike="noStrike">
                <a:solidFill>
                  <a:schemeClr val="dk1"/>
                </a:solidFill>
                <a:latin typeface="Calibri"/>
                <a:ea typeface="Calibri"/>
                <a:cs typeface="Calibri"/>
                <a:sym typeface="Calibri"/>
              </a:rPr>
              <a:t> </a:t>
            </a:r>
            <a:endParaRPr b="0" i="0" sz="800" u="none" cap="none" strike="noStrike">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800"/>
              <a:buFont typeface="Arial"/>
              <a:buNone/>
            </a:pPr>
            <a:r>
              <a:rPr lang="en" sz="800">
                <a:solidFill>
                  <a:schemeClr val="dk1"/>
                </a:solidFill>
                <a:latin typeface="Calibri"/>
                <a:ea typeface="Calibri"/>
                <a:cs typeface="Calibri"/>
                <a:sym typeface="Calibri"/>
              </a:rPr>
              <a:t>STPA-Sec: Young, </a:t>
            </a:r>
            <a:r>
              <a:rPr lang="en" sz="800" u="sng">
                <a:solidFill>
                  <a:schemeClr val="hlink"/>
                </a:solidFill>
                <a:latin typeface="Calibri"/>
                <a:ea typeface="Calibri"/>
                <a:cs typeface="Calibri"/>
                <a:sym typeface="Calibri"/>
                <a:hlinkClick r:id="rId5"/>
              </a:rPr>
              <a:t>http://psas.scripts.mit.edu/home/wp-content/uploads/2014/03/Young_STAMP_2014_As-delivered.pdf</a:t>
            </a:r>
            <a:r>
              <a:rPr lang="en" sz="800">
                <a:solidFill>
                  <a:schemeClr val="dk1"/>
                </a:solidFill>
                <a:latin typeface="Calibri"/>
                <a:ea typeface="Calibri"/>
                <a:cs typeface="Calibri"/>
                <a:sym typeface="Calibri"/>
              </a:rPr>
              <a:t> </a:t>
            </a:r>
            <a:endParaRPr sz="800">
              <a:solidFill>
                <a:schemeClr val="dk1"/>
              </a:solidFill>
              <a:latin typeface="Calibri"/>
              <a:ea typeface="Calibri"/>
              <a:cs typeface="Calibri"/>
              <a:sym typeface="Calibri"/>
            </a:endParaRPr>
          </a:p>
        </p:txBody>
      </p:sp>
      <p:sp>
        <p:nvSpPr>
          <p:cNvPr id="233" name="Google Shape;233;p31"/>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2"/>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SzPts val="990"/>
              <a:buNone/>
            </a:pPr>
            <a:r>
              <a:rPr lang="en" sz="2600"/>
              <a:t>Top-Level Extensions for Mission Aware Meta-Model</a:t>
            </a:r>
            <a:endParaRPr sz="2600"/>
          </a:p>
        </p:txBody>
      </p:sp>
      <p:pic>
        <p:nvPicPr>
          <p:cNvPr id="239" name="Google Shape;239;p32"/>
          <p:cNvPicPr preferRelativeResize="0"/>
          <p:nvPr/>
        </p:nvPicPr>
        <p:blipFill>
          <a:blip r:embed="rId3">
            <a:alphaModFix/>
          </a:blip>
          <a:stretch>
            <a:fillRect/>
          </a:stretch>
        </p:blipFill>
        <p:spPr>
          <a:xfrm>
            <a:off x="1057097" y="797888"/>
            <a:ext cx="7029809" cy="3662250"/>
          </a:xfrm>
          <a:prstGeom prst="rect">
            <a:avLst/>
          </a:prstGeom>
          <a:noFill/>
          <a:ln>
            <a:noFill/>
          </a:ln>
        </p:spPr>
      </p:pic>
      <p:sp>
        <p:nvSpPr>
          <p:cNvPr id="240" name="Google Shape;240;p32"/>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3"/>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Mission Aware Meta-Model - Detailed View</a:t>
            </a:r>
            <a:endParaRPr/>
          </a:p>
        </p:txBody>
      </p:sp>
      <p:pic>
        <p:nvPicPr>
          <p:cNvPr id="246" name="Google Shape;246;p33"/>
          <p:cNvPicPr preferRelativeResize="0"/>
          <p:nvPr/>
        </p:nvPicPr>
        <p:blipFill>
          <a:blip r:embed="rId3">
            <a:alphaModFix/>
          </a:blip>
          <a:stretch>
            <a:fillRect/>
          </a:stretch>
        </p:blipFill>
        <p:spPr>
          <a:xfrm>
            <a:off x="114300" y="744938"/>
            <a:ext cx="4621541" cy="4284261"/>
          </a:xfrm>
          <a:prstGeom prst="rect">
            <a:avLst/>
          </a:prstGeom>
          <a:noFill/>
          <a:ln>
            <a:noFill/>
          </a:ln>
        </p:spPr>
      </p:pic>
      <p:sp>
        <p:nvSpPr>
          <p:cNvPr id="247" name="Google Shape;247;p33"/>
          <p:cNvSpPr txBox="1"/>
          <p:nvPr/>
        </p:nvSpPr>
        <p:spPr>
          <a:xfrm>
            <a:off x="4858474" y="1337840"/>
            <a:ext cx="4285500" cy="2270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1" i="0" lang="en" sz="1100" u="sng" cap="none" strike="noStrike">
                <a:solidFill>
                  <a:srgbClr val="000000"/>
                </a:solidFill>
                <a:latin typeface="Calibri"/>
                <a:ea typeface="Calibri"/>
                <a:cs typeface="Calibri"/>
                <a:sym typeface="Calibri"/>
              </a:rPr>
              <a:t>CSRM Steps &amp; Associated Meta-Model Entities:</a:t>
            </a:r>
            <a:endParaRPr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100" u="sng" cap="none" strike="noStrike">
              <a:solidFill>
                <a:srgbClr val="000000"/>
              </a:solidFill>
              <a:latin typeface="Calibri"/>
              <a:ea typeface="Calibri"/>
              <a:cs typeface="Calibri"/>
              <a:sym typeface="Calibri"/>
            </a:endParaRPr>
          </a:p>
          <a:p>
            <a:pPr indent="-69850" lvl="0" marL="0" marR="0" rtl="0" algn="l">
              <a:lnSpc>
                <a:spcPct val="100000"/>
              </a:lnSpc>
              <a:spcBef>
                <a:spcPts val="0"/>
              </a:spcBef>
              <a:spcAft>
                <a:spcPts val="0"/>
              </a:spcAft>
              <a:buClr>
                <a:srgbClr val="000000"/>
              </a:buClr>
              <a:buSzPts val="1100"/>
              <a:buFont typeface="Calibri"/>
              <a:buAutoNum type="arabicPeriod"/>
            </a:pPr>
            <a:r>
              <a:rPr i="0" lang="en" sz="1100" u="none" cap="none" strike="noStrike">
                <a:solidFill>
                  <a:srgbClr val="000000"/>
                </a:solidFill>
                <a:latin typeface="Calibri"/>
                <a:ea typeface="Calibri"/>
                <a:cs typeface="Calibri"/>
                <a:sym typeface="Calibri"/>
              </a:rPr>
              <a:t> System Description (Mission, Architecture, Behavior)</a:t>
            </a:r>
            <a:endParaRPr i="0" sz="1100" u="none" cap="none" strike="noStrike">
              <a:solidFill>
                <a:srgbClr val="000000"/>
              </a:solidFill>
              <a:latin typeface="Calibri"/>
              <a:ea typeface="Calibri"/>
              <a:cs typeface="Calibri"/>
              <a:sym typeface="Calibri"/>
            </a:endParaRPr>
          </a:p>
          <a:p>
            <a:pPr indent="-247650" lvl="1" marL="342900" marR="0" rtl="0" algn="l">
              <a:lnSpc>
                <a:spcPct val="100000"/>
              </a:lnSpc>
              <a:spcBef>
                <a:spcPts val="0"/>
              </a:spcBef>
              <a:spcAft>
                <a:spcPts val="0"/>
              </a:spcAft>
              <a:buClr>
                <a:srgbClr val="000000"/>
              </a:buClr>
              <a:buSzPts val="1100"/>
              <a:buFont typeface="Calibri"/>
              <a:buChar char="•"/>
            </a:pPr>
            <a:r>
              <a:rPr i="0" lang="en" sz="1100" u="none" cap="none" strike="noStrike">
                <a:solidFill>
                  <a:srgbClr val="000000"/>
                </a:solidFill>
                <a:latin typeface="Calibri"/>
                <a:ea typeface="Calibri"/>
                <a:cs typeface="Calibri"/>
                <a:sym typeface="Calibri"/>
              </a:rPr>
              <a:t>Use Case / Requirement</a:t>
            </a:r>
            <a:endParaRPr i="0" sz="1100" u="none" cap="none" strike="noStrike">
              <a:solidFill>
                <a:srgbClr val="000000"/>
              </a:solidFill>
              <a:latin typeface="Calibri"/>
              <a:ea typeface="Calibri"/>
              <a:cs typeface="Calibri"/>
              <a:sym typeface="Calibri"/>
            </a:endParaRPr>
          </a:p>
          <a:p>
            <a:pPr indent="-247650" lvl="1" marL="342900" marR="0" rtl="0" algn="l">
              <a:lnSpc>
                <a:spcPct val="100000"/>
              </a:lnSpc>
              <a:spcBef>
                <a:spcPts val="0"/>
              </a:spcBef>
              <a:spcAft>
                <a:spcPts val="0"/>
              </a:spcAft>
              <a:buClr>
                <a:srgbClr val="000000"/>
              </a:buClr>
              <a:buSzPts val="1100"/>
              <a:buFont typeface="Calibri"/>
              <a:buChar char="•"/>
            </a:pPr>
            <a:r>
              <a:rPr i="0" lang="en" sz="1100" u="none" cap="none" strike="noStrike">
                <a:solidFill>
                  <a:srgbClr val="000000"/>
                </a:solidFill>
                <a:latin typeface="Calibri"/>
                <a:ea typeface="Calibri"/>
                <a:cs typeface="Calibri"/>
                <a:sym typeface="Calibri"/>
              </a:rPr>
              <a:t>Component, Link</a:t>
            </a:r>
            <a:endParaRPr i="0" sz="1100" u="none" cap="none" strike="noStrike">
              <a:solidFill>
                <a:srgbClr val="000000"/>
              </a:solidFill>
              <a:latin typeface="Calibri"/>
              <a:ea typeface="Calibri"/>
              <a:cs typeface="Calibri"/>
              <a:sym typeface="Calibri"/>
            </a:endParaRPr>
          </a:p>
          <a:p>
            <a:pPr indent="-247650" lvl="1" marL="342900" marR="0" rtl="0" algn="l">
              <a:lnSpc>
                <a:spcPct val="100000"/>
              </a:lnSpc>
              <a:spcBef>
                <a:spcPts val="0"/>
              </a:spcBef>
              <a:spcAft>
                <a:spcPts val="0"/>
              </a:spcAft>
              <a:buClr>
                <a:srgbClr val="000000"/>
              </a:buClr>
              <a:buSzPts val="1100"/>
              <a:buFont typeface="Calibri"/>
              <a:buChar char="•"/>
            </a:pPr>
            <a:r>
              <a:rPr i="0" lang="en" sz="1100" u="none" cap="none" strike="noStrike">
                <a:solidFill>
                  <a:srgbClr val="000000"/>
                </a:solidFill>
                <a:latin typeface="Calibri"/>
                <a:ea typeface="Calibri"/>
                <a:cs typeface="Calibri"/>
                <a:sym typeface="Calibri"/>
              </a:rPr>
              <a:t>Function, Exit, Resource, Control-Action, Feedback, Context, </a:t>
            </a:r>
            <a:br>
              <a:rPr i="0" lang="en" sz="1100" u="none" cap="none" strike="noStrike">
                <a:solidFill>
                  <a:srgbClr val="000000"/>
                </a:solidFill>
                <a:latin typeface="Calibri"/>
                <a:ea typeface="Calibri"/>
                <a:cs typeface="Calibri"/>
                <a:sym typeface="Calibri"/>
              </a:rPr>
            </a:br>
            <a:r>
              <a:rPr i="0" lang="en" sz="1100" u="none" cap="none" strike="noStrike">
                <a:solidFill>
                  <a:srgbClr val="000000"/>
                </a:solidFill>
                <a:latin typeface="Calibri"/>
                <a:ea typeface="Calibri"/>
                <a:cs typeface="Calibri"/>
                <a:sym typeface="Calibri"/>
              </a:rPr>
              <a:t>Call Structure Item</a:t>
            </a:r>
            <a:endParaRPr i="0" sz="1100" u="none" cap="none" strike="noStrike">
              <a:solidFill>
                <a:srgbClr val="000000"/>
              </a:solidFill>
              <a:latin typeface="Calibri"/>
              <a:ea typeface="Calibri"/>
              <a:cs typeface="Calibri"/>
              <a:sym typeface="Calibri"/>
            </a:endParaRPr>
          </a:p>
          <a:p>
            <a:pPr indent="-69850" lvl="0" marL="0" marR="0" rtl="0" algn="l">
              <a:lnSpc>
                <a:spcPct val="100000"/>
              </a:lnSpc>
              <a:spcBef>
                <a:spcPts val="0"/>
              </a:spcBef>
              <a:spcAft>
                <a:spcPts val="0"/>
              </a:spcAft>
              <a:buClr>
                <a:srgbClr val="0000FF"/>
              </a:buClr>
              <a:buSzPts val="1100"/>
              <a:buFont typeface="Calibri"/>
              <a:buAutoNum type="arabicPeriod"/>
            </a:pPr>
            <a:r>
              <a:rPr i="0" lang="en" sz="1100" u="none" cap="none" strike="noStrike">
                <a:solidFill>
                  <a:srgbClr val="0000FF"/>
                </a:solidFill>
                <a:latin typeface="Calibri"/>
                <a:ea typeface="Calibri"/>
                <a:cs typeface="Calibri"/>
                <a:sym typeface="Calibri"/>
              </a:rPr>
              <a:t> Operational Risk Assessment</a:t>
            </a:r>
            <a:endParaRPr i="0" sz="1100" u="none" cap="none" strike="noStrike">
              <a:solidFill>
                <a:srgbClr val="0000FF"/>
              </a:solidFill>
              <a:latin typeface="Calibri"/>
              <a:ea typeface="Calibri"/>
              <a:cs typeface="Calibri"/>
              <a:sym typeface="Calibri"/>
            </a:endParaRPr>
          </a:p>
          <a:p>
            <a:pPr indent="-247650" lvl="1" marL="342900" marR="0" rtl="0" algn="l">
              <a:lnSpc>
                <a:spcPct val="100000"/>
              </a:lnSpc>
              <a:spcBef>
                <a:spcPts val="0"/>
              </a:spcBef>
              <a:spcAft>
                <a:spcPts val="0"/>
              </a:spcAft>
              <a:buClr>
                <a:srgbClr val="000000"/>
              </a:buClr>
              <a:buSzPts val="1100"/>
              <a:buFont typeface="Calibri"/>
              <a:buChar char="•"/>
            </a:pPr>
            <a:r>
              <a:rPr i="0" lang="en" sz="1100" u="none" cap="none" strike="noStrike">
                <a:solidFill>
                  <a:srgbClr val="000000"/>
                </a:solidFill>
                <a:latin typeface="Calibri"/>
                <a:ea typeface="Calibri"/>
                <a:cs typeface="Calibri"/>
                <a:sym typeface="Calibri"/>
              </a:rPr>
              <a:t>Loss, Hazard, Hazardous Action</a:t>
            </a:r>
            <a:endParaRPr i="0" sz="1100" u="none" cap="none" strike="noStrike">
              <a:solidFill>
                <a:srgbClr val="000000"/>
              </a:solidFill>
              <a:latin typeface="Calibri"/>
              <a:ea typeface="Calibri"/>
              <a:cs typeface="Calibri"/>
              <a:sym typeface="Calibri"/>
            </a:endParaRPr>
          </a:p>
          <a:p>
            <a:pPr indent="-69850" lvl="0" marL="0" marR="0" rtl="0" algn="l">
              <a:lnSpc>
                <a:spcPct val="100000"/>
              </a:lnSpc>
              <a:spcBef>
                <a:spcPts val="0"/>
              </a:spcBef>
              <a:spcAft>
                <a:spcPts val="0"/>
              </a:spcAft>
              <a:buClr>
                <a:srgbClr val="000000"/>
              </a:buClr>
              <a:buSzPts val="1100"/>
              <a:buFont typeface="Calibri"/>
              <a:buAutoNum type="arabicPeriod"/>
            </a:pPr>
            <a:r>
              <a:rPr i="0" lang="en" sz="1100" u="none" cap="none" strike="noStrike">
                <a:solidFill>
                  <a:srgbClr val="000000"/>
                </a:solidFill>
                <a:latin typeface="Calibri"/>
                <a:ea typeface="Calibri"/>
                <a:cs typeface="Calibri"/>
                <a:sym typeface="Calibri"/>
              </a:rPr>
              <a:t> Prioritized Resilience Solutions</a:t>
            </a:r>
            <a:endParaRPr i="0" sz="1100" u="none" cap="none" strike="noStrike">
              <a:solidFill>
                <a:srgbClr val="000000"/>
              </a:solidFill>
              <a:latin typeface="Calibri"/>
              <a:ea typeface="Calibri"/>
              <a:cs typeface="Calibri"/>
              <a:sym typeface="Calibri"/>
            </a:endParaRPr>
          </a:p>
          <a:p>
            <a:pPr indent="-247650" lvl="1" marL="342900" marR="0" rtl="0" algn="l">
              <a:lnSpc>
                <a:spcPct val="100000"/>
              </a:lnSpc>
              <a:spcBef>
                <a:spcPts val="0"/>
              </a:spcBef>
              <a:spcAft>
                <a:spcPts val="0"/>
              </a:spcAft>
              <a:buClr>
                <a:srgbClr val="000000"/>
              </a:buClr>
              <a:buSzPts val="1100"/>
              <a:buFont typeface="Calibri"/>
              <a:buChar char="•"/>
            </a:pPr>
            <a:r>
              <a:rPr i="0" lang="en" sz="1100" u="none" cap="none" strike="noStrike">
                <a:solidFill>
                  <a:srgbClr val="000000"/>
                </a:solidFill>
                <a:latin typeface="Calibri"/>
                <a:ea typeface="Calibri"/>
                <a:cs typeface="Calibri"/>
                <a:sym typeface="Calibri"/>
              </a:rPr>
              <a:t>Resilient Mode</a:t>
            </a:r>
            <a:endParaRPr i="0" sz="1100" u="none" cap="none" strike="noStrike">
              <a:solidFill>
                <a:srgbClr val="000000"/>
              </a:solidFill>
              <a:latin typeface="Calibri"/>
              <a:ea typeface="Calibri"/>
              <a:cs typeface="Calibri"/>
              <a:sym typeface="Calibri"/>
            </a:endParaRPr>
          </a:p>
          <a:p>
            <a:pPr indent="-69850" lvl="0" marL="0" marR="0" rtl="0" algn="l">
              <a:lnSpc>
                <a:spcPct val="100000"/>
              </a:lnSpc>
              <a:spcBef>
                <a:spcPts val="0"/>
              </a:spcBef>
              <a:spcAft>
                <a:spcPts val="0"/>
              </a:spcAft>
              <a:buClr>
                <a:srgbClr val="000000"/>
              </a:buClr>
              <a:buSzPts val="1100"/>
              <a:buFont typeface="Calibri"/>
              <a:buAutoNum type="arabicPeriod"/>
            </a:pPr>
            <a:r>
              <a:rPr i="0" lang="en" sz="1100" u="none" cap="none" strike="noStrike">
                <a:solidFill>
                  <a:srgbClr val="000000"/>
                </a:solidFill>
                <a:latin typeface="Calibri"/>
                <a:ea typeface="Calibri"/>
                <a:cs typeface="Calibri"/>
                <a:sym typeface="Calibri"/>
              </a:rPr>
              <a:t> </a:t>
            </a:r>
            <a:r>
              <a:rPr i="0" lang="en" sz="1100" u="none" cap="none" strike="noStrike">
                <a:solidFill>
                  <a:srgbClr val="FF0000"/>
                </a:solidFill>
                <a:latin typeface="Calibri"/>
                <a:ea typeface="Calibri"/>
                <a:cs typeface="Calibri"/>
                <a:sym typeface="Calibri"/>
              </a:rPr>
              <a:t>Cyber Vulnerabilities Assessment</a:t>
            </a:r>
            <a:endParaRPr i="0" sz="1100" u="none" cap="none" strike="noStrike">
              <a:solidFill>
                <a:srgbClr val="FF0000"/>
              </a:solidFill>
              <a:latin typeface="Calibri"/>
              <a:ea typeface="Calibri"/>
              <a:cs typeface="Calibri"/>
              <a:sym typeface="Calibri"/>
            </a:endParaRPr>
          </a:p>
          <a:p>
            <a:pPr indent="-247650" lvl="1" marL="342900" marR="0" rtl="0" algn="l">
              <a:lnSpc>
                <a:spcPct val="100000"/>
              </a:lnSpc>
              <a:spcBef>
                <a:spcPts val="0"/>
              </a:spcBef>
              <a:spcAft>
                <a:spcPts val="0"/>
              </a:spcAft>
              <a:buClr>
                <a:srgbClr val="000000"/>
              </a:buClr>
              <a:buSzPts val="1100"/>
              <a:buFont typeface="Calibri"/>
              <a:buChar char="•"/>
            </a:pPr>
            <a:r>
              <a:rPr i="0" lang="en" sz="1100" u="none" cap="none" strike="noStrike">
                <a:solidFill>
                  <a:srgbClr val="000000"/>
                </a:solidFill>
                <a:latin typeface="Calibri"/>
                <a:ea typeface="Calibri"/>
                <a:cs typeface="Calibri"/>
                <a:sym typeface="Calibri"/>
              </a:rPr>
              <a:t>Loss-Scenario, Remediation, Elicited Requirements</a:t>
            </a:r>
            <a:endParaRPr i="0" sz="1100" u="none" cap="none" strike="noStrike">
              <a:solidFill>
                <a:srgbClr val="000000"/>
              </a:solidFill>
              <a:latin typeface="Calibri"/>
              <a:ea typeface="Calibri"/>
              <a:cs typeface="Calibri"/>
              <a:sym typeface="Calibri"/>
            </a:endParaRPr>
          </a:p>
        </p:txBody>
      </p:sp>
      <p:sp>
        <p:nvSpPr>
          <p:cNvPr id="248" name="Google Shape;248;p33"/>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4"/>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i="1" lang="en"/>
              <a:t>Lunch Break</a:t>
            </a:r>
            <a:endParaRPr i="1"/>
          </a:p>
        </p:txBody>
      </p:sp>
      <p:sp>
        <p:nvSpPr>
          <p:cNvPr id="254" name="Google Shape;254;p34"/>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sp>
        <p:nvSpPr>
          <p:cNvPr id="255" name="Google Shape;255;p34"/>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8"/>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Introductions</a:t>
            </a:r>
            <a:endParaRPr/>
          </a:p>
        </p:txBody>
      </p:sp>
      <p:sp>
        <p:nvSpPr>
          <p:cNvPr id="45" name="Google Shape;45;p8"/>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228600" lvl="0" marL="457200" rtl="0" algn="ctr">
              <a:spcBef>
                <a:spcPts val="800"/>
              </a:spcBef>
              <a:spcAft>
                <a:spcPts val="0"/>
              </a:spcAft>
              <a:buSzPts val="1500"/>
              <a:buNone/>
            </a:pPr>
            <a:r>
              <a:t/>
            </a:r>
            <a:endParaRPr/>
          </a:p>
        </p:txBody>
      </p:sp>
      <p:sp>
        <p:nvSpPr>
          <p:cNvPr id="46" name="Google Shape;46;p8"/>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7" name="Google Shape;47;p8"/>
          <p:cNvPicPr preferRelativeResize="0"/>
          <p:nvPr/>
        </p:nvPicPr>
        <p:blipFill>
          <a:blip r:embed="rId3">
            <a:alphaModFix/>
          </a:blip>
          <a:stretch>
            <a:fillRect/>
          </a:stretch>
        </p:blipFill>
        <p:spPr>
          <a:xfrm>
            <a:off x="7530100" y="4787750"/>
            <a:ext cx="1172325" cy="218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5"/>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Framework for Operational Resilience in Engineering and System Test (FOREST)</a:t>
            </a:r>
            <a:endParaRPr/>
          </a:p>
        </p:txBody>
      </p:sp>
      <p:sp>
        <p:nvSpPr>
          <p:cNvPr id="261" name="Google Shape;261;p35"/>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Peter Beling</a:t>
            </a:r>
            <a:br>
              <a:rPr lang="en"/>
            </a:br>
            <a:r>
              <a:rPr lang="en"/>
              <a:t>Megan Clifford</a:t>
            </a:r>
            <a:br>
              <a:rPr lang="en"/>
            </a:br>
            <a:r>
              <a:rPr lang="en"/>
              <a:t>Tim Sherburne</a:t>
            </a:r>
            <a:endParaRPr/>
          </a:p>
        </p:txBody>
      </p:sp>
      <p:sp>
        <p:nvSpPr>
          <p:cNvPr id="262" name="Google Shape;262;p35"/>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6"/>
          <p:cNvPicPr preferRelativeResize="0"/>
          <p:nvPr/>
        </p:nvPicPr>
        <p:blipFill rotWithShape="1">
          <a:blip r:embed="rId3">
            <a:alphaModFix/>
          </a:blip>
          <a:srcRect b="0" l="0" r="0" t="0"/>
          <a:stretch/>
        </p:blipFill>
        <p:spPr>
          <a:xfrm>
            <a:off x="171691" y="880114"/>
            <a:ext cx="3472160" cy="3477577"/>
          </a:xfrm>
          <a:prstGeom prst="rect">
            <a:avLst/>
          </a:prstGeom>
          <a:noFill/>
          <a:ln>
            <a:noFill/>
          </a:ln>
        </p:spPr>
      </p:pic>
      <p:sp>
        <p:nvSpPr>
          <p:cNvPr id="268" name="Google Shape;268;p36"/>
          <p:cNvSpPr txBox="1"/>
          <p:nvPr/>
        </p:nvSpPr>
        <p:spPr>
          <a:xfrm>
            <a:off x="3832538" y="1222144"/>
            <a:ext cx="5168400" cy="20640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2400"/>
              <a:buFont typeface="Arial"/>
              <a:buNone/>
            </a:pPr>
            <a:r>
              <a:t/>
            </a:r>
            <a:endParaRPr i="0" sz="2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400"/>
              <a:buFont typeface="Arial"/>
              <a:buNone/>
            </a:pPr>
            <a:r>
              <a:rPr i="0" lang="en" sz="2400" u="none" cap="none" strike="noStrike">
                <a:solidFill>
                  <a:schemeClr val="dk1"/>
                </a:solidFill>
                <a:latin typeface="Calibri"/>
                <a:ea typeface="Calibri"/>
                <a:cs typeface="Calibri"/>
                <a:sym typeface="Calibri"/>
              </a:rPr>
              <a:t>Decomposition of how systems operate as they undergo adversity and response:</a:t>
            </a:r>
            <a:endParaRPr i="0" sz="2400" u="none" cap="none" strike="noStrike">
              <a:solidFill>
                <a:schemeClr val="dk1"/>
              </a:solidFill>
              <a:latin typeface="Calibri"/>
              <a:ea typeface="Calibri"/>
              <a:cs typeface="Calibri"/>
              <a:sym typeface="Calibri"/>
            </a:endParaRPr>
          </a:p>
          <a:p>
            <a:pPr indent="-317500" lvl="1" marL="685800" marR="0" rtl="0" algn="l">
              <a:lnSpc>
                <a:spcPct val="90000"/>
              </a:lnSpc>
              <a:spcBef>
                <a:spcPts val="0"/>
              </a:spcBef>
              <a:spcAft>
                <a:spcPts val="0"/>
              </a:spcAft>
              <a:buClr>
                <a:schemeClr val="dk1"/>
              </a:buClr>
              <a:buSzPts val="2400"/>
              <a:buFont typeface="Calibri"/>
              <a:buChar char="•"/>
            </a:pPr>
            <a:r>
              <a:rPr i="0" lang="en" sz="2400" u="none" cap="none" strike="noStrike">
                <a:solidFill>
                  <a:schemeClr val="dk1"/>
                </a:solidFill>
                <a:latin typeface="Calibri"/>
                <a:ea typeface="Calibri"/>
                <a:cs typeface="Calibri"/>
                <a:sym typeface="Calibri"/>
              </a:rPr>
              <a:t>Technology</a:t>
            </a:r>
            <a:endParaRPr i="0" sz="2400" u="none" cap="none" strike="noStrike">
              <a:solidFill>
                <a:schemeClr val="dk1"/>
              </a:solidFill>
              <a:latin typeface="Calibri"/>
              <a:ea typeface="Calibri"/>
              <a:cs typeface="Calibri"/>
              <a:sym typeface="Calibri"/>
            </a:endParaRPr>
          </a:p>
          <a:p>
            <a:pPr indent="-317500" lvl="1" marL="685800" marR="0" rtl="0" algn="l">
              <a:lnSpc>
                <a:spcPct val="90000"/>
              </a:lnSpc>
              <a:spcBef>
                <a:spcPts val="0"/>
              </a:spcBef>
              <a:spcAft>
                <a:spcPts val="0"/>
              </a:spcAft>
              <a:buClr>
                <a:schemeClr val="dk1"/>
              </a:buClr>
              <a:buSzPts val="2400"/>
              <a:buFont typeface="Calibri"/>
              <a:buChar char="•"/>
            </a:pPr>
            <a:r>
              <a:rPr i="0" lang="en" sz="2400" u="none" cap="none" strike="noStrike">
                <a:solidFill>
                  <a:schemeClr val="dk1"/>
                </a:solidFill>
                <a:latin typeface="Calibri"/>
                <a:ea typeface="Calibri"/>
                <a:cs typeface="Calibri"/>
                <a:sym typeface="Calibri"/>
              </a:rPr>
              <a:t>Humans/operators</a:t>
            </a:r>
            <a:endParaRPr i="0" sz="2400" u="none" cap="none" strike="noStrike">
              <a:solidFill>
                <a:schemeClr val="dk1"/>
              </a:solidFill>
              <a:latin typeface="Calibri"/>
              <a:ea typeface="Calibri"/>
              <a:cs typeface="Calibri"/>
              <a:sym typeface="Calibri"/>
            </a:endParaRPr>
          </a:p>
          <a:p>
            <a:pPr indent="-317500" lvl="1" marL="685800" marR="0" rtl="0" algn="l">
              <a:lnSpc>
                <a:spcPct val="90000"/>
              </a:lnSpc>
              <a:spcBef>
                <a:spcPts val="0"/>
              </a:spcBef>
              <a:spcAft>
                <a:spcPts val="0"/>
              </a:spcAft>
              <a:buClr>
                <a:schemeClr val="dk1"/>
              </a:buClr>
              <a:buSzPts val="2400"/>
              <a:buFont typeface="Calibri"/>
              <a:buChar char="•"/>
            </a:pPr>
            <a:r>
              <a:rPr i="0" lang="en" sz="2400" u="none" cap="none" strike="noStrike">
                <a:solidFill>
                  <a:schemeClr val="dk1"/>
                </a:solidFill>
                <a:latin typeface="Calibri"/>
                <a:ea typeface="Calibri"/>
                <a:cs typeface="Calibri"/>
                <a:sym typeface="Calibri"/>
              </a:rPr>
              <a:t>Decision orientation</a:t>
            </a:r>
            <a:endParaRPr i="0" sz="2400" u="none" cap="none" strike="noStrike">
              <a:solidFill>
                <a:schemeClr val="dk1"/>
              </a:solidFill>
              <a:latin typeface="Calibri"/>
              <a:ea typeface="Calibri"/>
              <a:cs typeface="Calibri"/>
              <a:sym typeface="Calibri"/>
            </a:endParaRPr>
          </a:p>
        </p:txBody>
      </p:sp>
      <p:sp>
        <p:nvSpPr>
          <p:cNvPr id="269" name="Google Shape;269;p36"/>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FOREST </a:t>
            </a:r>
            <a:r>
              <a:rPr lang="en" sz="1900"/>
              <a:t>Framework for Operational Resilience in Engineering and System Test</a:t>
            </a:r>
            <a:endParaRPr sz="1900"/>
          </a:p>
        </p:txBody>
      </p:sp>
      <p:sp>
        <p:nvSpPr>
          <p:cNvPr id="270" name="Google Shape;270;p36"/>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FOREST </a:t>
            </a:r>
            <a:r>
              <a:rPr lang="en" sz="1900"/>
              <a:t>Framework for Operational Resilience in Engineering and System Test</a:t>
            </a:r>
            <a:endParaRPr sz="1900"/>
          </a:p>
        </p:txBody>
      </p:sp>
      <p:pic>
        <p:nvPicPr>
          <p:cNvPr id="276" name="Google Shape;276;p37"/>
          <p:cNvPicPr preferRelativeResize="0"/>
          <p:nvPr/>
        </p:nvPicPr>
        <p:blipFill>
          <a:blip r:embed="rId3">
            <a:alphaModFix/>
          </a:blip>
          <a:stretch>
            <a:fillRect/>
          </a:stretch>
        </p:blipFill>
        <p:spPr>
          <a:xfrm>
            <a:off x="213468" y="759450"/>
            <a:ext cx="2701126" cy="2512312"/>
          </a:xfrm>
          <a:prstGeom prst="rect">
            <a:avLst/>
          </a:prstGeom>
          <a:noFill/>
          <a:ln>
            <a:noFill/>
          </a:ln>
          <a:effectLst>
            <a:outerShdw blurRad="57150" rotWithShape="0" algn="bl" dir="5400000" dist="19050">
              <a:srgbClr val="000000">
                <a:alpha val="50000"/>
              </a:srgbClr>
            </a:outerShdw>
          </a:effectLst>
        </p:spPr>
      </p:pic>
      <p:pic>
        <p:nvPicPr>
          <p:cNvPr id="277" name="Google Shape;277;p37"/>
          <p:cNvPicPr preferRelativeResize="0"/>
          <p:nvPr/>
        </p:nvPicPr>
        <p:blipFill>
          <a:blip r:embed="rId4">
            <a:alphaModFix/>
          </a:blip>
          <a:stretch>
            <a:fillRect/>
          </a:stretch>
        </p:blipFill>
        <p:spPr>
          <a:xfrm>
            <a:off x="3011277" y="2133000"/>
            <a:ext cx="5951420" cy="2512822"/>
          </a:xfrm>
          <a:prstGeom prst="rect">
            <a:avLst/>
          </a:prstGeom>
          <a:noFill/>
          <a:ln>
            <a:noFill/>
          </a:ln>
          <a:effectLst>
            <a:outerShdw blurRad="57150" rotWithShape="0" algn="bl" dir="5400000" dist="19050">
              <a:srgbClr val="000000">
                <a:alpha val="50000"/>
              </a:srgbClr>
            </a:outerShdw>
          </a:effectLst>
        </p:spPr>
      </p:pic>
      <p:sp>
        <p:nvSpPr>
          <p:cNvPr id="278" name="Google Shape;278;p37"/>
          <p:cNvSpPr txBox="1"/>
          <p:nvPr/>
        </p:nvSpPr>
        <p:spPr>
          <a:xfrm>
            <a:off x="4138931" y="1742981"/>
            <a:ext cx="39501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Testable Requirements Elicitation Element (TREE)</a:t>
            </a:r>
            <a:endParaRPr b="1" sz="1400">
              <a:latin typeface="Calibri"/>
              <a:ea typeface="Calibri"/>
              <a:cs typeface="Calibri"/>
              <a:sym typeface="Calibri"/>
            </a:endParaRPr>
          </a:p>
        </p:txBody>
      </p:sp>
      <p:sp>
        <p:nvSpPr>
          <p:cNvPr id="279" name="Google Shape;279;p37"/>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8"/>
          <p:cNvPicPr preferRelativeResize="0"/>
          <p:nvPr/>
        </p:nvPicPr>
        <p:blipFill rotWithShape="1">
          <a:blip r:embed="rId3">
            <a:alphaModFix/>
          </a:blip>
          <a:srcRect b="0" l="0" r="0" t="0"/>
          <a:stretch/>
        </p:blipFill>
        <p:spPr>
          <a:xfrm>
            <a:off x="601553" y="1045320"/>
            <a:ext cx="3472160" cy="3477577"/>
          </a:xfrm>
          <a:prstGeom prst="rect">
            <a:avLst/>
          </a:prstGeom>
          <a:noFill/>
          <a:ln>
            <a:noFill/>
          </a:ln>
        </p:spPr>
      </p:pic>
      <p:sp>
        <p:nvSpPr>
          <p:cNvPr id="285" name="Google Shape;285;p38"/>
          <p:cNvSpPr txBox="1"/>
          <p:nvPr/>
        </p:nvSpPr>
        <p:spPr>
          <a:xfrm>
            <a:off x="4572106" y="3764695"/>
            <a:ext cx="4124700" cy="540300"/>
          </a:xfrm>
          <a:prstGeom prst="rect">
            <a:avLst/>
          </a:prstGeom>
          <a:noFill/>
          <a:ln>
            <a:noFill/>
          </a:ln>
        </p:spPr>
        <p:txBody>
          <a:bodyPr anchorCtr="0" anchor="t" bIns="34275" lIns="68575" spcFirstLastPara="1" rIns="68575" wrap="square" tIns="34275">
            <a:spAutoFit/>
          </a:bodyPr>
          <a:lstStyle/>
          <a:p>
            <a:pPr indent="0" lvl="0" marL="88900" marR="0" rtl="0" algn="ctr">
              <a:lnSpc>
                <a:spcPct val="90000"/>
              </a:lnSpc>
              <a:spcBef>
                <a:spcPts val="0"/>
              </a:spcBef>
              <a:spcAft>
                <a:spcPts val="0"/>
              </a:spcAft>
              <a:buClr>
                <a:srgbClr val="000000"/>
              </a:buClr>
              <a:buSzPts val="2100"/>
              <a:buFont typeface="Arial"/>
              <a:buNone/>
            </a:pPr>
            <a:r>
              <a:rPr i="0" lang="en" sz="1700" u="none" cap="none" strike="noStrike">
                <a:solidFill>
                  <a:srgbClr val="000000"/>
                </a:solidFill>
                <a:latin typeface="Calibri"/>
                <a:ea typeface="Calibri"/>
                <a:cs typeface="Calibri"/>
                <a:sym typeface="Calibri"/>
              </a:rPr>
              <a:t>Continuous evaluation of assurance-related quality attributes</a:t>
            </a:r>
            <a:endParaRPr i="0" sz="1700" u="none" cap="none" strike="noStrike">
              <a:solidFill>
                <a:srgbClr val="000000"/>
              </a:solidFill>
              <a:latin typeface="Calibri"/>
              <a:ea typeface="Calibri"/>
              <a:cs typeface="Calibri"/>
              <a:sym typeface="Calibri"/>
            </a:endParaRPr>
          </a:p>
        </p:txBody>
      </p:sp>
      <p:grpSp>
        <p:nvGrpSpPr>
          <p:cNvPr id="286" name="Google Shape;286;p38"/>
          <p:cNvGrpSpPr/>
          <p:nvPr/>
        </p:nvGrpSpPr>
        <p:grpSpPr>
          <a:xfrm>
            <a:off x="4572097" y="1446292"/>
            <a:ext cx="3925016" cy="2181655"/>
            <a:chOff x="5266380" y="2342437"/>
            <a:chExt cx="6045927" cy="3360528"/>
          </a:xfrm>
        </p:grpSpPr>
        <p:pic>
          <p:nvPicPr>
            <p:cNvPr descr="V-Model - Wikipedia" id="287" name="Google Shape;287;p38"/>
            <p:cNvPicPr preferRelativeResize="0"/>
            <p:nvPr/>
          </p:nvPicPr>
          <p:blipFill rotWithShape="1">
            <a:blip r:embed="rId4">
              <a:alphaModFix/>
            </a:blip>
            <a:srcRect b="0" l="0" r="0" t="0"/>
            <a:stretch/>
          </p:blipFill>
          <p:spPr>
            <a:xfrm>
              <a:off x="5266380" y="2342437"/>
              <a:ext cx="6045927" cy="3360528"/>
            </a:xfrm>
            <a:prstGeom prst="rect">
              <a:avLst/>
            </a:prstGeom>
            <a:noFill/>
            <a:ln>
              <a:noFill/>
            </a:ln>
          </p:spPr>
        </p:pic>
        <p:sp>
          <p:nvSpPr>
            <p:cNvPr id="288" name="Google Shape;288;p38"/>
            <p:cNvSpPr/>
            <p:nvPr/>
          </p:nvSpPr>
          <p:spPr>
            <a:xfrm>
              <a:off x="5977217" y="3244334"/>
              <a:ext cx="237600" cy="369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
          <p:nvSpPr>
            <p:cNvPr id="289" name="Google Shape;289;p38"/>
            <p:cNvSpPr/>
            <p:nvPr/>
          </p:nvSpPr>
          <p:spPr>
            <a:xfrm>
              <a:off x="5977217" y="3244334"/>
              <a:ext cx="237600" cy="369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
          <p:nvSpPr>
            <p:cNvPr id="290" name="Google Shape;290;p38"/>
            <p:cNvSpPr/>
            <p:nvPr/>
          </p:nvSpPr>
          <p:spPr>
            <a:xfrm>
              <a:off x="5977217" y="3244334"/>
              <a:ext cx="237600" cy="369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pic>
          <p:nvPicPr>
            <p:cNvPr id="291" name="Google Shape;291;p38"/>
            <p:cNvPicPr preferRelativeResize="0"/>
            <p:nvPr/>
          </p:nvPicPr>
          <p:blipFill rotWithShape="1">
            <a:blip r:embed="rId3">
              <a:alphaModFix/>
            </a:blip>
            <a:srcRect b="0" l="0" r="0" t="0"/>
            <a:stretch/>
          </p:blipFill>
          <p:spPr>
            <a:xfrm>
              <a:off x="5606836" y="2559772"/>
              <a:ext cx="751971" cy="753143"/>
            </a:xfrm>
            <a:prstGeom prst="rect">
              <a:avLst/>
            </a:prstGeom>
            <a:noFill/>
            <a:ln>
              <a:noFill/>
            </a:ln>
          </p:spPr>
        </p:pic>
        <p:pic>
          <p:nvPicPr>
            <p:cNvPr id="292" name="Google Shape;292;p38"/>
            <p:cNvPicPr preferRelativeResize="0"/>
            <p:nvPr/>
          </p:nvPicPr>
          <p:blipFill rotWithShape="1">
            <a:blip r:embed="rId3">
              <a:alphaModFix/>
            </a:blip>
            <a:srcRect b="0" l="0" r="0" t="0"/>
            <a:stretch/>
          </p:blipFill>
          <p:spPr>
            <a:xfrm>
              <a:off x="5959798" y="3343742"/>
              <a:ext cx="751971" cy="753143"/>
            </a:xfrm>
            <a:prstGeom prst="rect">
              <a:avLst/>
            </a:prstGeom>
            <a:noFill/>
            <a:ln>
              <a:noFill/>
            </a:ln>
          </p:spPr>
        </p:pic>
        <p:pic>
          <p:nvPicPr>
            <p:cNvPr id="293" name="Google Shape;293;p38"/>
            <p:cNvPicPr preferRelativeResize="0"/>
            <p:nvPr/>
          </p:nvPicPr>
          <p:blipFill rotWithShape="1">
            <a:blip r:embed="rId3">
              <a:alphaModFix/>
            </a:blip>
            <a:srcRect b="0" l="0" r="0" t="0"/>
            <a:stretch/>
          </p:blipFill>
          <p:spPr>
            <a:xfrm>
              <a:off x="6335783" y="4104130"/>
              <a:ext cx="751971" cy="753143"/>
            </a:xfrm>
            <a:prstGeom prst="rect">
              <a:avLst/>
            </a:prstGeom>
            <a:noFill/>
            <a:ln>
              <a:noFill/>
            </a:ln>
          </p:spPr>
        </p:pic>
        <p:pic>
          <p:nvPicPr>
            <p:cNvPr id="294" name="Google Shape;294;p38"/>
            <p:cNvPicPr preferRelativeResize="0"/>
            <p:nvPr/>
          </p:nvPicPr>
          <p:blipFill rotWithShape="1">
            <a:blip r:embed="rId3">
              <a:alphaModFix/>
            </a:blip>
            <a:srcRect b="0" l="0" r="0" t="0"/>
            <a:stretch/>
          </p:blipFill>
          <p:spPr>
            <a:xfrm>
              <a:off x="10518342" y="2559771"/>
              <a:ext cx="751971" cy="753143"/>
            </a:xfrm>
            <a:prstGeom prst="rect">
              <a:avLst/>
            </a:prstGeom>
            <a:noFill/>
            <a:ln>
              <a:noFill/>
            </a:ln>
          </p:spPr>
        </p:pic>
        <p:pic>
          <p:nvPicPr>
            <p:cNvPr id="295" name="Google Shape;295;p38"/>
            <p:cNvPicPr preferRelativeResize="0"/>
            <p:nvPr/>
          </p:nvPicPr>
          <p:blipFill rotWithShape="1">
            <a:blip r:embed="rId3">
              <a:alphaModFix/>
            </a:blip>
            <a:srcRect b="0" l="0" r="0" t="0"/>
            <a:stretch/>
          </p:blipFill>
          <p:spPr>
            <a:xfrm>
              <a:off x="10142357" y="3319350"/>
              <a:ext cx="751971" cy="753143"/>
            </a:xfrm>
            <a:prstGeom prst="rect">
              <a:avLst/>
            </a:prstGeom>
            <a:noFill/>
            <a:ln>
              <a:noFill/>
            </a:ln>
          </p:spPr>
        </p:pic>
        <p:pic>
          <p:nvPicPr>
            <p:cNvPr id="296" name="Google Shape;296;p38"/>
            <p:cNvPicPr preferRelativeResize="0"/>
            <p:nvPr/>
          </p:nvPicPr>
          <p:blipFill rotWithShape="1">
            <a:blip r:embed="rId3">
              <a:alphaModFix/>
            </a:blip>
            <a:srcRect b="0" l="0" r="0" t="0"/>
            <a:stretch/>
          </p:blipFill>
          <p:spPr>
            <a:xfrm>
              <a:off x="9722352" y="4081699"/>
              <a:ext cx="751971" cy="753143"/>
            </a:xfrm>
            <a:prstGeom prst="rect">
              <a:avLst/>
            </a:prstGeom>
            <a:noFill/>
            <a:ln>
              <a:noFill/>
            </a:ln>
          </p:spPr>
        </p:pic>
      </p:grpSp>
      <p:sp>
        <p:nvSpPr>
          <p:cNvPr id="297" name="Google Shape;297;p38"/>
          <p:cNvSpPr/>
          <p:nvPr/>
        </p:nvSpPr>
        <p:spPr>
          <a:xfrm>
            <a:off x="6667425" y="1969050"/>
            <a:ext cx="1929300" cy="1030200"/>
          </a:xfrm>
          <a:prstGeom prst="rect">
            <a:avLst/>
          </a:prstGeom>
          <a:noFill/>
          <a:ln cap="flat" cmpd="sng" w="114300">
            <a:solidFill>
              <a:srgbClr val="CC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chemeClr val="dk1"/>
              </a:highlight>
              <a:latin typeface="Arial"/>
              <a:ea typeface="Arial"/>
              <a:cs typeface="Arial"/>
              <a:sym typeface="Arial"/>
            </a:endParaRPr>
          </a:p>
        </p:txBody>
      </p:sp>
      <p:sp>
        <p:nvSpPr>
          <p:cNvPr id="298" name="Google Shape;298;p38"/>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FOREST </a:t>
            </a:r>
            <a:r>
              <a:rPr lang="en" sz="1900"/>
              <a:t>Framework for Operational Resilience in Engineering and System Test</a:t>
            </a:r>
            <a:endParaRPr sz="1900"/>
          </a:p>
        </p:txBody>
      </p:sp>
      <p:sp>
        <p:nvSpPr>
          <p:cNvPr id="299" name="Google Shape;299;p38"/>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9"/>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350"/>
              <a:buNone/>
            </a:pPr>
            <a:r>
              <a:rPr lang="en" sz="2500"/>
              <a:t>Some Cyber Resilience Challenges for Weapons Systems</a:t>
            </a:r>
            <a:endParaRPr sz="2500"/>
          </a:p>
        </p:txBody>
      </p:sp>
      <p:sp>
        <p:nvSpPr>
          <p:cNvPr id="306" name="Google Shape;306;p39"/>
          <p:cNvSpPr txBox="1"/>
          <p:nvPr>
            <p:ph idx="1" type="body"/>
          </p:nvPr>
        </p:nvSpPr>
        <p:spPr>
          <a:xfrm>
            <a:off x="186500" y="790175"/>
            <a:ext cx="8714400" cy="3969900"/>
          </a:xfrm>
          <a:prstGeom prst="rect">
            <a:avLst/>
          </a:prstGeom>
          <a:noFill/>
          <a:ln>
            <a:noFill/>
          </a:ln>
        </p:spPr>
        <p:txBody>
          <a:bodyPr anchorCtr="0" anchor="t" bIns="34275" lIns="68575" spcFirstLastPara="1" rIns="68575" wrap="square" tIns="34275">
            <a:normAutofit/>
          </a:bodyPr>
          <a:lstStyle/>
          <a:p>
            <a:pPr indent="-387350" lvl="0" marL="457200" marR="0" rtl="0" algn="l">
              <a:lnSpc>
                <a:spcPct val="90000"/>
              </a:lnSpc>
              <a:spcBef>
                <a:spcPts val="800"/>
              </a:spcBef>
              <a:spcAft>
                <a:spcPts val="0"/>
              </a:spcAft>
              <a:buSzPts val="2500"/>
              <a:buChar char="●"/>
            </a:pPr>
            <a:r>
              <a:rPr lang="en" sz="2500"/>
              <a:t>Defining requirements for cyber resilience</a:t>
            </a:r>
            <a:endParaRPr sz="2500"/>
          </a:p>
          <a:p>
            <a:pPr indent="-361950" lvl="1" marL="914400" marR="0" rtl="0" algn="l">
              <a:lnSpc>
                <a:spcPct val="90000"/>
              </a:lnSpc>
              <a:spcBef>
                <a:spcPts val="0"/>
              </a:spcBef>
              <a:spcAft>
                <a:spcPts val="0"/>
              </a:spcAft>
              <a:buSzPts val="2100"/>
              <a:buChar char="○"/>
            </a:pPr>
            <a:r>
              <a:rPr lang="en" sz="2100"/>
              <a:t>Is it enough to say “the system shall have resilience with respect to cyber attacks”?</a:t>
            </a:r>
            <a:endParaRPr sz="2100"/>
          </a:p>
          <a:p>
            <a:pPr indent="-361950" lvl="1" marL="914400" marR="0" rtl="0" algn="l">
              <a:lnSpc>
                <a:spcPct val="90000"/>
              </a:lnSpc>
              <a:spcBef>
                <a:spcPts val="0"/>
              </a:spcBef>
              <a:spcAft>
                <a:spcPts val="0"/>
              </a:spcAft>
              <a:buSzPts val="2100"/>
              <a:buChar char="○"/>
            </a:pPr>
            <a:r>
              <a:rPr lang="en" sz="2100"/>
              <a:t>How do we reason about the behavior of systems that have yet to be built?</a:t>
            </a:r>
            <a:endParaRPr sz="2100"/>
          </a:p>
          <a:p>
            <a:pPr indent="-387350" lvl="0" marL="457200" marR="0" rtl="0" algn="l">
              <a:lnSpc>
                <a:spcPct val="90000"/>
              </a:lnSpc>
              <a:spcBef>
                <a:spcPts val="0"/>
              </a:spcBef>
              <a:spcAft>
                <a:spcPts val="0"/>
              </a:spcAft>
              <a:buSzPts val="2500"/>
              <a:buChar char="●"/>
            </a:pPr>
            <a:r>
              <a:rPr lang="en" sz="2500"/>
              <a:t>Developmental test</a:t>
            </a:r>
            <a:endParaRPr sz="2500"/>
          </a:p>
          <a:p>
            <a:pPr indent="-361950" lvl="1" marL="914400" marR="0" rtl="0" algn="l">
              <a:lnSpc>
                <a:spcPct val="90000"/>
              </a:lnSpc>
              <a:spcBef>
                <a:spcPts val="0"/>
              </a:spcBef>
              <a:spcAft>
                <a:spcPts val="0"/>
              </a:spcAft>
              <a:buSzPts val="2100"/>
              <a:buChar char="○"/>
            </a:pPr>
            <a:r>
              <a:rPr lang="en" sz="2100"/>
              <a:t>What are measures and metrics associated with cyber resilience?</a:t>
            </a:r>
            <a:endParaRPr sz="2100"/>
          </a:p>
          <a:p>
            <a:pPr indent="-361950" lvl="1" marL="914400" marR="0" rtl="0" algn="l">
              <a:lnSpc>
                <a:spcPct val="90000"/>
              </a:lnSpc>
              <a:spcBef>
                <a:spcPts val="0"/>
              </a:spcBef>
              <a:spcAft>
                <a:spcPts val="0"/>
              </a:spcAft>
              <a:buSzPts val="2100"/>
              <a:buChar char="○"/>
            </a:pPr>
            <a:r>
              <a:rPr lang="en" sz="2100"/>
              <a:t>What are the intersections with operational test?</a:t>
            </a:r>
            <a:endParaRPr sz="2100"/>
          </a:p>
          <a:p>
            <a:pPr indent="-387350" lvl="0" marL="457200" marR="0" rtl="0" algn="l">
              <a:lnSpc>
                <a:spcPct val="90000"/>
              </a:lnSpc>
              <a:spcBef>
                <a:spcPts val="0"/>
              </a:spcBef>
              <a:spcAft>
                <a:spcPts val="0"/>
              </a:spcAft>
              <a:buSzPts val="2500"/>
              <a:buChar char="●"/>
            </a:pPr>
            <a:r>
              <a:rPr lang="en" sz="2500"/>
              <a:t>Testable requirements</a:t>
            </a:r>
            <a:endParaRPr sz="2500"/>
          </a:p>
          <a:p>
            <a:pPr indent="-361950" lvl="1" marL="914400" marR="0" rtl="0" algn="l">
              <a:lnSpc>
                <a:spcPct val="90000"/>
              </a:lnSpc>
              <a:spcBef>
                <a:spcPts val="0"/>
              </a:spcBef>
              <a:spcAft>
                <a:spcPts val="0"/>
              </a:spcAft>
              <a:buSzPts val="2100"/>
              <a:buChar char="○"/>
            </a:pPr>
            <a:r>
              <a:rPr lang="en" sz="2100"/>
              <a:t>How do we anticipate test at the requirements stage? </a:t>
            </a:r>
            <a:endParaRPr sz="2100"/>
          </a:p>
        </p:txBody>
      </p:sp>
      <p:sp>
        <p:nvSpPr>
          <p:cNvPr id="307" name="Google Shape;307;p39"/>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T&amp;E Considerations per TREE</a:t>
            </a:r>
            <a:endParaRPr/>
          </a:p>
        </p:txBody>
      </p:sp>
      <p:sp>
        <p:nvSpPr>
          <p:cNvPr id="314" name="Google Shape;314;p40"/>
          <p:cNvSpPr txBox="1"/>
          <p:nvPr>
            <p:ph idx="1" type="body"/>
          </p:nvPr>
        </p:nvSpPr>
        <p:spPr>
          <a:xfrm>
            <a:off x="186500" y="790175"/>
            <a:ext cx="8714400" cy="3969900"/>
          </a:xfrm>
          <a:prstGeom prst="rect">
            <a:avLst/>
          </a:prstGeom>
        </p:spPr>
        <p:txBody>
          <a:bodyPr anchorCtr="0" anchor="t" bIns="34275" lIns="68575" spcFirstLastPara="1" rIns="68575" wrap="square" tIns="34275">
            <a:noAutofit/>
          </a:bodyPr>
          <a:lstStyle/>
          <a:p>
            <a:pPr indent="0" lvl="0" marL="342900" rtl="0" algn="l">
              <a:lnSpc>
                <a:spcPct val="80000"/>
              </a:lnSpc>
              <a:spcBef>
                <a:spcPts val="800"/>
              </a:spcBef>
              <a:spcAft>
                <a:spcPts val="0"/>
              </a:spcAft>
              <a:buSzPts val="500"/>
              <a:buNone/>
            </a:pPr>
            <a:r>
              <a:rPr lang="en" sz="1200"/>
              <a:t>T1: Sensing</a:t>
            </a:r>
            <a:endParaRPr sz="1200"/>
          </a:p>
          <a:p>
            <a:pPr indent="-215900" lvl="1" marL="685800" rtl="0" algn="l">
              <a:lnSpc>
                <a:spcPct val="80000"/>
              </a:lnSpc>
              <a:spcBef>
                <a:spcPts val="400"/>
              </a:spcBef>
              <a:spcAft>
                <a:spcPts val="0"/>
              </a:spcAft>
              <a:buSzPts val="800"/>
              <a:buChar char="•"/>
            </a:pPr>
            <a:r>
              <a:rPr lang="en" sz="1000"/>
              <a:t>Timing and Accuracy of Sensing</a:t>
            </a:r>
            <a:endParaRPr sz="1000"/>
          </a:p>
          <a:p>
            <a:pPr indent="0" lvl="0" marL="342900" rtl="0" algn="l">
              <a:lnSpc>
                <a:spcPct val="80000"/>
              </a:lnSpc>
              <a:spcBef>
                <a:spcPts val="800"/>
              </a:spcBef>
              <a:spcAft>
                <a:spcPts val="0"/>
              </a:spcAft>
              <a:buSzPts val="500"/>
              <a:buNone/>
            </a:pPr>
            <a:r>
              <a:rPr lang="en" sz="1200"/>
              <a:t>T2: Isolation</a:t>
            </a:r>
            <a:endParaRPr sz="1200"/>
          </a:p>
          <a:p>
            <a:pPr indent="-215900" lvl="1" marL="685800" rtl="0" algn="l">
              <a:lnSpc>
                <a:spcPct val="80000"/>
              </a:lnSpc>
              <a:spcBef>
                <a:spcPts val="400"/>
              </a:spcBef>
              <a:spcAft>
                <a:spcPts val="0"/>
              </a:spcAft>
              <a:buSzPts val="800"/>
              <a:buChar char="•"/>
            </a:pPr>
            <a:r>
              <a:rPr lang="en" sz="1000"/>
              <a:t>Accuracy of performing the automated parts of Isolation</a:t>
            </a:r>
            <a:endParaRPr sz="1000"/>
          </a:p>
          <a:p>
            <a:pPr indent="-215900" lvl="1" marL="685800" rtl="0" algn="l">
              <a:lnSpc>
                <a:spcPct val="80000"/>
              </a:lnSpc>
              <a:spcBef>
                <a:spcPts val="400"/>
              </a:spcBef>
              <a:spcAft>
                <a:spcPts val="0"/>
              </a:spcAft>
              <a:buSzPts val="800"/>
              <a:buChar char="•"/>
            </a:pPr>
            <a:r>
              <a:rPr lang="en" sz="1000"/>
              <a:t>Value of follow on diagnostics as compared to the delay times</a:t>
            </a:r>
            <a:endParaRPr sz="1000"/>
          </a:p>
          <a:p>
            <a:pPr indent="0" lvl="0" marL="342900" rtl="0" algn="l">
              <a:lnSpc>
                <a:spcPct val="80000"/>
              </a:lnSpc>
              <a:spcBef>
                <a:spcPts val="800"/>
              </a:spcBef>
              <a:spcAft>
                <a:spcPts val="0"/>
              </a:spcAft>
              <a:buSzPts val="500"/>
              <a:buNone/>
            </a:pPr>
            <a:r>
              <a:rPr lang="en" sz="1200"/>
              <a:t>T3: Options</a:t>
            </a:r>
            <a:endParaRPr sz="1200"/>
          </a:p>
          <a:p>
            <a:pPr indent="-215900" lvl="1" marL="685800" rtl="0" algn="l">
              <a:lnSpc>
                <a:spcPct val="80000"/>
              </a:lnSpc>
              <a:spcBef>
                <a:spcPts val="400"/>
              </a:spcBef>
              <a:spcAft>
                <a:spcPts val="0"/>
              </a:spcAft>
              <a:buSzPts val="800"/>
              <a:buChar char="•"/>
            </a:pPr>
            <a:r>
              <a:rPr lang="en" sz="1000"/>
              <a:t>Number Resilient options per Loss Scenario</a:t>
            </a:r>
            <a:endParaRPr sz="1000"/>
          </a:p>
          <a:p>
            <a:pPr indent="0" lvl="0" marL="342900" rtl="0" algn="l">
              <a:lnSpc>
                <a:spcPct val="80000"/>
              </a:lnSpc>
              <a:spcBef>
                <a:spcPts val="800"/>
              </a:spcBef>
              <a:spcAft>
                <a:spcPts val="0"/>
              </a:spcAft>
              <a:buSzPts val="500"/>
              <a:buNone/>
            </a:pPr>
            <a:r>
              <a:rPr lang="en" sz="1200"/>
              <a:t>T4: Evaluation</a:t>
            </a:r>
            <a:endParaRPr sz="1200"/>
          </a:p>
          <a:p>
            <a:pPr indent="-215900" lvl="1" marL="685800" rtl="0" algn="l">
              <a:lnSpc>
                <a:spcPct val="80000"/>
              </a:lnSpc>
              <a:spcBef>
                <a:spcPts val="400"/>
              </a:spcBef>
              <a:spcAft>
                <a:spcPts val="0"/>
              </a:spcAft>
              <a:buSzPts val="800"/>
              <a:buChar char="•"/>
            </a:pPr>
            <a:r>
              <a:rPr lang="en" sz="1000"/>
              <a:t>Technical Availability of Resilient Modes</a:t>
            </a:r>
            <a:endParaRPr sz="1000"/>
          </a:p>
          <a:p>
            <a:pPr indent="-215900" lvl="1" marL="685800" rtl="0" algn="l">
              <a:lnSpc>
                <a:spcPct val="80000"/>
              </a:lnSpc>
              <a:spcBef>
                <a:spcPts val="0"/>
              </a:spcBef>
              <a:spcAft>
                <a:spcPts val="0"/>
              </a:spcAft>
              <a:buSzPts val="800"/>
              <a:buChar char="•"/>
            </a:pPr>
            <a:r>
              <a:rPr lang="en" sz="1000"/>
              <a:t>Operator judgement of Usability and Failure Transparency for Resilient Modes</a:t>
            </a:r>
            <a:endParaRPr sz="1000"/>
          </a:p>
          <a:p>
            <a:pPr indent="0" lvl="0" marL="342900" rtl="0" algn="l">
              <a:lnSpc>
                <a:spcPct val="80000"/>
              </a:lnSpc>
              <a:spcBef>
                <a:spcPts val="800"/>
              </a:spcBef>
              <a:spcAft>
                <a:spcPts val="0"/>
              </a:spcAft>
              <a:buSzPts val="500"/>
              <a:buNone/>
            </a:pPr>
            <a:r>
              <a:rPr lang="en" sz="1200"/>
              <a:t>T5: Confidence</a:t>
            </a:r>
            <a:endParaRPr sz="1200"/>
          </a:p>
          <a:p>
            <a:pPr indent="-215900" lvl="1" marL="685800" rtl="0" algn="l">
              <a:lnSpc>
                <a:spcPct val="80000"/>
              </a:lnSpc>
              <a:spcBef>
                <a:spcPts val="400"/>
              </a:spcBef>
              <a:spcAft>
                <a:spcPts val="0"/>
              </a:spcAft>
              <a:buSzPts val="800"/>
              <a:buChar char="•"/>
            </a:pPr>
            <a:r>
              <a:rPr lang="en" sz="1000"/>
              <a:t>Resilient Mode self-test mechanisms</a:t>
            </a:r>
            <a:endParaRPr sz="1000"/>
          </a:p>
          <a:p>
            <a:pPr indent="-215900" lvl="1" marL="685800" rtl="0" algn="l">
              <a:lnSpc>
                <a:spcPct val="80000"/>
              </a:lnSpc>
              <a:spcBef>
                <a:spcPts val="0"/>
              </a:spcBef>
              <a:spcAft>
                <a:spcPts val="0"/>
              </a:spcAft>
              <a:buSzPts val="800"/>
              <a:buChar char="•"/>
            </a:pPr>
            <a:r>
              <a:rPr lang="en" sz="1000"/>
              <a:t>Training modules for Resilient Modes</a:t>
            </a:r>
            <a:endParaRPr sz="1000"/>
          </a:p>
          <a:p>
            <a:pPr indent="-215900" lvl="1" marL="685800" rtl="0" algn="l">
              <a:lnSpc>
                <a:spcPct val="80000"/>
              </a:lnSpc>
              <a:spcBef>
                <a:spcPts val="0"/>
              </a:spcBef>
              <a:spcAft>
                <a:spcPts val="0"/>
              </a:spcAft>
              <a:buSzPts val="800"/>
              <a:buChar char="•"/>
            </a:pPr>
            <a:r>
              <a:rPr lang="en" sz="1000"/>
              <a:t>Operator consistency in Resilient Mode selection and timing</a:t>
            </a:r>
            <a:endParaRPr sz="1000"/>
          </a:p>
          <a:p>
            <a:pPr indent="0" lvl="0" marL="342900" rtl="0" algn="l">
              <a:lnSpc>
                <a:spcPct val="80000"/>
              </a:lnSpc>
              <a:spcBef>
                <a:spcPts val="800"/>
              </a:spcBef>
              <a:spcAft>
                <a:spcPts val="0"/>
              </a:spcAft>
              <a:buSzPts val="500"/>
              <a:buNone/>
            </a:pPr>
            <a:r>
              <a:rPr lang="en" sz="1200"/>
              <a:t>T6: Readiness</a:t>
            </a:r>
            <a:endParaRPr sz="1200"/>
          </a:p>
          <a:p>
            <a:pPr indent="-215900" lvl="1" marL="685800" rtl="0" algn="l">
              <a:lnSpc>
                <a:spcPct val="80000"/>
              </a:lnSpc>
              <a:spcBef>
                <a:spcPts val="400"/>
              </a:spcBef>
              <a:spcAft>
                <a:spcPts val="0"/>
              </a:spcAft>
              <a:buSzPts val="800"/>
              <a:buChar char="•"/>
            </a:pPr>
            <a:r>
              <a:rPr lang="en" sz="1000"/>
              <a:t>Operational Availability of Resilience Mode</a:t>
            </a:r>
            <a:endParaRPr sz="1000"/>
          </a:p>
          <a:p>
            <a:pPr indent="-215900" lvl="1" marL="685800" rtl="0" algn="l">
              <a:lnSpc>
                <a:spcPct val="80000"/>
              </a:lnSpc>
              <a:spcBef>
                <a:spcPts val="0"/>
              </a:spcBef>
              <a:spcAft>
                <a:spcPts val="0"/>
              </a:spcAft>
              <a:buSzPts val="800"/>
              <a:buChar char="•"/>
            </a:pPr>
            <a:r>
              <a:rPr lang="en" sz="1000"/>
              <a:t>Mission Survivability with Resilience Mode</a:t>
            </a:r>
            <a:endParaRPr sz="1000"/>
          </a:p>
          <a:p>
            <a:pPr indent="-215900" lvl="1" marL="685800" rtl="0" algn="l">
              <a:lnSpc>
                <a:spcPct val="80000"/>
              </a:lnSpc>
              <a:spcBef>
                <a:spcPts val="0"/>
              </a:spcBef>
              <a:spcAft>
                <a:spcPts val="0"/>
              </a:spcAft>
              <a:buSzPts val="800"/>
              <a:buChar char="•"/>
            </a:pPr>
            <a:r>
              <a:rPr lang="en" sz="1000"/>
              <a:t>Mission Adaptability for Resilience Mode</a:t>
            </a:r>
            <a:endParaRPr sz="1000"/>
          </a:p>
          <a:p>
            <a:pPr indent="0" lvl="0" marL="342900" rtl="0" algn="l">
              <a:lnSpc>
                <a:spcPct val="80000"/>
              </a:lnSpc>
              <a:spcBef>
                <a:spcPts val="800"/>
              </a:spcBef>
              <a:spcAft>
                <a:spcPts val="0"/>
              </a:spcAft>
              <a:buSzPts val="500"/>
              <a:buNone/>
            </a:pPr>
            <a:r>
              <a:rPr lang="en" sz="1200"/>
              <a:t>T7: Execution</a:t>
            </a:r>
            <a:endParaRPr sz="1200"/>
          </a:p>
          <a:p>
            <a:pPr indent="-215900" lvl="1" marL="685800" rtl="0" algn="l">
              <a:lnSpc>
                <a:spcPct val="80000"/>
              </a:lnSpc>
              <a:spcBef>
                <a:spcPts val="400"/>
              </a:spcBef>
              <a:spcAft>
                <a:spcPts val="0"/>
              </a:spcAft>
              <a:buSzPts val="800"/>
              <a:buChar char="•"/>
            </a:pPr>
            <a:r>
              <a:rPr lang="en" sz="1000"/>
              <a:t>TSS to enable Emulation of Loss Scenarios with Execution of associated Resilient Modes</a:t>
            </a:r>
            <a:endParaRPr sz="1000"/>
          </a:p>
          <a:p>
            <a:pPr indent="-215900" lvl="2" marL="1028700" rtl="0" algn="l">
              <a:lnSpc>
                <a:spcPct val="80000"/>
              </a:lnSpc>
              <a:spcBef>
                <a:spcPts val="0"/>
              </a:spcBef>
              <a:spcAft>
                <a:spcPts val="0"/>
              </a:spcAft>
              <a:buSzPts val="800"/>
              <a:buChar char="•"/>
            </a:pPr>
            <a:r>
              <a:rPr lang="en" sz="900"/>
              <a:t>Test Coverage of Resilient Modes	</a:t>
            </a:r>
            <a:endParaRPr sz="900"/>
          </a:p>
          <a:p>
            <a:pPr indent="-215900" lvl="2" marL="1028700" rtl="0" algn="l">
              <a:lnSpc>
                <a:spcPct val="80000"/>
              </a:lnSpc>
              <a:spcBef>
                <a:spcPts val="0"/>
              </a:spcBef>
              <a:spcAft>
                <a:spcPts val="0"/>
              </a:spcAft>
              <a:buSzPts val="800"/>
              <a:buChar char="•"/>
            </a:pPr>
            <a:r>
              <a:rPr lang="en" sz="900"/>
              <a:t>System Stability with Resilient Modes</a:t>
            </a:r>
            <a:endParaRPr sz="900"/>
          </a:p>
        </p:txBody>
      </p:sp>
      <p:sp>
        <p:nvSpPr>
          <p:cNvPr id="315" name="Google Shape;315;p40"/>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1"/>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a:t>CSRM with TREE Overlay</a:t>
            </a:r>
            <a:endParaRPr/>
          </a:p>
        </p:txBody>
      </p:sp>
      <p:pic>
        <p:nvPicPr>
          <p:cNvPr id="321" name="Google Shape;321;p41"/>
          <p:cNvPicPr preferRelativeResize="0"/>
          <p:nvPr/>
        </p:nvPicPr>
        <p:blipFill rotWithShape="1">
          <a:blip r:embed="rId3">
            <a:alphaModFix/>
          </a:blip>
          <a:srcRect b="0" l="0" r="0" t="0"/>
          <a:stretch/>
        </p:blipFill>
        <p:spPr>
          <a:xfrm>
            <a:off x="186500" y="1329225"/>
            <a:ext cx="5758374" cy="2730724"/>
          </a:xfrm>
          <a:prstGeom prst="rect">
            <a:avLst/>
          </a:prstGeom>
          <a:noFill/>
          <a:ln>
            <a:noFill/>
          </a:ln>
          <a:effectLst>
            <a:outerShdw blurRad="57150" rotWithShape="0" algn="bl" dir="5400000" dist="19050">
              <a:srgbClr val="000000">
                <a:alpha val="50000"/>
              </a:srgbClr>
            </a:outerShdw>
          </a:effectLst>
        </p:spPr>
      </p:pic>
      <p:sp>
        <p:nvSpPr>
          <p:cNvPr id="322" name="Google Shape;322;p41"/>
          <p:cNvSpPr txBox="1"/>
          <p:nvPr/>
        </p:nvSpPr>
        <p:spPr>
          <a:xfrm>
            <a:off x="5875725" y="787450"/>
            <a:ext cx="3108300" cy="40791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Calibri"/>
              <a:buChar char="●"/>
            </a:pPr>
            <a:r>
              <a:rPr lang="en" sz="1100">
                <a:latin typeface="Calibri"/>
                <a:ea typeface="Calibri"/>
                <a:cs typeface="Calibri"/>
                <a:sym typeface="Calibri"/>
              </a:rPr>
              <a:t>TREE.1 and TREE.2 ensure appropriate interfaces and mechanisms are defined to enable </a:t>
            </a:r>
            <a:r>
              <a:rPr b="1" lang="en" sz="1100">
                <a:latin typeface="Calibri"/>
                <a:ea typeface="Calibri"/>
                <a:cs typeface="Calibri"/>
                <a:sym typeface="Calibri"/>
              </a:rPr>
              <a:t>Sensing</a:t>
            </a:r>
            <a:r>
              <a:rPr lang="en" sz="1100">
                <a:latin typeface="Calibri"/>
                <a:ea typeface="Calibri"/>
                <a:cs typeface="Calibri"/>
                <a:sym typeface="Calibri"/>
              </a:rPr>
              <a:t> and </a:t>
            </a:r>
            <a:r>
              <a:rPr b="1" lang="en" sz="1100">
                <a:latin typeface="Calibri"/>
                <a:ea typeface="Calibri"/>
                <a:cs typeface="Calibri"/>
                <a:sym typeface="Calibri"/>
              </a:rPr>
              <a:t>Isolation</a:t>
            </a:r>
            <a:r>
              <a:rPr lang="en" sz="1100">
                <a:latin typeface="Calibri"/>
                <a:ea typeface="Calibri"/>
                <a:cs typeface="Calibri"/>
                <a:sym typeface="Calibri"/>
              </a:rPr>
              <a:t> of each </a:t>
            </a:r>
            <a:r>
              <a:rPr i="1" lang="en" sz="1100">
                <a:latin typeface="Calibri"/>
                <a:ea typeface="Calibri"/>
                <a:cs typeface="Calibri"/>
                <a:sym typeface="Calibri"/>
              </a:rPr>
              <a:t>Loss Scenario</a:t>
            </a:r>
            <a:endParaRPr i="1"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 sz="1100">
                <a:latin typeface="Calibri"/>
                <a:ea typeface="Calibri"/>
                <a:cs typeface="Calibri"/>
                <a:sym typeface="Calibri"/>
              </a:rPr>
              <a:t>TREE.3 and TREE.4 ensure each Loss Scenario has one or more Resilient Mode reconfiguration </a:t>
            </a:r>
            <a:r>
              <a:rPr b="1" lang="en" sz="1100">
                <a:latin typeface="Calibri"/>
                <a:ea typeface="Calibri"/>
                <a:cs typeface="Calibri"/>
                <a:sym typeface="Calibri"/>
              </a:rPr>
              <a:t>Options</a:t>
            </a:r>
            <a:r>
              <a:rPr lang="en" sz="1100">
                <a:latin typeface="Calibri"/>
                <a:ea typeface="Calibri"/>
                <a:cs typeface="Calibri"/>
                <a:sym typeface="Calibri"/>
              </a:rPr>
              <a:t> and that appropriate interfaces and mechanisms are defined to enable </a:t>
            </a:r>
            <a:r>
              <a:rPr i="1" lang="en" sz="1100" u="sng">
                <a:latin typeface="Calibri"/>
                <a:ea typeface="Calibri"/>
                <a:cs typeface="Calibri"/>
                <a:sym typeface="Calibri"/>
              </a:rPr>
              <a:t>technical</a:t>
            </a:r>
            <a:r>
              <a:rPr lang="en" sz="1100">
                <a:latin typeface="Calibri"/>
                <a:ea typeface="Calibri"/>
                <a:cs typeface="Calibri"/>
                <a:sym typeface="Calibri"/>
              </a:rPr>
              <a:t> </a:t>
            </a:r>
            <a:r>
              <a:rPr b="1" lang="en" sz="1100">
                <a:latin typeface="Calibri"/>
                <a:ea typeface="Calibri"/>
                <a:cs typeface="Calibri"/>
                <a:sym typeface="Calibri"/>
              </a:rPr>
              <a:t>Evaluation</a:t>
            </a:r>
            <a:r>
              <a:rPr lang="en" sz="1100">
                <a:latin typeface="Calibri"/>
                <a:ea typeface="Calibri"/>
                <a:cs typeface="Calibri"/>
                <a:sym typeface="Calibri"/>
              </a:rPr>
              <a:t> of each </a:t>
            </a:r>
            <a:r>
              <a:rPr i="1" lang="en" sz="1100">
                <a:latin typeface="Calibri"/>
                <a:ea typeface="Calibri"/>
                <a:cs typeface="Calibri"/>
                <a:sym typeface="Calibri"/>
              </a:rPr>
              <a:t>Resilient Mode</a:t>
            </a:r>
            <a:endParaRPr i="1"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 sz="1100">
                <a:latin typeface="Calibri"/>
                <a:ea typeface="Calibri"/>
                <a:cs typeface="Calibri"/>
                <a:sym typeface="Calibri"/>
              </a:rPr>
              <a:t>TREE.5 and TREE.6 ensure appropriate interfaces and mechanisms are defined to enable </a:t>
            </a:r>
            <a:r>
              <a:rPr i="1" lang="en" sz="1100" u="sng">
                <a:latin typeface="Calibri"/>
                <a:ea typeface="Calibri"/>
                <a:cs typeface="Calibri"/>
                <a:sym typeface="Calibri"/>
              </a:rPr>
              <a:t>operational</a:t>
            </a:r>
            <a:r>
              <a:rPr lang="en" sz="1100">
                <a:latin typeface="Calibri"/>
                <a:ea typeface="Calibri"/>
                <a:cs typeface="Calibri"/>
                <a:sym typeface="Calibri"/>
              </a:rPr>
              <a:t> judgement of </a:t>
            </a:r>
            <a:r>
              <a:rPr b="1" lang="en" sz="1100">
                <a:latin typeface="Calibri"/>
                <a:ea typeface="Calibri"/>
                <a:cs typeface="Calibri"/>
                <a:sym typeface="Calibri"/>
              </a:rPr>
              <a:t>Confidence</a:t>
            </a:r>
            <a:r>
              <a:rPr lang="en" sz="1100">
                <a:latin typeface="Calibri"/>
                <a:ea typeface="Calibri"/>
                <a:cs typeface="Calibri"/>
                <a:sym typeface="Calibri"/>
              </a:rPr>
              <a:t>} and </a:t>
            </a:r>
            <a:r>
              <a:rPr b="1" lang="en" sz="1100">
                <a:latin typeface="Calibri"/>
                <a:ea typeface="Calibri"/>
                <a:cs typeface="Calibri"/>
                <a:sym typeface="Calibri"/>
              </a:rPr>
              <a:t>Readiness</a:t>
            </a:r>
            <a:r>
              <a:rPr lang="en" sz="1100">
                <a:latin typeface="Calibri"/>
                <a:ea typeface="Calibri"/>
                <a:cs typeface="Calibri"/>
                <a:sym typeface="Calibri"/>
              </a:rPr>
              <a:t> for usage of each </a:t>
            </a:r>
            <a:r>
              <a:rPr i="1" lang="en" sz="1100">
                <a:latin typeface="Calibri"/>
                <a:ea typeface="Calibri"/>
                <a:cs typeface="Calibri"/>
                <a:sym typeface="Calibri"/>
              </a:rPr>
              <a:t>Resilient Mode</a:t>
            </a:r>
            <a:endParaRPr i="1"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 sz="1100">
                <a:latin typeface="Calibri"/>
                <a:ea typeface="Calibri"/>
                <a:cs typeface="Calibri"/>
                <a:sym typeface="Calibri"/>
              </a:rPr>
              <a:t>TREE.7 ensures all </a:t>
            </a:r>
            <a:r>
              <a:rPr i="1" lang="en" sz="1100">
                <a:latin typeface="Calibri"/>
                <a:ea typeface="Calibri"/>
                <a:cs typeface="Calibri"/>
                <a:sym typeface="Calibri"/>
              </a:rPr>
              <a:t>Loss Scenarios</a:t>
            </a:r>
            <a:r>
              <a:rPr lang="en" sz="1100">
                <a:latin typeface="Calibri"/>
                <a:ea typeface="Calibri"/>
                <a:cs typeface="Calibri"/>
                <a:sym typeface="Calibri"/>
              </a:rPr>
              <a:t> and </a:t>
            </a:r>
            <a:r>
              <a:rPr i="1" lang="en" sz="1100">
                <a:latin typeface="Calibri"/>
                <a:ea typeface="Calibri"/>
                <a:cs typeface="Calibri"/>
                <a:sym typeface="Calibri"/>
              </a:rPr>
              <a:t>Resilient Modes</a:t>
            </a:r>
            <a:r>
              <a:rPr lang="en" sz="1100">
                <a:latin typeface="Calibri"/>
                <a:ea typeface="Calibri"/>
                <a:cs typeface="Calibri"/>
                <a:sym typeface="Calibri"/>
              </a:rPr>
              <a:t> have appropriate Test Support interfaces and mechanisms to drive and measure </a:t>
            </a:r>
            <a:r>
              <a:rPr b="1" lang="en" sz="1100">
                <a:latin typeface="Calibri"/>
                <a:ea typeface="Calibri"/>
                <a:cs typeface="Calibri"/>
                <a:sym typeface="Calibri"/>
              </a:rPr>
              <a:t>Execution</a:t>
            </a:r>
            <a:r>
              <a:rPr lang="en" sz="1100">
                <a:latin typeface="Calibri"/>
                <a:ea typeface="Calibri"/>
                <a:cs typeface="Calibri"/>
                <a:sym typeface="Calibri"/>
              </a:rPr>
              <a:t>.</a:t>
            </a:r>
            <a:endParaRPr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n" sz="1100">
                <a:latin typeface="Calibri"/>
                <a:ea typeface="Calibri"/>
                <a:cs typeface="Calibri"/>
                <a:sym typeface="Calibri"/>
              </a:rPr>
              <a:t>TREE.8 ensures appropriate </a:t>
            </a:r>
            <a:r>
              <a:rPr b="1" lang="en" sz="1100">
                <a:latin typeface="Calibri"/>
                <a:ea typeface="Calibri"/>
                <a:cs typeface="Calibri"/>
                <a:sym typeface="Calibri"/>
              </a:rPr>
              <a:t>Post Event</a:t>
            </a:r>
            <a:r>
              <a:rPr lang="en" sz="1100">
                <a:latin typeface="Calibri"/>
                <a:ea typeface="Calibri"/>
                <a:cs typeface="Calibri"/>
                <a:sym typeface="Calibri"/>
              </a:rPr>
              <a:t> analysis mechanisms exist to adapt the Baseline System for new or refined Missions</a:t>
            </a:r>
            <a:endParaRPr sz="1100">
              <a:latin typeface="Calibri"/>
              <a:ea typeface="Calibri"/>
              <a:cs typeface="Calibri"/>
              <a:sym typeface="Calibri"/>
            </a:endParaRPr>
          </a:p>
        </p:txBody>
      </p:sp>
      <p:sp>
        <p:nvSpPr>
          <p:cNvPr id="323" name="Google Shape;323;p41"/>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2"/>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lang="en" sz="2400"/>
              <a:t>Cyber Resilience Test - Reference Architecture</a:t>
            </a:r>
            <a:endParaRPr sz="2400"/>
          </a:p>
        </p:txBody>
      </p:sp>
      <p:pic>
        <p:nvPicPr>
          <p:cNvPr id="330" name="Google Shape;330;p42"/>
          <p:cNvPicPr preferRelativeResize="0"/>
          <p:nvPr/>
        </p:nvPicPr>
        <p:blipFill rotWithShape="1">
          <a:blip r:embed="rId3">
            <a:alphaModFix/>
          </a:blip>
          <a:srcRect b="0" l="0" r="0" t="0"/>
          <a:stretch/>
        </p:blipFill>
        <p:spPr>
          <a:xfrm>
            <a:off x="364232" y="807844"/>
            <a:ext cx="4393782" cy="4053544"/>
          </a:xfrm>
          <a:prstGeom prst="rect">
            <a:avLst/>
          </a:prstGeom>
          <a:noFill/>
          <a:ln>
            <a:noFill/>
          </a:ln>
        </p:spPr>
      </p:pic>
      <p:sp>
        <p:nvSpPr>
          <p:cNvPr id="331" name="Google Shape;331;p42"/>
          <p:cNvSpPr txBox="1"/>
          <p:nvPr/>
        </p:nvSpPr>
        <p:spPr>
          <a:xfrm>
            <a:off x="2748625" y="760475"/>
            <a:ext cx="4143000" cy="1062000"/>
          </a:xfrm>
          <a:prstGeom prst="rect">
            <a:avLst/>
          </a:prstGeom>
          <a:noFill/>
          <a:ln>
            <a:noFill/>
          </a:ln>
        </p:spPr>
        <p:txBody>
          <a:bodyPr anchorCtr="0" anchor="t" bIns="68575" lIns="68575" spcFirstLastPara="1" rIns="68575" wrap="square" tIns="68575">
            <a:spAutoFit/>
          </a:bodyPr>
          <a:lstStyle/>
          <a:p>
            <a:pPr indent="-260350" lvl="0" marL="342900" marR="0" rtl="0" algn="l">
              <a:lnSpc>
                <a:spcPct val="100000"/>
              </a:lnSpc>
              <a:spcBef>
                <a:spcPts val="0"/>
              </a:spcBef>
              <a:spcAft>
                <a:spcPts val="0"/>
              </a:spcAft>
              <a:buClr>
                <a:srgbClr val="000000"/>
              </a:buClr>
              <a:buSzPts val="1500"/>
              <a:buFont typeface="Calibri"/>
              <a:buChar char="●"/>
            </a:pPr>
            <a:r>
              <a:rPr i="0" lang="en" sz="1500" u="none" cap="none" strike="noStrike">
                <a:solidFill>
                  <a:srgbClr val="000000"/>
                </a:solidFill>
                <a:latin typeface="Calibri"/>
                <a:ea typeface="Calibri"/>
                <a:cs typeface="Calibri"/>
                <a:sym typeface="Calibri"/>
              </a:rPr>
              <a:t>Many standard tests can be done through manipulation of the </a:t>
            </a:r>
            <a:r>
              <a:rPr i="1" lang="en" sz="1500" u="none" cap="none" strike="noStrike">
                <a:solidFill>
                  <a:srgbClr val="000000"/>
                </a:solidFill>
                <a:latin typeface="Calibri"/>
                <a:ea typeface="Calibri"/>
                <a:cs typeface="Calibri"/>
                <a:sym typeface="Calibri"/>
              </a:rPr>
              <a:t>external</a:t>
            </a:r>
            <a:r>
              <a:rPr i="0" lang="en" sz="1500" u="none" cap="none" strike="noStrike">
                <a:solidFill>
                  <a:srgbClr val="000000"/>
                </a:solidFill>
                <a:latin typeface="Calibri"/>
                <a:ea typeface="Calibri"/>
                <a:cs typeface="Calibri"/>
                <a:sym typeface="Calibri"/>
              </a:rPr>
              <a:t> environment</a:t>
            </a:r>
            <a:endParaRPr i="0" sz="15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1500"/>
              <a:buFont typeface="Calibri"/>
              <a:buChar char="●"/>
            </a:pPr>
            <a:r>
              <a:rPr i="0" lang="en" sz="1500" u="none" cap="none" strike="noStrike">
                <a:solidFill>
                  <a:srgbClr val="000000"/>
                </a:solidFill>
                <a:latin typeface="Calibri"/>
                <a:ea typeface="Calibri"/>
                <a:cs typeface="Calibri"/>
                <a:sym typeface="Calibri"/>
              </a:rPr>
              <a:t>Resilience tests require manipulation of the system’s </a:t>
            </a:r>
            <a:r>
              <a:rPr i="1" lang="en" sz="1500" u="none" cap="none" strike="noStrike">
                <a:solidFill>
                  <a:srgbClr val="000000"/>
                </a:solidFill>
                <a:latin typeface="Calibri"/>
                <a:ea typeface="Calibri"/>
                <a:cs typeface="Calibri"/>
                <a:sym typeface="Calibri"/>
              </a:rPr>
              <a:t>internal</a:t>
            </a:r>
            <a:r>
              <a:rPr i="0" lang="en" sz="1500" u="none" cap="none" strike="noStrike">
                <a:solidFill>
                  <a:srgbClr val="000000"/>
                </a:solidFill>
                <a:latin typeface="Calibri"/>
                <a:ea typeface="Calibri"/>
                <a:cs typeface="Calibri"/>
                <a:sym typeface="Calibri"/>
              </a:rPr>
              <a:t> states</a:t>
            </a:r>
            <a:endParaRPr i="0" sz="1500" u="none" cap="none" strike="noStrike">
              <a:solidFill>
                <a:srgbClr val="000000"/>
              </a:solidFill>
              <a:latin typeface="Calibri"/>
              <a:ea typeface="Calibri"/>
              <a:cs typeface="Calibri"/>
              <a:sym typeface="Calibri"/>
            </a:endParaRPr>
          </a:p>
        </p:txBody>
      </p:sp>
      <p:sp>
        <p:nvSpPr>
          <p:cNvPr id="332" name="Google Shape;332;p42"/>
          <p:cNvSpPr txBox="1"/>
          <p:nvPr/>
        </p:nvSpPr>
        <p:spPr>
          <a:xfrm>
            <a:off x="4823575" y="2199025"/>
            <a:ext cx="4181100" cy="253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u="sng">
                <a:latin typeface="Calibri"/>
                <a:ea typeface="Calibri"/>
                <a:cs typeface="Calibri"/>
                <a:sym typeface="Calibri"/>
              </a:rPr>
              <a:t>Test Support System (TSS) </a:t>
            </a:r>
            <a:r>
              <a:rPr lang="en" sz="1500">
                <a:latin typeface="Calibri"/>
                <a:ea typeface="Calibri"/>
                <a:cs typeface="Calibri"/>
                <a:sym typeface="Calibri"/>
              </a:rPr>
              <a:t>for resilience testing includes mechanisms to:</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Control Emulation of Loss Scenarios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Capture Internal measures relating to resilience test execution</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Capture System measures relating to Technical resilience performance</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Capture Sentinel measures relating to resilience Monitor and Control</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Capture Operator ratings relating to Operational resilience performance</a:t>
            </a:r>
            <a:endParaRPr sz="1200">
              <a:latin typeface="Calibri"/>
              <a:ea typeface="Calibri"/>
              <a:cs typeface="Calibri"/>
              <a:sym typeface="Calibri"/>
            </a:endParaRPr>
          </a:p>
        </p:txBody>
      </p:sp>
      <p:sp>
        <p:nvSpPr>
          <p:cNvPr id="333" name="Google Shape;333;p42"/>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3"/>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sz="2400">
                <a:solidFill>
                  <a:srgbClr val="000000"/>
                </a:solidFill>
              </a:rPr>
              <a:t>Mission Aware Meta-Model: Verification &amp; Test</a:t>
            </a:r>
            <a:endParaRPr sz="2400"/>
          </a:p>
        </p:txBody>
      </p:sp>
      <p:pic>
        <p:nvPicPr>
          <p:cNvPr descr="Diagram, schematic&#10;&#10;Description automatically generated" id="340" name="Google Shape;340;p43"/>
          <p:cNvPicPr preferRelativeResize="0"/>
          <p:nvPr/>
        </p:nvPicPr>
        <p:blipFill rotWithShape="1">
          <a:blip r:embed="rId3">
            <a:alphaModFix/>
          </a:blip>
          <a:srcRect b="0" l="0" r="0" t="0"/>
          <a:stretch/>
        </p:blipFill>
        <p:spPr>
          <a:xfrm>
            <a:off x="136144" y="747814"/>
            <a:ext cx="5437300" cy="3975979"/>
          </a:xfrm>
          <a:prstGeom prst="rect">
            <a:avLst/>
          </a:prstGeom>
          <a:noFill/>
          <a:ln>
            <a:noFill/>
          </a:ln>
        </p:spPr>
      </p:pic>
      <p:sp>
        <p:nvSpPr>
          <p:cNvPr id="341" name="Google Shape;341;p43"/>
          <p:cNvSpPr txBox="1"/>
          <p:nvPr/>
        </p:nvSpPr>
        <p:spPr>
          <a:xfrm>
            <a:off x="5610991" y="901924"/>
            <a:ext cx="3402900" cy="1731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Calibri"/>
                <a:ea typeface="Calibri"/>
                <a:cs typeface="Calibri"/>
                <a:sym typeface="Calibri"/>
              </a:rPr>
              <a:t>Verification &amp; Test Meta-Model Details:</a:t>
            </a:r>
            <a:endParaRPr i="0" sz="1100" u="none" cap="none" strike="noStrike">
              <a:solidFill>
                <a:srgbClr val="000000"/>
              </a:solidFill>
              <a:latin typeface="Calibri"/>
              <a:ea typeface="Calibri"/>
              <a:cs typeface="Calibri"/>
              <a:sym typeface="Calibri"/>
            </a:endParaRPr>
          </a:p>
          <a:p>
            <a:pPr indent="-254000" lvl="0" marL="254000" marR="0" rtl="0" algn="l">
              <a:lnSpc>
                <a:spcPct val="100000"/>
              </a:lnSpc>
              <a:spcBef>
                <a:spcPts val="0"/>
              </a:spcBef>
              <a:spcAft>
                <a:spcPts val="0"/>
              </a:spcAft>
              <a:buClr>
                <a:srgbClr val="000000"/>
              </a:buClr>
              <a:buSzPts val="1200"/>
              <a:buFont typeface="Calibri"/>
              <a:buAutoNum type="arabicPeriod"/>
            </a:pPr>
            <a:r>
              <a:rPr i="0" lang="en" sz="1200" u="none" cap="none" strike="noStrike">
                <a:solidFill>
                  <a:srgbClr val="000000"/>
                </a:solidFill>
                <a:latin typeface="Calibri"/>
                <a:ea typeface="Calibri"/>
                <a:cs typeface="Calibri"/>
                <a:sym typeface="Calibri"/>
              </a:rPr>
              <a:t>Verification Requirement</a:t>
            </a:r>
            <a:endParaRPr b="1" i="0" sz="1200" u="sng" cap="none" strike="noStrike">
              <a:solidFill>
                <a:srgbClr val="000000"/>
              </a:solidFill>
              <a:latin typeface="Calibri"/>
              <a:ea typeface="Calibri"/>
              <a:cs typeface="Calibri"/>
              <a:sym typeface="Calibri"/>
            </a:endParaRPr>
          </a:p>
          <a:p>
            <a:pPr indent="-254000" lvl="1" marL="596900" marR="0" rtl="0" algn="l">
              <a:lnSpc>
                <a:spcPct val="100000"/>
              </a:lnSpc>
              <a:spcBef>
                <a:spcPts val="0"/>
              </a:spcBef>
              <a:spcAft>
                <a:spcPts val="0"/>
              </a:spcAft>
              <a:buClr>
                <a:srgbClr val="000000"/>
              </a:buClr>
              <a:buSzPts val="1200"/>
              <a:buFont typeface="Calibri"/>
              <a:buChar char="•"/>
            </a:pPr>
            <a:r>
              <a:rPr i="0" lang="en" sz="1200" u="none" cap="none" strike="noStrike">
                <a:solidFill>
                  <a:srgbClr val="000000"/>
                </a:solidFill>
                <a:latin typeface="Calibri"/>
                <a:ea typeface="Calibri"/>
                <a:cs typeface="Calibri"/>
                <a:sym typeface="Calibri"/>
              </a:rPr>
              <a:t>Function, Loss Scenario</a:t>
            </a:r>
            <a:endParaRPr i="0" sz="1400" u="none" cap="none" strike="noStrike">
              <a:solidFill>
                <a:srgbClr val="000000"/>
              </a:solidFill>
              <a:latin typeface="Calibri"/>
              <a:ea typeface="Calibri"/>
              <a:cs typeface="Calibri"/>
              <a:sym typeface="Calibri"/>
            </a:endParaRPr>
          </a:p>
          <a:p>
            <a:pPr indent="-254000" lvl="0" marL="254000" marR="0" rtl="0" algn="l">
              <a:lnSpc>
                <a:spcPct val="100000"/>
              </a:lnSpc>
              <a:spcBef>
                <a:spcPts val="0"/>
              </a:spcBef>
              <a:spcAft>
                <a:spcPts val="0"/>
              </a:spcAft>
              <a:buClr>
                <a:srgbClr val="000000"/>
              </a:buClr>
              <a:buSzPts val="1200"/>
              <a:buFont typeface="Calibri"/>
              <a:buAutoNum type="arabicPeriod"/>
            </a:pPr>
            <a:r>
              <a:rPr i="0" lang="en" sz="1200" u="none" cap="none" strike="noStrike">
                <a:solidFill>
                  <a:srgbClr val="000000"/>
                </a:solidFill>
                <a:latin typeface="Calibri"/>
                <a:ea typeface="Calibri"/>
                <a:cs typeface="Calibri"/>
                <a:sym typeface="Calibri"/>
              </a:rPr>
              <a:t>Test Configuration</a:t>
            </a:r>
            <a:endParaRPr i="0" sz="1100" u="none" cap="none" strike="noStrike">
              <a:solidFill>
                <a:srgbClr val="000000"/>
              </a:solidFill>
              <a:latin typeface="Calibri"/>
              <a:ea typeface="Calibri"/>
              <a:cs typeface="Calibri"/>
              <a:sym typeface="Calibri"/>
            </a:endParaRPr>
          </a:p>
          <a:p>
            <a:pPr indent="-254000" lvl="1" marL="596900" marR="0" rtl="0" algn="l">
              <a:lnSpc>
                <a:spcPct val="100000"/>
              </a:lnSpc>
              <a:spcBef>
                <a:spcPts val="0"/>
              </a:spcBef>
              <a:spcAft>
                <a:spcPts val="0"/>
              </a:spcAft>
              <a:buClr>
                <a:srgbClr val="000000"/>
              </a:buClr>
              <a:buSzPts val="1200"/>
              <a:buFont typeface="Calibri"/>
              <a:buChar char="•"/>
            </a:pPr>
            <a:r>
              <a:rPr i="0" lang="en" sz="1200" u="none" cap="none" strike="noStrike">
                <a:solidFill>
                  <a:srgbClr val="000000"/>
                </a:solidFill>
                <a:latin typeface="Calibri"/>
                <a:ea typeface="Calibri"/>
                <a:cs typeface="Calibri"/>
                <a:sym typeface="Calibri"/>
              </a:rPr>
              <a:t>Component, Link, Resilient Mode, Sentinel</a:t>
            </a:r>
            <a:endParaRPr i="0" sz="1100" u="none" cap="none" strike="noStrike">
              <a:solidFill>
                <a:srgbClr val="000000"/>
              </a:solidFill>
              <a:latin typeface="Calibri"/>
              <a:ea typeface="Calibri"/>
              <a:cs typeface="Calibri"/>
              <a:sym typeface="Calibri"/>
            </a:endParaRPr>
          </a:p>
          <a:p>
            <a:pPr indent="-254000" lvl="0" marL="254000" marR="0" rtl="0" algn="l">
              <a:lnSpc>
                <a:spcPct val="100000"/>
              </a:lnSpc>
              <a:spcBef>
                <a:spcPts val="0"/>
              </a:spcBef>
              <a:spcAft>
                <a:spcPts val="0"/>
              </a:spcAft>
              <a:buClr>
                <a:srgbClr val="000000"/>
              </a:buClr>
              <a:buSzPts val="1200"/>
              <a:buFont typeface="Calibri"/>
              <a:buAutoNum type="arabicPeriod"/>
            </a:pPr>
            <a:r>
              <a:rPr i="0" lang="en" sz="1200" u="none" cap="none" strike="noStrike">
                <a:solidFill>
                  <a:srgbClr val="000000"/>
                </a:solidFill>
                <a:latin typeface="Calibri"/>
                <a:ea typeface="Calibri"/>
                <a:cs typeface="Calibri"/>
                <a:sym typeface="Calibri"/>
              </a:rPr>
              <a:t>Verification Event / Test Activity</a:t>
            </a:r>
            <a:endParaRPr i="0" sz="1100" u="none" cap="none" strike="noStrike">
              <a:solidFill>
                <a:srgbClr val="000000"/>
              </a:solidFill>
              <a:latin typeface="Calibri"/>
              <a:ea typeface="Calibri"/>
              <a:cs typeface="Calibri"/>
              <a:sym typeface="Calibri"/>
            </a:endParaRPr>
          </a:p>
          <a:p>
            <a:pPr indent="-254000" lvl="1" marL="596900" marR="0" rtl="0" algn="l">
              <a:lnSpc>
                <a:spcPct val="100000"/>
              </a:lnSpc>
              <a:spcBef>
                <a:spcPts val="0"/>
              </a:spcBef>
              <a:spcAft>
                <a:spcPts val="0"/>
              </a:spcAft>
              <a:buClr>
                <a:srgbClr val="000000"/>
              </a:buClr>
              <a:buSzPts val="1200"/>
              <a:buFont typeface="Calibri"/>
              <a:buChar char="•"/>
            </a:pPr>
            <a:r>
              <a:rPr i="0" lang="en" sz="1200" u="none" cap="none" strike="noStrike">
                <a:solidFill>
                  <a:srgbClr val="000000"/>
                </a:solidFill>
                <a:latin typeface="Calibri"/>
                <a:ea typeface="Calibri"/>
                <a:cs typeface="Calibri"/>
                <a:sym typeface="Calibri"/>
              </a:rPr>
              <a:t>Test Plan / Strategy</a:t>
            </a:r>
            <a:endParaRPr i="0" sz="1100" u="none" cap="none" strike="noStrike">
              <a:solidFill>
                <a:srgbClr val="000000"/>
              </a:solidFill>
              <a:latin typeface="Calibri"/>
              <a:ea typeface="Calibri"/>
              <a:cs typeface="Calibri"/>
              <a:sym typeface="Calibri"/>
            </a:endParaRPr>
          </a:p>
          <a:p>
            <a:pPr indent="-254000" lvl="1" marL="596900" marR="0" rtl="0" algn="l">
              <a:lnSpc>
                <a:spcPct val="100000"/>
              </a:lnSpc>
              <a:spcBef>
                <a:spcPts val="0"/>
              </a:spcBef>
              <a:spcAft>
                <a:spcPts val="0"/>
              </a:spcAft>
              <a:buClr>
                <a:srgbClr val="000000"/>
              </a:buClr>
              <a:buSzPts val="1200"/>
              <a:buFont typeface="Calibri"/>
              <a:buChar char="•"/>
            </a:pPr>
            <a:r>
              <a:rPr i="0" lang="en" sz="1200" u="none" cap="none" strike="noStrike">
                <a:solidFill>
                  <a:srgbClr val="000000"/>
                </a:solidFill>
                <a:latin typeface="Calibri"/>
                <a:ea typeface="Calibri"/>
                <a:cs typeface="Calibri"/>
                <a:sym typeface="Calibri"/>
              </a:rPr>
              <a:t>Simulate Test Resource Utilization</a:t>
            </a:r>
            <a:endParaRPr i="0" sz="1100" u="none" cap="none" strike="noStrike">
              <a:solidFill>
                <a:srgbClr val="000000"/>
              </a:solidFill>
              <a:latin typeface="Calibri"/>
              <a:ea typeface="Calibri"/>
              <a:cs typeface="Calibri"/>
              <a:sym typeface="Calibri"/>
            </a:endParaRPr>
          </a:p>
          <a:p>
            <a:pPr indent="-254000" lvl="1" marL="596900" marR="0" rtl="0" algn="l">
              <a:lnSpc>
                <a:spcPct val="100000"/>
              </a:lnSpc>
              <a:spcBef>
                <a:spcPts val="0"/>
              </a:spcBef>
              <a:spcAft>
                <a:spcPts val="0"/>
              </a:spcAft>
              <a:buClr>
                <a:srgbClr val="000000"/>
              </a:buClr>
              <a:buSzPts val="1200"/>
              <a:buFont typeface="Calibri"/>
              <a:buChar char="•"/>
            </a:pPr>
            <a:r>
              <a:rPr i="0" lang="en" sz="1200" u="none" cap="none" strike="noStrike">
                <a:solidFill>
                  <a:srgbClr val="000000"/>
                </a:solidFill>
                <a:latin typeface="Calibri"/>
                <a:ea typeface="Calibri"/>
                <a:cs typeface="Calibri"/>
                <a:sym typeface="Calibri"/>
              </a:rPr>
              <a:t>Verify Resilience Constraints</a:t>
            </a:r>
            <a:endParaRPr i="0" sz="1100" u="none" cap="none" strike="noStrike">
              <a:solidFill>
                <a:srgbClr val="000000"/>
              </a:solidFill>
              <a:latin typeface="Calibri"/>
              <a:ea typeface="Calibri"/>
              <a:cs typeface="Calibri"/>
              <a:sym typeface="Calibri"/>
            </a:endParaRPr>
          </a:p>
        </p:txBody>
      </p:sp>
      <p:sp>
        <p:nvSpPr>
          <p:cNvPr id="342" name="Google Shape;342;p43"/>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4"/>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Deriving Testable </a:t>
            </a:r>
            <a:r>
              <a:rPr lang="en"/>
              <a:t>Requirements</a:t>
            </a:r>
            <a:r>
              <a:rPr lang="en"/>
              <a:t> for Resilience</a:t>
            </a:r>
            <a:endParaRPr/>
          </a:p>
        </p:txBody>
      </p:sp>
      <p:sp>
        <p:nvSpPr>
          <p:cNvPr id="348" name="Google Shape;348;p44"/>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Peter Beling</a:t>
            </a:r>
            <a:br>
              <a:rPr lang="en"/>
            </a:br>
            <a:r>
              <a:rPr lang="en"/>
              <a:t>Megan Clifford</a:t>
            </a:r>
            <a:br>
              <a:rPr lang="en"/>
            </a:br>
            <a:r>
              <a:rPr lang="en"/>
              <a:t>Tim Sherburne</a:t>
            </a:r>
            <a:endParaRPr/>
          </a:p>
        </p:txBody>
      </p:sp>
      <p:sp>
        <p:nvSpPr>
          <p:cNvPr id="349" name="Google Shape;349;p44"/>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9"/>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Modeling Security</a:t>
            </a:r>
            <a:endParaRPr/>
          </a:p>
        </p:txBody>
      </p:sp>
      <p:sp>
        <p:nvSpPr>
          <p:cNvPr id="53" name="Google Shape;53;p9"/>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Tom </a:t>
            </a:r>
            <a:r>
              <a:rPr lang="en"/>
              <a:t>McDermott</a:t>
            </a:r>
            <a:endParaRPr/>
          </a:p>
        </p:txBody>
      </p:sp>
      <p:sp>
        <p:nvSpPr>
          <p:cNvPr id="54" name="Google Shape;54;p9"/>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5"/>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400"/>
              <a:t>CSA Top-Level Requirements</a:t>
            </a:r>
            <a:endParaRPr sz="2400"/>
          </a:p>
        </p:txBody>
      </p:sp>
      <p:pic>
        <p:nvPicPr>
          <p:cNvPr id="356" name="Google Shape;356;p45"/>
          <p:cNvPicPr preferRelativeResize="0"/>
          <p:nvPr/>
        </p:nvPicPr>
        <p:blipFill rotWithShape="1">
          <a:blip r:embed="rId3">
            <a:alphaModFix/>
          </a:blip>
          <a:srcRect b="0" l="0" r="0" t="0"/>
          <a:stretch/>
        </p:blipFill>
        <p:spPr>
          <a:xfrm>
            <a:off x="158831" y="738994"/>
            <a:ext cx="4001418" cy="2586001"/>
          </a:xfrm>
          <a:prstGeom prst="rect">
            <a:avLst/>
          </a:prstGeom>
          <a:noFill/>
          <a:ln>
            <a:noFill/>
          </a:ln>
        </p:spPr>
      </p:pic>
      <p:sp>
        <p:nvSpPr>
          <p:cNvPr id="357" name="Google Shape;357;p45"/>
          <p:cNvSpPr/>
          <p:nvPr/>
        </p:nvSpPr>
        <p:spPr>
          <a:xfrm>
            <a:off x="4097963" y="2229619"/>
            <a:ext cx="285900" cy="1010700"/>
          </a:xfrm>
          <a:prstGeom prst="righ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58" name="Google Shape;358;p45"/>
          <p:cNvPicPr preferRelativeResize="0"/>
          <p:nvPr/>
        </p:nvPicPr>
        <p:blipFill rotWithShape="1">
          <a:blip r:embed="rId4">
            <a:alphaModFix/>
          </a:blip>
          <a:srcRect b="0" l="0" r="0" t="0"/>
          <a:stretch/>
        </p:blipFill>
        <p:spPr>
          <a:xfrm>
            <a:off x="4669400" y="738994"/>
            <a:ext cx="4260100" cy="3907013"/>
          </a:xfrm>
          <a:prstGeom prst="rect">
            <a:avLst/>
          </a:prstGeom>
          <a:noFill/>
          <a:ln>
            <a:noFill/>
          </a:ln>
        </p:spPr>
      </p:pic>
      <p:sp>
        <p:nvSpPr>
          <p:cNvPr id="359" name="Google Shape;359;p45"/>
          <p:cNvSpPr/>
          <p:nvPr/>
        </p:nvSpPr>
        <p:spPr>
          <a:xfrm>
            <a:off x="4383656" y="907406"/>
            <a:ext cx="285900" cy="3655200"/>
          </a:xfrm>
          <a:prstGeom prst="righ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0" name="Google Shape;360;p45"/>
          <p:cNvSpPr txBox="1"/>
          <p:nvPr/>
        </p:nvSpPr>
        <p:spPr>
          <a:xfrm>
            <a:off x="743494" y="4562531"/>
            <a:ext cx="75660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Gill Sans"/>
                <a:ea typeface="Gill Sans"/>
                <a:cs typeface="Gill Sans"/>
                <a:sym typeface="Gill Sans"/>
              </a:rPr>
              <a:t>*MITRE, Relationships Between Cyber Resiliency Constructs and Cyber Survivability Attributes (CSA), 2019</a:t>
            </a:r>
            <a:endParaRPr b="0" i="0" sz="1100" u="none" cap="none" strike="noStrike">
              <a:solidFill>
                <a:srgbClr val="000000"/>
              </a:solidFill>
              <a:latin typeface="Gill Sans"/>
              <a:ea typeface="Gill Sans"/>
              <a:cs typeface="Gill Sans"/>
              <a:sym typeface="Gill Sans"/>
            </a:endParaRPr>
          </a:p>
        </p:txBody>
      </p:sp>
      <p:sp>
        <p:nvSpPr>
          <p:cNvPr id="361" name="Google Shape;361;p45"/>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6"/>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400"/>
              <a:t>TREE-based Quality Attributes</a:t>
            </a:r>
            <a:endParaRPr sz="2400"/>
          </a:p>
        </p:txBody>
      </p:sp>
      <p:sp>
        <p:nvSpPr>
          <p:cNvPr id="368" name="Google Shape;368;p46"/>
          <p:cNvSpPr txBox="1"/>
          <p:nvPr/>
        </p:nvSpPr>
        <p:spPr>
          <a:xfrm>
            <a:off x="5265994" y="855638"/>
            <a:ext cx="30624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1" i="0" lang="en" sz="1500" u="sng" cap="none" strike="noStrike">
                <a:solidFill>
                  <a:srgbClr val="000000"/>
                </a:solidFill>
                <a:latin typeface="Calibri"/>
                <a:ea typeface="Calibri"/>
                <a:cs typeface="Calibri"/>
                <a:sym typeface="Calibri"/>
              </a:rPr>
              <a:t>Quality Attribute Types:</a:t>
            </a:r>
            <a:endParaRPr i="0" sz="15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1500"/>
              <a:buFont typeface="Calibri"/>
              <a:buChar char="●"/>
            </a:pPr>
            <a:r>
              <a:rPr i="1" lang="en" sz="1500" u="none" cap="none" strike="noStrike">
                <a:solidFill>
                  <a:srgbClr val="000000"/>
                </a:solidFill>
                <a:latin typeface="Calibri"/>
                <a:ea typeface="Calibri"/>
                <a:cs typeface="Calibri"/>
                <a:sym typeface="Calibri"/>
              </a:rPr>
              <a:t>Quantitative</a:t>
            </a:r>
            <a:r>
              <a:rPr i="0" lang="en" sz="1500" u="none" cap="none" strike="noStrike">
                <a:solidFill>
                  <a:srgbClr val="000000"/>
                </a:solidFill>
                <a:latin typeface="Calibri"/>
                <a:ea typeface="Calibri"/>
                <a:cs typeface="Calibri"/>
                <a:sym typeface="Calibri"/>
              </a:rPr>
              <a:t>: System Measures</a:t>
            </a:r>
            <a:endParaRPr i="0" sz="1500" u="none" cap="none" strike="noStrike">
              <a:solidFill>
                <a:srgbClr val="000000"/>
              </a:solidFill>
              <a:latin typeface="Calibri"/>
              <a:ea typeface="Calibri"/>
              <a:cs typeface="Calibri"/>
              <a:sym typeface="Calibri"/>
            </a:endParaRPr>
          </a:p>
          <a:p>
            <a:pPr indent="-260350" lvl="0" marL="342900" marR="0" rtl="0" algn="l">
              <a:lnSpc>
                <a:spcPct val="100000"/>
              </a:lnSpc>
              <a:spcBef>
                <a:spcPts val="0"/>
              </a:spcBef>
              <a:spcAft>
                <a:spcPts val="0"/>
              </a:spcAft>
              <a:buClr>
                <a:srgbClr val="000000"/>
              </a:buClr>
              <a:buSzPts val="1500"/>
              <a:buFont typeface="Calibri"/>
              <a:buChar char="●"/>
            </a:pPr>
            <a:r>
              <a:rPr i="1" lang="en" sz="1500" u="none" cap="none" strike="noStrike">
                <a:solidFill>
                  <a:srgbClr val="000000"/>
                </a:solidFill>
                <a:latin typeface="Calibri"/>
                <a:ea typeface="Calibri"/>
                <a:cs typeface="Calibri"/>
                <a:sym typeface="Calibri"/>
              </a:rPr>
              <a:t>Qualitative</a:t>
            </a:r>
            <a:r>
              <a:rPr i="0" lang="en" sz="1500" u="none" cap="none" strike="noStrike">
                <a:solidFill>
                  <a:srgbClr val="000000"/>
                </a:solidFill>
                <a:latin typeface="Calibri"/>
                <a:ea typeface="Calibri"/>
                <a:cs typeface="Calibri"/>
                <a:sym typeface="Calibri"/>
              </a:rPr>
              <a:t>: Operator Ratings</a:t>
            </a:r>
            <a:endParaRPr i="0" sz="1500" u="none" cap="none" strike="noStrike">
              <a:solidFill>
                <a:srgbClr val="000000"/>
              </a:solidFill>
              <a:latin typeface="Calibri"/>
              <a:ea typeface="Calibri"/>
              <a:cs typeface="Calibri"/>
              <a:sym typeface="Calibri"/>
            </a:endParaRPr>
          </a:p>
        </p:txBody>
      </p:sp>
      <p:sp>
        <p:nvSpPr>
          <p:cNvPr id="369" name="Google Shape;369;p46"/>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70" name="Google Shape;370;p46"/>
          <p:cNvPicPr preferRelativeResize="0"/>
          <p:nvPr/>
        </p:nvPicPr>
        <p:blipFill>
          <a:blip r:embed="rId3">
            <a:alphaModFix/>
          </a:blip>
          <a:stretch>
            <a:fillRect/>
          </a:stretch>
        </p:blipFill>
        <p:spPr>
          <a:xfrm>
            <a:off x="601725" y="819038"/>
            <a:ext cx="4362083" cy="420791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7"/>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sz="2600"/>
              <a:t>Top-Level Mission Aware Meta-Model with TREE Overlay</a:t>
            </a:r>
            <a:endParaRPr/>
          </a:p>
        </p:txBody>
      </p:sp>
      <p:pic>
        <p:nvPicPr>
          <p:cNvPr id="376" name="Google Shape;376;p47"/>
          <p:cNvPicPr preferRelativeResize="0"/>
          <p:nvPr/>
        </p:nvPicPr>
        <p:blipFill>
          <a:blip r:embed="rId3">
            <a:alphaModFix/>
          </a:blip>
          <a:stretch>
            <a:fillRect/>
          </a:stretch>
        </p:blipFill>
        <p:spPr>
          <a:xfrm>
            <a:off x="1400100" y="753488"/>
            <a:ext cx="6343791" cy="4207913"/>
          </a:xfrm>
          <a:prstGeom prst="rect">
            <a:avLst/>
          </a:prstGeom>
          <a:noFill/>
          <a:ln>
            <a:noFill/>
          </a:ln>
        </p:spPr>
      </p:pic>
      <p:sp>
        <p:nvSpPr>
          <p:cNvPr id="377" name="Google Shape;377;p47"/>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Meta-Model for Requirements Elicitation</a:t>
            </a:r>
            <a:endParaRPr/>
          </a:p>
        </p:txBody>
      </p:sp>
      <p:pic>
        <p:nvPicPr>
          <p:cNvPr id="383" name="Google Shape;383;p48"/>
          <p:cNvPicPr preferRelativeResize="0"/>
          <p:nvPr/>
        </p:nvPicPr>
        <p:blipFill>
          <a:blip r:embed="rId3">
            <a:alphaModFix/>
          </a:blip>
          <a:stretch>
            <a:fillRect/>
          </a:stretch>
        </p:blipFill>
        <p:spPr>
          <a:xfrm>
            <a:off x="123423" y="1099675"/>
            <a:ext cx="4185649" cy="3493650"/>
          </a:xfrm>
          <a:prstGeom prst="rect">
            <a:avLst/>
          </a:prstGeom>
          <a:noFill/>
          <a:ln>
            <a:noFill/>
          </a:ln>
          <a:effectLst>
            <a:outerShdw blurRad="57150" rotWithShape="0" algn="bl" dir="5400000" dist="19050">
              <a:srgbClr val="000000">
                <a:alpha val="50000"/>
              </a:srgbClr>
            </a:outerShdw>
          </a:effectLst>
        </p:spPr>
      </p:pic>
      <p:sp>
        <p:nvSpPr>
          <p:cNvPr id="384" name="Google Shape;384;p48"/>
          <p:cNvSpPr txBox="1"/>
          <p:nvPr/>
        </p:nvSpPr>
        <p:spPr>
          <a:xfrm>
            <a:off x="4423425" y="1227575"/>
            <a:ext cx="46359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The identification of Loss Scenarios and Remediations enables </a:t>
            </a:r>
            <a:r>
              <a:rPr b="1" lang="en">
                <a:latin typeface="Calibri"/>
                <a:ea typeface="Calibri"/>
                <a:cs typeface="Calibri"/>
                <a:sym typeface="Calibri"/>
              </a:rPr>
              <a:t>elicitation</a:t>
            </a:r>
            <a:r>
              <a:rPr lang="en">
                <a:latin typeface="Calibri"/>
                <a:ea typeface="Calibri"/>
                <a:cs typeface="Calibri"/>
                <a:sym typeface="Calibri"/>
              </a:rPr>
              <a:t> of various types of System Requirements: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i="1" lang="en">
                <a:latin typeface="Calibri"/>
                <a:ea typeface="Calibri"/>
                <a:cs typeface="Calibri"/>
                <a:sym typeface="Calibri"/>
              </a:rPr>
              <a:t>Constraints</a:t>
            </a:r>
            <a:r>
              <a:rPr lang="en">
                <a:latin typeface="Calibri"/>
                <a:ea typeface="Calibri"/>
                <a:cs typeface="Calibri"/>
                <a:sym typeface="Calibri"/>
              </a:rPr>
              <a:t> that provide Sentinel functions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i="1" lang="en">
                <a:latin typeface="Calibri"/>
                <a:ea typeface="Calibri"/>
                <a:cs typeface="Calibri"/>
                <a:sym typeface="Calibri"/>
              </a:rPr>
              <a:t>Constraints</a:t>
            </a:r>
            <a:r>
              <a:rPr lang="en">
                <a:latin typeface="Calibri"/>
                <a:ea typeface="Calibri"/>
                <a:cs typeface="Calibri"/>
                <a:sym typeface="Calibri"/>
              </a:rPr>
              <a:t> that enable System Monitoring by a Sentinel</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i="1" lang="en">
                <a:latin typeface="Calibri"/>
                <a:ea typeface="Calibri"/>
                <a:cs typeface="Calibri"/>
                <a:sym typeface="Calibri"/>
              </a:rPr>
              <a:t>Constraints</a:t>
            </a:r>
            <a:r>
              <a:rPr lang="en">
                <a:latin typeface="Calibri"/>
                <a:ea typeface="Calibri"/>
                <a:cs typeface="Calibri"/>
                <a:sym typeface="Calibri"/>
              </a:rPr>
              <a:t> that provide System Resilient Modes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i="1" lang="en">
                <a:latin typeface="Calibri"/>
                <a:ea typeface="Calibri"/>
                <a:cs typeface="Calibri"/>
                <a:sym typeface="Calibri"/>
              </a:rPr>
              <a:t>Functions</a:t>
            </a:r>
            <a:r>
              <a:rPr lang="en">
                <a:latin typeface="Calibri"/>
                <a:ea typeface="Calibri"/>
                <a:cs typeface="Calibri"/>
                <a:sym typeface="Calibri"/>
              </a:rPr>
              <a:t> that enable System Management</a:t>
            </a:r>
            <a:br>
              <a:rPr lang="en">
                <a:latin typeface="Calibri"/>
                <a:ea typeface="Calibri"/>
                <a:cs typeface="Calibri"/>
                <a:sym typeface="Calibri"/>
              </a:rPr>
            </a:br>
            <a:r>
              <a:rPr lang="en">
                <a:latin typeface="Calibri"/>
                <a:ea typeface="Calibri"/>
                <a:cs typeface="Calibri"/>
                <a:sym typeface="Calibri"/>
              </a:rPr>
              <a:t>(enable / disable / self-test) of Resilient Modes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i="1" lang="en">
                <a:latin typeface="Calibri"/>
                <a:ea typeface="Calibri"/>
                <a:cs typeface="Calibri"/>
                <a:sym typeface="Calibri"/>
              </a:rPr>
              <a:t>Performance</a:t>
            </a:r>
            <a:r>
              <a:rPr lang="en">
                <a:latin typeface="Calibri"/>
                <a:ea typeface="Calibri"/>
                <a:cs typeface="Calibri"/>
                <a:sym typeface="Calibri"/>
              </a:rPr>
              <a:t> that bound FOREST quality attributes that achieve Mission MOPs</a:t>
            </a:r>
            <a:endParaRPr>
              <a:latin typeface="Calibri"/>
              <a:ea typeface="Calibri"/>
              <a:cs typeface="Calibri"/>
              <a:sym typeface="Calibri"/>
            </a:endParaRPr>
          </a:p>
        </p:txBody>
      </p:sp>
      <p:sp>
        <p:nvSpPr>
          <p:cNvPr id="385" name="Google Shape;385;p48"/>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9"/>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400"/>
              <a:t>Elicited Requirement Templates (TREE.1 &amp; TREE.2)</a:t>
            </a:r>
            <a:endParaRPr sz="2400"/>
          </a:p>
        </p:txBody>
      </p:sp>
      <p:pic>
        <p:nvPicPr>
          <p:cNvPr id="392" name="Google Shape;392;p49"/>
          <p:cNvPicPr preferRelativeResize="0"/>
          <p:nvPr/>
        </p:nvPicPr>
        <p:blipFill rotWithShape="1">
          <a:blip r:embed="rId3">
            <a:alphaModFix/>
          </a:blip>
          <a:srcRect b="0" l="0" r="0" t="0"/>
          <a:stretch/>
        </p:blipFill>
        <p:spPr>
          <a:xfrm>
            <a:off x="1173625" y="730913"/>
            <a:ext cx="6714451" cy="4174296"/>
          </a:xfrm>
          <a:prstGeom prst="rect">
            <a:avLst/>
          </a:prstGeom>
          <a:noFill/>
          <a:ln>
            <a:noFill/>
          </a:ln>
        </p:spPr>
      </p:pic>
      <p:sp>
        <p:nvSpPr>
          <p:cNvPr id="393" name="Google Shape;393;p49"/>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50"/>
          <p:cNvPicPr preferRelativeResize="0"/>
          <p:nvPr/>
        </p:nvPicPr>
        <p:blipFill>
          <a:blip r:embed="rId3">
            <a:alphaModFix/>
          </a:blip>
          <a:stretch>
            <a:fillRect/>
          </a:stretch>
        </p:blipFill>
        <p:spPr>
          <a:xfrm>
            <a:off x="1219275" y="814163"/>
            <a:ext cx="6705459" cy="3908025"/>
          </a:xfrm>
          <a:prstGeom prst="rect">
            <a:avLst/>
          </a:prstGeom>
          <a:noFill/>
          <a:ln>
            <a:noFill/>
          </a:ln>
        </p:spPr>
      </p:pic>
      <p:sp>
        <p:nvSpPr>
          <p:cNvPr id="400" name="Google Shape;400;p50"/>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sz="2400"/>
              <a:t>Elicited Requirement Templates (TREE.5 &amp; TREE.6)</a:t>
            </a:r>
            <a:endParaRPr sz="2400"/>
          </a:p>
        </p:txBody>
      </p:sp>
      <p:sp>
        <p:nvSpPr>
          <p:cNvPr id="401" name="Google Shape;401;p50"/>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51"/>
          <p:cNvPicPr preferRelativeResize="0"/>
          <p:nvPr/>
        </p:nvPicPr>
        <p:blipFill>
          <a:blip r:embed="rId3">
            <a:alphaModFix/>
          </a:blip>
          <a:stretch>
            <a:fillRect/>
          </a:stretch>
        </p:blipFill>
        <p:spPr>
          <a:xfrm>
            <a:off x="766715" y="841856"/>
            <a:ext cx="7610568" cy="3109688"/>
          </a:xfrm>
          <a:prstGeom prst="rect">
            <a:avLst/>
          </a:prstGeom>
          <a:noFill/>
          <a:ln>
            <a:noFill/>
          </a:ln>
        </p:spPr>
      </p:pic>
      <p:sp>
        <p:nvSpPr>
          <p:cNvPr id="408" name="Google Shape;408;p51"/>
          <p:cNvSpPr txBox="1"/>
          <p:nvPr>
            <p:ph type="title"/>
          </p:nvPr>
        </p:nvSpPr>
        <p:spPr>
          <a:xfrm>
            <a:off x="186506" y="121688"/>
            <a:ext cx="7372200" cy="5091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lang="en" sz="2400"/>
              <a:t>Elicited Requirement Templates (TREE.7 &amp; TREE.8)</a:t>
            </a:r>
            <a:endParaRPr sz="2400"/>
          </a:p>
        </p:txBody>
      </p:sp>
      <p:sp>
        <p:nvSpPr>
          <p:cNvPr id="409" name="Google Shape;409;p51"/>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2"/>
          <p:cNvSpPr txBox="1"/>
          <p:nvPr>
            <p:ph type="ctrTitle"/>
          </p:nvPr>
        </p:nvSpPr>
        <p:spPr>
          <a:xfrm>
            <a:off x="774950" y="841775"/>
            <a:ext cx="7427100" cy="1126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sz="3200"/>
              <a:t>Case Study using Jupyter Notebooks - Part 1</a:t>
            </a:r>
            <a:endParaRPr sz="3200"/>
          </a:p>
        </p:txBody>
      </p:sp>
      <p:sp>
        <p:nvSpPr>
          <p:cNvPr id="415" name="Google Shape;415;p52"/>
          <p:cNvSpPr txBox="1"/>
          <p:nvPr>
            <p:ph idx="1" type="subTitle"/>
          </p:nvPr>
        </p:nvSpPr>
        <p:spPr>
          <a:xfrm>
            <a:off x="1143000" y="2235700"/>
            <a:ext cx="6858000" cy="21465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sz="1400"/>
              <a:t>Tim Sherburne</a:t>
            </a:r>
            <a:endParaRPr sz="1400"/>
          </a:p>
          <a:p>
            <a:pPr indent="0" lvl="0" marL="0" rtl="0" algn="ctr">
              <a:spcBef>
                <a:spcPts val="800"/>
              </a:spcBef>
              <a:spcAft>
                <a:spcPts val="0"/>
              </a:spcAft>
              <a:buNone/>
            </a:pPr>
            <a:r>
              <a:t/>
            </a:r>
            <a:endParaRPr sz="1400"/>
          </a:p>
          <a:p>
            <a:pPr indent="0" lvl="0" marL="0" rtl="0" algn="ctr">
              <a:spcBef>
                <a:spcPts val="800"/>
              </a:spcBef>
              <a:spcAft>
                <a:spcPts val="0"/>
              </a:spcAft>
              <a:buNone/>
            </a:pPr>
            <a:r>
              <a:rPr lang="en" sz="1400"/>
              <a:t>Direct from Notebooks: </a:t>
            </a:r>
            <a:r>
              <a:rPr lang="en" sz="1400">
                <a:solidFill>
                  <a:srgbClr val="0000FF"/>
                </a:solidFill>
              </a:rPr>
              <a:t>https://bit.ly/ma-nb</a:t>
            </a:r>
            <a:endParaRPr sz="1400">
              <a:solidFill>
                <a:srgbClr val="0000FF"/>
              </a:solidFill>
            </a:endParaRPr>
          </a:p>
          <a:p>
            <a:pPr indent="0" lvl="0" marL="0" rtl="0" algn="ctr">
              <a:spcBef>
                <a:spcPts val="800"/>
              </a:spcBef>
              <a:spcAft>
                <a:spcPts val="0"/>
              </a:spcAft>
              <a:buNone/>
            </a:pPr>
            <a:r>
              <a:rPr lang="en" sz="1400"/>
              <a:t>https://tsherburne.github.io/de-textbook/lab/index.html</a:t>
            </a:r>
            <a:endParaRPr sz="1400"/>
          </a:p>
          <a:p>
            <a:pPr indent="0" lvl="0" marL="0" rtl="0" algn="ctr">
              <a:spcBef>
                <a:spcPts val="800"/>
              </a:spcBef>
              <a:spcAft>
                <a:spcPts val="0"/>
              </a:spcAft>
              <a:buNone/>
            </a:pPr>
            <a:r>
              <a:t/>
            </a:r>
            <a:endParaRPr sz="1400"/>
          </a:p>
          <a:p>
            <a:pPr indent="0" lvl="0" marL="0" rtl="0" algn="ctr">
              <a:spcBef>
                <a:spcPts val="800"/>
              </a:spcBef>
              <a:spcAft>
                <a:spcPts val="0"/>
              </a:spcAft>
              <a:buNone/>
            </a:pPr>
            <a:r>
              <a:rPr lang="en" sz="1400"/>
              <a:t>Silverfish Case Study</a:t>
            </a:r>
            <a:endParaRPr sz="1400"/>
          </a:p>
          <a:p>
            <a:pPr indent="0" lvl="0" marL="0" rtl="0" algn="ctr">
              <a:spcBef>
                <a:spcPts val="800"/>
              </a:spcBef>
              <a:spcAft>
                <a:spcPts val="0"/>
              </a:spcAft>
              <a:buNone/>
            </a:pPr>
            <a:r>
              <a:rPr lang="en" sz="1400"/>
              <a:t>(Slides as backup)</a:t>
            </a:r>
            <a:endParaRPr sz="1400"/>
          </a:p>
        </p:txBody>
      </p:sp>
      <p:sp>
        <p:nvSpPr>
          <p:cNvPr id="416" name="Google Shape;416;p52"/>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3"/>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 Textbook using Jupyter Notebooks</a:t>
            </a:r>
            <a:endParaRPr/>
          </a:p>
        </p:txBody>
      </p:sp>
      <p:sp>
        <p:nvSpPr>
          <p:cNvPr id="422" name="Google Shape;422;p53"/>
          <p:cNvSpPr txBox="1"/>
          <p:nvPr/>
        </p:nvSpPr>
        <p:spPr>
          <a:xfrm>
            <a:off x="705713" y="4478850"/>
            <a:ext cx="77325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3"/>
              </a:rPr>
              <a:t>https://github.com/tsherburne/de-textbook</a:t>
            </a:r>
            <a:r>
              <a:rPr lang="en" sz="1100">
                <a:latin typeface="Calibri"/>
                <a:ea typeface="Calibri"/>
                <a:cs typeface="Calibri"/>
                <a:sym typeface="Calibri"/>
              </a:rPr>
              <a:t>                                                    </a:t>
            </a:r>
            <a:r>
              <a:rPr lang="en" sz="1100" u="sng">
                <a:solidFill>
                  <a:schemeClr val="hlink"/>
                </a:solidFill>
                <a:latin typeface="Calibri"/>
                <a:ea typeface="Calibri"/>
                <a:cs typeface="Calibri"/>
                <a:sym typeface="Calibri"/>
                <a:hlinkClick r:id="rId4"/>
              </a:rPr>
              <a:t>https://tsherburne.github.io/de-textbook/lab/index.html</a:t>
            </a:r>
            <a:r>
              <a:rPr lang="en" sz="1100">
                <a:latin typeface="Calibri"/>
                <a:ea typeface="Calibri"/>
                <a:cs typeface="Calibri"/>
                <a:sym typeface="Calibri"/>
              </a:rPr>
              <a:t> </a:t>
            </a:r>
            <a:endParaRPr sz="1100">
              <a:latin typeface="Calibri"/>
              <a:ea typeface="Calibri"/>
              <a:cs typeface="Calibri"/>
              <a:sym typeface="Calibri"/>
            </a:endParaRPr>
          </a:p>
        </p:txBody>
      </p:sp>
      <p:pic>
        <p:nvPicPr>
          <p:cNvPr id="423" name="Google Shape;423;p53"/>
          <p:cNvPicPr preferRelativeResize="0"/>
          <p:nvPr/>
        </p:nvPicPr>
        <p:blipFill>
          <a:blip r:embed="rId5">
            <a:alphaModFix/>
          </a:blip>
          <a:stretch>
            <a:fillRect/>
          </a:stretch>
        </p:blipFill>
        <p:spPr>
          <a:xfrm>
            <a:off x="147188" y="744938"/>
            <a:ext cx="3559583" cy="3733914"/>
          </a:xfrm>
          <a:prstGeom prst="rect">
            <a:avLst/>
          </a:prstGeom>
          <a:noFill/>
          <a:ln>
            <a:noFill/>
          </a:ln>
          <a:effectLst>
            <a:outerShdw blurRad="57150" rotWithShape="0" algn="bl" dir="5400000" dist="19050">
              <a:srgbClr val="000000">
                <a:alpha val="50000"/>
              </a:srgbClr>
            </a:outerShdw>
          </a:effectLst>
        </p:spPr>
      </p:pic>
      <p:pic>
        <p:nvPicPr>
          <p:cNvPr id="424" name="Google Shape;424;p53"/>
          <p:cNvPicPr preferRelativeResize="0"/>
          <p:nvPr/>
        </p:nvPicPr>
        <p:blipFill>
          <a:blip r:embed="rId6">
            <a:alphaModFix/>
          </a:blip>
          <a:stretch>
            <a:fillRect/>
          </a:stretch>
        </p:blipFill>
        <p:spPr>
          <a:xfrm>
            <a:off x="3800915" y="744938"/>
            <a:ext cx="5230566" cy="3733911"/>
          </a:xfrm>
          <a:prstGeom prst="rect">
            <a:avLst/>
          </a:prstGeom>
          <a:noFill/>
          <a:ln>
            <a:noFill/>
          </a:ln>
          <a:effectLst>
            <a:outerShdw blurRad="57150" rotWithShape="0" algn="bl" dir="5400000" dist="19050">
              <a:srgbClr val="000000">
                <a:alpha val="50000"/>
              </a:srgbClr>
            </a:outerShdw>
          </a:effectLst>
        </p:spPr>
      </p:pic>
      <p:sp>
        <p:nvSpPr>
          <p:cNvPr id="425" name="Google Shape;425;p53"/>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26" name="Google Shape;426;p53"/>
          <p:cNvPicPr preferRelativeResize="0"/>
          <p:nvPr/>
        </p:nvPicPr>
        <p:blipFill>
          <a:blip r:embed="rId7">
            <a:alphaModFix/>
          </a:blip>
          <a:stretch>
            <a:fillRect/>
          </a:stretch>
        </p:blipFill>
        <p:spPr>
          <a:xfrm>
            <a:off x="7502650" y="4780625"/>
            <a:ext cx="1172325" cy="2187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4"/>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Silverfish Case Study - ConOps</a:t>
            </a:r>
            <a:endParaRPr/>
          </a:p>
        </p:txBody>
      </p:sp>
      <p:pic>
        <p:nvPicPr>
          <p:cNvPr id="432" name="Google Shape;432;p54"/>
          <p:cNvPicPr preferRelativeResize="0"/>
          <p:nvPr/>
        </p:nvPicPr>
        <p:blipFill>
          <a:blip r:embed="rId3">
            <a:alphaModFix/>
          </a:blip>
          <a:stretch>
            <a:fillRect/>
          </a:stretch>
        </p:blipFill>
        <p:spPr>
          <a:xfrm>
            <a:off x="227831" y="1164975"/>
            <a:ext cx="4823455" cy="3212080"/>
          </a:xfrm>
          <a:prstGeom prst="rect">
            <a:avLst/>
          </a:prstGeom>
          <a:noFill/>
          <a:ln>
            <a:noFill/>
          </a:ln>
          <a:effectLst>
            <a:outerShdw blurRad="57150" rotWithShape="0" algn="bl" dir="5400000" dist="19050">
              <a:srgbClr val="000000">
                <a:alpha val="50000"/>
              </a:srgbClr>
            </a:outerShdw>
          </a:effectLst>
        </p:spPr>
      </p:pic>
      <p:sp>
        <p:nvSpPr>
          <p:cNvPr id="433" name="Google Shape;433;p54"/>
          <p:cNvSpPr txBox="1"/>
          <p:nvPr/>
        </p:nvSpPr>
        <p:spPr>
          <a:xfrm>
            <a:off x="5179031" y="779100"/>
            <a:ext cx="3852300" cy="4371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chemeClr val="dk1"/>
                </a:solidFill>
                <a:highlight>
                  <a:srgbClr val="FFFFFF"/>
                </a:highlight>
                <a:latin typeface="Calibri"/>
                <a:ea typeface="Calibri"/>
                <a:cs typeface="Calibri"/>
                <a:sym typeface="Calibri"/>
              </a:rPr>
              <a:t>Silverfish is a rapidly deployable set of fifty (50) individual ground-based weapon platforms (referred to as obstacles) controlled by a single operator. </a:t>
            </a:r>
            <a:endParaRPr sz="11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1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100">
                <a:solidFill>
                  <a:schemeClr val="dk1"/>
                </a:solidFill>
                <a:highlight>
                  <a:srgbClr val="FFFFFF"/>
                </a:highlight>
                <a:latin typeface="Calibri"/>
                <a:ea typeface="Calibri"/>
                <a:cs typeface="Calibri"/>
                <a:sym typeface="Calibri"/>
              </a:rPr>
              <a:t>The purpose of the system is to deter and prevent adversaries from trespassing into a designated geographic area that is located near a strategically sensitive location. </a:t>
            </a:r>
            <a:endParaRPr sz="11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1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100">
                <a:solidFill>
                  <a:schemeClr val="dk1"/>
                </a:solidFill>
                <a:highlight>
                  <a:srgbClr val="FFFFFF"/>
                </a:highlight>
                <a:latin typeface="Calibri"/>
                <a:ea typeface="Calibri"/>
                <a:cs typeface="Calibri"/>
                <a:sym typeface="Calibri"/>
              </a:rPr>
              <a:t>The system includes a variety of sensors to locate and classify potential trespassers as either personnel or vehicles. The sensors include obstacle-based seismic and acoustic sensors, infrared sensors and an unmanned aerial vehicle-based surveillance system to provide warning of potential adversaries approaching the protected area. </a:t>
            </a:r>
            <a:endParaRPr sz="11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1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100">
                <a:solidFill>
                  <a:schemeClr val="dk1"/>
                </a:solidFill>
                <a:highlight>
                  <a:srgbClr val="FFFFFF"/>
                </a:highlight>
                <a:latin typeface="Calibri"/>
                <a:ea typeface="Calibri"/>
                <a:cs typeface="Calibri"/>
                <a:sym typeface="Calibri"/>
              </a:rPr>
              <a:t>An internal wireless communication system is used to support communication between the sensors and the operator, and also supports fire control communications between the operator and the obstacles. </a:t>
            </a:r>
            <a:endParaRPr sz="11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800"/>
              <a:buFont typeface="Arial"/>
              <a:buNone/>
            </a:pPr>
            <a:r>
              <a:t/>
            </a:r>
            <a:endParaRPr sz="11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lang="en" sz="1100">
                <a:solidFill>
                  <a:schemeClr val="dk1"/>
                </a:solidFill>
                <a:highlight>
                  <a:srgbClr val="FFFFFF"/>
                </a:highlight>
                <a:latin typeface="Calibri"/>
                <a:ea typeface="Calibri"/>
                <a:cs typeface="Calibri"/>
                <a:sym typeface="Calibri"/>
              </a:rPr>
              <a:t>The operator is located in a vehicle, and operates within visual range of the protected area. The operator is in communication with a higher-level command and control (C2) system for exchange of doctrinal-related and situation awareness information.</a:t>
            </a:r>
            <a:endParaRPr sz="1100">
              <a:latin typeface="Calibri"/>
              <a:ea typeface="Calibri"/>
              <a:cs typeface="Calibri"/>
              <a:sym typeface="Calibri"/>
            </a:endParaRPr>
          </a:p>
        </p:txBody>
      </p:sp>
      <p:sp>
        <p:nvSpPr>
          <p:cNvPr id="434" name="Google Shape;434;p54"/>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0"/>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Motivation</a:t>
            </a:r>
            <a:endParaRPr/>
          </a:p>
        </p:txBody>
      </p:sp>
      <p:sp>
        <p:nvSpPr>
          <p:cNvPr id="60" name="Google Shape;60;p10"/>
          <p:cNvSpPr txBox="1"/>
          <p:nvPr>
            <p:ph idx="1" type="body"/>
          </p:nvPr>
        </p:nvSpPr>
        <p:spPr>
          <a:xfrm>
            <a:off x="186500" y="790175"/>
            <a:ext cx="8714400" cy="4243800"/>
          </a:xfrm>
          <a:prstGeom prst="rect">
            <a:avLst/>
          </a:prstGeom>
        </p:spPr>
        <p:txBody>
          <a:bodyPr anchorCtr="0" anchor="t" bIns="34275" lIns="68575" spcFirstLastPara="1" rIns="68575" wrap="square" tIns="34275">
            <a:normAutofit fontScale="85000" lnSpcReduction="20000"/>
          </a:bodyPr>
          <a:lstStyle/>
          <a:p>
            <a:pPr indent="-379730" lvl="0" marL="457200" rtl="0" algn="l">
              <a:spcBef>
                <a:spcPts val="0"/>
              </a:spcBef>
              <a:spcAft>
                <a:spcPts val="0"/>
              </a:spcAft>
              <a:buSzPct val="100000"/>
              <a:buChar char="•"/>
            </a:pPr>
            <a:r>
              <a:rPr lang="en" sz="2800">
                <a:latin typeface="Gill Sans"/>
                <a:ea typeface="Gill Sans"/>
                <a:cs typeface="Gill Sans"/>
                <a:sym typeface="Gill Sans"/>
              </a:rPr>
              <a:t>Social Engineering</a:t>
            </a:r>
            <a:endParaRPr sz="2800">
              <a:latin typeface="Gill Sans"/>
              <a:ea typeface="Gill Sans"/>
              <a:cs typeface="Gill Sans"/>
              <a:sym typeface="Gill Sans"/>
            </a:endParaRPr>
          </a:p>
          <a:p>
            <a:pPr indent="-358140" lvl="1" marL="914400" rtl="0" algn="l">
              <a:spcBef>
                <a:spcPts val="0"/>
              </a:spcBef>
              <a:spcAft>
                <a:spcPts val="0"/>
              </a:spcAft>
              <a:buSzPct val="100000"/>
              <a:buFont typeface="Gill Sans"/>
              <a:buChar char="•"/>
            </a:pPr>
            <a:r>
              <a:rPr lang="en" sz="2400">
                <a:latin typeface="Gill Sans"/>
                <a:ea typeface="Gill Sans"/>
                <a:cs typeface="Gill Sans"/>
                <a:sym typeface="Gill Sans"/>
              </a:rPr>
              <a:t>Research, data harvesting</a:t>
            </a:r>
            <a:endParaRPr sz="2400">
              <a:latin typeface="Gill Sans"/>
              <a:ea typeface="Gill Sans"/>
              <a:cs typeface="Gill Sans"/>
              <a:sym typeface="Gill Sans"/>
            </a:endParaRPr>
          </a:p>
          <a:p>
            <a:pPr indent="-379730" lvl="0" marL="457200" rtl="0" algn="l">
              <a:spcBef>
                <a:spcPts val="0"/>
              </a:spcBef>
              <a:spcAft>
                <a:spcPts val="0"/>
              </a:spcAft>
              <a:buSzPct val="100000"/>
              <a:buChar char="•"/>
            </a:pPr>
            <a:r>
              <a:rPr lang="en" sz="2800">
                <a:latin typeface="Gill Sans"/>
                <a:ea typeface="Gill Sans"/>
                <a:cs typeface="Gill Sans"/>
                <a:sym typeface="Gill Sans"/>
              </a:rPr>
              <a:t>Physical Engineering</a:t>
            </a:r>
            <a:endParaRPr sz="2800">
              <a:latin typeface="Gill Sans"/>
              <a:ea typeface="Gill Sans"/>
              <a:cs typeface="Gill Sans"/>
              <a:sym typeface="Gill Sans"/>
            </a:endParaRPr>
          </a:p>
          <a:p>
            <a:pPr indent="-358140" lvl="1" marL="914400" rtl="0" algn="l">
              <a:spcBef>
                <a:spcPts val="0"/>
              </a:spcBef>
              <a:spcAft>
                <a:spcPts val="0"/>
              </a:spcAft>
              <a:buSzPct val="100000"/>
              <a:buChar char="•"/>
            </a:pPr>
            <a:r>
              <a:rPr lang="en" sz="2400">
                <a:latin typeface="Gill Sans"/>
                <a:ea typeface="Gill Sans"/>
                <a:cs typeface="Gill Sans"/>
                <a:sym typeface="Gill Sans"/>
              </a:rPr>
              <a:t>Components, network ops</a:t>
            </a:r>
            <a:endParaRPr sz="2400">
              <a:latin typeface="Gill Sans"/>
              <a:ea typeface="Gill Sans"/>
              <a:cs typeface="Gill Sans"/>
              <a:sym typeface="Gill Sans"/>
            </a:endParaRPr>
          </a:p>
          <a:p>
            <a:pPr indent="-379730" lvl="0" marL="457200" rtl="0" algn="l">
              <a:spcBef>
                <a:spcPts val="0"/>
              </a:spcBef>
              <a:spcAft>
                <a:spcPts val="0"/>
              </a:spcAft>
              <a:buSzPct val="100000"/>
              <a:buChar char="•"/>
            </a:pPr>
            <a:r>
              <a:rPr lang="en" sz="2800">
                <a:latin typeface="Gill Sans"/>
                <a:ea typeface="Gill Sans"/>
                <a:cs typeface="Gill Sans"/>
                <a:sym typeface="Gill Sans"/>
              </a:rPr>
              <a:t>Vulnerabilities</a:t>
            </a:r>
            <a:endParaRPr sz="2800">
              <a:latin typeface="Gill Sans"/>
              <a:ea typeface="Gill Sans"/>
              <a:cs typeface="Gill Sans"/>
              <a:sym typeface="Gill Sans"/>
            </a:endParaRPr>
          </a:p>
          <a:p>
            <a:pPr indent="-358140" lvl="0" marL="457200" rtl="0" algn="l">
              <a:spcBef>
                <a:spcPts val="0"/>
              </a:spcBef>
              <a:spcAft>
                <a:spcPts val="0"/>
              </a:spcAft>
              <a:buSzPct val="100000"/>
              <a:buChar char="•"/>
            </a:pPr>
            <a:r>
              <a:rPr lang="en" sz="2400">
                <a:latin typeface="Gill Sans"/>
                <a:ea typeface="Gill Sans"/>
                <a:cs typeface="Gill Sans"/>
                <a:sym typeface="Gill Sans"/>
              </a:rPr>
              <a:t>Zero day</a:t>
            </a:r>
            <a:endParaRPr sz="2400">
              <a:latin typeface="Gill Sans"/>
              <a:ea typeface="Gill Sans"/>
              <a:cs typeface="Gill Sans"/>
              <a:sym typeface="Gill Sans"/>
            </a:endParaRPr>
          </a:p>
          <a:p>
            <a:pPr indent="-379730" lvl="0" marL="457200" rtl="0" algn="l">
              <a:spcBef>
                <a:spcPts val="0"/>
              </a:spcBef>
              <a:spcAft>
                <a:spcPts val="0"/>
              </a:spcAft>
              <a:buSzPct val="100000"/>
              <a:buChar char="•"/>
            </a:pPr>
            <a:r>
              <a:rPr lang="en" sz="2800">
                <a:latin typeface="Gill Sans"/>
                <a:ea typeface="Gill Sans"/>
                <a:cs typeface="Gill Sans"/>
                <a:sym typeface="Gill Sans"/>
              </a:rPr>
              <a:t>Attacks</a:t>
            </a:r>
            <a:endParaRPr sz="2800">
              <a:latin typeface="Gill Sans"/>
              <a:ea typeface="Gill Sans"/>
              <a:cs typeface="Gill Sans"/>
              <a:sym typeface="Gill Sans"/>
            </a:endParaRPr>
          </a:p>
          <a:p>
            <a:pPr indent="-358140" lvl="1" marL="914400" rtl="0" algn="l">
              <a:spcBef>
                <a:spcPts val="0"/>
              </a:spcBef>
              <a:spcAft>
                <a:spcPts val="0"/>
              </a:spcAft>
              <a:buSzPct val="100000"/>
              <a:buChar char="•"/>
            </a:pPr>
            <a:r>
              <a:rPr lang="en" sz="2400">
                <a:latin typeface="Gill Sans"/>
                <a:ea typeface="Gill Sans"/>
                <a:cs typeface="Gill Sans"/>
                <a:sym typeface="Gill Sans"/>
              </a:rPr>
              <a:t>Exploits,</a:t>
            </a:r>
            <a:endParaRPr sz="2400">
              <a:latin typeface="Gill Sans"/>
              <a:ea typeface="Gill Sans"/>
              <a:cs typeface="Gill Sans"/>
              <a:sym typeface="Gill Sans"/>
            </a:endParaRPr>
          </a:p>
          <a:p>
            <a:pPr indent="0" lvl="0" marL="914400" rtl="0" algn="l">
              <a:spcBef>
                <a:spcPts val="0"/>
              </a:spcBef>
              <a:spcAft>
                <a:spcPts val="0"/>
              </a:spcAft>
              <a:buNone/>
            </a:pPr>
            <a:r>
              <a:rPr lang="en" sz="2400">
                <a:solidFill>
                  <a:srgbClr val="9D1C20"/>
                </a:solidFill>
                <a:latin typeface="Gill Sans"/>
                <a:ea typeface="Gill Sans"/>
                <a:cs typeface="Gill Sans"/>
                <a:sym typeface="Gill Sans"/>
              </a:rPr>
              <a:t>prioritized</a:t>
            </a:r>
            <a:r>
              <a:rPr lang="en" sz="2400">
                <a:latin typeface="Gill Sans"/>
                <a:ea typeface="Gill Sans"/>
                <a:cs typeface="Gill Sans"/>
                <a:sym typeface="Gill Sans"/>
              </a:rPr>
              <a:t> </a:t>
            </a:r>
            <a:r>
              <a:rPr lang="en" sz="2400">
                <a:solidFill>
                  <a:srgbClr val="9D1C20"/>
                </a:solidFill>
                <a:latin typeface="Gill Sans"/>
                <a:ea typeface="Gill Sans"/>
                <a:cs typeface="Gill Sans"/>
                <a:sym typeface="Gill Sans"/>
              </a:rPr>
              <a:t>loss scenarios</a:t>
            </a:r>
            <a:endParaRPr sz="2400">
              <a:solidFill>
                <a:srgbClr val="9D1C20"/>
              </a:solidFill>
              <a:latin typeface="Gill Sans"/>
              <a:ea typeface="Gill Sans"/>
              <a:cs typeface="Gill Sans"/>
              <a:sym typeface="Gill Sans"/>
            </a:endParaRPr>
          </a:p>
          <a:p>
            <a:pPr indent="-379730" lvl="0" marL="457200" rtl="0" algn="l">
              <a:spcBef>
                <a:spcPts val="0"/>
              </a:spcBef>
              <a:spcAft>
                <a:spcPts val="0"/>
              </a:spcAft>
              <a:buClr>
                <a:srgbClr val="9D1C20"/>
              </a:buClr>
              <a:buSzPct val="100000"/>
              <a:buChar char="•"/>
            </a:pPr>
            <a:r>
              <a:rPr lang="en" sz="2800">
                <a:solidFill>
                  <a:srgbClr val="9D1C20"/>
                </a:solidFill>
                <a:latin typeface="Gill Sans"/>
                <a:ea typeface="Gill Sans"/>
                <a:cs typeface="Gill Sans"/>
                <a:sym typeface="Gill Sans"/>
              </a:rPr>
              <a:t>Execute outcomes</a:t>
            </a:r>
            <a:endParaRPr sz="2800">
              <a:solidFill>
                <a:srgbClr val="9D1C20"/>
              </a:solidFill>
              <a:latin typeface="Gill Sans"/>
              <a:ea typeface="Gill Sans"/>
              <a:cs typeface="Gill Sans"/>
              <a:sym typeface="Gill Sans"/>
            </a:endParaRPr>
          </a:p>
          <a:p>
            <a:pPr indent="-358140" lvl="1" marL="914400" rtl="0" algn="l">
              <a:spcBef>
                <a:spcPts val="0"/>
              </a:spcBef>
              <a:spcAft>
                <a:spcPts val="0"/>
              </a:spcAft>
              <a:buClr>
                <a:srgbClr val="9D1C20"/>
              </a:buClr>
              <a:buSzPct val="100000"/>
              <a:buChar char="•"/>
            </a:pPr>
            <a:r>
              <a:rPr lang="en" sz="2400">
                <a:solidFill>
                  <a:srgbClr val="9D1C20"/>
                </a:solidFill>
                <a:latin typeface="Gill Sans"/>
                <a:ea typeface="Gill Sans"/>
                <a:cs typeface="Gill Sans"/>
                <a:sym typeface="Gill Sans"/>
              </a:rPr>
              <a:t>Lack of predictive models</a:t>
            </a:r>
            <a:endParaRPr sz="2400">
              <a:solidFill>
                <a:srgbClr val="9D1C20"/>
              </a:solidFill>
              <a:latin typeface="Gill Sans"/>
              <a:ea typeface="Gill Sans"/>
              <a:cs typeface="Gill Sans"/>
              <a:sym typeface="Gill Sans"/>
            </a:endParaRPr>
          </a:p>
          <a:p>
            <a:pPr indent="-379730" lvl="0" marL="457200" rtl="0" algn="l">
              <a:spcBef>
                <a:spcPts val="0"/>
              </a:spcBef>
              <a:spcAft>
                <a:spcPts val="0"/>
              </a:spcAft>
              <a:buClr>
                <a:srgbClr val="00B050"/>
              </a:buClr>
              <a:buSzPct val="100000"/>
              <a:buChar char="•"/>
            </a:pPr>
            <a:r>
              <a:rPr lang="en" sz="2800">
                <a:solidFill>
                  <a:srgbClr val="00B050"/>
                </a:solidFill>
                <a:latin typeface="Gill Sans"/>
                <a:ea typeface="Gill Sans"/>
                <a:cs typeface="Gill Sans"/>
                <a:sym typeface="Gill Sans"/>
              </a:rPr>
              <a:t>Resilience</a:t>
            </a:r>
            <a:endParaRPr sz="2800">
              <a:solidFill>
                <a:srgbClr val="00B050"/>
              </a:solidFill>
              <a:latin typeface="Gill Sans"/>
              <a:ea typeface="Gill Sans"/>
              <a:cs typeface="Gill Sans"/>
              <a:sym typeface="Gill Sans"/>
            </a:endParaRPr>
          </a:p>
          <a:p>
            <a:pPr indent="-358140" lvl="1" marL="914400" rtl="0" algn="l">
              <a:spcBef>
                <a:spcPts val="0"/>
              </a:spcBef>
              <a:spcAft>
                <a:spcPts val="0"/>
              </a:spcAft>
              <a:buClr>
                <a:srgbClr val="00B050"/>
              </a:buClr>
              <a:buSzPct val="100000"/>
              <a:buChar char="•"/>
            </a:pPr>
            <a:r>
              <a:rPr lang="en" sz="2400">
                <a:solidFill>
                  <a:srgbClr val="00B050"/>
                </a:solidFill>
                <a:latin typeface="Gill Sans"/>
                <a:ea typeface="Gill Sans"/>
                <a:cs typeface="Gill Sans"/>
                <a:sym typeface="Gill Sans"/>
              </a:rPr>
              <a:t>Design-in, test-in</a:t>
            </a:r>
            <a:endParaRPr sz="2400">
              <a:solidFill>
                <a:srgbClr val="00B050"/>
              </a:solidFill>
              <a:latin typeface="Gill Sans"/>
              <a:ea typeface="Gill Sans"/>
              <a:cs typeface="Gill Sans"/>
              <a:sym typeface="Gill Sans"/>
            </a:endParaRPr>
          </a:p>
          <a:p>
            <a:pPr indent="-358140" lvl="1" marL="914400" rtl="0" algn="l">
              <a:spcBef>
                <a:spcPts val="0"/>
              </a:spcBef>
              <a:spcAft>
                <a:spcPts val="0"/>
              </a:spcAft>
              <a:buClr>
                <a:srgbClr val="00B050"/>
              </a:buClr>
              <a:buSzPct val="100000"/>
              <a:buChar char="•"/>
            </a:pPr>
            <a:r>
              <a:rPr lang="en" sz="2400">
                <a:solidFill>
                  <a:srgbClr val="00B050"/>
                </a:solidFill>
                <a:latin typeface="Gill Sans"/>
                <a:ea typeface="Gill Sans"/>
                <a:cs typeface="Gill Sans"/>
                <a:sym typeface="Gill Sans"/>
              </a:rPr>
              <a:t>Performance measures</a:t>
            </a:r>
            <a:endParaRPr sz="2400">
              <a:solidFill>
                <a:srgbClr val="00B050"/>
              </a:solidFill>
              <a:latin typeface="Gill Sans"/>
              <a:ea typeface="Gill Sans"/>
              <a:cs typeface="Gill Sans"/>
              <a:sym typeface="Gill Sans"/>
            </a:endParaRPr>
          </a:p>
          <a:p>
            <a:pPr indent="0" lvl="0" marL="0" rtl="0" algn="l">
              <a:spcBef>
                <a:spcPts val="800"/>
              </a:spcBef>
              <a:spcAft>
                <a:spcPts val="0"/>
              </a:spcAft>
              <a:buNone/>
            </a:pPr>
            <a:r>
              <a:t/>
            </a:r>
            <a:endParaRPr/>
          </a:p>
        </p:txBody>
      </p:sp>
      <p:sp>
        <p:nvSpPr>
          <p:cNvPr id="61" name="Google Shape;61;p10"/>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62" name="Google Shape;62;p10"/>
          <p:cNvPicPr preferRelativeResize="0"/>
          <p:nvPr/>
        </p:nvPicPr>
        <p:blipFill>
          <a:blip r:embed="rId3">
            <a:alphaModFix/>
          </a:blip>
          <a:stretch>
            <a:fillRect/>
          </a:stretch>
        </p:blipFill>
        <p:spPr>
          <a:xfrm>
            <a:off x="4161475" y="1019613"/>
            <a:ext cx="4901900" cy="37849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55"/>
          <p:cNvPicPr preferRelativeResize="0"/>
          <p:nvPr/>
        </p:nvPicPr>
        <p:blipFill>
          <a:blip r:embed="rId3">
            <a:alphaModFix/>
          </a:blip>
          <a:stretch>
            <a:fillRect/>
          </a:stretch>
        </p:blipFill>
        <p:spPr>
          <a:xfrm>
            <a:off x="931668" y="1411106"/>
            <a:ext cx="6840336" cy="2395856"/>
          </a:xfrm>
          <a:prstGeom prst="rect">
            <a:avLst/>
          </a:prstGeom>
          <a:noFill/>
          <a:ln>
            <a:noFill/>
          </a:ln>
        </p:spPr>
      </p:pic>
      <p:sp>
        <p:nvSpPr>
          <p:cNvPr id="440" name="Google Shape;440;p55"/>
          <p:cNvSpPr/>
          <p:nvPr/>
        </p:nvSpPr>
        <p:spPr>
          <a:xfrm>
            <a:off x="853725" y="1326450"/>
            <a:ext cx="1122000" cy="684600"/>
          </a:xfrm>
          <a:prstGeom prst="rect">
            <a:avLst/>
          </a:prstGeom>
          <a:noFill/>
          <a:ln cap="flat" cmpd="sng" w="28575">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1" name="Google Shape;441;p55"/>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6"/>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System Description Notebook - Use Cases</a:t>
            </a:r>
            <a:endParaRPr/>
          </a:p>
        </p:txBody>
      </p:sp>
      <p:pic>
        <p:nvPicPr>
          <p:cNvPr id="447" name="Google Shape;447;p56"/>
          <p:cNvPicPr preferRelativeResize="0"/>
          <p:nvPr/>
        </p:nvPicPr>
        <p:blipFill>
          <a:blip r:embed="rId3">
            <a:alphaModFix/>
          </a:blip>
          <a:stretch>
            <a:fillRect/>
          </a:stretch>
        </p:blipFill>
        <p:spPr>
          <a:xfrm>
            <a:off x="136688" y="774619"/>
            <a:ext cx="4046981" cy="1780294"/>
          </a:xfrm>
          <a:prstGeom prst="rect">
            <a:avLst/>
          </a:prstGeom>
          <a:noFill/>
          <a:ln>
            <a:noFill/>
          </a:ln>
          <a:effectLst>
            <a:outerShdw blurRad="57150" rotWithShape="0" algn="bl" dir="5400000" dist="19050">
              <a:srgbClr val="000000">
                <a:alpha val="50000"/>
              </a:srgbClr>
            </a:outerShdw>
          </a:effectLst>
        </p:spPr>
      </p:pic>
      <p:pic>
        <p:nvPicPr>
          <p:cNvPr id="448" name="Google Shape;448;p56"/>
          <p:cNvPicPr preferRelativeResize="0"/>
          <p:nvPr/>
        </p:nvPicPr>
        <p:blipFill>
          <a:blip r:embed="rId4">
            <a:alphaModFix/>
          </a:blip>
          <a:stretch>
            <a:fillRect/>
          </a:stretch>
        </p:blipFill>
        <p:spPr>
          <a:xfrm>
            <a:off x="590944" y="2635219"/>
            <a:ext cx="3138469" cy="2169807"/>
          </a:xfrm>
          <a:prstGeom prst="rect">
            <a:avLst/>
          </a:prstGeom>
          <a:noFill/>
          <a:ln>
            <a:noFill/>
          </a:ln>
          <a:effectLst>
            <a:outerShdw blurRad="57150" rotWithShape="0" algn="bl" dir="5400000" dist="19050">
              <a:srgbClr val="000000">
                <a:alpha val="50000"/>
              </a:srgbClr>
            </a:outerShdw>
          </a:effectLst>
        </p:spPr>
      </p:pic>
      <p:pic>
        <p:nvPicPr>
          <p:cNvPr id="449" name="Google Shape;449;p56"/>
          <p:cNvPicPr preferRelativeResize="0"/>
          <p:nvPr/>
        </p:nvPicPr>
        <p:blipFill>
          <a:blip r:embed="rId5">
            <a:alphaModFix/>
          </a:blip>
          <a:stretch>
            <a:fillRect/>
          </a:stretch>
        </p:blipFill>
        <p:spPr>
          <a:xfrm>
            <a:off x="4446412" y="911194"/>
            <a:ext cx="4087878" cy="3893833"/>
          </a:xfrm>
          <a:prstGeom prst="rect">
            <a:avLst/>
          </a:prstGeom>
          <a:noFill/>
          <a:ln>
            <a:noFill/>
          </a:ln>
          <a:effectLst>
            <a:outerShdw blurRad="57150" rotWithShape="0" algn="bl" dir="5400000" dist="19050">
              <a:srgbClr val="000000">
                <a:alpha val="50000"/>
              </a:srgbClr>
            </a:outerShdw>
          </a:effectLst>
        </p:spPr>
      </p:pic>
      <p:sp>
        <p:nvSpPr>
          <p:cNvPr id="450" name="Google Shape;450;p56"/>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7"/>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System Description Notebook - Control Structure</a:t>
            </a:r>
            <a:endParaRPr/>
          </a:p>
        </p:txBody>
      </p:sp>
      <p:pic>
        <p:nvPicPr>
          <p:cNvPr id="456" name="Google Shape;456;p57"/>
          <p:cNvPicPr preferRelativeResize="0"/>
          <p:nvPr/>
        </p:nvPicPr>
        <p:blipFill>
          <a:blip r:embed="rId3">
            <a:alphaModFix/>
          </a:blip>
          <a:stretch>
            <a:fillRect/>
          </a:stretch>
        </p:blipFill>
        <p:spPr>
          <a:xfrm>
            <a:off x="299850" y="789469"/>
            <a:ext cx="4514850" cy="3829050"/>
          </a:xfrm>
          <a:prstGeom prst="rect">
            <a:avLst/>
          </a:prstGeom>
          <a:noFill/>
          <a:ln>
            <a:noFill/>
          </a:ln>
          <a:effectLst>
            <a:outerShdw blurRad="57150" rotWithShape="0" algn="bl" dir="5400000" dist="19050">
              <a:srgbClr val="000000">
                <a:alpha val="50000"/>
              </a:srgbClr>
            </a:outerShdw>
          </a:effectLst>
        </p:spPr>
      </p:pic>
      <p:pic>
        <p:nvPicPr>
          <p:cNvPr id="457" name="Google Shape;457;p57"/>
          <p:cNvPicPr preferRelativeResize="0"/>
          <p:nvPr/>
        </p:nvPicPr>
        <p:blipFill>
          <a:blip r:embed="rId4">
            <a:alphaModFix/>
          </a:blip>
          <a:stretch>
            <a:fillRect/>
          </a:stretch>
        </p:blipFill>
        <p:spPr>
          <a:xfrm>
            <a:off x="4930781" y="1550447"/>
            <a:ext cx="4100701" cy="2042614"/>
          </a:xfrm>
          <a:prstGeom prst="rect">
            <a:avLst/>
          </a:prstGeom>
          <a:noFill/>
          <a:ln>
            <a:noFill/>
          </a:ln>
          <a:effectLst>
            <a:outerShdw blurRad="57150" rotWithShape="0" algn="bl" dir="5400000" dist="19050">
              <a:srgbClr val="000000">
                <a:alpha val="50000"/>
              </a:srgbClr>
            </a:outerShdw>
          </a:effectLst>
        </p:spPr>
      </p:pic>
      <p:sp>
        <p:nvSpPr>
          <p:cNvPr id="458" name="Google Shape;458;p57"/>
          <p:cNvSpPr txBox="1"/>
          <p:nvPr/>
        </p:nvSpPr>
        <p:spPr>
          <a:xfrm>
            <a:off x="1569750" y="4678200"/>
            <a:ext cx="19752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▼Control Action     ▲ Feedback</a:t>
            </a:r>
            <a:endParaRPr sz="1100">
              <a:latin typeface="Calibri"/>
              <a:ea typeface="Calibri"/>
              <a:cs typeface="Calibri"/>
              <a:sym typeface="Calibri"/>
            </a:endParaRPr>
          </a:p>
        </p:txBody>
      </p:sp>
      <p:sp>
        <p:nvSpPr>
          <p:cNvPr id="459" name="Google Shape;459;p57"/>
          <p:cNvSpPr txBox="1"/>
          <p:nvPr/>
        </p:nvSpPr>
        <p:spPr>
          <a:xfrm>
            <a:off x="6187744" y="1499513"/>
            <a:ext cx="1584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Control Action</a:t>
            </a:r>
            <a:endParaRPr b="1" sz="1100" u="sng">
              <a:latin typeface="Calibri"/>
              <a:ea typeface="Calibri"/>
              <a:cs typeface="Calibri"/>
              <a:sym typeface="Calibri"/>
            </a:endParaRPr>
          </a:p>
        </p:txBody>
      </p:sp>
      <p:sp>
        <p:nvSpPr>
          <p:cNvPr id="460" name="Google Shape;460;p57"/>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61" name="Google Shape;461;p57"/>
          <p:cNvPicPr preferRelativeResize="0"/>
          <p:nvPr/>
        </p:nvPicPr>
        <p:blipFill>
          <a:blip r:embed="rId5">
            <a:alphaModFix/>
          </a:blip>
          <a:stretch>
            <a:fillRect/>
          </a:stretch>
        </p:blipFill>
        <p:spPr>
          <a:xfrm>
            <a:off x="7523225" y="4780625"/>
            <a:ext cx="1172325" cy="2187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58"/>
          <p:cNvPicPr preferRelativeResize="0"/>
          <p:nvPr/>
        </p:nvPicPr>
        <p:blipFill>
          <a:blip r:embed="rId3">
            <a:alphaModFix/>
          </a:blip>
          <a:stretch>
            <a:fillRect/>
          </a:stretch>
        </p:blipFill>
        <p:spPr>
          <a:xfrm>
            <a:off x="931668" y="1411106"/>
            <a:ext cx="6840336" cy="2395856"/>
          </a:xfrm>
          <a:prstGeom prst="rect">
            <a:avLst/>
          </a:prstGeom>
          <a:noFill/>
          <a:ln>
            <a:noFill/>
          </a:ln>
        </p:spPr>
      </p:pic>
      <p:sp>
        <p:nvSpPr>
          <p:cNvPr id="467" name="Google Shape;467;p58"/>
          <p:cNvSpPr/>
          <p:nvPr/>
        </p:nvSpPr>
        <p:spPr>
          <a:xfrm>
            <a:off x="2017913" y="1319400"/>
            <a:ext cx="1122000" cy="684600"/>
          </a:xfrm>
          <a:prstGeom prst="rect">
            <a:avLst/>
          </a:prstGeom>
          <a:noFill/>
          <a:ln cap="flat" cmpd="sng" w="28575">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8" name="Google Shape;468;p58"/>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59"/>
          <p:cNvPicPr preferRelativeResize="0"/>
          <p:nvPr/>
        </p:nvPicPr>
        <p:blipFill>
          <a:blip r:embed="rId3">
            <a:alphaModFix/>
          </a:blip>
          <a:stretch>
            <a:fillRect/>
          </a:stretch>
        </p:blipFill>
        <p:spPr>
          <a:xfrm>
            <a:off x="45450" y="2821650"/>
            <a:ext cx="4350525" cy="1892250"/>
          </a:xfrm>
          <a:prstGeom prst="rect">
            <a:avLst/>
          </a:prstGeom>
          <a:noFill/>
          <a:ln>
            <a:noFill/>
          </a:ln>
          <a:effectLst>
            <a:outerShdw blurRad="57150" rotWithShape="0" algn="bl" dir="5400000" dist="19050">
              <a:srgbClr val="000000">
                <a:alpha val="50000"/>
              </a:srgbClr>
            </a:outerShdw>
          </a:effectLst>
        </p:spPr>
      </p:pic>
      <p:pic>
        <p:nvPicPr>
          <p:cNvPr id="474" name="Google Shape;474;p59"/>
          <p:cNvPicPr preferRelativeResize="0"/>
          <p:nvPr/>
        </p:nvPicPr>
        <p:blipFill>
          <a:blip r:embed="rId4">
            <a:alphaModFix/>
          </a:blip>
          <a:stretch>
            <a:fillRect/>
          </a:stretch>
        </p:blipFill>
        <p:spPr>
          <a:xfrm>
            <a:off x="4943600" y="3283525"/>
            <a:ext cx="3849504" cy="1456700"/>
          </a:xfrm>
          <a:prstGeom prst="rect">
            <a:avLst/>
          </a:prstGeom>
          <a:noFill/>
          <a:ln>
            <a:noFill/>
          </a:ln>
          <a:effectLst>
            <a:outerShdw blurRad="57150" rotWithShape="0" algn="bl" dir="5400000" dist="19050">
              <a:srgbClr val="000000">
                <a:alpha val="50000"/>
              </a:srgbClr>
            </a:outerShdw>
          </a:effectLst>
        </p:spPr>
      </p:pic>
      <p:sp>
        <p:nvSpPr>
          <p:cNvPr id="475" name="Google Shape;475;p59"/>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Risk Assessment Notebook</a:t>
            </a:r>
            <a:endParaRPr/>
          </a:p>
        </p:txBody>
      </p:sp>
      <p:pic>
        <p:nvPicPr>
          <p:cNvPr id="476" name="Google Shape;476;p59"/>
          <p:cNvPicPr preferRelativeResize="0"/>
          <p:nvPr/>
        </p:nvPicPr>
        <p:blipFill>
          <a:blip r:embed="rId5">
            <a:alphaModFix/>
          </a:blip>
          <a:stretch>
            <a:fillRect/>
          </a:stretch>
        </p:blipFill>
        <p:spPr>
          <a:xfrm>
            <a:off x="633984" y="737513"/>
            <a:ext cx="2720090" cy="1287881"/>
          </a:xfrm>
          <a:prstGeom prst="rect">
            <a:avLst/>
          </a:prstGeom>
          <a:noFill/>
          <a:ln>
            <a:noFill/>
          </a:ln>
          <a:effectLst>
            <a:outerShdw blurRad="57150" rotWithShape="0" algn="bl" dir="5400000" dist="19050">
              <a:srgbClr val="000000">
                <a:alpha val="50000"/>
              </a:srgbClr>
            </a:outerShdw>
          </a:effectLst>
        </p:spPr>
      </p:pic>
      <p:pic>
        <p:nvPicPr>
          <p:cNvPr id="477" name="Google Shape;477;p59"/>
          <p:cNvPicPr preferRelativeResize="0"/>
          <p:nvPr/>
        </p:nvPicPr>
        <p:blipFill>
          <a:blip r:embed="rId6">
            <a:alphaModFix/>
          </a:blip>
          <a:stretch>
            <a:fillRect/>
          </a:stretch>
        </p:blipFill>
        <p:spPr>
          <a:xfrm>
            <a:off x="4519031" y="1998328"/>
            <a:ext cx="4048500" cy="1244794"/>
          </a:xfrm>
          <a:prstGeom prst="rect">
            <a:avLst/>
          </a:prstGeom>
          <a:noFill/>
          <a:ln>
            <a:noFill/>
          </a:ln>
          <a:effectLst>
            <a:outerShdw blurRad="57150" rotWithShape="0" algn="bl" dir="5400000" dist="19050">
              <a:srgbClr val="000000">
                <a:alpha val="50000"/>
              </a:srgbClr>
            </a:outerShdw>
          </a:effectLst>
        </p:spPr>
      </p:pic>
      <p:pic>
        <p:nvPicPr>
          <p:cNvPr id="478" name="Google Shape;478;p59"/>
          <p:cNvPicPr preferRelativeResize="0"/>
          <p:nvPr/>
        </p:nvPicPr>
        <p:blipFill>
          <a:blip r:embed="rId7">
            <a:alphaModFix/>
          </a:blip>
          <a:stretch>
            <a:fillRect/>
          </a:stretch>
        </p:blipFill>
        <p:spPr>
          <a:xfrm>
            <a:off x="4053066" y="737505"/>
            <a:ext cx="4593189" cy="1201104"/>
          </a:xfrm>
          <a:prstGeom prst="rect">
            <a:avLst/>
          </a:prstGeom>
          <a:noFill/>
          <a:ln>
            <a:noFill/>
          </a:ln>
          <a:effectLst>
            <a:outerShdw blurRad="57150" rotWithShape="0" algn="bl" dir="5400000" dist="19050">
              <a:srgbClr val="000000">
                <a:alpha val="50000"/>
              </a:srgbClr>
            </a:outerShdw>
          </a:effectLst>
        </p:spPr>
      </p:pic>
      <p:pic>
        <p:nvPicPr>
          <p:cNvPr id="479" name="Google Shape;479;p59"/>
          <p:cNvPicPr preferRelativeResize="0"/>
          <p:nvPr/>
        </p:nvPicPr>
        <p:blipFill>
          <a:blip r:embed="rId8">
            <a:alphaModFix/>
          </a:blip>
          <a:stretch>
            <a:fillRect/>
          </a:stretch>
        </p:blipFill>
        <p:spPr>
          <a:xfrm>
            <a:off x="180563" y="2094187"/>
            <a:ext cx="3816726" cy="658697"/>
          </a:xfrm>
          <a:prstGeom prst="rect">
            <a:avLst/>
          </a:prstGeom>
          <a:noFill/>
          <a:ln>
            <a:noFill/>
          </a:ln>
          <a:effectLst>
            <a:outerShdw blurRad="57150" rotWithShape="0" algn="bl" dir="5400000" dist="19050">
              <a:schemeClr val="dk1">
                <a:alpha val="50000"/>
              </a:schemeClr>
            </a:outerShdw>
          </a:effectLst>
        </p:spPr>
      </p:pic>
      <p:sp>
        <p:nvSpPr>
          <p:cNvPr id="480" name="Google Shape;480;p59"/>
          <p:cNvSpPr/>
          <p:nvPr/>
        </p:nvSpPr>
        <p:spPr>
          <a:xfrm flipH="1" rot="10800000">
            <a:off x="4053075" y="2045644"/>
            <a:ext cx="441000" cy="555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1" name="Google Shape;481;p59"/>
          <p:cNvSpPr/>
          <p:nvPr/>
        </p:nvSpPr>
        <p:spPr>
          <a:xfrm flipH="1" rot="10800000">
            <a:off x="4519031" y="3274706"/>
            <a:ext cx="441000" cy="555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2" name="Google Shape;482;p59"/>
          <p:cNvSpPr txBox="1"/>
          <p:nvPr/>
        </p:nvSpPr>
        <p:spPr>
          <a:xfrm>
            <a:off x="5686781" y="723401"/>
            <a:ext cx="56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a:t>
            </a:r>
            <a:endParaRPr b="1" sz="1100" u="sng">
              <a:latin typeface="Calibri"/>
              <a:ea typeface="Calibri"/>
              <a:cs typeface="Calibri"/>
              <a:sym typeface="Calibri"/>
            </a:endParaRPr>
          </a:p>
        </p:txBody>
      </p:sp>
      <p:sp>
        <p:nvSpPr>
          <p:cNvPr id="483" name="Google Shape;483;p59"/>
          <p:cNvSpPr txBox="1"/>
          <p:nvPr/>
        </p:nvSpPr>
        <p:spPr>
          <a:xfrm>
            <a:off x="5864588" y="1938619"/>
            <a:ext cx="56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Hazard</a:t>
            </a:r>
            <a:endParaRPr b="1" sz="1100" u="sng">
              <a:latin typeface="Calibri"/>
              <a:ea typeface="Calibri"/>
              <a:cs typeface="Calibri"/>
              <a:sym typeface="Calibri"/>
            </a:endParaRPr>
          </a:p>
        </p:txBody>
      </p:sp>
      <p:sp>
        <p:nvSpPr>
          <p:cNvPr id="484" name="Google Shape;484;p59"/>
          <p:cNvSpPr txBox="1"/>
          <p:nvPr/>
        </p:nvSpPr>
        <p:spPr>
          <a:xfrm>
            <a:off x="6051309" y="3253390"/>
            <a:ext cx="1634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Hazardous Action</a:t>
            </a:r>
            <a:endParaRPr b="1" sz="1100" u="sng">
              <a:latin typeface="Calibri"/>
              <a:ea typeface="Calibri"/>
              <a:cs typeface="Calibri"/>
              <a:sym typeface="Calibri"/>
            </a:endParaRPr>
          </a:p>
        </p:txBody>
      </p:sp>
      <p:sp>
        <p:nvSpPr>
          <p:cNvPr id="485" name="Google Shape;485;p59"/>
          <p:cNvSpPr/>
          <p:nvPr/>
        </p:nvSpPr>
        <p:spPr>
          <a:xfrm>
            <a:off x="3826931" y="3973575"/>
            <a:ext cx="1133100" cy="273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6" name="Google Shape;486;p59"/>
          <p:cNvSpPr txBox="1"/>
          <p:nvPr/>
        </p:nvSpPr>
        <p:spPr>
          <a:xfrm>
            <a:off x="1092666" y="2767007"/>
            <a:ext cx="1634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Control Action Analysis</a:t>
            </a:r>
            <a:endParaRPr b="1" sz="1100" u="sng">
              <a:latin typeface="Calibri"/>
              <a:ea typeface="Calibri"/>
              <a:cs typeface="Calibri"/>
              <a:sym typeface="Calibri"/>
            </a:endParaRPr>
          </a:p>
        </p:txBody>
      </p:sp>
      <p:sp>
        <p:nvSpPr>
          <p:cNvPr id="487" name="Google Shape;487;p59"/>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88" name="Google Shape;488;p59"/>
          <p:cNvPicPr preferRelativeResize="0"/>
          <p:nvPr/>
        </p:nvPicPr>
        <p:blipFill>
          <a:blip r:embed="rId9">
            <a:alphaModFix/>
          </a:blip>
          <a:stretch>
            <a:fillRect/>
          </a:stretch>
        </p:blipFill>
        <p:spPr>
          <a:xfrm>
            <a:off x="7523225" y="4780625"/>
            <a:ext cx="1172325" cy="218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60"/>
          <p:cNvPicPr preferRelativeResize="0"/>
          <p:nvPr/>
        </p:nvPicPr>
        <p:blipFill>
          <a:blip r:embed="rId3">
            <a:alphaModFix/>
          </a:blip>
          <a:stretch>
            <a:fillRect/>
          </a:stretch>
        </p:blipFill>
        <p:spPr>
          <a:xfrm>
            <a:off x="931668" y="1411106"/>
            <a:ext cx="6840336" cy="2395856"/>
          </a:xfrm>
          <a:prstGeom prst="rect">
            <a:avLst/>
          </a:prstGeom>
          <a:noFill/>
          <a:ln>
            <a:noFill/>
          </a:ln>
        </p:spPr>
      </p:pic>
      <p:sp>
        <p:nvSpPr>
          <p:cNvPr id="494" name="Google Shape;494;p60"/>
          <p:cNvSpPr/>
          <p:nvPr/>
        </p:nvSpPr>
        <p:spPr>
          <a:xfrm>
            <a:off x="4416806" y="1312350"/>
            <a:ext cx="1122000" cy="684600"/>
          </a:xfrm>
          <a:prstGeom prst="rect">
            <a:avLst/>
          </a:prstGeom>
          <a:noFill/>
          <a:ln cap="flat" cmpd="sng" w="28575">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5" name="Google Shape;495;p60"/>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1"/>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Vulnerability Assessment Notebook - Introduction</a:t>
            </a:r>
            <a:endParaRPr/>
          </a:p>
        </p:txBody>
      </p:sp>
      <p:pic>
        <p:nvPicPr>
          <p:cNvPr id="501" name="Google Shape;501;p61"/>
          <p:cNvPicPr preferRelativeResize="0"/>
          <p:nvPr/>
        </p:nvPicPr>
        <p:blipFill>
          <a:blip r:embed="rId3">
            <a:alphaModFix/>
          </a:blip>
          <a:stretch>
            <a:fillRect/>
          </a:stretch>
        </p:blipFill>
        <p:spPr>
          <a:xfrm>
            <a:off x="2436366" y="785380"/>
            <a:ext cx="4341827" cy="2410463"/>
          </a:xfrm>
          <a:prstGeom prst="rect">
            <a:avLst/>
          </a:prstGeom>
          <a:noFill/>
          <a:ln>
            <a:noFill/>
          </a:ln>
          <a:effectLst>
            <a:outerShdw blurRad="57150" rotWithShape="0" algn="bl" dir="5400000" dist="19050">
              <a:srgbClr val="000000">
                <a:alpha val="50000"/>
              </a:srgbClr>
            </a:outerShdw>
          </a:effectLst>
        </p:spPr>
      </p:pic>
      <p:sp>
        <p:nvSpPr>
          <p:cNvPr id="502" name="Google Shape;502;p61"/>
          <p:cNvSpPr txBox="1"/>
          <p:nvPr/>
        </p:nvSpPr>
        <p:spPr>
          <a:xfrm>
            <a:off x="2710003" y="4805869"/>
            <a:ext cx="37239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900" u="sng">
                <a:solidFill>
                  <a:schemeClr val="hlink"/>
                </a:solidFill>
                <a:highlight>
                  <a:srgbClr val="FFFFFF"/>
                </a:highlight>
                <a:latin typeface="Roboto"/>
                <a:ea typeface="Roboto"/>
                <a:cs typeface="Roboto"/>
                <a:sym typeface="Roboto"/>
                <a:hlinkClick r:id="rId4"/>
              </a:rPr>
              <a:t>Systems Theoretic Process Analysis (STPA) Guidebook</a:t>
            </a:r>
            <a:r>
              <a:rPr lang="en" sz="900">
                <a:solidFill>
                  <a:srgbClr val="212121"/>
                </a:solidFill>
                <a:highlight>
                  <a:srgbClr val="FFFFFF"/>
                </a:highlight>
                <a:latin typeface="Roboto"/>
                <a:ea typeface="Roboto"/>
                <a:cs typeface="Roboto"/>
                <a:sym typeface="Roboto"/>
              </a:rPr>
              <a:t> (pages 42-49)</a:t>
            </a:r>
            <a:endParaRPr sz="1100"/>
          </a:p>
        </p:txBody>
      </p:sp>
      <p:pic>
        <p:nvPicPr>
          <p:cNvPr id="503" name="Google Shape;503;p61"/>
          <p:cNvPicPr preferRelativeResize="0"/>
          <p:nvPr/>
        </p:nvPicPr>
        <p:blipFill>
          <a:blip r:embed="rId5">
            <a:alphaModFix/>
          </a:blip>
          <a:stretch>
            <a:fillRect/>
          </a:stretch>
        </p:blipFill>
        <p:spPr>
          <a:xfrm>
            <a:off x="1341741" y="3308458"/>
            <a:ext cx="6531098" cy="1444612"/>
          </a:xfrm>
          <a:prstGeom prst="rect">
            <a:avLst/>
          </a:prstGeom>
          <a:noFill/>
          <a:ln>
            <a:noFill/>
          </a:ln>
          <a:effectLst>
            <a:outerShdw blurRad="57150" rotWithShape="0" algn="bl" dir="5400000" dist="19050">
              <a:srgbClr val="000000">
                <a:alpha val="50000"/>
              </a:srgbClr>
            </a:outerShdw>
          </a:effectLst>
        </p:spPr>
      </p:pic>
      <p:sp>
        <p:nvSpPr>
          <p:cNvPr id="504" name="Google Shape;504;p61"/>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2"/>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Vulnerability Assessment Notebook - Meta-Model</a:t>
            </a:r>
            <a:endParaRPr/>
          </a:p>
        </p:txBody>
      </p:sp>
      <p:pic>
        <p:nvPicPr>
          <p:cNvPr id="510" name="Google Shape;510;p62"/>
          <p:cNvPicPr preferRelativeResize="0"/>
          <p:nvPr/>
        </p:nvPicPr>
        <p:blipFill>
          <a:blip r:embed="rId3">
            <a:alphaModFix/>
          </a:blip>
          <a:stretch>
            <a:fillRect/>
          </a:stretch>
        </p:blipFill>
        <p:spPr>
          <a:xfrm>
            <a:off x="262857" y="1467414"/>
            <a:ext cx="3536607" cy="2208676"/>
          </a:xfrm>
          <a:prstGeom prst="rect">
            <a:avLst/>
          </a:prstGeom>
          <a:noFill/>
          <a:ln>
            <a:noFill/>
          </a:ln>
          <a:effectLst>
            <a:outerShdw blurRad="57150" rotWithShape="0" algn="bl" dir="5400000" dist="19050">
              <a:srgbClr val="000000">
                <a:alpha val="50000"/>
              </a:srgbClr>
            </a:outerShdw>
          </a:effectLst>
        </p:spPr>
      </p:pic>
      <p:pic>
        <p:nvPicPr>
          <p:cNvPr id="511" name="Google Shape;511;p62"/>
          <p:cNvPicPr preferRelativeResize="0"/>
          <p:nvPr/>
        </p:nvPicPr>
        <p:blipFill>
          <a:blip r:embed="rId4">
            <a:alphaModFix/>
          </a:blip>
          <a:stretch>
            <a:fillRect/>
          </a:stretch>
        </p:blipFill>
        <p:spPr>
          <a:xfrm>
            <a:off x="3968195" y="1230188"/>
            <a:ext cx="5026011" cy="2683117"/>
          </a:xfrm>
          <a:prstGeom prst="rect">
            <a:avLst/>
          </a:prstGeom>
          <a:noFill/>
          <a:ln>
            <a:noFill/>
          </a:ln>
          <a:effectLst>
            <a:outerShdw blurRad="57150" rotWithShape="0" algn="bl" dir="5400000" dist="19050">
              <a:srgbClr val="000000">
                <a:alpha val="50000"/>
              </a:srgbClr>
            </a:outerShdw>
          </a:effectLst>
        </p:spPr>
      </p:pic>
      <p:sp>
        <p:nvSpPr>
          <p:cNvPr id="512" name="Google Shape;512;p62"/>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3"/>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Vulnerability Assessment Notebook - Analysis</a:t>
            </a:r>
            <a:endParaRPr/>
          </a:p>
        </p:txBody>
      </p:sp>
      <p:pic>
        <p:nvPicPr>
          <p:cNvPr id="518" name="Google Shape;518;p63"/>
          <p:cNvPicPr preferRelativeResize="0"/>
          <p:nvPr/>
        </p:nvPicPr>
        <p:blipFill>
          <a:blip r:embed="rId3">
            <a:alphaModFix/>
          </a:blip>
          <a:stretch>
            <a:fillRect/>
          </a:stretch>
        </p:blipFill>
        <p:spPr>
          <a:xfrm>
            <a:off x="189506" y="2089256"/>
            <a:ext cx="2180157" cy="2712806"/>
          </a:xfrm>
          <a:prstGeom prst="rect">
            <a:avLst/>
          </a:prstGeom>
          <a:noFill/>
          <a:ln>
            <a:noFill/>
          </a:ln>
          <a:effectLst>
            <a:outerShdw blurRad="57150" rotWithShape="0" algn="bl" dir="5400000" dist="19050">
              <a:srgbClr val="000000">
                <a:alpha val="50000"/>
              </a:srgbClr>
            </a:outerShdw>
          </a:effectLst>
        </p:spPr>
      </p:pic>
      <p:pic>
        <p:nvPicPr>
          <p:cNvPr id="519" name="Google Shape;519;p63"/>
          <p:cNvPicPr preferRelativeResize="0"/>
          <p:nvPr/>
        </p:nvPicPr>
        <p:blipFill>
          <a:blip r:embed="rId4">
            <a:alphaModFix/>
          </a:blip>
          <a:stretch>
            <a:fillRect/>
          </a:stretch>
        </p:blipFill>
        <p:spPr>
          <a:xfrm>
            <a:off x="155213" y="757031"/>
            <a:ext cx="8579553" cy="1256775"/>
          </a:xfrm>
          <a:prstGeom prst="rect">
            <a:avLst/>
          </a:prstGeom>
          <a:noFill/>
          <a:ln>
            <a:noFill/>
          </a:ln>
          <a:effectLst>
            <a:outerShdw blurRad="57150" rotWithShape="0" algn="bl" dir="5400000" dist="19050">
              <a:srgbClr val="000000">
                <a:alpha val="50000"/>
              </a:srgbClr>
            </a:outerShdw>
          </a:effectLst>
        </p:spPr>
      </p:pic>
      <p:sp>
        <p:nvSpPr>
          <p:cNvPr id="520" name="Google Shape;520;p63"/>
          <p:cNvSpPr txBox="1"/>
          <p:nvPr/>
        </p:nvSpPr>
        <p:spPr>
          <a:xfrm>
            <a:off x="4280353" y="706315"/>
            <a:ext cx="1634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 Scenario</a:t>
            </a:r>
            <a:endParaRPr b="1" sz="1100" u="sng">
              <a:latin typeface="Calibri"/>
              <a:ea typeface="Calibri"/>
              <a:cs typeface="Calibri"/>
              <a:sym typeface="Calibri"/>
            </a:endParaRPr>
          </a:p>
        </p:txBody>
      </p:sp>
      <p:pic>
        <p:nvPicPr>
          <p:cNvPr id="521" name="Google Shape;521;p63"/>
          <p:cNvPicPr preferRelativeResize="0"/>
          <p:nvPr/>
        </p:nvPicPr>
        <p:blipFill>
          <a:blip r:embed="rId5">
            <a:alphaModFix/>
          </a:blip>
          <a:stretch>
            <a:fillRect/>
          </a:stretch>
        </p:blipFill>
        <p:spPr>
          <a:xfrm>
            <a:off x="2506125" y="3485437"/>
            <a:ext cx="6523576" cy="1481183"/>
          </a:xfrm>
          <a:prstGeom prst="rect">
            <a:avLst/>
          </a:prstGeom>
          <a:noFill/>
          <a:ln>
            <a:noFill/>
          </a:ln>
          <a:effectLst>
            <a:outerShdw blurRad="57150" rotWithShape="0" algn="bl" dir="5400000" dist="19050">
              <a:srgbClr val="000000">
                <a:alpha val="50000"/>
              </a:srgbClr>
            </a:outerShdw>
          </a:effectLst>
        </p:spPr>
      </p:pic>
      <p:pic>
        <p:nvPicPr>
          <p:cNvPr id="522" name="Google Shape;522;p63"/>
          <p:cNvPicPr preferRelativeResize="0"/>
          <p:nvPr/>
        </p:nvPicPr>
        <p:blipFill>
          <a:blip r:embed="rId6">
            <a:alphaModFix/>
          </a:blip>
          <a:stretch>
            <a:fillRect/>
          </a:stretch>
        </p:blipFill>
        <p:spPr>
          <a:xfrm>
            <a:off x="2506125" y="2013807"/>
            <a:ext cx="6523576" cy="1471628"/>
          </a:xfrm>
          <a:prstGeom prst="rect">
            <a:avLst/>
          </a:prstGeom>
          <a:noFill/>
          <a:ln>
            <a:noFill/>
          </a:ln>
          <a:effectLst>
            <a:outerShdw blurRad="57150" rotWithShape="0" algn="bl" dir="5400000" dist="19050">
              <a:srgbClr val="000000">
                <a:alpha val="50000"/>
              </a:srgbClr>
            </a:outerShdw>
          </a:effectLst>
        </p:spPr>
      </p:pic>
      <p:sp>
        <p:nvSpPr>
          <p:cNvPr id="523" name="Google Shape;523;p63"/>
          <p:cNvSpPr txBox="1"/>
          <p:nvPr/>
        </p:nvSpPr>
        <p:spPr>
          <a:xfrm>
            <a:off x="4603312" y="1935488"/>
            <a:ext cx="28404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 Scenario Analysis - ‘Targets’ Function</a:t>
            </a:r>
            <a:endParaRPr b="1" sz="1100" u="sng">
              <a:latin typeface="Calibri"/>
              <a:ea typeface="Calibri"/>
              <a:cs typeface="Calibri"/>
              <a:sym typeface="Calibri"/>
            </a:endParaRPr>
          </a:p>
        </p:txBody>
      </p:sp>
      <p:sp>
        <p:nvSpPr>
          <p:cNvPr id="524" name="Google Shape;524;p63"/>
          <p:cNvSpPr txBox="1"/>
          <p:nvPr/>
        </p:nvSpPr>
        <p:spPr>
          <a:xfrm>
            <a:off x="4625901" y="3412202"/>
            <a:ext cx="23292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 Scenario Analysis - ‘Targets’ Item</a:t>
            </a:r>
            <a:endParaRPr b="1" sz="1100" u="sng">
              <a:latin typeface="Calibri"/>
              <a:ea typeface="Calibri"/>
              <a:cs typeface="Calibri"/>
              <a:sym typeface="Calibri"/>
            </a:endParaRPr>
          </a:p>
        </p:txBody>
      </p:sp>
      <p:sp>
        <p:nvSpPr>
          <p:cNvPr id="525" name="Google Shape;525;p63"/>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64"/>
          <p:cNvPicPr preferRelativeResize="0"/>
          <p:nvPr/>
        </p:nvPicPr>
        <p:blipFill>
          <a:blip r:embed="rId3">
            <a:alphaModFix/>
          </a:blip>
          <a:stretch>
            <a:fillRect/>
          </a:stretch>
        </p:blipFill>
        <p:spPr>
          <a:xfrm>
            <a:off x="931668" y="1411106"/>
            <a:ext cx="6840336" cy="2395856"/>
          </a:xfrm>
          <a:prstGeom prst="rect">
            <a:avLst/>
          </a:prstGeom>
          <a:noFill/>
          <a:ln>
            <a:noFill/>
          </a:ln>
        </p:spPr>
      </p:pic>
      <p:sp>
        <p:nvSpPr>
          <p:cNvPr id="531" name="Google Shape;531;p64"/>
          <p:cNvSpPr/>
          <p:nvPr/>
        </p:nvSpPr>
        <p:spPr>
          <a:xfrm>
            <a:off x="3224419" y="1312350"/>
            <a:ext cx="1122000" cy="684600"/>
          </a:xfrm>
          <a:prstGeom prst="rect">
            <a:avLst/>
          </a:prstGeom>
          <a:noFill/>
          <a:ln cap="flat" cmpd="sng" w="28575">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2" name="Google Shape;532;p64"/>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1"/>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System Resilience and System Assurance</a:t>
            </a:r>
            <a:endParaRPr/>
          </a:p>
        </p:txBody>
      </p:sp>
      <p:sp>
        <p:nvSpPr>
          <p:cNvPr id="68" name="Google Shape;68;p11"/>
          <p:cNvSpPr txBox="1"/>
          <p:nvPr>
            <p:ph idx="1" type="body"/>
          </p:nvPr>
        </p:nvSpPr>
        <p:spPr>
          <a:xfrm>
            <a:off x="186500" y="790175"/>
            <a:ext cx="8714400" cy="4353300"/>
          </a:xfrm>
          <a:prstGeom prst="rect">
            <a:avLst/>
          </a:prstGeom>
        </p:spPr>
        <p:txBody>
          <a:bodyPr anchorCtr="0" anchor="t" bIns="34275" lIns="68575" spcFirstLastPara="1" rIns="68575" wrap="square" tIns="34275">
            <a:normAutofit fontScale="77500" lnSpcReduction="10000"/>
          </a:bodyPr>
          <a:lstStyle/>
          <a:p>
            <a:pPr indent="0" lvl="0" marL="0" rtl="0" algn="l">
              <a:spcBef>
                <a:spcPts val="0"/>
              </a:spcBef>
              <a:spcAft>
                <a:spcPts val="0"/>
              </a:spcAft>
              <a:buClr>
                <a:schemeClr val="dk1"/>
              </a:buClr>
              <a:buSzPct val="45833"/>
              <a:buFont typeface="Arial"/>
              <a:buNone/>
            </a:pPr>
            <a:r>
              <a:rPr b="1" lang="en" sz="2400">
                <a:solidFill>
                  <a:srgbClr val="FF0000"/>
                </a:solidFill>
              </a:rPr>
              <a:t>System Assurance</a:t>
            </a:r>
            <a:r>
              <a:rPr lang="en" sz="2400">
                <a:solidFill>
                  <a:srgbClr val="FF0000"/>
                </a:solidFill>
              </a:rPr>
              <a:t> </a:t>
            </a:r>
            <a:r>
              <a:rPr lang="en" sz="2400"/>
              <a:t>is the justified confidence that a system functions as intended and is free of exploitable vulnerabilities, either intentionally or unintentionally designed or inserted as part of the system at any time during the life cycle.</a:t>
            </a:r>
            <a:endParaRPr sz="2400"/>
          </a:p>
          <a:p>
            <a:pPr indent="-346710" lvl="0" marL="457200" rtl="0" algn="l">
              <a:spcBef>
                <a:spcPts val="0"/>
              </a:spcBef>
              <a:spcAft>
                <a:spcPts val="0"/>
              </a:spcAft>
              <a:buSzPct val="100000"/>
              <a:buChar char="•"/>
            </a:pPr>
            <a:r>
              <a:rPr lang="en" sz="2400"/>
              <a:t>System “functions as intended” and “free of exploitable vulnerabilities” represent the system’s highest-level properties.</a:t>
            </a:r>
            <a:endParaRPr sz="2400"/>
          </a:p>
          <a:p>
            <a:pPr indent="-346710" lvl="0" marL="457200" rtl="0" algn="l">
              <a:spcBef>
                <a:spcPts val="0"/>
              </a:spcBef>
              <a:spcAft>
                <a:spcPts val="0"/>
              </a:spcAft>
              <a:buSzPct val="100000"/>
              <a:buChar char="•"/>
            </a:pPr>
            <a:r>
              <a:rPr lang="en" sz="2400"/>
              <a:t>Assurance is a static property of the system as built.</a:t>
            </a:r>
            <a:endParaRPr sz="2400"/>
          </a:p>
          <a:p>
            <a:pPr indent="0" lvl="0" marL="0" rtl="0" algn="l">
              <a:spcBef>
                <a:spcPts val="0"/>
              </a:spcBef>
              <a:spcAft>
                <a:spcPts val="0"/>
              </a:spcAft>
              <a:buNone/>
            </a:pPr>
            <a:r>
              <a:t/>
            </a:r>
            <a:endParaRPr sz="1800">
              <a:latin typeface="Arial"/>
              <a:ea typeface="Arial"/>
              <a:cs typeface="Arial"/>
              <a:sym typeface="Arial"/>
            </a:endParaRPr>
          </a:p>
          <a:p>
            <a:pPr indent="0" lvl="0" marL="0" rtl="0" algn="l">
              <a:spcBef>
                <a:spcPts val="0"/>
              </a:spcBef>
              <a:spcAft>
                <a:spcPts val="0"/>
              </a:spcAft>
              <a:buClr>
                <a:schemeClr val="dk1"/>
              </a:buClr>
              <a:buSzPct val="45833"/>
              <a:buFont typeface="Arial"/>
              <a:buNone/>
            </a:pPr>
            <a:r>
              <a:rPr b="1" lang="en" sz="2400">
                <a:solidFill>
                  <a:srgbClr val="FF0000"/>
                </a:solidFill>
              </a:rPr>
              <a:t>System Resilience </a:t>
            </a:r>
            <a:r>
              <a:rPr lang="en" sz="2400"/>
              <a:t>is the capacity of a  system to maintain state awareness and to proactively maintain a safe  level of operational normalcy in response to anomalies including threats of a malicious and unexpected nature.</a:t>
            </a:r>
            <a:endParaRPr sz="2400"/>
          </a:p>
          <a:p>
            <a:pPr indent="-346710" lvl="0" marL="457200" rtl="0" algn="l">
              <a:spcBef>
                <a:spcPts val="0"/>
              </a:spcBef>
              <a:spcAft>
                <a:spcPts val="0"/>
              </a:spcAft>
              <a:buSzPct val="100000"/>
              <a:buChar char="•"/>
            </a:pPr>
            <a:r>
              <a:rPr lang="en" sz="2400"/>
              <a:t>Agnostic to particulars of attacks; assume attacks will happen.</a:t>
            </a:r>
            <a:endParaRPr sz="2400"/>
          </a:p>
          <a:p>
            <a:pPr indent="-346710" lvl="0" marL="457200" rtl="0" algn="l">
              <a:spcBef>
                <a:spcPts val="0"/>
              </a:spcBef>
              <a:spcAft>
                <a:spcPts val="0"/>
              </a:spcAft>
              <a:buSzPct val="100000"/>
              <a:buChar char="•"/>
            </a:pPr>
            <a:r>
              <a:rPr lang="en" sz="2400"/>
              <a:t>Resilience is a dynamic property of the system as designed into a set of behaviors.</a:t>
            </a:r>
            <a:endParaRPr sz="2400"/>
          </a:p>
          <a:p>
            <a:pPr indent="0" lvl="0" marL="457200" rtl="0" algn="ctr">
              <a:spcBef>
                <a:spcPts val="0"/>
              </a:spcBef>
              <a:spcAft>
                <a:spcPts val="0"/>
              </a:spcAft>
              <a:buNone/>
            </a:pPr>
            <a:r>
              <a:t/>
            </a:r>
            <a:endParaRPr sz="2800">
              <a:solidFill>
                <a:srgbClr val="0000FF"/>
              </a:solidFill>
            </a:endParaRPr>
          </a:p>
          <a:p>
            <a:pPr indent="0" lvl="0" marL="457200" rtl="0" algn="ctr">
              <a:spcBef>
                <a:spcPts val="0"/>
              </a:spcBef>
              <a:spcAft>
                <a:spcPts val="0"/>
              </a:spcAft>
              <a:buClr>
                <a:schemeClr val="dk1"/>
              </a:buClr>
              <a:buSzPct val="39285"/>
              <a:buFont typeface="Arial"/>
              <a:buNone/>
            </a:pPr>
            <a:r>
              <a:rPr lang="en" sz="2800">
                <a:solidFill>
                  <a:srgbClr val="0000FF"/>
                </a:solidFill>
              </a:rPr>
              <a:t>To be effective in resilience engineering, we must be able to reason about system functions, operational tasks and missions.</a:t>
            </a:r>
            <a:endParaRPr sz="2800">
              <a:solidFill>
                <a:srgbClr val="0000FF"/>
              </a:solidFill>
            </a:endParaRPr>
          </a:p>
          <a:p>
            <a:pPr indent="0" lvl="0" marL="0" rtl="0" algn="l">
              <a:spcBef>
                <a:spcPts val="800"/>
              </a:spcBef>
              <a:spcAft>
                <a:spcPts val="0"/>
              </a:spcAft>
              <a:buNone/>
            </a:pPr>
            <a:r>
              <a:t/>
            </a:r>
            <a:endParaRPr/>
          </a:p>
        </p:txBody>
      </p:sp>
      <p:sp>
        <p:nvSpPr>
          <p:cNvPr id="69" name="Google Shape;69;p11"/>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5"/>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Loss Scenario Elaboration</a:t>
            </a:r>
            <a:endParaRPr/>
          </a:p>
        </p:txBody>
      </p:sp>
      <p:pic>
        <p:nvPicPr>
          <p:cNvPr id="538" name="Google Shape;538;p65"/>
          <p:cNvPicPr preferRelativeResize="0"/>
          <p:nvPr/>
        </p:nvPicPr>
        <p:blipFill>
          <a:blip r:embed="rId3">
            <a:alphaModFix/>
          </a:blip>
          <a:stretch>
            <a:fillRect/>
          </a:stretch>
        </p:blipFill>
        <p:spPr>
          <a:xfrm>
            <a:off x="3918675" y="1088257"/>
            <a:ext cx="4937850" cy="3699069"/>
          </a:xfrm>
          <a:prstGeom prst="rect">
            <a:avLst/>
          </a:prstGeom>
          <a:noFill/>
          <a:ln>
            <a:noFill/>
          </a:ln>
          <a:effectLst>
            <a:outerShdw blurRad="57150" rotWithShape="0" algn="bl" dir="5400000" dist="19050">
              <a:srgbClr val="000000">
                <a:alpha val="50000"/>
              </a:srgbClr>
            </a:outerShdw>
          </a:effectLst>
        </p:spPr>
      </p:pic>
      <p:pic>
        <p:nvPicPr>
          <p:cNvPr id="539" name="Google Shape;539;p65"/>
          <p:cNvPicPr preferRelativeResize="0"/>
          <p:nvPr/>
        </p:nvPicPr>
        <p:blipFill>
          <a:blip r:embed="rId4">
            <a:alphaModFix/>
          </a:blip>
          <a:stretch>
            <a:fillRect/>
          </a:stretch>
        </p:blipFill>
        <p:spPr>
          <a:xfrm>
            <a:off x="176025" y="779287"/>
            <a:ext cx="3577538" cy="2390906"/>
          </a:xfrm>
          <a:prstGeom prst="rect">
            <a:avLst/>
          </a:prstGeom>
          <a:noFill/>
          <a:ln>
            <a:noFill/>
          </a:ln>
          <a:effectLst>
            <a:outerShdw blurRad="57150" rotWithShape="0" algn="bl" dir="5400000" dist="19050">
              <a:srgbClr val="000000">
                <a:alpha val="50000"/>
              </a:srgbClr>
            </a:outerShdw>
          </a:effectLst>
        </p:spPr>
      </p:pic>
      <p:sp>
        <p:nvSpPr>
          <p:cNvPr id="540" name="Google Shape;540;p65"/>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6"/>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Resilience Architecture</a:t>
            </a:r>
            <a:endParaRPr/>
          </a:p>
        </p:txBody>
      </p:sp>
      <p:grpSp>
        <p:nvGrpSpPr>
          <p:cNvPr id="546" name="Google Shape;546;p66"/>
          <p:cNvGrpSpPr/>
          <p:nvPr/>
        </p:nvGrpSpPr>
        <p:grpSpPr>
          <a:xfrm>
            <a:off x="730950" y="2460390"/>
            <a:ext cx="8249622" cy="1474633"/>
            <a:chOff x="495900" y="1107395"/>
            <a:chExt cx="10999496" cy="1966177"/>
          </a:xfrm>
        </p:grpSpPr>
        <p:pic>
          <p:nvPicPr>
            <p:cNvPr id="547" name="Google Shape;547;p66"/>
            <p:cNvPicPr preferRelativeResize="0"/>
            <p:nvPr/>
          </p:nvPicPr>
          <p:blipFill>
            <a:blip r:embed="rId3">
              <a:alphaModFix/>
            </a:blip>
            <a:stretch>
              <a:fillRect/>
            </a:stretch>
          </p:blipFill>
          <p:spPr>
            <a:xfrm>
              <a:off x="495900" y="1150822"/>
              <a:ext cx="10999496" cy="1922750"/>
            </a:xfrm>
            <a:prstGeom prst="rect">
              <a:avLst/>
            </a:prstGeom>
            <a:noFill/>
            <a:ln>
              <a:noFill/>
            </a:ln>
            <a:effectLst>
              <a:outerShdw blurRad="57150" rotWithShape="0" algn="bl" dir="5400000" dist="19050">
                <a:srgbClr val="000000">
                  <a:alpha val="50000"/>
                </a:srgbClr>
              </a:outerShdw>
            </a:effectLst>
          </p:spPr>
        </p:pic>
        <p:sp>
          <p:nvSpPr>
            <p:cNvPr id="548" name="Google Shape;548;p66"/>
            <p:cNvSpPr txBox="1"/>
            <p:nvPr/>
          </p:nvSpPr>
          <p:spPr>
            <a:xfrm>
              <a:off x="4768018" y="1107395"/>
              <a:ext cx="3105600" cy="410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Resilient Mode</a:t>
              </a:r>
              <a:endParaRPr b="1" sz="1100" u="sng">
                <a:latin typeface="Calibri"/>
                <a:ea typeface="Calibri"/>
                <a:cs typeface="Calibri"/>
                <a:sym typeface="Calibri"/>
              </a:endParaRPr>
            </a:p>
          </p:txBody>
        </p:sp>
      </p:grpSp>
      <p:grpSp>
        <p:nvGrpSpPr>
          <p:cNvPr id="549" name="Google Shape;549;p66"/>
          <p:cNvGrpSpPr/>
          <p:nvPr/>
        </p:nvGrpSpPr>
        <p:grpSpPr>
          <a:xfrm>
            <a:off x="208838" y="875042"/>
            <a:ext cx="8069004" cy="1264014"/>
            <a:chOff x="1068675" y="4741523"/>
            <a:chExt cx="10758671" cy="1685352"/>
          </a:xfrm>
        </p:grpSpPr>
        <p:pic>
          <p:nvPicPr>
            <p:cNvPr id="550" name="Google Shape;550;p66"/>
            <p:cNvPicPr preferRelativeResize="0"/>
            <p:nvPr/>
          </p:nvPicPr>
          <p:blipFill>
            <a:blip r:embed="rId4">
              <a:alphaModFix/>
            </a:blip>
            <a:stretch>
              <a:fillRect/>
            </a:stretch>
          </p:blipFill>
          <p:spPr>
            <a:xfrm>
              <a:off x="1068675" y="4814125"/>
              <a:ext cx="10758671" cy="1612750"/>
            </a:xfrm>
            <a:prstGeom prst="rect">
              <a:avLst/>
            </a:prstGeom>
            <a:noFill/>
            <a:ln>
              <a:noFill/>
            </a:ln>
            <a:effectLst>
              <a:outerShdw blurRad="57150" rotWithShape="0" algn="bl" dir="5400000" dist="19050">
                <a:srgbClr val="000000">
                  <a:alpha val="50000"/>
                </a:srgbClr>
              </a:outerShdw>
            </a:effectLst>
          </p:spPr>
        </p:pic>
        <p:sp>
          <p:nvSpPr>
            <p:cNvPr id="551" name="Google Shape;551;p66"/>
            <p:cNvSpPr txBox="1"/>
            <p:nvPr/>
          </p:nvSpPr>
          <p:spPr>
            <a:xfrm>
              <a:off x="4895206" y="4741523"/>
              <a:ext cx="3105600" cy="410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 Scenario - Analysis</a:t>
              </a:r>
              <a:endParaRPr b="1" sz="1100" u="sng">
                <a:latin typeface="Calibri"/>
                <a:ea typeface="Calibri"/>
                <a:cs typeface="Calibri"/>
                <a:sym typeface="Calibri"/>
              </a:endParaRPr>
            </a:p>
          </p:txBody>
        </p:sp>
      </p:grpSp>
      <p:sp>
        <p:nvSpPr>
          <p:cNvPr id="552" name="Google Shape;552;p66"/>
          <p:cNvSpPr/>
          <p:nvPr/>
        </p:nvSpPr>
        <p:spPr>
          <a:xfrm flipH="1" rot="10800000">
            <a:off x="208838" y="2250263"/>
            <a:ext cx="441000" cy="555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3" name="Google Shape;553;p66"/>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7"/>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Requirement Elicitation Meta-Model</a:t>
            </a:r>
            <a:endParaRPr/>
          </a:p>
        </p:txBody>
      </p:sp>
      <p:sp>
        <p:nvSpPr>
          <p:cNvPr id="559" name="Google Shape;559;p67"/>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560" name="Google Shape;560;p67"/>
          <p:cNvPicPr preferRelativeResize="0"/>
          <p:nvPr/>
        </p:nvPicPr>
        <p:blipFill>
          <a:blip r:embed="rId3">
            <a:alphaModFix/>
          </a:blip>
          <a:stretch>
            <a:fillRect/>
          </a:stretch>
        </p:blipFill>
        <p:spPr>
          <a:xfrm>
            <a:off x="358125" y="783188"/>
            <a:ext cx="5041363" cy="420791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8"/>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Elicited Resilience Requirements</a:t>
            </a:r>
            <a:endParaRPr/>
          </a:p>
        </p:txBody>
      </p:sp>
      <p:pic>
        <p:nvPicPr>
          <p:cNvPr id="566" name="Google Shape;566;p68"/>
          <p:cNvPicPr preferRelativeResize="0"/>
          <p:nvPr/>
        </p:nvPicPr>
        <p:blipFill>
          <a:blip r:embed="rId3">
            <a:alphaModFix/>
          </a:blip>
          <a:stretch>
            <a:fillRect/>
          </a:stretch>
        </p:blipFill>
        <p:spPr>
          <a:xfrm>
            <a:off x="118100" y="851763"/>
            <a:ext cx="8452045" cy="3817452"/>
          </a:xfrm>
          <a:prstGeom prst="rect">
            <a:avLst/>
          </a:prstGeom>
          <a:noFill/>
          <a:ln>
            <a:noFill/>
          </a:ln>
        </p:spPr>
      </p:pic>
      <p:sp>
        <p:nvSpPr>
          <p:cNvPr id="567" name="Google Shape;567;p68"/>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9"/>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i="1" lang="en"/>
              <a:t>Break</a:t>
            </a:r>
            <a:endParaRPr i="1"/>
          </a:p>
        </p:txBody>
      </p:sp>
      <p:sp>
        <p:nvSpPr>
          <p:cNvPr id="573" name="Google Shape;573;p69"/>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sp>
        <p:nvSpPr>
          <p:cNvPr id="574" name="Google Shape;574;p69"/>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70"/>
          <p:cNvSpPr txBox="1"/>
          <p:nvPr>
            <p:ph type="ctrTitle"/>
          </p:nvPr>
        </p:nvSpPr>
        <p:spPr>
          <a:xfrm>
            <a:off x="774950" y="841775"/>
            <a:ext cx="7427100" cy="1126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sz="3200"/>
              <a:t>Case Study using Jupyter Notebooks - Part 2</a:t>
            </a:r>
            <a:endParaRPr sz="3200"/>
          </a:p>
        </p:txBody>
      </p:sp>
      <p:sp>
        <p:nvSpPr>
          <p:cNvPr id="580" name="Google Shape;580;p70"/>
          <p:cNvSpPr txBox="1"/>
          <p:nvPr>
            <p:ph idx="1" type="subTitle"/>
          </p:nvPr>
        </p:nvSpPr>
        <p:spPr>
          <a:xfrm>
            <a:off x="1143000" y="2235700"/>
            <a:ext cx="6858000" cy="21465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sz="1400"/>
              <a:t>Tim Sherburne</a:t>
            </a:r>
            <a:endParaRPr sz="1400"/>
          </a:p>
          <a:p>
            <a:pPr indent="0" lvl="0" marL="0" rtl="0" algn="ctr">
              <a:spcBef>
                <a:spcPts val="800"/>
              </a:spcBef>
              <a:spcAft>
                <a:spcPts val="0"/>
              </a:spcAft>
              <a:buNone/>
            </a:pPr>
            <a:r>
              <a:t/>
            </a:r>
            <a:endParaRPr sz="1400"/>
          </a:p>
          <a:p>
            <a:pPr indent="0" lvl="0" marL="0" rtl="0" algn="ctr">
              <a:spcBef>
                <a:spcPts val="800"/>
              </a:spcBef>
              <a:spcAft>
                <a:spcPts val="0"/>
              </a:spcAft>
              <a:buNone/>
            </a:pPr>
            <a:r>
              <a:rPr lang="en" sz="1400"/>
              <a:t>Direct from Notebooks: </a:t>
            </a:r>
            <a:r>
              <a:rPr lang="en" sz="1400">
                <a:solidFill>
                  <a:srgbClr val="0000FF"/>
                </a:solidFill>
              </a:rPr>
              <a:t>https://bit.ly/ma-nb</a:t>
            </a:r>
            <a:endParaRPr sz="1400">
              <a:solidFill>
                <a:srgbClr val="0000FF"/>
              </a:solidFill>
            </a:endParaRPr>
          </a:p>
          <a:p>
            <a:pPr indent="0" lvl="0" marL="0" rtl="0" algn="ctr">
              <a:spcBef>
                <a:spcPts val="800"/>
              </a:spcBef>
              <a:spcAft>
                <a:spcPts val="0"/>
              </a:spcAft>
              <a:buNone/>
            </a:pPr>
            <a:r>
              <a:rPr lang="en" sz="1400"/>
              <a:t>https://tsherburne.github.io/de-textbook/lab/index.html</a:t>
            </a:r>
            <a:endParaRPr sz="1400"/>
          </a:p>
          <a:p>
            <a:pPr indent="0" lvl="0" marL="0" rtl="0" algn="ctr">
              <a:spcBef>
                <a:spcPts val="800"/>
              </a:spcBef>
              <a:spcAft>
                <a:spcPts val="0"/>
              </a:spcAft>
              <a:buNone/>
            </a:pPr>
            <a:r>
              <a:t/>
            </a:r>
            <a:endParaRPr sz="1400"/>
          </a:p>
          <a:p>
            <a:pPr indent="0" lvl="0" marL="0" rtl="0" algn="ctr">
              <a:spcBef>
                <a:spcPts val="800"/>
              </a:spcBef>
              <a:spcAft>
                <a:spcPts val="0"/>
              </a:spcAft>
              <a:buNone/>
            </a:pPr>
            <a:r>
              <a:rPr lang="en" sz="1400"/>
              <a:t>Pipeline Case Study</a:t>
            </a:r>
            <a:endParaRPr sz="1400"/>
          </a:p>
          <a:p>
            <a:pPr indent="0" lvl="0" marL="0" rtl="0" algn="ctr">
              <a:spcBef>
                <a:spcPts val="800"/>
              </a:spcBef>
              <a:spcAft>
                <a:spcPts val="0"/>
              </a:spcAft>
              <a:buNone/>
            </a:pPr>
            <a:r>
              <a:rPr lang="en" sz="1400"/>
              <a:t>(Slides as backup)</a:t>
            </a:r>
            <a:endParaRPr sz="1400"/>
          </a:p>
        </p:txBody>
      </p:sp>
      <p:sp>
        <p:nvSpPr>
          <p:cNvPr id="581" name="Google Shape;581;p70"/>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1"/>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Pipeline Case Study - ConOps</a:t>
            </a:r>
            <a:endParaRPr/>
          </a:p>
        </p:txBody>
      </p:sp>
      <p:pic>
        <p:nvPicPr>
          <p:cNvPr id="587" name="Google Shape;587;p71"/>
          <p:cNvPicPr preferRelativeResize="0"/>
          <p:nvPr/>
        </p:nvPicPr>
        <p:blipFill>
          <a:blip r:embed="rId3">
            <a:alphaModFix/>
          </a:blip>
          <a:stretch>
            <a:fillRect/>
          </a:stretch>
        </p:blipFill>
        <p:spPr>
          <a:xfrm>
            <a:off x="186500" y="906226"/>
            <a:ext cx="5390600" cy="2042700"/>
          </a:xfrm>
          <a:prstGeom prst="rect">
            <a:avLst/>
          </a:prstGeom>
          <a:noFill/>
          <a:ln>
            <a:noFill/>
          </a:ln>
          <a:effectLst>
            <a:outerShdw blurRad="57150" rotWithShape="0" algn="bl" dir="5400000" dist="19050">
              <a:srgbClr val="000000">
                <a:alpha val="50000"/>
              </a:srgbClr>
            </a:outerShdw>
          </a:effectLst>
        </p:spPr>
      </p:pic>
      <p:pic>
        <p:nvPicPr>
          <p:cNvPr id="588" name="Google Shape;588;p71"/>
          <p:cNvPicPr preferRelativeResize="0"/>
          <p:nvPr/>
        </p:nvPicPr>
        <p:blipFill>
          <a:blip r:embed="rId4">
            <a:alphaModFix/>
          </a:blip>
          <a:stretch>
            <a:fillRect/>
          </a:stretch>
        </p:blipFill>
        <p:spPr>
          <a:xfrm>
            <a:off x="362481" y="3148925"/>
            <a:ext cx="5135170" cy="1665450"/>
          </a:xfrm>
          <a:prstGeom prst="rect">
            <a:avLst/>
          </a:prstGeom>
          <a:noFill/>
          <a:ln>
            <a:noFill/>
          </a:ln>
          <a:effectLst>
            <a:outerShdw blurRad="57150" rotWithShape="0" algn="bl" dir="5400000" dist="19050">
              <a:srgbClr val="000000">
                <a:alpha val="50000"/>
              </a:srgbClr>
            </a:outerShdw>
          </a:effectLst>
        </p:spPr>
      </p:pic>
      <p:sp>
        <p:nvSpPr>
          <p:cNvPr id="589" name="Google Shape;589;p71"/>
          <p:cNvSpPr txBox="1"/>
          <p:nvPr/>
        </p:nvSpPr>
        <p:spPr>
          <a:xfrm>
            <a:off x="5541275" y="939425"/>
            <a:ext cx="3425100" cy="3694200"/>
          </a:xfrm>
          <a:prstGeom prst="rect">
            <a:avLst/>
          </a:prstGeom>
          <a:noFill/>
          <a:ln>
            <a:noFill/>
          </a:ln>
        </p:spPr>
        <p:txBody>
          <a:bodyPr anchorCtr="0" anchor="t" bIns="91425" lIns="91425" spcFirstLastPara="1" rIns="91425" wrap="square" tIns="91425">
            <a:spAutoFit/>
          </a:bodyPr>
          <a:lstStyle/>
          <a:p>
            <a:pPr indent="-288925" lvl="0" marL="457200" rtl="0" algn="l">
              <a:lnSpc>
                <a:spcPct val="115000"/>
              </a:lnSpc>
              <a:spcBef>
                <a:spcPts val="1100"/>
              </a:spcBef>
              <a:spcAft>
                <a:spcPts val="0"/>
              </a:spcAft>
              <a:buClr>
                <a:schemeClr val="dk1"/>
              </a:buClr>
              <a:buSzPts val="950"/>
              <a:buChar char="●"/>
            </a:pPr>
            <a:r>
              <a:rPr lang="en" sz="950">
                <a:solidFill>
                  <a:schemeClr val="dk1"/>
                </a:solidFill>
                <a:highlight>
                  <a:srgbClr val="FFFFFF"/>
                </a:highlight>
              </a:rPr>
              <a:t>Field devices are instrumentation, data gathering units and communication systems. The field instrumentation includes </a:t>
            </a:r>
            <a:r>
              <a:rPr b="1" i="1" lang="en" sz="950">
                <a:solidFill>
                  <a:schemeClr val="dk1"/>
                </a:solidFill>
                <a:highlight>
                  <a:srgbClr val="FFFFFF"/>
                </a:highlight>
              </a:rPr>
              <a:t>flow</a:t>
            </a:r>
            <a:r>
              <a:rPr lang="en" sz="950">
                <a:solidFill>
                  <a:schemeClr val="dk1"/>
                </a:solidFill>
                <a:highlight>
                  <a:srgbClr val="FFFFFF"/>
                </a:highlight>
              </a:rPr>
              <a:t>, </a:t>
            </a:r>
            <a:r>
              <a:rPr b="1" i="1" lang="en" sz="950">
                <a:solidFill>
                  <a:schemeClr val="dk1"/>
                </a:solidFill>
                <a:highlight>
                  <a:srgbClr val="FFFFFF"/>
                </a:highlight>
              </a:rPr>
              <a:t>pressure</a:t>
            </a:r>
            <a:r>
              <a:rPr lang="en" sz="950">
                <a:solidFill>
                  <a:schemeClr val="dk1"/>
                </a:solidFill>
                <a:highlight>
                  <a:srgbClr val="FFFFFF"/>
                </a:highlight>
              </a:rPr>
              <a:t>, and </a:t>
            </a:r>
            <a:r>
              <a:rPr b="1" i="1" lang="en" sz="950">
                <a:solidFill>
                  <a:schemeClr val="dk1"/>
                </a:solidFill>
                <a:highlight>
                  <a:srgbClr val="FFFFFF"/>
                </a:highlight>
              </a:rPr>
              <a:t>temperature</a:t>
            </a:r>
            <a:r>
              <a:rPr lang="en" sz="950">
                <a:solidFill>
                  <a:schemeClr val="dk1"/>
                </a:solidFill>
                <a:highlight>
                  <a:srgbClr val="FFFFFF"/>
                </a:highlight>
              </a:rPr>
              <a:t> gauges/transmitters, and other devices to measure the relevant data required. </a:t>
            </a:r>
            <a:endParaRPr sz="950">
              <a:solidFill>
                <a:schemeClr val="dk1"/>
              </a:solidFill>
              <a:highlight>
                <a:srgbClr val="FFFFFF"/>
              </a:highlight>
            </a:endParaRPr>
          </a:p>
          <a:p>
            <a:pPr indent="-288925" lvl="0" marL="457200" rtl="0" algn="l">
              <a:lnSpc>
                <a:spcPct val="115000"/>
              </a:lnSpc>
              <a:spcBef>
                <a:spcPts val="0"/>
              </a:spcBef>
              <a:spcAft>
                <a:spcPts val="0"/>
              </a:spcAft>
              <a:buClr>
                <a:schemeClr val="dk1"/>
              </a:buClr>
              <a:buSzPts val="950"/>
              <a:buChar char="●"/>
            </a:pPr>
            <a:r>
              <a:rPr lang="en" sz="950">
                <a:solidFill>
                  <a:schemeClr val="dk1"/>
                </a:solidFill>
                <a:highlight>
                  <a:srgbClr val="FFFFFF"/>
                </a:highlight>
              </a:rPr>
              <a:t>The information measured by these field instruments is then gathered in local </a:t>
            </a:r>
            <a:r>
              <a:rPr b="1" i="1" lang="en" sz="950">
                <a:solidFill>
                  <a:schemeClr val="dk1"/>
                </a:solidFill>
                <a:highlight>
                  <a:srgbClr val="FFFFFF"/>
                </a:highlight>
              </a:rPr>
              <a:t>remote terminal units</a:t>
            </a:r>
            <a:r>
              <a:rPr lang="en" sz="950">
                <a:solidFill>
                  <a:schemeClr val="dk1"/>
                </a:solidFill>
                <a:highlight>
                  <a:srgbClr val="FFFFFF"/>
                </a:highlight>
              </a:rPr>
              <a:t> (RTU) that transfer the field data to a central location in real time using communication systems, such as satellite channels</a:t>
            </a:r>
            <a:endParaRPr sz="950">
              <a:solidFill>
                <a:schemeClr val="dk1"/>
              </a:solidFill>
              <a:highlight>
                <a:srgbClr val="FFFFFF"/>
              </a:highlight>
            </a:endParaRPr>
          </a:p>
          <a:p>
            <a:pPr indent="-288925" lvl="0" marL="457200" rtl="0" algn="l">
              <a:lnSpc>
                <a:spcPct val="115000"/>
              </a:lnSpc>
              <a:spcBef>
                <a:spcPts val="0"/>
              </a:spcBef>
              <a:spcAft>
                <a:spcPts val="0"/>
              </a:spcAft>
              <a:buClr>
                <a:schemeClr val="dk1"/>
              </a:buClr>
              <a:buSzPts val="950"/>
              <a:buChar char="●"/>
            </a:pPr>
            <a:r>
              <a:rPr lang="en" sz="950">
                <a:solidFill>
                  <a:schemeClr val="dk1"/>
                </a:solidFill>
                <a:highlight>
                  <a:srgbClr val="FFFFFF"/>
                </a:highlight>
              </a:rPr>
              <a:t>Pipelines are controlled and operated remotely, from what is usually known as the "Main Control Room".  The SCADA system at the Main Control Room receives all the field data and presents it to the pipeline operator through a set of screens or Human Machine Interface, showing the operational conditions of the pipeline. The operator can monitor the hydraulic conditions of the line, as well as send </a:t>
            </a:r>
            <a:r>
              <a:rPr b="1" i="1" lang="en" sz="950">
                <a:solidFill>
                  <a:schemeClr val="dk1"/>
                </a:solidFill>
                <a:highlight>
                  <a:srgbClr val="FFFFFF"/>
                </a:highlight>
              </a:rPr>
              <a:t>operational commands</a:t>
            </a:r>
            <a:r>
              <a:rPr lang="en" sz="950">
                <a:solidFill>
                  <a:schemeClr val="dk1"/>
                </a:solidFill>
                <a:highlight>
                  <a:srgbClr val="FFFFFF"/>
                </a:highlight>
              </a:rPr>
              <a:t> (open/close valves, turn on/off compressors or pumps, change setpoints, etc.) through the SCADA system to the field.</a:t>
            </a:r>
            <a:endParaRPr sz="950">
              <a:solidFill>
                <a:schemeClr val="dk1"/>
              </a:solidFill>
              <a:highlight>
                <a:srgbClr val="FFFFFF"/>
              </a:highlight>
            </a:endParaRPr>
          </a:p>
        </p:txBody>
      </p:sp>
      <p:sp>
        <p:nvSpPr>
          <p:cNvPr id="590" name="Google Shape;590;p71"/>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72"/>
          <p:cNvPicPr preferRelativeResize="0"/>
          <p:nvPr/>
        </p:nvPicPr>
        <p:blipFill>
          <a:blip r:embed="rId3">
            <a:alphaModFix/>
          </a:blip>
          <a:stretch>
            <a:fillRect/>
          </a:stretch>
        </p:blipFill>
        <p:spPr>
          <a:xfrm>
            <a:off x="931668" y="1411106"/>
            <a:ext cx="6840336" cy="2395856"/>
          </a:xfrm>
          <a:prstGeom prst="rect">
            <a:avLst/>
          </a:prstGeom>
          <a:noFill/>
          <a:ln>
            <a:noFill/>
          </a:ln>
        </p:spPr>
      </p:pic>
      <p:sp>
        <p:nvSpPr>
          <p:cNvPr id="596" name="Google Shape;596;p72"/>
          <p:cNvSpPr/>
          <p:nvPr/>
        </p:nvSpPr>
        <p:spPr>
          <a:xfrm>
            <a:off x="853725" y="1326450"/>
            <a:ext cx="1122000" cy="684600"/>
          </a:xfrm>
          <a:prstGeom prst="rect">
            <a:avLst/>
          </a:prstGeom>
          <a:noFill/>
          <a:ln cap="flat" cmpd="sng" w="28575">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7" name="Google Shape;597;p72"/>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3"/>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System Description Notebook - Use Cases</a:t>
            </a:r>
            <a:endParaRPr/>
          </a:p>
        </p:txBody>
      </p:sp>
      <p:pic>
        <p:nvPicPr>
          <p:cNvPr id="603" name="Google Shape;603;p73"/>
          <p:cNvPicPr preferRelativeResize="0"/>
          <p:nvPr/>
        </p:nvPicPr>
        <p:blipFill>
          <a:blip r:embed="rId3">
            <a:alphaModFix/>
          </a:blip>
          <a:stretch>
            <a:fillRect/>
          </a:stretch>
        </p:blipFill>
        <p:spPr>
          <a:xfrm>
            <a:off x="136688" y="774619"/>
            <a:ext cx="4046981" cy="1780294"/>
          </a:xfrm>
          <a:prstGeom prst="rect">
            <a:avLst/>
          </a:prstGeom>
          <a:noFill/>
          <a:ln>
            <a:noFill/>
          </a:ln>
          <a:effectLst>
            <a:outerShdw blurRad="57150" rotWithShape="0" algn="bl" dir="5400000" dist="19050">
              <a:srgbClr val="000000">
                <a:alpha val="50000"/>
              </a:srgbClr>
            </a:outerShdw>
          </a:effectLst>
        </p:spPr>
      </p:pic>
      <p:pic>
        <p:nvPicPr>
          <p:cNvPr id="604" name="Google Shape;604;p73"/>
          <p:cNvPicPr preferRelativeResize="0"/>
          <p:nvPr/>
        </p:nvPicPr>
        <p:blipFill>
          <a:blip r:embed="rId4">
            <a:alphaModFix/>
          </a:blip>
          <a:stretch>
            <a:fillRect/>
          </a:stretch>
        </p:blipFill>
        <p:spPr>
          <a:xfrm>
            <a:off x="725300" y="2948753"/>
            <a:ext cx="3006449" cy="1666675"/>
          </a:xfrm>
          <a:prstGeom prst="rect">
            <a:avLst/>
          </a:prstGeom>
          <a:noFill/>
          <a:ln>
            <a:noFill/>
          </a:ln>
          <a:effectLst>
            <a:outerShdw blurRad="57150" rotWithShape="0" algn="bl" dir="5400000" dist="19050">
              <a:srgbClr val="000000">
                <a:alpha val="50000"/>
              </a:srgbClr>
            </a:outerShdw>
          </a:effectLst>
        </p:spPr>
      </p:pic>
      <p:pic>
        <p:nvPicPr>
          <p:cNvPr id="605" name="Google Shape;605;p73"/>
          <p:cNvPicPr preferRelativeResize="0"/>
          <p:nvPr/>
        </p:nvPicPr>
        <p:blipFill>
          <a:blip r:embed="rId5">
            <a:alphaModFix/>
          </a:blip>
          <a:stretch>
            <a:fillRect/>
          </a:stretch>
        </p:blipFill>
        <p:spPr>
          <a:xfrm>
            <a:off x="4279700" y="1018454"/>
            <a:ext cx="4814776" cy="3596973"/>
          </a:xfrm>
          <a:prstGeom prst="rect">
            <a:avLst/>
          </a:prstGeom>
          <a:noFill/>
          <a:ln>
            <a:noFill/>
          </a:ln>
          <a:effectLst>
            <a:outerShdw blurRad="57150" rotWithShape="0" algn="bl" dir="5400000" dist="19050">
              <a:srgbClr val="000000">
                <a:alpha val="50000"/>
              </a:srgbClr>
            </a:outerShdw>
          </a:effectLst>
        </p:spPr>
      </p:pic>
      <p:sp>
        <p:nvSpPr>
          <p:cNvPr id="606" name="Google Shape;606;p73"/>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74"/>
          <p:cNvPicPr preferRelativeResize="0"/>
          <p:nvPr/>
        </p:nvPicPr>
        <p:blipFill>
          <a:blip r:embed="rId3">
            <a:alphaModFix/>
          </a:blip>
          <a:stretch>
            <a:fillRect/>
          </a:stretch>
        </p:blipFill>
        <p:spPr>
          <a:xfrm>
            <a:off x="4345754" y="1535275"/>
            <a:ext cx="4680121" cy="2127829"/>
          </a:xfrm>
          <a:prstGeom prst="rect">
            <a:avLst/>
          </a:prstGeom>
          <a:noFill/>
          <a:ln>
            <a:noFill/>
          </a:ln>
          <a:effectLst>
            <a:outerShdw blurRad="57150" rotWithShape="0" algn="bl" dir="5400000" dist="19050">
              <a:srgbClr val="000000">
                <a:alpha val="50000"/>
              </a:srgbClr>
            </a:outerShdw>
          </a:effectLst>
        </p:spPr>
      </p:pic>
      <p:sp>
        <p:nvSpPr>
          <p:cNvPr id="612" name="Google Shape;612;p74"/>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System Description Notebook - Control Structure</a:t>
            </a:r>
            <a:endParaRPr/>
          </a:p>
        </p:txBody>
      </p:sp>
      <p:sp>
        <p:nvSpPr>
          <p:cNvPr id="613" name="Google Shape;613;p74"/>
          <p:cNvSpPr txBox="1"/>
          <p:nvPr/>
        </p:nvSpPr>
        <p:spPr>
          <a:xfrm>
            <a:off x="1569750" y="4678200"/>
            <a:ext cx="19752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▼Control Action     ▲ Feedback</a:t>
            </a:r>
            <a:endParaRPr sz="1100">
              <a:latin typeface="Calibri"/>
              <a:ea typeface="Calibri"/>
              <a:cs typeface="Calibri"/>
              <a:sym typeface="Calibri"/>
            </a:endParaRPr>
          </a:p>
        </p:txBody>
      </p:sp>
      <p:sp>
        <p:nvSpPr>
          <p:cNvPr id="614" name="Google Shape;614;p74"/>
          <p:cNvSpPr txBox="1"/>
          <p:nvPr/>
        </p:nvSpPr>
        <p:spPr>
          <a:xfrm>
            <a:off x="6187744" y="1499513"/>
            <a:ext cx="1584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Control Action</a:t>
            </a:r>
            <a:endParaRPr b="1" sz="1100" u="sng">
              <a:latin typeface="Calibri"/>
              <a:ea typeface="Calibri"/>
              <a:cs typeface="Calibri"/>
              <a:sym typeface="Calibri"/>
            </a:endParaRPr>
          </a:p>
        </p:txBody>
      </p:sp>
      <p:pic>
        <p:nvPicPr>
          <p:cNvPr id="615" name="Google Shape;615;p74"/>
          <p:cNvPicPr preferRelativeResize="0"/>
          <p:nvPr/>
        </p:nvPicPr>
        <p:blipFill>
          <a:blip r:embed="rId4">
            <a:alphaModFix/>
          </a:blip>
          <a:stretch>
            <a:fillRect/>
          </a:stretch>
        </p:blipFill>
        <p:spPr>
          <a:xfrm>
            <a:off x="1051650" y="742051"/>
            <a:ext cx="3203454" cy="3969850"/>
          </a:xfrm>
          <a:prstGeom prst="rect">
            <a:avLst/>
          </a:prstGeom>
          <a:noFill/>
          <a:ln>
            <a:noFill/>
          </a:ln>
          <a:effectLst>
            <a:outerShdw blurRad="57150" rotWithShape="0" algn="bl" dir="5400000" dist="19050">
              <a:srgbClr val="000000">
                <a:alpha val="50000"/>
              </a:srgbClr>
            </a:outerShdw>
          </a:effectLst>
        </p:spPr>
      </p:pic>
      <p:sp>
        <p:nvSpPr>
          <p:cNvPr id="616" name="Google Shape;616;p74"/>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2"/>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Problem Statement: Engineering Resilience</a:t>
            </a:r>
            <a:endParaRPr/>
          </a:p>
        </p:txBody>
      </p:sp>
      <p:sp>
        <p:nvSpPr>
          <p:cNvPr id="75" name="Google Shape;75;p12"/>
          <p:cNvSpPr txBox="1"/>
          <p:nvPr>
            <p:ph idx="1" type="body"/>
          </p:nvPr>
        </p:nvSpPr>
        <p:spPr>
          <a:xfrm>
            <a:off x="186500" y="790175"/>
            <a:ext cx="8714400" cy="2102100"/>
          </a:xfrm>
          <a:prstGeom prst="rect">
            <a:avLst/>
          </a:prstGeom>
        </p:spPr>
        <p:txBody>
          <a:bodyPr anchorCtr="0" anchor="t" bIns="34275" lIns="68575" spcFirstLastPara="1" rIns="68575" wrap="square" tIns="34275">
            <a:normAutofit/>
          </a:bodyPr>
          <a:lstStyle/>
          <a:p>
            <a:pPr indent="-381000" lvl="0" marL="457200" rtl="0" algn="l">
              <a:spcBef>
                <a:spcPts val="800"/>
              </a:spcBef>
              <a:spcAft>
                <a:spcPts val="0"/>
              </a:spcAft>
              <a:buClr>
                <a:srgbClr val="111C4E"/>
              </a:buClr>
              <a:buSzPts val="2400"/>
              <a:buFont typeface="Arial"/>
              <a:buChar char="●"/>
            </a:pPr>
            <a:r>
              <a:rPr lang="en" sz="2400">
                <a:solidFill>
                  <a:srgbClr val="111C4E"/>
                </a:solidFill>
                <a:latin typeface="Arial"/>
                <a:ea typeface="Arial"/>
                <a:cs typeface="Arial"/>
                <a:sym typeface="Arial"/>
              </a:rPr>
              <a:t>Add resilience to the engineering trade space</a:t>
            </a:r>
            <a:endParaRPr sz="2400">
              <a:solidFill>
                <a:srgbClr val="111C4E"/>
              </a:solidFill>
              <a:latin typeface="Arial"/>
              <a:ea typeface="Arial"/>
              <a:cs typeface="Arial"/>
              <a:sym typeface="Arial"/>
            </a:endParaRPr>
          </a:p>
          <a:p>
            <a:pPr indent="0" lvl="0" marL="571500" rtl="0" algn="l">
              <a:spcBef>
                <a:spcPts val="0"/>
              </a:spcBef>
              <a:spcAft>
                <a:spcPts val="0"/>
              </a:spcAft>
              <a:buClr>
                <a:schemeClr val="dk1"/>
              </a:buClr>
              <a:buSzPts val="1100"/>
              <a:buFont typeface="Arial"/>
              <a:buNone/>
            </a:pPr>
            <a:r>
              <a:rPr lang="en" sz="1800">
                <a:solidFill>
                  <a:srgbClr val="111C4E"/>
                </a:solidFill>
                <a:latin typeface="Arial"/>
                <a:ea typeface="Arial"/>
                <a:cs typeface="Arial"/>
                <a:sym typeface="Arial"/>
              </a:rPr>
              <a:t>−</a:t>
            </a:r>
            <a:r>
              <a:rPr lang="en" sz="2200">
                <a:solidFill>
                  <a:srgbClr val="111C4E"/>
                </a:solidFill>
                <a:latin typeface="Arial"/>
                <a:ea typeface="Arial"/>
                <a:cs typeface="Arial"/>
                <a:sym typeface="Arial"/>
              </a:rPr>
              <a:t>Characterize benefits and costs (including operational impacts)</a:t>
            </a:r>
            <a:endParaRPr sz="2200">
              <a:solidFill>
                <a:srgbClr val="111C4E"/>
              </a:solidFill>
              <a:latin typeface="Arial"/>
              <a:ea typeface="Arial"/>
              <a:cs typeface="Arial"/>
              <a:sym typeface="Arial"/>
            </a:endParaRPr>
          </a:p>
          <a:p>
            <a:pPr indent="0" lvl="0" marL="571500" rtl="0" algn="l">
              <a:spcBef>
                <a:spcPts val="0"/>
              </a:spcBef>
              <a:spcAft>
                <a:spcPts val="0"/>
              </a:spcAft>
              <a:buClr>
                <a:schemeClr val="dk1"/>
              </a:buClr>
              <a:buSzPts val="1100"/>
              <a:buFont typeface="Arial"/>
              <a:buNone/>
            </a:pPr>
            <a:r>
              <a:rPr lang="en" sz="1800">
                <a:solidFill>
                  <a:srgbClr val="111C4E"/>
                </a:solidFill>
                <a:latin typeface="Arial"/>
                <a:ea typeface="Arial"/>
                <a:cs typeface="Arial"/>
                <a:sym typeface="Arial"/>
              </a:rPr>
              <a:t>−</a:t>
            </a:r>
            <a:r>
              <a:rPr lang="en" sz="2200">
                <a:solidFill>
                  <a:srgbClr val="111C4E"/>
                </a:solidFill>
                <a:latin typeface="Arial"/>
                <a:ea typeface="Arial"/>
                <a:cs typeface="Arial"/>
                <a:sym typeface="Arial"/>
              </a:rPr>
              <a:t>Determine when we have enough resilience</a:t>
            </a:r>
            <a:endParaRPr sz="2200">
              <a:solidFill>
                <a:srgbClr val="111C4E"/>
              </a:solidFill>
              <a:latin typeface="Arial"/>
              <a:ea typeface="Arial"/>
              <a:cs typeface="Arial"/>
              <a:sym typeface="Arial"/>
            </a:endParaRPr>
          </a:p>
          <a:p>
            <a:pPr indent="-381000" lvl="0" marL="457200" rtl="0" algn="l">
              <a:spcBef>
                <a:spcPts val="800"/>
              </a:spcBef>
              <a:spcAft>
                <a:spcPts val="0"/>
              </a:spcAft>
              <a:buClr>
                <a:srgbClr val="111C4E"/>
              </a:buClr>
              <a:buSzPts val="2400"/>
              <a:buFont typeface="Arial"/>
              <a:buChar char="●"/>
            </a:pPr>
            <a:r>
              <a:rPr lang="en" sz="2400">
                <a:solidFill>
                  <a:srgbClr val="111C4E"/>
                </a:solidFill>
                <a:latin typeface="Arial"/>
                <a:ea typeface="Arial"/>
                <a:cs typeface="Arial"/>
                <a:sym typeface="Arial"/>
              </a:rPr>
              <a:t>Decompose high-level systems property to derive testable requirements</a:t>
            </a:r>
            <a:endParaRPr/>
          </a:p>
        </p:txBody>
      </p:sp>
      <p:sp>
        <p:nvSpPr>
          <p:cNvPr id="76" name="Google Shape;76;p12"/>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7" name="Google Shape;77;p12"/>
          <p:cNvPicPr preferRelativeResize="0"/>
          <p:nvPr/>
        </p:nvPicPr>
        <p:blipFill>
          <a:blip r:embed="rId3">
            <a:alphaModFix/>
          </a:blip>
          <a:stretch>
            <a:fillRect/>
          </a:stretch>
        </p:blipFill>
        <p:spPr>
          <a:xfrm>
            <a:off x="672425" y="2743750"/>
            <a:ext cx="7847881" cy="20164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75"/>
          <p:cNvPicPr preferRelativeResize="0"/>
          <p:nvPr/>
        </p:nvPicPr>
        <p:blipFill>
          <a:blip r:embed="rId3">
            <a:alphaModFix/>
          </a:blip>
          <a:stretch>
            <a:fillRect/>
          </a:stretch>
        </p:blipFill>
        <p:spPr>
          <a:xfrm>
            <a:off x="931668" y="1411106"/>
            <a:ext cx="6840336" cy="2395856"/>
          </a:xfrm>
          <a:prstGeom prst="rect">
            <a:avLst/>
          </a:prstGeom>
          <a:noFill/>
          <a:ln>
            <a:noFill/>
          </a:ln>
        </p:spPr>
      </p:pic>
      <p:sp>
        <p:nvSpPr>
          <p:cNvPr id="622" name="Google Shape;622;p75"/>
          <p:cNvSpPr/>
          <p:nvPr/>
        </p:nvSpPr>
        <p:spPr>
          <a:xfrm>
            <a:off x="2017913" y="1319400"/>
            <a:ext cx="1122000" cy="684600"/>
          </a:xfrm>
          <a:prstGeom prst="rect">
            <a:avLst/>
          </a:prstGeom>
          <a:noFill/>
          <a:ln cap="flat" cmpd="sng" w="28575">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3" name="Google Shape;623;p75"/>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6"/>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Risk Assessment Notebook</a:t>
            </a:r>
            <a:endParaRPr/>
          </a:p>
        </p:txBody>
      </p:sp>
      <p:pic>
        <p:nvPicPr>
          <p:cNvPr id="629" name="Google Shape;629;p76"/>
          <p:cNvPicPr preferRelativeResize="0"/>
          <p:nvPr/>
        </p:nvPicPr>
        <p:blipFill>
          <a:blip r:embed="rId3">
            <a:alphaModFix/>
          </a:blip>
          <a:stretch>
            <a:fillRect/>
          </a:stretch>
        </p:blipFill>
        <p:spPr>
          <a:xfrm>
            <a:off x="633984" y="737513"/>
            <a:ext cx="2720090" cy="1287881"/>
          </a:xfrm>
          <a:prstGeom prst="rect">
            <a:avLst/>
          </a:prstGeom>
          <a:noFill/>
          <a:ln>
            <a:noFill/>
          </a:ln>
          <a:effectLst>
            <a:outerShdw blurRad="57150" rotWithShape="0" algn="bl" dir="5400000" dist="19050">
              <a:srgbClr val="000000">
                <a:alpha val="50000"/>
              </a:srgbClr>
            </a:outerShdw>
          </a:effectLst>
        </p:spPr>
      </p:pic>
      <p:pic>
        <p:nvPicPr>
          <p:cNvPr id="630" name="Google Shape;630;p76"/>
          <p:cNvPicPr preferRelativeResize="0"/>
          <p:nvPr/>
        </p:nvPicPr>
        <p:blipFill>
          <a:blip r:embed="rId4">
            <a:alphaModFix/>
          </a:blip>
          <a:stretch>
            <a:fillRect/>
          </a:stretch>
        </p:blipFill>
        <p:spPr>
          <a:xfrm>
            <a:off x="118813" y="2359000"/>
            <a:ext cx="3816726" cy="658697"/>
          </a:xfrm>
          <a:prstGeom prst="rect">
            <a:avLst/>
          </a:prstGeom>
          <a:noFill/>
          <a:ln>
            <a:noFill/>
          </a:ln>
          <a:effectLst>
            <a:outerShdw blurRad="57150" rotWithShape="0" algn="bl" dir="5400000" dist="19050">
              <a:schemeClr val="dk1">
                <a:alpha val="50000"/>
              </a:schemeClr>
            </a:outerShdw>
          </a:effectLst>
        </p:spPr>
      </p:pic>
      <p:sp>
        <p:nvSpPr>
          <p:cNvPr id="631" name="Google Shape;631;p76"/>
          <p:cNvSpPr/>
          <p:nvPr/>
        </p:nvSpPr>
        <p:spPr>
          <a:xfrm flipH="1" rot="10800000">
            <a:off x="4306825" y="3348500"/>
            <a:ext cx="378900" cy="555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32" name="Google Shape;632;p76"/>
          <p:cNvPicPr preferRelativeResize="0"/>
          <p:nvPr/>
        </p:nvPicPr>
        <p:blipFill>
          <a:blip r:embed="rId5">
            <a:alphaModFix/>
          </a:blip>
          <a:stretch>
            <a:fillRect/>
          </a:stretch>
        </p:blipFill>
        <p:spPr>
          <a:xfrm>
            <a:off x="3854203" y="797205"/>
            <a:ext cx="4455736" cy="1130550"/>
          </a:xfrm>
          <a:prstGeom prst="rect">
            <a:avLst/>
          </a:prstGeom>
          <a:noFill/>
          <a:ln>
            <a:noFill/>
          </a:ln>
          <a:effectLst>
            <a:outerShdw blurRad="57150" rotWithShape="0" algn="bl" dir="5400000" dist="19050">
              <a:srgbClr val="000000">
                <a:alpha val="50000"/>
              </a:srgbClr>
            </a:outerShdw>
          </a:effectLst>
        </p:spPr>
      </p:pic>
      <p:sp>
        <p:nvSpPr>
          <p:cNvPr id="633" name="Google Shape;633;p76"/>
          <p:cNvSpPr txBox="1"/>
          <p:nvPr/>
        </p:nvSpPr>
        <p:spPr>
          <a:xfrm>
            <a:off x="5686781" y="723401"/>
            <a:ext cx="56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a:t>
            </a:r>
            <a:endParaRPr b="1" sz="1100" u="sng">
              <a:latin typeface="Calibri"/>
              <a:ea typeface="Calibri"/>
              <a:cs typeface="Calibri"/>
              <a:sym typeface="Calibri"/>
            </a:endParaRPr>
          </a:p>
        </p:txBody>
      </p:sp>
      <p:pic>
        <p:nvPicPr>
          <p:cNvPr id="634" name="Google Shape;634;p76"/>
          <p:cNvPicPr preferRelativeResize="0"/>
          <p:nvPr/>
        </p:nvPicPr>
        <p:blipFill>
          <a:blip r:embed="rId6">
            <a:alphaModFix/>
          </a:blip>
          <a:stretch>
            <a:fillRect/>
          </a:stretch>
        </p:blipFill>
        <p:spPr>
          <a:xfrm>
            <a:off x="4252075" y="1994187"/>
            <a:ext cx="4356080" cy="1287875"/>
          </a:xfrm>
          <a:prstGeom prst="rect">
            <a:avLst/>
          </a:prstGeom>
          <a:noFill/>
          <a:ln>
            <a:noFill/>
          </a:ln>
          <a:effectLst>
            <a:outerShdw blurRad="57150" rotWithShape="0" algn="bl" dir="5400000" dist="19050">
              <a:srgbClr val="000000">
                <a:alpha val="50000"/>
              </a:srgbClr>
            </a:outerShdw>
          </a:effectLst>
        </p:spPr>
      </p:pic>
      <p:sp>
        <p:nvSpPr>
          <p:cNvPr id="635" name="Google Shape;635;p76"/>
          <p:cNvSpPr txBox="1"/>
          <p:nvPr/>
        </p:nvSpPr>
        <p:spPr>
          <a:xfrm>
            <a:off x="5857738" y="1945477"/>
            <a:ext cx="56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Hazard</a:t>
            </a:r>
            <a:endParaRPr b="1" sz="1100" u="sng">
              <a:latin typeface="Calibri"/>
              <a:ea typeface="Calibri"/>
              <a:cs typeface="Calibri"/>
              <a:sym typeface="Calibri"/>
            </a:endParaRPr>
          </a:p>
        </p:txBody>
      </p:sp>
      <p:sp>
        <p:nvSpPr>
          <p:cNvPr id="636" name="Google Shape;636;p76"/>
          <p:cNvSpPr/>
          <p:nvPr/>
        </p:nvSpPr>
        <p:spPr>
          <a:xfrm flipH="1" rot="10800000">
            <a:off x="3854200" y="1938625"/>
            <a:ext cx="363600" cy="515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37" name="Google Shape;637;p76"/>
          <p:cNvPicPr preferRelativeResize="0"/>
          <p:nvPr/>
        </p:nvPicPr>
        <p:blipFill>
          <a:blip r:embed="rId7">
            <a:alphaModFix/>
          </a:blip>
          <a:stretch>
            <a:fillRect/>
          </a:stretch>
        </p:blipFill>
        <p:spPr>
          <a:xfrm>
            <a:off x="4724088" y="3526039"/>
            <a:ext cx="4288525" cy="1260076"/>
          </a:xfrm>
          <a:prstGeom prst="rect">
            <a:avLst/>
          </a:prstGeom>
          <a:noFill/>
          <a:ln>
            <a:noFill/>
          </a:ln>
          <a:effectLst>
            <a:outerShdw blurRad="57150" rotWithShape="0" algn="bl" dir="5400000" dist="19050">
              <a:srgbClr val="000000">
                <a:alpha val="50000"/>
              </a:srgbClr>
            </a:outerShdw>
          </a:effectLst>
        </p:spPr>
      </p:pic>
      <p:sp>
        <p:nvSpPr>
          <p:cNvPr id="638" name="Google Shape;638;p76"/>
          <p:cNvSpPr txBox="1"/>
          <p:nvPr/>
        </p:nvSpPr>
        <p:spPr>
          <a:xfrm>
            <a:off x="6154184" y="3489565"/>
            <a:ext cx="1634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Hazardous Action</a:t>
            </a:r>
            <a:endParaRPr b="1" sz="1100" u="sng">
              <a:latin typeface="Calibri"/>
              <a:ea typeface="Calibri"/>
              <a:cs typeface="Calibri"/>
              <a:sym typeface="Calibri"/>
            </a:endParaRPr>
          </a:p>
        </p:txBody>
      </p:sp>
      <p:pic>
        <p:nvPicPr>
          <p:cNvPr id="639" name="Google Shape;639;p76"/>
          <p:cNvPicPr preferRelativeResize="0"/>
          <p:nvPr/>
        </p:nvPicPr>
        <p:blipFill>
          <a:blip r:embed="rId8">
            <a:alphaModFix/>
          </a:blip>
          <a:stretch>
            <a:fillRect/>
          </a:stretch>
        </p:blipFill>
        <p:spPr>
          <a:xfrm>
            <a:off x="85662" y="3083537"/>
            <a:ext cx="3816727" cy="1669513"/>
          </a:xfrm>
          <a:prstGeom prst="rect">
            <a:avLst/>
          </a:prstGeom>
          <a:noFill/>
          <a:ln>
            <a:noFill/>
          </a:ln>
        </p:spPr>
      </p:pic>
      <p:sp>
        <p:nvSpPr>
          <p:cNvPr id="640" name="Google Shape;640;p76"/>
          <p:cNvSpPr txBox="1"/>
          <p:nvPr/>
        </p:nvSpPr>
        <p:spPr>
          <a:xfrm>
            <a:off x="1085816" y="3017707"/>
            <a:ext cx="1634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Control Action Analysis</a:t>
            </a:r>
            <a:endParaRPr b="1" sz="1100" u="sng">
              <a:latin typeface="Calibri"/>
              <a:ea typeface="Calibri"/>
              <a:cs typeface="Calibri"/>
              <a:sym typeface="Calibri"/>
            </a:endParaRPr>
          </a:p>
        </p:txBody>
      </p:sp>
      <p:sp>
        <p:nvSpPr>
          <p:cNvPr id="641" name="Google Shape;641;p76"/>
          <p:cNvSpPr/>
          <p:nvPr/>
        </p:nvSpPr>
        <p:spPr>
          <a:xfrm>
            <a:off x="3675900" y="4032500"/>
            <a:ext cx="1009800" cy="224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2" name="Google Shape;642;p76"/>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p77"/>
          <p:cNvPicPr preferRelativeResize="0"/>
          <p:nvPr/>
        </p:nvPicPr>
        <p:blipFill>
          <a:blip r:embed="rId3">
            <a:alphaModFix/>
          </a:blip>
          <a:stretch>
            <a:fillRect/>
          </a:stretch>
        </p:blipFill>
        <p:spPr>
          <a:xfrm>
            <a:off x="931668" y="1411106"/>
            <a:ext cx="6840336" cy="2395856"/>
          </a:xfrm>
          <a:prstGeom prst="rect">
            <a:avLst/>
          </a:prstGeom>
          <a:noFill/>
          <a:ln>
            <a:noFill/>
          </a:ln>
        </p:spPr>
      </p:pic>
      <p:sp>
        <p:nvSpPr>
          <p:cNvPr id="648" name="Google Shape;648;p77"/>
          <p:cNvSpPr/>
          <p:nvPr/>
        </p:nvSpPr>
        <p:spPr>
          <a:xfrm>
            <a:off x="4416806" y="1312350"/>
            <a:ext cx="1122000" cy="684600"/>
          </a:xfrm>
          <a:prstGeom prst="rect">
            <a:avLst/>
          </a:prstGeom>
          <a:noFill/>
          <a:ln cap="flat" cmpd="sng" w="28575">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9" name="Google Shape;649;p77"/>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8"/>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Vulnerability Assessment Notebook - Introduction</a:t>
            </a:r>
            <a:endParaRPr/>
          </a:p>
        </p:txBody>
      </p:sp>
      <p:pic>
        <p:nvPicPr>
          <p:cNvPr id="655" name="Google Shape;655;p78"/>
          <p:cNvPicPr preferRelativeResize="0"/>
          <p:nvPr/>
        </p:nvPicPr>
        <p:blipFill>
          <a:blip r:embed="rId3">
            <a:alphaModFix/>
          </a:blip>
          <a:stretch>
            <a:fillRect/>
          </a:stretch>
        </p:blipFill>
        <p:spPr>
          <a:xfrm>
            <a:off x="2436366" y="785380"/>
            <a:ext cx="4341827" cy="2410463"/>
          </a:xfrm>
          <a:prstGeom prst="rect">
            <a:avLst/>
          </a:prstGeom>
          <a:noFill/>
          <a:ln>
            <a:noFill/>
          </a:ln>
          <a:effectLst>
            <a:outerShdw blurRad="57150" rotWithShape="0" algn="bl" dir="5400000" dist="19050">
              <a:srgbClr val="000000">
                <a:alpha val="50000"/>
              </a:srgbClr>
            </a:outerShdw>
          </a:effectLst>
        </p:spPr>
      </p:pic>
      <p:sp>
        <p:nvSpPr>
          <p:cNvPr id="656" name="Google Shape;656;p78"/>
          <p:cNvSpPr txBox="1"/>
          <p:nvPr/>
        </p:nvSpPr>
        <p:spPr>
          <a:xfrm>
            <a:off x="2710003" y="4805869"/>
            <a:ext cx="37239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900" u="sng">
                <a:solidFill>
                  <a:schemeClr val="hlink"/>
                </a:solidFill>
                <a:highlight>
                  <a:srgbClr val="FFFFFF"/>
                </a:highlight>
                <a:latin typeface="Roboto"/>
                <a:ea typeface="Roboto"/>
                <a:cs typeface="Roboto"/>
                <a:sym typeface="Roboto"/>
                <a:hlinkClick r:id="rId4"/>
              </a:rPr>
              <a:t>Systems Theoretic Process Analysis (STPA) Guidebook</a:t>
            </a:r>
            <a:r>
              <a:rPr lang="en" sz="900">
                <a:solidFill>
                  <a:srgbClr val="212121"/>
                </a:solidFill>
                <a:highlight>
                  <a:srgbClr val="FFFFFF"/>
                </a:highlight>
                <a:latin typeface="Roboto"/>
                <a:ea typeface="Roboto"/>
                <a:cs typeface="Roboto"/>
                <a:sym typeface="Roboto"/>
              </a:rPr>
              <a:t> (pages 42-49)</a:t>
            </a:r>
            <a:endParaRPr sz="1100"/>
          </a:p>
        </p:txBody>
      </p:sp>
      <p:pic>
        <p:nvPicPr>
          <p:cNvPr id="657" name="Google Shape;657;p78"/>
          <p:cNvPicPr preferRelativeResize="0"/>
          <p:nvPr/>
        </p:nvPicPr>
        <p:blipFill>
          <a:blip r:embed="rId5">
            <a:alphaModFix/>
          </a:blip>
          <a:stretch>
            <a:fillRect/>
          </a:stretch>
        </p:blipFill>
        <p:spPr>
          <a:xfrm>
            <a:off x="1341741" y="3308458"/>
            <a:ext cx="6531098" cy="1444612"/>
          </a:xfrm>
          <a:prstGeom prst="rect">
            <a:avLst/>
          </a:prstGeom>
          <a:noFill/>
          <a:ln>
            <a:noFill/>
          </a:ln>
          <a:effectLst>
            <a:outerShdw blurRad="57150" rotWithShape="0" algn="bl" dir="5400000" dist="19050">
              <a:srgbClr val="000000">
                <a:alpha val="50000"/>
              </a:srgbClr>
            </a:outerShdw>
          </a:effectLst>
        </p:spPr>
      </p:pic>
      <p:sp>
        <p:nvSpPr>
          <p:cNvPr id="658" name="Google Shape;658;p78"/>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9"/>
          <p:cNvSpPr txBox="1"/>
          <p:nvPr>
            <p:ph type="title"/>
          </p:nvPr>
        </p:nvSpPr>
        <p:spPr>
          <a:xfrm>
            <a:off x="186506" y="121688"/>
            <a:ext cx="7372200" cy="5091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Vulnerability Assessment Notebook - Meta-Model</a:t>
            </a:r>
            <a:endParaRPr/>
          </a:p>
        </p:txBody>
      </p:sp>
      <p:pic>
        <p:nvPicPr>
          <p:cNvPr id="664" name="Google Shape;664;p79"/>
          <p:cNvPicPr preferRelativeResize="0"/>
          <p:nvPr/>
        </p:nvPicPr>
        <p:blipFill>
          <a:blip r:embed="rId3">
            <a:alphaModFix/>
          </a:blip>
          <a:stretch>
            <a:fillRect/>
          </a:stretch>
        </p:blipFill>
        <p:spPr>
          <a:xfrm>
            <a:off x="262857" y="1467414"/>
            <a:ext cx="3536607" cy="2208676"/>
          </a:xfrm>
          <a:prstGeom prst="rect">
            <a:avLst/>
          </a:prstGeom>
          <a:noFill/>
          <a:ln>
            <a:noFill/>
          </a:ln>
          <a:effectLst>
            <a:outerShdw blurRad="57150" rotWithShape="0" algn="bl" dir="5400000" dist="19050">
              <a:srgbClr val="000000">
                <a:alpha val="50000"/>
              </a:srgbClr>
            </a:outerShdw>
          </a:effectLst>
        </p:spPr>
      </p:pic>
      <p:pic>
        <p:nvPicPr>
          <p:cNvPr id="665" name="Google Shape;665;p79"/>
          <p:cNvPicPr preferRelativeResize="0"/>
          <p:nvPr/>
        </p:nvPicPr>
        <p:blipFill>
          <a:blip r:embed="rId4">
            <a:alphaModFix/>
          </a:blip>
          <a:stretch>
            <a:fillRect/>
          </a:stretch>
        </p:blipFill>
        <p:spPr>
          <a:xfrm>
            <a:off x="3968195" y="1230188"/>
            <a:ext cx="5026011" cy="2683117"/>
          </a:xfrm>
          <a:prstGeom prst="rect">
            <a:avLst/>
          </a:prstGeom>
          <a:noFill/>
          <a:ln>
            <a:noFill/>
          </a:ln>
          <a:effectLst>
            <a:outerShdw blurRad="57150" rotWithShape="0" algn="bl" dir="5400000" dist="19050">
              <a:srgbClr val="000000">
                <a:alpha val="50000"/>
              </a:srgbClr>
            </a:outerShdw>
          </a:effectLst>
        </p:spPr>
      </p:pic>
      <p:sp>
        <p:nvSpPr>
          <p:cNvPr id="666" name="Google Shape;666;p79"/>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80"/>
          <p:cNvPicPr preferRelativeResize="0"/>
          <p:nvPr/>
        </p:nvPicPr>
        <p:blipFill>
          <a:blip r:embed="rId3">
            <a:alphaModFix/>
          </a:blip>
          <a:stretch>
            <a:fillRect/>
          </a:stretch>
        </p:blipFill>
        <p:spPr>
          <a:xfrm>
            <a:off x="982963" y="709427"/>
            <a:ext cx="7271798" cy="2098450"/>
          </a:xfrm>
          <a:prstGeom prst="rect">
            <a:avLst/>
          </a:prstGeom>
          <a:noFill/>
          <a:ln>
            <a:noFill/>
          </a:ln>
        </p:spPr>
      </p:pic>
      <p:pic>
        <p:nvPicPr>
          <p:cNvPr id="672" name="Google Shape;672;p80"/>
          <p:cNvPicPr preferRelativeResize="0"/>
          <p:nvPr/>
        </p:nvPicPr>
        <p:blipFill>
          <a:blip r:embed="rId4">
            <a:alphaModFix/>
          </a:blip>
          <a:stretch>
            <a:fillRect/>
          </a:stretch>
        </p:blipFill>
        <p:spPr>
          <a:xfrm>
            <a:off x="802400" y="2807875"/>
            <a:ext cx="7632927" cy="2184025"/>
          </a:xfrm>
          <a:prstGeom prst="rect">
            <a:avLst/>
          </a:prstGeom>
          <a:noFill/>
          <a:ln>
            <a:noFill/>
          </a:ln>
        </p:spPr>
      </p:pic>
      <p:sp>
        <p:nvSpPr>
          <p:cNvPr id="673" name="Google Shape;673;p80"/>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Vulnerability Assessment Notebook - Analysis</a:t>
            </a:r>
            <a:endParaRPr/>
          </a:p>
        </p:txBody>
      </p:sp>
      <p:sp>
        <p:nvSpPr>
          <p:cNvPr id="674" name="Google Shape;674;p80"/>
          <p:cNvSpPr txBox="1"/>
          <p:nvPr/>
        </p:nvSpPr>
        <p:spPr>
          <a:xfrm>
            <a:off x="3389462" y="665063"/>
            <a:ext cx="28404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 Scenario Analysis - ‘Targets’ Function</a:t>
            </a:r>
            <a:endParaRPr b="1" sz="1100" u="sng">
              <a:latin typeface="Calibri"/>
              <a:ea typeface="Calibri"/>
              <a:cs typeface="Calibri"/>
              <a:sym typeface="Calibri"/>
            </a:endParaRPr>
          </a:p>
        </p:txBody>
      </p:sp>
      <p:sp>
        <p:nvSpPr>
          <p:cNvPr id="675" name="Google Shape;675;p80"/>
          <p:cNvSpPr txBox="1"/>
          <p:nvPr/>
        </p:nvSpPr>
        <p:spPr>
          <a:xfrm>
            <a:off x="3454264" y="2746977"/>
            <a:ext cx="23292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 Scenario Analysis - ‘Targets’ Item</a:t>
            </a:r>
            <a:endParaRPr b="1" sz="1100" u="sng">
              <a:latin typeface="Calibri"/>
              <a:ea typeface="Calibri"/>
              <a:cs typeface="Calibri"/>
              <a:sym typeface="Calibri"/>
            </a:endParaRPr>
          </a:p>
        </p:txBody>
      </p:sp>
      <p:sp>
        <p:nvSpPr>
          <p:cNvPr id="676" name="Google Shape;676;p80"/>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81"/>
          <p:cNvPicPr preferRelativeResize="0"/>
          <p:nvPr/>
        </p:nvPicPr>
        <p:blipFill>
          <a:blip r:embed="rId3">
            <a:alphaModFix/>
          </a:blip>
          <a:stretch>
            <a:fillRect/>
          </a:stretch>
        </p:blipFill>
        <p:spPr>
          <a:xfrm>
            <a:off x="378450" y="718249"/>
            <a:ext cx="8387098" cy="1208125"/>
          </a:xfrm>
          <a:prstGeom prst="rect">
            <a:avLst/>
          </a:prstGeom>
          <a:noFill/>
          <a:ln>
            <a:noFill/>
          </a:ln>
          <a:effectLst>
            <a:outerShdw blurRad="57150" rotWithShape="0" algn="bl" dir="5400000" dist="19050">
              <a:srgbClr val="000000">
                <a:alpha val="50000"/>
              </a:srgbClr>
            </a:outerShdw>
          </a:effectLst>
        </p:spPr>
      </p:pic>
      <p:sp>
        <p:nvSpPr>
          <p:cNvPr id="682" name="Google Shape;682;p81"/>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Vulnerability Assessment Notebook - Analysis</a:t>
            </a:r>
            <a:endParaRPr/>
          </a:p>
        </p:txBody>
      </p:sp>
      <p:sp>
        <p:nvSpPr>
          <p:cNvPr id="683" name="Google Shape;683;p81"/>
          <p:cNvSpPr txBox="1"/>
          <p:nvPr/>
        </p:nvSpPr>
        <p:spPr>
          <a:xfrm>
            <a:off x="4026628" y="683940"/>
            <a:ext cx="1634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 Scenario</a:t>
            </a:r>
            <a:endParaRPr b="1" sz="1100" u="sng">
              <a:latin typeface="Calibri"/>
              <a:ea typeface="Calibri"/>
              <a:cs typeface="Calibri"/>
              <a:sym typeface="Calibri"/>
            </a:endParaRPr>
          </a:p>
        </p:txBody>
      </p:sp>
      <p:pic>
        <p:nvPicPr>
          <p:cNvPr id="684" name="Google Shape;684;p81"/>
          <p:cNvPicPr preferRelativeResize="0"/>
          <p:nvPr/>
        </p:nvPicPr>
        <p:blipFill>
          <a:blip r:embed="rId4">
            <a:alphaModFix/>
          </a:blip>
          <a:stretch>
            <a:fillRect/>
          </a:stretch>
        </p:blipFill>
        <p:spPr>
          <a:xfrm>
            <a:off x="2518150" y="2194725"/>
            <a:ext cx="4017525" cy="2503024"/>
          </a:xfrm>
          <a:prstGeom prst="rect">
            <a:avLst/>
          </a:prstGeom>
          <a:noFill/>
          <a:ln>
            <a:noFill/>
          </a:ln>
          <a:effectLst>
            <a:outerShdw blurRad="57150" rotWithShape="0" algn="bl" dir="5400000" dist="19050">
              <a:srgbClr val="000000">
                <a:alpha val="50000"/>
              </a:srgbClr>
            </a:outerShdw>
          </a:effectLst>
        </p:spPr>
      </p:pic>
      <p:sp>
        <p:nvSpPr>
          <p:cNvPr id="685" name="Google Shape;685;p81"/>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686" name="Google Shape;686;p81"/>
          <p:cNvPicPr preferRelativeResize="0"/>
          <p:nvPr/>
        </p:nvPicPr>
        <p:blipFill>
          <a:blip r:embed="rId5">
            <a:alphaModFix/>
          </a:blip>
          <a:stretch>
            <a:fillRect/>
          </a:stretch>
        </p:blipFill>
        <p:spPr>
          <a:xfrm>
            <a:off x="7502650" y="4780625"/>
            <a:ext cx="1172325" cy="2187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82"/>
          <p:cNvPicPr preferRelativeResize="0"/>
          <p:nvPr/>
        </p:nvPicPr>
        <p:blipFill>
          <a:blip r:embed="rId3">
            <a:alphaModFix/>
          </a:blip>
          <a:stretch>
            <a:fillRect/>
          </a:stretch>
        </p:blipFill>
        <p:spPr>
          <a:xfrm>
            <a:off x="931668" y="1411106"/>
            <a:ext cx="6840336" cy="2395856"/>
          </a:xfrm>
          <a:prstGeom prst="rect">
            <a:avLst/>
          </a:prstGeom>
          <a:noFill/>
          <a:ln>
            <a:noFill/>
          </a:ln>
        </p:spPr>
      </p:pic>
      <p:sp>
        <p:nvSpPr>
          <p:cNvPr id="692" name="Google Shape;692;p82"/>
          <p:cNvSpPr/>
          <p:nvPr/>
        </p:nvSpPr>
        <p:spPr>
          <a:xfrm>
            <a:off x="3224419" y="1312350"/>
            <a:ext cx="1122000" cy="684600"/>
          </a:xfrm>
          <a:prstGeom prst="rect">
            <a:avLst/>
          </a:prstGeom>
          <a:noFill/>
          <a:ln cap="flat" cmpd="sng" w="28575">
            <a:solidFill>
              <a:srgbClr val="0000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3" name="Google Shape;693;p82"/>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3"/>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Loss Scenario Elaboration</a:t>
            </a:r>
            <a:endParaRPr/>
          </a:p>
        </p:txBody>
      </p:sp>
      <p:pic>
        <p:nvPicPr>
          <p:cNvPr id="699" name="Google Shape;699;p83"/>
          <p:cNvPicPr preferRelativeResize="0"/>
          <p:nvPr/>
        </p:nvPicPr>
        <p:blipFill>
          <a:blip r:embed="rId3">
            <a:alphaModFix/>
          </a:blip>
          <a:stretch>
            <a:fillRect/>
          </a:stretch>
        </p:blipFill>
        <p:spPr>
          <a:xfrm>
            <a:off x="176025" y="779287"/>
            <a:ext cx="3577538" cy="2390906"/>
          </a:xfrm>
          <a:prstGeom prst="rect">
            <a:avLst/>
          </a:prstGeom>
          <a:noFill/>
          <a:ln>
            <a:noFill/>
          </a:ln>
          <a:effectLst>
            <a:outerShdw blurRad="57150" rotWithShape="0" algn="bl" dir="5400000" dist="19050">
              <a:srgbClr val="000000">
                <a:alpha val="50000"/>
              </a:srgbClr>
            </a:outerShdw>
          </a:effectLst>
        </p:spPr>
      </p:pic>
      <p:sp>
        <p:nvSpPr>
          <p:cNvPr id="700" name="Google Shape;700;p83"/>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01" name="Google Shape;701;p83"/>
          <p:cNvPicPr preferRelativeResize="0"/>
          <p:nvPr/>
        </p:nvPicPr>
        <p:blipFill>
          <a:blip r:embed="rId4">
            <a:alphaModFix/>
          </a:blip>
          <a:stretch>
            <a:fillRect/>
          </a:stretch>
        </p:blipFill>
        <p:spPr>
          <a:xfrm>
            <a:off x="3953963" y="935613"/>
            <a:ext cx="4724809" cy="38174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84"/>
          <p:cNvPicPr preferRelativeResize="0"/>
          <p:nvPr/>
        </p:nvPicPr>
        <p:blipFill>
          <a:blip r:embed="rId3">
            <a:alphaModFix/>
          </a:blip>
          <a:stretch>
            <a:fillRect/>
          </a:stretch>
        </p:blipFill>
        <p:spPr>
          <a:xfrm>
            <a:off x="692675" y="2515250"/>
            <a:ext cx="7969751" cy="1393150"/>
          </a:xfrm>
          <a:prstGeom prst="rect">
            <a:avLst/>
          </a:prstGeom>
          <a:noFill/>
          <a:ln>
            <a:noFill/>
          </a:ln>
          <a:effectLst>
            <a:outerShdw blurRad="57150" rotWithShape="0" algn="bl" dir="5400000" dist="19050">
              <a:srgbClr val="000000">
                <a:alpha val="50000"/>
              </a:srgbClr>
            </a:outerShdw>
          </a:effectLst>
        </p:spPr>
      </p:pic>
      <p:pic>
        <p:nvPicPr>
          <p:cNvPr id="707" name="Google Shape;707;p84"/>
          <p:cNvPicPr preferRelativeResize="0"/>
          <p:nvPr/>
        </p:nvPicPr>
        <p:blipFill>
          <a:blip r:embed="rId4">
            <a:alphaModFix/>
          </a:blip>
          <a:stretch>
            <a:fillRect/>
          </a:stretch>
        </p:blipFill>
        <p:spPr>
          <a:xfrm>
            <a:off x="152400" y="911150"/>
            <a:ext cx="8839204" cy="1268909"/>
          </a:xfrm>
          <a:prstGeom prst="rect">
            <a:avLst/>
          </a:prstGeom>
          <a:noFill/>
          <a:ln>
            <a:noFill/>
          </a:ln>
          <a:effectLst>
            <a:outerShdw blurRad="57150" rotWithShape="0" algn="bl" dir="5400000" dist="19050">
              <a:srgbClr val="000000">
                <a:alpha val="50000"/>
              </a:srgbClr>
            </a:outerShdw>
          </a:effectLst>
        </p:spPr>
      </p:pic>
      <p:sp>
        <p:nvSpPr>
          <p:cNvPr id="708" name="Google Shape;708;p84"/>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Resilience Architecture</a:t>
            </a:r>
            <a:endParaRPr/>
          </a:p>
        </p:txBody>
      </p:sp>
      <p:sp>
        <p:nvSpPr>
          <p:cNvPr id="709" name="Google Shape;709;p84"/>
          <p:cNvSpPr txBox="1"/>
          <p:nvPr/>
        </p:nvSpPr>
        <p:spPr>
          <a:xfrm>
            <a:off x="3078736" y="875042"/>
            <a:ext cx="23292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Loss Scenario - Analysis</a:t>
            </a:r>
            <a:endParaRPr b="1" sz="1100" u="sng">
              <a:latin typeface="Calibri"/>
              <a:ea typeface="Calibri"/>
              <a:cs typeface="Calibri"/>
              <a:sym typeface="Calibri"/>
            </a:endParaRPr>
          </a:p>
        </p:txBody>
      </p:sp>
      <p:sp>
        <p:nvSpPr>
          <p:cNvPr id="710" name="Google Shape;710;p84"/>
          <p:cNvSpPr/>
          <p:nvPr/>
        </p:nvSpPr>
        <p:spPr>
          <a:xfrm flipH="1" rot="10800000">
            <a:off x="208838" y="2250263"/>
            <a:ext cx="441000" cy="555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1" name="Google Shape;711;p84"/>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712" name="Google Shape;712;p84"/>
          <p:cNvSpPr txBox="1"/>
          <p:nvPr/>
        </p:nvSpPr>
        <p:spPr>
          <a:xfrm>
            <a:off x="3935039" y="2460390"/>
            <a:ext cx="23292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u="sng">
                <a:latin typeface="Calibri"/>
                <a:ea typeface="Calibri"/>
                <a:cs typeface="Calibri"/>
                <a:sym typeface="Calibri"/>
              </a:rPr>
              <a:t>Resilient Mode</a:t>
            </a:r>
            <a:endParaRPr b="1" sz="1100" u="sng">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3"/>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Overview of Approach</a:t>
            </a:r>
            <a:endParaRPr/>
          </a:p>
        </p:txBody>
      </p:sp>
      <p:sp>
        <p:nvSpPr>
          <p:cNvPr id="83" name="Google Shape;83;p13"/>
          <p:cNvSpPr txBox="1"/>
          <p:nvPr>
            <p:ph idx="1" type="body"/>
          </p:nvPr>
        </p:nvSpPr>
        <p:spPr>
          <a:xfrm>
            <a:off x="186500" y="790175"/>
            <a:ext cx="8714400" cy="3969900"/>
          </a:xfrm>
          <a:prstGeom prst="rect">
            <a:avLst/>
          </a:prstGeom>
        </p:spPr>
        <p:txBody>
          <a:bodyPr anchorCtr="0" anchor="t" bIns="34275" lIns="68575" spcFirstLastPara="1" rIns="68575" wrap="square" tIns="34275">
            <a:normAutofit fontScale="85000" lnSpcReduction="20000"/>
          </a:bodyPr>
          <a:lstStyle/>
          <a:p>
            <a:pPr indent="-358140" lvl="0" marL="457200" rtl="0" algn="l">
              <a:spcBef>
                <a:spcPts val="1000"/>
              </a:spcBef>
              <a:spcAft>
                <a:spcPts val="0"/>
              </a:spcAft>
              <a:buSzPct val="100000"/>
              <a:buFont typeface="Arial"/>
              <a:buChar char="•"/>
            </a:pPr>
            <a:r>
              <a:rPr b="1" lang="en" sz="2400">
                <a:solidFill>
                  <a:srgbClr val="111C4E"/>
                </a:solidFill>
                <a:latin typeface="Arial"/>
                <a:ea typeface="Arial"/>
                <a:cs typeface="Arial"/>
                <a:sym typeface="Arial"/>
              </a:rPr>
              <a:t>Functional Modeling</a:t>
            </a:r>
            <a:endParaRPr b="1" sz="2400">
              <a:solidFill>
                <a:srgbClr val="111C4E"/>
              </a:solidFill>
              <a:latin typeface="Arial"/>
              <a:ea typeface="Arial"/>
              <a:cs typeface="Arial"/>
              <a:sym typeface="Arial"/>
            </a:endParaRPr>
          </a:p>
          <a:p>
            <a:pPr indent="0" lvl="0" marL="457200" rtl="0" algn="l">
              <a:spcBef>
                <a:spcPts val="500"/>
              </a:spcBef>
              <a:spcAft>
                <a:spcPts val="0"/>
              </a:spcAft>
              <a:buNone/>
            </a:pPr>
            <a:r>
              <a:rPr lang="en" sz="2200">
                <a:latin typeface="Arial"/>
                <a:ea typeface="Arial"/>
                <a:cs typeface="Arial"/>
                <a:sym typeface="Arial"/>
              </a:rPr>
              <a:t>−</a:t>
            </a:r>
            <a:r>
              <a:rPr lang="en" sz="2200">
                <a:solidFill>
                  <a:srgbClr val="111C4E"/>
                </a:solidFill>
                <a:latin typeface="Arial"/>
                <a:ea typeface="Arial"/>
                <a:cs typeface="Arial"/>
                <a:sym typeface="Arial"/>
              </a:rPr>
              <a:t>Supports reasoning about resilience early in engineering process</a:t>
            </a:r>
            <a:endParaRPr sz="2200">
              <a:solidFill>
                <a:srgbClr val="111C4E"/>
              </a:solidFill>
              <a:latin typeface="Arial"/>
              <a:ea typeface="Arial"/>
              <a:cs typeface="Arial"/>
              <a:sym typeface="Arial"/>
            </a:endParaRPr>
          </a:p>
          <a:p>
            <a:pPr indent="0" lvl="0" marL="457200" rtl="0" algn="l">
              <a:spcBef>
                <a:spcPts val="500"/>
              </a:spcBef>
              <a:spcAft>
                <a:spcPts val="0"/>
              </a:spcAft>
              <a:buNone/>
            </a:pPr>
            <a:r>
              <a:rPr lang="en" sz="2200">
                <a:latin typeface="Arial"/>
                <a:ea typeface="Arial"/>
                <a:cs typeface="Arial"/>
                <a:sym typeface="Arial"/>
              </a:rPr>
              <a:t>−</a:t>
            </a:r>
            <a:r>
              <a:rPr lang="en" sz="2200">
                <a:solidFill>
                  <a:srgbClr val="111C4E"/>
                </a:solidFill>
                <a:latin typeface="Arial"/>
                <a:ea typeface="Arial"/>
                <a:cs typeface="Arial"/>
                <a:sym typeface="Arial"/>
              </a:rPr>
              <a:t>Mission Aware MBSE meta-model for operational resilience</a:t>
            </a:r>
            <a:endParaRPr sz="2200">
              <a:solidFill>
                <a:srgbClr val="111C4E"/>
              </a:solidFill>
              <a:latin typeface="Arial"/>
              <a:ea typeface="Arial"/>
              <a:cs typeface="Arial"/>
              <a:sym typeface="Arial"/>
            </a:endParaRPr>
          </a:p>
          <a:p>
            <a:pPr indent="-358140" lvl="0" marL="457200" rtl="0" algn="l">
              <a:spcBef>
                <a:spcPts val="1000"/>
              </a:spcBef>
              <a:spcAft>
                <a:spcPts val="0"/>
              </a:spcAft>
              <a:buClr>
                <a:srgbClr val="111C4E"/>
              </a:buClr>
              <a:buSzPct val="100000"/>
              <a:buFont typeface="Arial"/>
              <a:buChar char="•"/>
            </a:pPr>
            <a:r>
              <a:rPr b="1" lang="en" sz="2400">
                <a:solidFill>
                  <a:srgbClr val="111C4E"/>
                </a:solidFill>
                <a:latin typeface="Arial"/>
                <a:ea typeface="Arial"/>
                <a:cs typeface="Arial"/>
                <a:sym typeface="Arial"/>
              </a:rPr>
              <a:t>Loss Driven Engineering</a:t>
            </a:r>
            <a:endParaRPr b="1" sz="2400">
              <a:solidFill>
                <a:srgbClr val="111C4E"/>
              </a:solidFill>
              <a:latin typeface="Arial"/>
              <a:ea typeface="Arial"/>
              <a:cs typeface="Arial"/>
              <a:sym typeface="Arial"/>
            </a:endParaRPr>
          </a:p>
          <a:p>
            <a:pPr indent="0" lvl="0" marL="457200" rtl="0" algn="l">
              <a:spcBef>
                <a:spcPts val="500"/>
              </a:spcBef>
              <a:spcAft>
                <a:spcPts val="0"/>
              </a:spcAft>
              <a:buClr>
                <a:schemeClr val="dk1"/>
              </a:buClr>
              <a:buSzPct val="50000"/>
              <a:buFont typeface="Arial"/>
              <a:buNone/>
            </a:pPr>
            <a:r>
              <a:rPr lang="en" sz="2200">
                <a:latin typeface="Arial"/>
                <a:ea typeface="Arial"/>
                <a:cs typeface="Arial"/>
                <a:sym typeface="Arial"/>
              </a:rPr>
              <a:t>−</a:t>
            </a:r>
            <a:r>
              <a:rPr lang="en" sz="2200">
                <a:solidFill>
                  <a:srgbClr val="111C4E"/>
                </a:solidFill>
                <a:latin typeface="Arial"/>
                <a:ea typeface="Arial"/>
                <a:cs typeface="Arial"/>
                <a:sym typeface="Arial"/>
              </a:rPr>
              <a:t>Identify critical system functions that cannot be lost</a:t>
            </a:r>
            <a:endParaRPr sz="2200">
              <a:solidFill>
                <a:srgbClr val="111C4E"/>
              </a:solidFill>
              <a:latin typeface="Arial"/>
              <a:ea typeface="Arial"/>
              <a:cs typeface="Arial"/>
              <a:sym typeface="Arial"/>
            </a:endParaRPr>
          </a:p>
          <a:p>
            <a:pPr indent="0" lvl="0" marL="457200" rtl="0" algn="l">
              <a:spcBef>
                <a:spcPts val="500"/>
              </a:spcBef>
              <a:spcAft>
                <a:spcPts val="0"/>
              </a:spcAft>
              <a:buClr>
                <a:schemeClr val="dk1"/>
              </a:buClr>
              <a:buSzPct val="50000"/>
              <a:buFont typeface="Arial"/>
              <a:buNone/>
            </a:pPr>
            <a:r>
              <a:rPr lang="en" sz="2200">
                <a:latin typeface="Arial"/>
                <a:ea typeface="Arial"/>
                <a:cs typeface="Arial"/>
                <a:sym typeface="Arial"/>
              </a:rPr>
              <a:t>−</a:t>
            </a:r>
            <a:r>
              <a:rPr lang="en" sz="2200">
                <a:solidFill>
                  <a:srgbClr val="111C4E"/>
                </a:solidFill>
                <a:latin typeface="Arial"/>
                <a:ea typeface="Arial"/>
                <a:cs typeface="Arial"/>
                <a:sym typeface="Arial"/>
              </a:rPr>
              <a:t>Cyber tabletops with tool and methodology support</a:t>
            </a:r>
            <a:endParaRPr sz="2200">
              <a:solidFill>
                <a:srgbClr val="111C4E"/>
              </a:solidFill>
              <a:latin typeface="Arial"/>
              <a:ea typeface="Arial"/>
              <a:cs typeface="Arial"/>
              <a:sym typeface="Arial"/>
            </a:endParaRPr>
          </a:p>
          <a:p>
            <a:pPr indent="0" lvl="0" marL="457200" rtl="0" algn="l">
              <a:spcBef>
                <a:spcPts val="500"/>
              </a:spcBef>
              <a:spcAft>
                <a:spcPts val="0"/>
              </a:spcAft>
              <a:buClr>
                <a:schemeClr val="dk1"/>
              </a:buClr>
              <a:buSzPct val="50000"/>
              <a:buFont typeface="Arial"/>
              <a:buNone/>
            </a:pPr>
            <a:r>
              <a:rPr lang="en" sz="2200">
                <a:latin typeface="Arial"/>
                <a:ea typeface="Arial"/>
                <a:cs typeface="Arial"/>
                <a:sym typeface="Arial"/>
              </a:rPr>
              <a:t>−</a:t>
            </a:r>
            <a:r>
              <a:rPr lang="en" sz="2200">
                <a:solidFill>
                  <a:srgbClr val="111C4E"/>
                </a:solidFill>
                <a:latin typeface="Arial"/>
                <a:ea typeface="Arial"/>
                <a:cs typeface="Arial"/>
                <a:sym typeface="Arial"/>
              </a:rPr>
              <a:t>Architect sentinels and other mechanisms to preserve those functions</a:t>
            </a:r>
            <a:endParaRPr sz="2200">
              <a:solidFill>
                <a:srgbClr val="111C4E"/>
              </a:solidFill>
              <a:latin typeface="Arial"/>
              <a:ea typeface="Arial"/>
              <a:cs typeface="Arial"/>
              <a:sym typeface="Arial"/>
            </a:endParaRPr>
          </a:p>
          <a:p>
            <a:pPr indent="-358140" lvl="0" marL="457200" rtl="0" algn="l">
              <a:spcBef>
                <a:spcPts val="1000"/>
              </a:spcBef>
              <a:spcAft>
                <a:spcPts val="0"/>
              </a:spcAft>
              <a:buClr>
                <a:srgbClr val="111C4E"/>
              </a:buClr>
              <a:buSzPct val="100000"/>
              <a:buFont typeface="Arial"/>
              <a:buChar char="•"/>
            </a:pPr>
            <a:r>
              <a:rPr b="1" lang="en" sz="2400">
                <a:solidFill>
                  <a:srgbClr val="111C4E"/>
                </a:solidFill>
                <a:latin typeface="Arial"/>
                <a:ea typeface="Arial"/>
                <a:cs typeface="Arial"/>
                <a:sym typeface="Arial"/>
              </a:rPr>
              <a:t>Operational Perspective</a:t>
            </a:r>
            <a:endParaRPr b="1" sz="2400">
              <a:solidFill>
                <a:srgbClr val="111C4E"/>
              </a:solidFill>
              <a:latin typeface="Arial"/>
              <a:ea typeface="Arial"/>
              <a:cs typeface="Arial"/>
              <a:sym typeface="Arial"/>
            </a:endParaRPr>
          </a:p>
          <a:p>
            <a:pPr indent="0" lvl="0" marL="457200" rtl="0" algn="l">
              <a:spcBef>
                <a:spcPts val="500"/>
              </a:spcBef>
              <a:spcAft>
                <a:spcPts val="0"/>
              </a:spcAft>
              <a:buClr>
                <a:schemeClr val="dk1"/>
              </a:buClr>
              <a:buSzPct val="50000"/>
              <a:buFont typeface="Arial"/>
              <a:buNone/>
            </a:pPr>
            <a:r>
              <a:rPr lang="en" sz="2200">
                <a:latin typeface="Arial"/>
                <a:ea typeface="Arial"/>
                <a:cs typeface="Arial"/>
                <a:sym typeface="Arial"/>
              </a:rPr>
              <a:t>−</a:t>
            </a:r>
            <a:r>
              <a:rPr lang="en" sz="2200">
                <a:solidFill>
                  <a:srgbClr val="111C4E"/>
                </a:solidFill>
                <a:latin typeface="Arial"/>
                <a:ea typeface="Arial"/>
                <a:cs typeface="Arial"/>
                <a:sym typeface="Arial"/>
              </a:rPr>
              <a:t>Decompose resilience mechanisms into testable requirements though an operational lens</a:t>
            </a:r>
            <a:endParaRPr sz="2200">
              <a:solidFill>
                <a:srgbClr val="111C4E"/>
              </a:solidFill>
              <a:latin typeface="Arial"/>
              <a:ea typeface="Arial"/>
              <a:cs typeface="Arial"/>
              <a:sym typeface="Arial"/>
            </a:endParaRPr>
          </a:p>
          <a:p>
            <a:pPr indent="0" lvl="0" marL="457200" rtl="0" algn="l">
              <a:spcBef>
                <a:spcPts val="500"/>
              </a:spcBef>
              <a:spcAft>
                <a:spcPts val="0"/>
              </a:spcAft>
              <a:buClr>
                <a:schemeClr val="dk1"/>
              </a:buClr>
              <a:buSzPct val="50000"/>
              <a:buFont typeface="Arial"/>
              <a:buNone/>
            </a:pPr>
            <a:r>
              <a:rPr lang="en" sz="2200">
                <a:latin typeface="Arial"/>
                <a:ea typeface="Arial"/>
                <a:cs typeface="Arial"/>
                <a:sym typeface="Arial"/>
              </a:rPr>
              <a:t>−</a:t>
            </a:r>
            <a:r>
              <a:rPr lang="en" sz="2200">
                <a:solidFill>
                  <a:srgbClr val="111C4E"/>
                </a:solidFill>
                <a:latin typeface="Arial"/>
                <a:ea typeface="Arial"/>
                <a:cs typeface="Arial"/>
                <a:sym typeface="Arial"/>
              </a:rPr>
              <a:t>Framework for Operational Resilience in Engineering and System Test (FOREST)</a:t>
            </a:r>
            <a:endParaRPr sz="2200">
              <a:solidFill>
                <a:srgbClr val="111C4E"/>
              </a:solidFill>
              <a:latin typeface="Arial"/>
              <a:ea typeface="Arial"/>
              <a:cs typeface="Arial"/>
              <a:sym typeface="Arial"/>
            </a:endParaRPr>
          </a:p>
          <a:p>
            <a:pPr indent="0" lvl="0" marL="0" rtl="0" algn="l">
              <a:spcBef>
                <a:spcPts val="800"/>
              </a:spcBef>
              <a:spcAft>
                <a:spcPts val="0"/>
              </a:spcAft>
              <a:buNone/>
            </a:pPr>
            <a:r>
              <a:t/>
            </a:r>
            <a:endParaRPr/>
          </a:p>
        </p:txBody>
      </p:sp>
      <p:sp>
        <p:nvSpPr>
          <p:cNvPr id="84" name="Google Shape;84;p13"/>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5"/>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Requirement Elicitation Meta-Model</a:t>
            </a:r>
            <a:endParaRPr/>
          </a:p>
        </p:txBody>
      </p:sp>
      <p:sp>
        <p:nvSpPr>
          <p:cNvPr id="718" name="Google Shape;718;p85"/>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19" name="Google Shape;719;p85"/>
          <p:cNvPicPr preferRelativeResize="0"/>
          <p:nvPr/>
        </p:nvPicPr>
        <p:blipFill>
          <a:blip r:embed="rId3">
            <a:alphaModFix/>
          </a:blip>
          <a:stretch>
            <a:fillRect/>
          </a:stretch>
        </p:blipFill>
        <p:spPr>
          <a:xfrm>
            <a:off x="358125" y="783188"/>
            <a:ext cx="5041363" cy="420791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6"/>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Elicited Resilience Requirements</a:t>
            </a:r>
            <a:endParaRPr/>
          </a:p>
        </p:txBody>
      </p:sp>
      <p:sp>
        <p:nvSpPr>
          <p:cNvPr id="725" name="Google Shape;725;p86"/>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26" name="Google Shape;726;p86"/>
          <p:cNvPicPr preferRelativeResize="0"/>
          <p:nvPr/>
        </p:nvPicPr>
        <p:blipFill>
          <a:blip r:embed="rId3">
            <a:alphaModFix/>
          </a:blip>
          <a:stretch>
            <a:fillRect/>
          </a:stretch>
        </p:blipFill>
        <p:spPr>
          <a:xfrm>
            <a:off x="1002800" y="810638"/>
            <a:ext cx="7503012" cy="3817450"/>
          </a:xfrm>
          <a:prstGeom prst="rect">
            <a:avLst/>
          </a:prstGeom>
          <a:noFill/>
          <a:ln>
            <a:noFill/>
          </a:ln>
          <a:effectLst>
            <a:outerShdw blurRad="57150" rotWithShape="0" algn="bl" dir="5400000" dist="19050">
              <a:srgbClr val="000000">
                <a:alpha val="50000"/>
              </a:srgbClr>
            </a:outerShdw>
          </a:effectLst>
        </p:spPr>
      </p:pic>
      <p:pic>
        <p:nvPicPr>
          <p:cNvPr id="727" name="Google Shape;727;p86"/>
          <p:cNvPicPr preferRelativeResize="0"/>
          <p:nvPr/>
        </p:nvPicPr>
        <p:blipFill>
          <a:blip r:embed="rId4">
            <a:alphaModFix/>
          </a:blip>
          <a:stretch>
            <a:fillRect/>
          </a:stretch>
        </p:blipFill>
        <p:spPr>
          <a:xfrm>
            <a:off x="7502650" y="4780625"/>
            <a:ext cx="1172325" cy="2187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87"/>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Cyber Engineering and Test Workforce</a:t>
            </a:r>
            <a:endParaRPr/>
          </a:p>
        </p:txBody>
      </p:sp>
      <p:sp>
        <p:nvSpPr>
          <p:cNvPr id="733" name="Google Shape;733;p87"/>
          <p:cNvSpPr txBox="1"/>
          <p:nvPr>
            <p:ph idx="1" type="subTitle"/>
          </p:nvPr>
        </p:nvSpPr>
        <p:spPr>
          <a:xfrm>
            <a:off x="1143000" y="2701528"/>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t>Tom McDermott</a:t>
            </a:r>
            <a:endParaRPr/>
          </a:p>
        </p:txBody>
      </p:sp>
      <p:sp>
        <p:nvSpPr>
          <p:cNvPr id="734" name="Google Shape;734;p87"/>
          <p:cNvSpPr txBox="1"/>
          <p:nvPr>
            <p:ph idx="12" type="sldNum"/>
          </p:nvPr>
        </p:nvSpPr>
        <p:spPr>
          <a:xfrm>
            <a:off x="6843500" y="475303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8"/>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Mastery of Cyber-Physical Security Concepts</a:t>
            </a:r>
            <a:endParaRPr/>
          </a:p>
        </p:txBody>
      </p:sp>
      <p:sp>
        <p:nvSpPr>
          <p:cNvPr id="740" name="Google Shape;740;p88"/>
          <p:cNvSpPr txBox="1"/>
          <p:nvPr>
            <p:ph idx="1" type="body"/>
          </p:nvPr>
        </p:nvSpPr>
        <p:spPr>
          <a:xfrm>
            <a:off x="186500" y="790175"/>
            <a:ext cx="8714400" cy="3969900"/>
          </a:xfrm>
          <a:prstGeom prst="rect">
            <a:avLst/>
          </a:prstGeom>
        </p:spPr>
        <p:txBody>
          <a:bodyPr anchorCtr="0" anchor="t" bIns="34275" lIns="68575" spcFirstLastPara="1" rIns="68575" wrap="square" tIns="34275">
            <a:normAutofit/>
          </a:bodyPr>
          <a:lstStyle/>
          <a:p>
            <a:pPr indent="-330200" lvl="0" marL="457200" rtl="0" algn="l">
              <a:spcBef>
                <a:spcPts val="800"/>
              </a:spcBef>
              <a:spcAft>
                <a:spcPts val="0"/>
              </a:spcAft>
              <a:buSzPts val="1600"/>
              <a:buChar char="•"/>
            </a:pPr>
            <a:r>
              <a:rPr lang="en"/>
              <a:t>Concepts of secure access control to and use of the system and system resources (</a:t>
            </a:r>
            <a:r>
              <a:rPr lang="en">
                <a:solidFill>
                  <a:srgbClr val="980000"/>
                </a:solidFill>
              </a:rPr>
              <a:t>domain of system security engineering</a:t>
            </a:r>
            <a:r>
              <a:rPr lang="en"/>
              <a:t>)</a:t>
            </a:r>
            <a:endParaRPr/>
          </a:p>
          <a:p>
            <a:pPr indent="-330200" lvl="0" marL="457200" rtl="0" algn="l">
              <a:spcBef>
                <a:spcPts val="0"/>
              </a:spcBef>
              <a:spcAft>
                <a:spcPts val="0"/>
              </a:spcAft>
              <a:buSzPts val="1600"/>
              <a:buChar char="•"/>
            </a:pPr>
            <a:r>
              <a:rPr lang="en"/>
              <a:t>Understanding of design attributes that minimize exposure of vulnerabilities to external threats (</a:t>
            </a:r>
            <a:r>
              <a:rPr lang="en">
                <a:solidFill>
                  <a:srgbClr val="980000"/>
                </a:solidFill>
              </a:rPr>
              <a:t>systems security engineering and dependable computing</a:t>
            </a:r>
            <a:r>
              <a:rPr lang="en"/>
              <a:t>)</a:t>
            </a:r>
            <a:endParaRPr/>
          </a:p>
          <a:p>
            <a:pPr indent="-330200" lvl="0" marL="457200" rtl="0" algn="l">
              <a:spcBef>
                <a:spcPts val="0"/>
              </a:spcBef>
              <a:spcAft>
                <a:spcPts val="0"/>
              </a:spcAft>
              <a:buSzPts val="1600"/>
              <a:buChar char="•"/>
            </a:pPr>
            <a:r>
              <a:rPr lang="en"/>
              <a:t>Understanding of design patterns to produce effects that protect and preserve system functions or resources (</a:t>
            </a:r>
            <a:r>
              <a:rPr lang="en">
                <a:solidFill>
                  <a:srgbClr val="980000"/>
                </a:solidFill>
              </a:rPr>
              <a:t>dependable computing</a:t>
            </a:r>
            <a:r>
              <a:rPr lang="en"/>
              <a:t>)</a:t>
            </a:r>
            <a:endParaRPr/>
          </a:p>
          <a:p>
            <a:pPr indent="-330200" lvl="0" marL="457200" rtl="0" algn="l">
              <a:spcBef>
                <a:spcPts val="0"/>
              </a:spcBef>
              <a:spcAft>
                <a:spcPts val="0"/>
              </a:spcAft>
              <a:buSzPts val="1600"/>
              <a:buChar char="•"/>
            </a:pPr>
            <a:r>
              <a:rPr lang="en"/>
              <a:t>Approaches to monitor, detect and respond to threats </a:t>
            </a:r>
            <a:br>
              <a:rPr lang="en"/>
            </a:br>
            <a:r>
              <a:rPr lang="en"/>
              <a:t>and security anomalies (</a:t>
            </a:r>
            <a:r>
              <a:rPr lang="en">
                <a:solidFill>
                  <a:srgbClr val="980000"/>
                </a:solidFill>
              </a:rPr>
              <a:t>cybersecurity</a:t>
            </a:r>
            <a:r>
              <a:rPr lang="en"/>
              <a:t>)</a:t>
            </a:r>
            <a:endParaRPr/>
          </a:p>
          <a:p>
            <a:pPr indent="-330200" lvl="0" marL="457200" rtl="0" algn="l">
              <a:spcBef>
                <a:spcPts val="0"/>
              </a:spcBef>
              <a:spcAft>
                <a:spcPts val="0"/>
              </a:spcAft>
              <a:buSzPts val="1600"/>
              <a:buChar char="•"/>
            </a:pPr>
            <a:r>
              <a:rPr lang="en"/>
              <a:t>Understanding of network operations and external </a:t>
            </a:r>
            <a:br>
              <a:rPr lang="en"/>
            </a:br>
            <a:r>
              <a:rPr lang="en"/>
              <a:t>security services (</a:t>
            </a:r>
            <a:r>
              <a:rPr lang="en">
                <a:solidFill>
                  <a:srgbClr val="980000"/>
                </a:solidFill>
              </a:rPr>
              <a:t>information systems</a:t>
            </a:r>
            <a:r>
              <a:rPr lang="en"/>
              <a:t>)</a:t>
            </a:r>
            <a:endParaRPr/>
          </a:p>
          <a:p>
            <a:pPr indent="-330200" lvl="0" marL="457200" rtl="0" algn="l">
              <a:spcBef>
                <a:spcPts val="0"/>
              </a:spcBef>
              <a:spcAft>
                <a:spcPts val="0"/>
              </a:spcAft>
              <a:buSzPts val="1600"/>
              <a:buChar char="•"/>
            </a:pPr>
            <a:r>
              <a:rPr lang="en"/>
              <a:t>Approaches to maintain system availability under </a:t>
            </a:r>
            <a:br>
              <a:rPr lang="en"/>
            </a:br>
            <a:r>
              <a:rPr lang="en"/>
              <a:t>adverse conditions (</a:t>
            </a:r>
            <a:r>
              <a:rPr lang="en">
                <a:solidFill>
                  <a:srgbClr val="980000"/>
                </a:solidFill>
              </a:rPr>
              <a:t>all of the above</a:t>
            </a:r>
            <a:r>
              <a:rPr lang="en"/>
              <a:t>)</a:t>
            </a:r>
            <a:endParaRPr/>
          </a:p>
        </p:txBody>
      </p:sp>
      <p:sp>
        <p:nvSpPr>
          <p:cNvPr id="741" name="Google Shape;741;p88"/>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42" name="Google Shape;742;p88"/>
          <p:cNvPicPr preferRelativeResize="0"/>
          <p:nvPr/>
        </p:nvPicPr>
        <p:blipFill>
          <a:blip r:embed="rId3">
            <a:alphaModFix/>
          </a:blip>
          <a:stretch>
            <a:fillRect/>
          </a:stretch>
        </p:blipFill>
        <p:spPr>
          <a:xfrm>
            <a:off x="6981221" y="2903675"/>
            <a:ext cx="1190525" cy="19481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9"/>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National Academies: educational content</a:t>
            </a:r>
            <a:endParaRPr/>
          </a:p>
        </p:txBody>
      </p:sp>
      <p:sp>
        <p:nvSpPr>
          <p:cNvPr id="748" name="Google Shape;748;p89"/>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49" name="Google Shape;749;p89"/>
          <p:cNvPicPr preferRelativeResize="0"/>
          <p:nvPr/>
        </p:nvPicPr>
        <p:blipFill>
          <a:blip r:embed="rId3">
            <a:alphaModFix/>
          </a:blip>
          <a:stretch>
            <a:fillRect/>
          </a:stretch>
        </p:blipFill>
        <p:spPr>
          <a:xfrm>
            <a:off x="1160150" y="914063"/>
            <a:ext cx="6538700" cy="398947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0"/>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Our surveyed education themes</a:t>
            </a:r>
            <a:endParaRPr/>
          </a:p>
        </p:txBody>
      </p:sp>
      <p:sp>
        <p:nvSpPr>
          <p:cNvPr id="755" name="Google Shape;755;p90"/>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56" name="Google Shape;756;p90"/>
          <p:cNvPicPr preferRelativeResize="0"/>
          <p:nvPr/>
        </p:nvPicPr>
        <p:blipFill>
          <a:blip r:embed="rId3">
            <a:alphaModFix/>
          </a:blip>
          <a:stretch>
            <a:fillRect/>
          </a:stretch>
        </p:blipFill>
        <p:spPr>
          <a:xfrm>
            <a:off x="1229425" y="757013"/>
            <a:ext cx="6538702" cy="413913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1"/>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Knowledge Areas and Competencies</a:t>
            </a:r>
            <a:endParaRPr/>
          </a:p>
        </p:txBody>
      </p:sp>
      <p:sp>
        <p:nvSpPr>
          <p:cNvPr id="762" name="Google Shape;762;p91"/>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63" name="Google Shape;763;p91"/>
          <p:cNvPicPr preferRelativeResize="0"/>
          <p:nvPr/>
        </p:nvPicPr>
        <p:blipFill>
          <a:blip r:embed="rId3">
            <a:alphaModFix/>
          </a:blip>
          <a:stretch>
            <a:fillRect/>
          </a:stretch>
        </p:blipFill>
        <p:spPr>
          <a:xfrm>
            <a:off x="186500" y="859400"/>
            <a:ext cx="3687476" cy="2814994"/>
          </a:xfrm>
          <a:prstGeom prst="rect">
            <a:avLst/>
          </a:prstGeom>
          <a:noFill/>
          <a:ln>
            <a:noFill/>
          </a:ln>
        </p:spPr>
      </p:pic>
      <p:pic>
        <p:nvPicPr>
          <p:cNvPr id="764" name="Google Shape;764;p91"/>
          <p:cNvPicPr preferRelativeResize="0"/>
          <p:nvPr/>
        </p:nvPicPr>
        <p:blipFill>
          <a:blip r:embed="rId4">
            <a:alphaModFix/>
          </a:blip>
          <a:stretch>
            <a:fillRect/>
          </a:stretch>
        </p:blipFill>
        <p:spPr>
          <a:xfrm>
            <a:off x="2558000" y="1352075"/>
            <a:ext cx="3966300" cy="2711250"/>
          </a:xfrm>
          <a:prstGeom prst="rect">
            <a:avLst/>
          </a:prstGeom>
          <a:noFill/>
          <a:ln>
            <a:noFill/>
          </a:ln>
        </p:spPr>
      </p:pic>
      <p:pic>
        <p:nvPicPr>
          <p:cNvPr id="765" name="Google Shape;765;p91"/>
          <p:cNvPicPr preferRelativeResize="0"/>
          <p:nvPr/>
        </p:nvPicPr>
        <p:blipFill>
          <a:blip r:embed="rId5">
            <a:alphaModFix/>
          </a:blip>
          <a:stretch>
            <a:fillRect/>
          </a:stretch>
        </p:blipFill>
        <p:spPr>
          <a:xfrm>
            <a:off x="4820664" y="1925100"/>
            <a:ext cx="4175010" cy="2815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92"/>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Education and Training Recommendations</a:t>
            </a:r>
            <a:endParaRPr/>
          </a:p>
        </p:txBody>
      </p:sp>
      <p:sp>
        <p:nvSpPr>
          <p:cNvPr id="771" name="Google Shape;771;p92"/>
          <p:cNvSpPr txBox="1"/>
          <p:nvPr>
            <p:ph idx="1" type="body"/>
          </p:nvPr>
        </p:nvSpPr>
        <p:spPr>
          <a:xfrm>
            <a:off x="186500" y="790175"/>
            <a:ext cx="8714400" cy="3969900"/>
          </a:xfrm>
          <a:prstGeom prst="rect">
            <a:avLst/>
          </a:prstGeom>
        </p:spPr>
        <p:txBody>
          <a:bodyPr anchorCtr="0" anchor="t" bIns="34275" lIns="68575" spcFirstLastPara="1" rIns="68575" wrap="square" tIns="34275">
            <a:normAutofit fontScale="85000" lnSpcReduction="20000"/>
          </a:bodyPr>
          <a:lstStyle/>
          <a:p>
            <a:pPr indent="0" lvl="0" marL="0" rtl="0" algn="l">
              <a:spcBef>
                <a:spcPts val="800"/>
              </a:spcBef>
              <a:spcAft>
                <a:spcPts val="0"/>
              </a:spcAft>
              <a:buNone/>
            </a:pPr>
            <a:r>
              <a:rPr lang="en"/>
              <a:t>At the professional level:</a:t>
            </a:r>
            <a:endParaRPr/>
          </a:p>
          <a:p>
            <a:pPr indent="-314960" lvl="0" marL="457200" rtl="0" algn="l">
              <a:spcBef>
                <a:spcPts val="800"/>
              </a:spcBef>
              <a:spcAft>
                <a:spcPts val="0"/>
              </a:spcAft>
              <a:buSzPct val="76190"/>
              <a:buChar char="•"/>
            </a:pPr>
            <a:r>
              <a:rPr lang="en"/>
              <a:t>best level to introduce different disciplines and domains to the adversarial and subversion characteristics afforded by cyberspace</a:t>
            </a:r>
            <a:endParaRPr/>
          </a:p>
          <a:p>
            <a:pPr indent="-314960" lvl="0" marL="457200" rtl="0" algn="l">
              <a:spcBef>
                <a:spcPts val="0"/>
              </a:spcBef>
              <a:spcAft>
                <a:spcPts val="0"/>
              </a:spcAft>
              <a:buSzPct val="76190"/>
              <a:buChar char="•"/>
            </a:pPr>
            <a:r>
              <a:rPr lang="en"/>
              <a:t>need for development of a professional certification tailored to the needs of the CPS domain – hardware &amp; software engineering certifications</a:t>
            </a:r>
            <a:endParaRPr/>
          </a:p>
          <a:p>
            <a:pPr indent="0" lvl="0" marL="0" rtl="0" algn="l">
              <a:spcBef>
                <a:spcPts val="800"/>
              </a:spcBef>
              <a:spcAft>
                <a:spcPts val="0"/>
              </a:spcAft>
              <a:buNone/>
            </a:pPr>
            <a:r>
              <a:rPr lang="en"/>
              <a:t>At the university level:</a:t>
            </a:r>
            <a:endParaRPr/>
          </a:p>
          <a:p>
            <a:pPr indent="-314960" lvl="0" marL="457200" rtl="0" algn="l">
              <a:spcBef>
                <a:spcPts val="800"/>
              </a:spcBef>
              <a:spcAft>
                <a:spcPts val="0"/>
              </a:spcAft>
              <a:buSzPct val="76190"/>
              <a:buChar char="•"/>
            </a:pPr>
            <a:r>
              <a:rPr lang="en"/>
              <a:t>teach engineers how to produce higher quality secure software, introduce fundamentals, and good coding practices in every discipline</a:t>
            </a:r>
            <a:endParaRPr/>
          </a:p>
          <a:p>
            <a:pPr indent="-314960" lvl="0" marL="457200" rtl="0" algn="l">
              <a:spcBef>
                <a:spcPts val="0"/>
              </a:spcBef>
              <a:spcAft>
                <a:spcPts val="0"/>
              </a:spcAft>
              <a:buSzPct val="76190"/>
              <a:buChar char="•"/>
            </a:pPr>
            <a:r>
              <a:rPr lang="en"/>
              <a:t>a core cybersecurity 101 course that is tailored to the discipline of interest, but cybersecurity principles should be embedded into existing curricula</a:t>
            </a:r>
            <a:endParaRPr/>
          </a:p>
          <a:p>
            <a:pPr indent="0" lvl="0" marL="0" rtl="0" algn="l">
              <a:spcBef>
                <a:spcPts val="800"/>
              </a:spcBef>
              <a:spcAft>
                <a:spcPts val="0"/>
              </a:spcAft>
              <a:buNone/>
            </a:pPr>
            <a:r>
              <a:rPr lang="en"/>
              <a:t>At the High School and STEM levels</a:t>
            </a:r>
            <a:endParaRPr/>
          </a:p>
          <a:p>
            <a:pPr indent="-314960" lvl="0" marL="457200" rtl="0" algn="l">
              <a:spcBef>
                <a:spcPts val="800"/>
              </a:spcBef>
              <a:spcAft>
                <a:spcPts val="0"/>
              </a:spcAft>
              <a:buSzPct val="76190"/>
              <a:buChar char="•"/>
            </a:pPr>
            <a:r>
              <a:rPr lang="en"/>
              <a:t>introduce cybersecurity hygiene and good early coding practices</a:t>
            </a:r>
            <a:endParaRPr/>
          </a:p>
          <a:p>
            <a:pPr indent="-314960" lvl="0" marL="457200" rtl="0" algn="l">
              <a:spcBef>
                <a:spcPts val="0"/>
              </a:spcBef>
              <a:spcAft>
                <a:spcPts val="0"/>
              </a:spcAft>
              <a:buSzPct val="76190"/>
              <a:buChar char="•"/>
            </a:pPr>
            <a:r>
              <a:rPr lang="en"/>
              <a:t>foster interest in secure cyber-physical systems, programs such as robotics challenges could include security challenges</a:t>
            </a:r>
            <a:endParaRPr/>
          </a:p>
          <a:p>
            <a:pPr indent="-314960" lvl="0" marL="457200" rtl="0" algn="l">
              <a:spcBef>
                <a:spcPts val="0"/>
              </a:spcBef>
              <a:spcAft>
                <a:spcPts val="0"/>
              </a:spcAft>
              <a:buSzPct val="76190"/>
              <a:buChar char="•"/>
            </a:pPr>
            <a:r>
              <a:rPr lang="en"/>
              <a:t>those with interest in coding should begin practicing safe versus vulnerable coding practices early in education</a:t>
            </a:r>
            <a:endParaRPr/>
          </a:p>
          <a:p>
            <a:pPr indent="0" lvl="0" marL="457200" rtl="0" algn="l">
              <a:spcBef>
                <a:spcPts val="800"/>
              </a:spcBef>
              <a:spcAft>
                <a:spcPts val="0"/>
              </a:spcAft>
              <a:buNone/>
            </a:pPr>
            <a:r>
              <a:t/>
            </a:r>
            <a:endParaRPr/>
          </a:p>
        </p:txBody>
      </p:sp>
      <p:sp>
        <p:nvSpPr>
          <p:cNvPr id="772" name="Google Shape;772;p92"/>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93"/>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References</a:t>
            </a:r>
            <a:endParaRPr/>
          </a:p>
        </p:txBody>
      </p:sp>
      <p:sp>
        <p:nvSpPr>
          <p:cNvPr id="778" name="Google Shape;778;p93"/>
          <p:cNvSpPr txBox="1"/>
          <p:nvPr>
            <p:ph idx="1" type="body"/>
          </p:nvPr>
        </p:nvSpPr>
        <p:spPr>
          <a:xfrm>
            <a:off x="186500" y="790175"/>
            <a:ext cx="8714400" cy="3969900"/>
          </a:xfrm>
          <a:prstGeom prst="rect">
            <a:avLst/>
          </a:prstGeom>
        </p:spPr>
        <p:txBody>
          <a:bodyPr anchorCtr="0" anchor="t" bIns="34275" lIns="68575" spcFirstLastPara="1" rIns="68575" wrap="square" tIns="34275">
            <a:normAutofit/>
          </a:bodyPr>
          <a:lstStyle/>
          <a:p>
            <a:pPr indent="-311150" lvl="0" marL="457200" rtl="0" algn="l">
              <a:spcBef>
                <a:spcPts val="800"/>
              </a:spcBef>
              <a:spcAft>
                <a:spcPts val="0"/>
              </a:spcAft>
              <a:buSzPts val="1300"/>
              <a:buChar char="●"/>
            </a:pPr>
            <a:r>
              <a:rPr lang="en" sz="1800"/>
              <a:t>DE </a:t>
            </a:r>
            <a:r>
              <a:rPr lang="en" sz="1800"/>
              <a:t>Jupyter Notebooks: </a:t>
            </a:r>
            <a:r>
              <a:rPr lang="en" sz="1800" u="sng">
                <a:solidFill>
                  <a:schemeClr val="hlink"/>
                </a:solidFill>
                <a:hlinkClick r:id="rId3"/>
              </a:rPr>
              <a:t>https://tsherburne.github.io/de-textbook/lab/index.html</a:t>
            </a:r>
            <a:r>
              <a:rPr lang="en" sz="1800"/>
              <a:t> </a:t>
            </a:r>
            <a:endParaRPr sz="1800"/>
          </a:p>
        </p:txBody>
      </p:sp>
      <p:sp>
        <p:nvSpPr>
          <p:cNvPr id="779" name="Google Shape;779;p93"/>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4"/>
          <p:cNvSpPr txBox="1"/>
          <p:nvPr>
            <p:ph type="title"/>
          </p:nvPr>
        </p:nvSpPr>
        <p:spPr>
          <a:xfrm>
            <a:off x="186506" y="121688"/>
            <a:ext cx="7372200" cy="509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Functional Modeling in Cyber </a:t>
            </a:r>
            <a:r>
              <a:rPr lang="en"/>
              <a:t>Resilience</a:t>
            </a:r>
            <a:endParaRPr/>
          </a:p>
        </p:txBody>
      </p:sp>
      <p:sp>
        <p:nvSpPr>
          <p:cNvPr id="90" name="Google Shape;90;p14"/>
          <p:cNvSpPr txBox="1"/>
          <p:nvPr>
            <p:ph idx="12" type="sldNum"/>
          </p:nvPr>
        </p:nvSpPr>
        <p:spPr>
          <a:xfrm>
            <a:off x="6843500" y="47601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91" name="Google Shape;91;p14"/>
          <p:cNvPicPr preferRelativeResize="0"/>
          <p:nvPr/>
        </p:nvPicPr>
        <p:blipFill>
          <a:blip r:embed="rId3">
            <a:alphaModFix/>
          </a:blip>
          <a:stretch>
            <a:fillRect/>
          </a:stretch>
        </p:blipFill>
        <p:spPr>
          <a:xfrm>
            <a:off x="885900" y="748426"/>
            <a:ext cx="7372199" cy="419155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RC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