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2" r:id="rId1"/>
    <p:sldMasterId id="2147483753" r:id="rId2"/>
  </p:sldMasterIdLst>
  <p:notesMasterIdLst>
    <p:notesMasterId r:id="rId12"/>
  </p:notesMasterIdLst>
  <p:sldIdLst>
    <p:sldId id="1796" r:id="rId3"/>
    <p:sldId id="1805" r:id="rId4"/>
    <p:sldId id="1801" r:id="rId5"/>
    <p:sldId id="1802" r:id="rId6"/>
    <p:sldId id="1804" r:id="rId7"/>
    <p:sldId id="1807" r:id="rId8"/>
    <p:sldId id="1806" r:id="rId9"/>
    <p:sldId id="1808" r:id="rId10"/>
    <p:sldId id="180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Exo 2 SemiBold" pitchFamily="2" charset="77"/>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071116-5396-8A40-964D-A2307C474208}">
          <p14:sldIdLst>
            <p14:sldId id="1796"/>
            <p14:sldId id="1805"/>
            <p14:sldId id="1801"/>
            <p14:sldId id="1802"/>
            <p14:sldId id="1804"/>
            <p14:sldId id="1807"/>
            <p14:sldId id="1806"/>
            <p14:sldId id="1808"/>
            <p14:sldId id="1809"/>
          </p14:sldIdLst>
        </p14:section>
        <p14:section name="About" id="{62AD649B-616E-ED47-9D01-A44A49670BFC}">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3B5"/>
    <a:srgbClr val="A1A878"/>
    <a:srgbClr val="A12F83"/>
    <a:srgbClr val="12846D"/>
    <a:srgbClr val="00ADD9"/>
    <a:srgbClr val="000000"/>
    <a:srgbClr val="004070"/>
    <a:srgbClr val="00A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701"/>
  </p:normalViewPr>
  <p:slideViewPr>
    <p:cSldViewPr snapToGrid="0" snapToObjects="1">
      <p:cViewPr varScale="1">
        <p:scale>
          <a:sx n="124" d="100"/>
          <a:sy n="124" d="100"/>
        </p:scale>
        <p:origin x="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F1C89B6-0167-0549-A9D3-815C20C90D38}" type="datetimeFigureOut">
              <a:rPr lang="en-US" smtClean="0"/>
              <a:pPr/>
              <a:t>4/2/21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A2430F75-B5EC-044F-A636-30352D0A1350}" type="slidenum">
              <a:rPr lang="en-US" smtClean="0"/>
              <a:pPr/>
              <a:t>‹#›</a:t>
            </a:fld>
            <a:endParaRPr lang="en-US" dirty="0"/>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pPr/>
              <a:t>1</a:t>
            </a:fld>
            <a:endParaRPr lang="en-US" dirty="0"/>
          </a:p>
        </p:txBody>
      </p:sp>
    </p:spTree>
    <p:extLst>
      <p:ext uri="{BB962C8B-B14F-4D97-AF65-F5344CB8AC3E}">
        <p14:creationId xmlns:p14="http://schemas.microsoft.com/office/powerpoint/2010/main" val="31994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userDrawn="1"/>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tx1"/>
                </a:solidFill>
                <a:effectLst/>
                <a:latin typeface="Open Sans" panose="020B0606030504020204" pitchFamily="34" charset="0"/>
                <a:ea typeface="+mn-ea"/>
                <a:cs typeface="+mn-cs"/>
              </a:rPr>
              <a:t>Sandia National Laboratories is a </a:t>
            </a:r>
            <a:r>
              <a:rPr lang="en-US" sz="800" b="0" i="0" u="none" strike="noStrike" kern="1200" dirty="0" err="1">
                <a:solidFill>
                  <a:schemeClr val="tx1"/>
                </a:solidFill>
                <a:effectLst/>
                <a:latin typeface="Open Sans" panose="020B0606030504020204" pitchFamily="34" charset="0"/>
                <a:ea typeface="+mn-ea"/>
                <a:cs typeface="+mn-cs"/>
              </a:rPr>
              <a:t>multimission</a:t>
            </a:r>
            <a:r>
              <a:rPr lang="en-US" sz="800" b="0" i="0" u="none" strike="noStrike" kern="1200" dirty="0">
                <a:solidFill>
                  <a:schemeClr val="tx1"/>
                </a:solidFill>
                <a:effectLst/>
                <a:latin typeface="Open Sans" panose="020B0606030504020204" pitchFamily="34" charset="0"/>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userDrawn="1">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28" name="Text Placeholder 24">
            <a:extLst>
              <a:ext uri="{FF2B5EF4-FFF2-40B4-BE49-F238E27FC236}">
                <a16:creationId xmlns:a16="http://schemas.microsoft.com/office/drawing/2014/main" id="{F50582B7-4485-2444-8D1C-E899F3EE07AB}"/>
              </a:ext>
            </a:extLst>
          </p:cNvPr>
          <p:cNvSpPr>
            <a:spLocks noGrp="1"/>
          </p:cNvSpPr>
          <p:nvPr userDrawn="1">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4" name="Subtitle 2">
            <a:extLst>
              <a:ext uri="{FF2B5EF4-FFF2-40B4-BE49-F238E27FC236}">
                <a16:creationId xmlns:a16="http://schemas.microsoft.com/office/drawing/2014/main" id="{E8D43900-98D7-A44C-A2C8-C8E5D501587A}"/>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7" name="Text Placeholder 4">
            <a:extLst>
              <a:ext uri="{FF2B5EF4-FFF2-40B4-BE49-F238E27FC236}">
                <a16:creationId xmlns:a16="http://schemas.microsoft.com/office/drawing/2014/main" id="{C02D1180-C050-974C-B328-F450BBE244DD}"/>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4" name="Picture 3">
            <a:extLst>
              <a:ext uri="{FF2B5EF4-FFF2-40B4-BE49-F238E27FC236}">
                <a16:creationId xmlns:a16="http://schemas.microsoft.com/office/drawing/2014/main" id="{C9BEC3E3-A630-AA4F-992A-001F1FFBCB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6" name="Picture 5">
            <a:extLst>
              <a:ext uri="{FF2B5EF4-FFF2-40B4-BE49-F238E27FC236}">
                <a16:creationId xmlns:a16="http://schemas.microsoft.com/office/drawing/2014/main" id="{3E4DA566-7623-2445-81B1-57244B033C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0507" y="5068122"/>
            <a:ext cx="1740628" cy="253070"/>
          </a:xfrm>
          <a:prstGeom prst="rect">
            <a:avLst/>
          </a:prstGeom>
        </p:spPr>
      </p:pic>
    </p:spTree>
    <p:extLst>
      <p:ext uri="{BB962C8B-B14F-4D97-AF65-F5344CB8AC3E}">
        <p14:creationId xmlns:p14="http://schemas.microsoft.com/office/powerpoint/2010/main" val="22423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a:lvl1pPr>
          </a:lstStyle>
          <a:p>
            <a:r>
              <a:rPr lang="en-US" dirty="0"/>
              <a:t>Title and Double Content - Click to add title</a:t>
            </a:r>
          </a:p>
        </p:txBody>
      </p:sp>
      <p:sp>
        <p:nvSpPr>
          <p:cNvPr id="7" name="Content Placeholder 6"/>
          <p:cNvSpPr>
            <a:spLocks noGrp="1"/>
          </p:cNvSpPr>
          <p:nvPr>
            <p:ph sz="quarter" idx="13" hasCustomPrompt="1"/>
          </p:nvPr>
        </p:nvSpPr>
        <p:spPr>
          <a:xfrm>
            <a:off x="720724" y="1409700"/>
            <a:ext cx="5029200" cy="4648200"/>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hasCustomPrompt="1"/>
          </p:nvPr>
        </p:nvSpPr>
        <p:spPr>
          <a:xfrm>
            <a:off x="6158660" y="1409700"/>
            <a:ext cx="5029200" cy="4648200"/>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533CBC10-5638-7E46-81C8-B530E4D766C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CC0FC208-2094-5247-B442-914250E198C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4" name="Footer Placeholder 9">
            <a:extLst>
              <a:ext uri="{FF2B5EF4-FFF2-40B4-BE49-F238E27FC236}">
                <a16:creationId xmlns:a16="http://schemas.microsoft.com/office/drawing/2014/main" id="{93BA4CF5-05C5-E44F-BFA8-5F66D79FCD39}"/>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8345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D9194FF3-FB44-4F4A-BEA2-4A866309EC42}"/>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0" name="Date Placeholder 8">
            <a:extLst>
              <a:ext uri="{FF2B5EF4-FFF2-40B4-BE49-F238E27FC236}">
                <a16:creationId xmlns:a16="http://schemas.microsoft.com/office/drawing/2014/main" id="{E5A6C9AA-8F75-6E4A-9E5F-9953F798B908}"/>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1" name="Footer Placeholder 9">
            <a:extLst>
              <a:ext uri="{FF2B5EF4-FFF2-40B4-BE49-F238E27FC236}">
                <a16:creationId xmlns:a16="http://schemas.microsoft.com/office/drawing/2014/main" id="{8BF130D3-3334-8F4F-B697-35A9F2814C0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2900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2" name="Title 1"/>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8" name="Date Placeholder 8">
            <a:extLst>
              <a:ext uri="{FF2B5EF4-FFF2-40B4-BE49-F238E27FC236}">
                <a16:creationId xmlns:a16="http://schemas.microsoft.com/office/drawing/2014/main" id="{3BEBB9B5-AA21-3743-AE6F-D669D968EB9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9" name="Footer Placeholder 9">
            <a:extLst>
              <a:ext uri="{FF2B5EF4-FFF2-40B4-BE49-F238E27FC236}">
                <a16:creationId xmlns:a16="http://schemas.microsoft.com/office/drawing/2014/main" id="{4B41CB23-D8A4-634B-8696-A8C38E3AC15F}"/>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13360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7">
            <a:extLst>
              <a:ext uri="{FF2B5EF4-FFF2-40B4-BE49-F238E27FC236}">
                <a16:creationId xmlns:a16="http://schemas.microsoft.com/office/drawing/2014/main" id="{14DA5D46-7DB6-A447-B104-EB1662B30941}"/>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9" name="Date Placeholder 8">
            <a:extLst>
              <a:ext uri="{FF2B5EF4-FFF2-40B4-BE49-F238E27FC236}">
                <a16:creationId xmlns:a16="http://schemas.microsoft.com/office/drawing/2014/main" id="{6531D3A3-757D-8B47-A2D3-3517AB7E4E7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0" name="Footer Placeholder 9">
            <a:extLst>
              <a:ext uri="{FF2B5EF4-FFF2-40B4-BE49-F238E27FC236}">
                <a16:creationId xmlns:a16="http://schemas.microsoft.com/office/drawing/2014/main" id="{C6376D8E-D4AE-934B-B500-E11F86158FE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4409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Double Content - Click to add title</a:t>
            </a:r>
          </a:p>
        </p:txBody>
      </p:sp>
      <p:sp>
        <p:nvSpPr>
          <p:cNvPr id="9" name="Content Placeholder 8"/>
          <p:cNvSpPr>
            <a:spLocks noGrp="1"/>
          </p:cNvSpPr>
          <p:nvPr>
            <p:ph sz="quarter" idx="14" hasCustomPrompt="1"/>
          </p:nvPr>
        </p:nvSpPr>
        <p:spPr>
          <a:xfrm>
            <a:off x="6158660" y="1409700"/>
            <a:ext cx="5029200" cy="4648200"/>
          </a:xfrm>
        </p:spPr>
        <p:txBody>
          <a:bodyPr lIns="45720"/>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a:extLst>
              <a:ext uri="{FF2B5EF4-FFF2-40B4-BE49-F238E27FC236}">
                <a16:creationId xmlns:a16="http://schemas.microsoft.com/office/drawing/2014/main" id="{AFE68596-C998-4449-AA72-201F663B1080}"/>
              </a:ext>
            </a:extLst>
          </p:cNvPr>
          <p:cNvSpPr>
            <a:spLocks noGrp="1"/>
          </p:cNvSpPr>
          <p:nvPr>
            <p:ph sz="quarter" idx="13" hasCustomPrompt="1"/>
          </p:nvPr>
        </p:nvSpPr>
        <p:spPr>
          <a:xfrm>
            <a:off x="720724" y="1409700"/>
            <a:ext cx="5029200" cy="4648200"/>
          </a:xfr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7">
            <a:extLst>
              <a:ext uri="{FF2B5EF4-FFF2-40B4-BE49-F238E27FC236}">
                <a16:creationId xmlns:a16="http://schemas.microsoft.com/office/drawing/2014/main" id="{88CC8865-9B06-F04A-B596-67CF2250F53A}"/>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14" name="Date Placeholder 8">
            <a:extLst>
              <a:ext uri="{FF2B5EF4-FFF2-40B4-BE49-F238E27FC236}">
                <a16:creationId xmlns:a16="http://schemas.microsoft.com/office/drawing/2014/main" id="{8984D5BE-3984-D642-8048-62E970BD9DC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5" name="Footer Placeholder 9">
            <a:extLst>
              <a:ext uri="{FF2B5EF4-FFF2-40B4-BE49-F238E27FC236}">
                <a16:creationId xmlns:a16="http://schemas.microsoft.com/office/drawing/2014/main" id="{D37F498F-8C04-8E41-B8E2-2CF797996E1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41107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047140F4-9603-3740-AC59-61030724EC2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10" name="Date Placeholder 8">
            <a:extLst>
              <a:ext uri="{FF2B5EF4-FFF2-40B4-BE49-F238E27FC236}">
                <a16:creationId xmlns:a16="http://schemas.microsoft.com/office/drawing/2014/main" id="{32A26D86-2879-4B46-86CA-D69ABD3FE84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1" name="Footer Placeholder 9">
            <a:extLst>
              <a:ext uri="{FF2B5EF4-FFF2-40B4-BE49-F238E27FC236}">
                <a16:creationId xmlns:a16="http://schemas.microsoft.com/office/drawing/2014/main" id="{5B861089-20B6-544A-BC46-4CA4C9A1BB22}"/>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0568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13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userDrawn="1"/>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bg1"/>
                </a:solidFill>
                <a:effectLst/>
                <a:latin typeface="Open Sans" panose="020B0606030504020204" pitchFamily="34" charset="0"/>
                <a:ea typeface="+mn-ea"/>
                <a:cs typeface="+mn-cs"/>
              </a:rPr>
              <a:t>Sandia National Laboratories is a </a:t>
            </a:r>
            <a:r>
              <a:rPr lang="en-US" sz="800" b="0" i="0" u="none" strike="noStrike" kern="1200" dirty="0" err="1">
                <a:solidFill>
                  <a:schemeClr val="bg1"/>
                </a:solidFill>
                <a:effectLst/>
                <a:latin typeface="Open Sans" panose="020B0606030504020204" pitchFamily="34" charset="0"/>
                <a:ea typeface="+mn-ea"/>
                <a:cs typeface="+mn-cs"/>
              </a:rPr>
              <a:t>multimission</a:t>
            </a:r>
            <a:r>
              <a:rPr lang="en-US" sz="800" b="0" i="0" u="none" strike="noStrike" kern="1200" dirty="0">
                <a:solidFill>
                  <a:schemeClr val="bg1"/>
                </a:solidFill>
                <a:effectLst/>
                <a:latin typeface="Open Sans" panose="020B0606030504020204" pitchFamily="34" charset="0"/>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a:prstGeom prst="rect">
            <a:avLst/>
          </a:prstGeo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a:prstGeom prst="rect">
            <a:avLst/>
          </a:prstGeo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a:prstGeom prst="rect">
            <a:avLst/>
          </a:prstGeo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6" name="Title 1">
            <a:extLst>
              <a:ext uri="{FF2B5EF4-FFF2-40B4-BE49-F238E27FC236}">
                <a16:creationId xmlns:a16="http://schemas.microsoft.com/office/drawing/2014/main" id="{6A640D0C-6768-054F-A9E5-72433DED96A0}"/>
              </a:ext>
            </a:extLst>
          </p:cNvPr>
          <p:cNvSpPr>
            <a:spLocks noGrp="1"/>
          </p:cNvSpPr>
          <p:nvPr>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17" name="Text Placeholder 24">
            <a:extLst>
              <a:ext uri="{FF2B5EF4-FFF2-40B4-BE49-F238E27FC236}">
                <a16:creationId xmlns:a16="http://schemas.microsoft.com/office/drawing/2014/main" id="{49EC6533-A0BD-5E46-AF14-AB8CC26AA90C}"/>
              </a:ext>
            </a:extLst>
          </p:cNvPr>
          <p:cNvSpPr>
            <a:spLocks noGrp="1"/>
          </p:cNvSpPr>
          <p:nvPr>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18" name="Subtitle 2">
            <a:extLst>
              <a:ext uri="{FF2B5EF4-FFF2-40B4-BE49-F238E27FC236}">
                <a16:creationId xmlns:a16="http://schemas.microsoft.com/office/drawing/2014/main" id="{B7B0D49C-82E5-0B42-A64F-A7234DA2B09F}"/>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19" name="Text Placeholder 4">
            <a:extLst>
              <a:ext uri="{FF2B5EF4-FFF2-40B4-BE49-F238E27FC236}">
                <a16:creationId xmlns:a16="http://schemas.microsoft.com/office/drawing/2014/main" id="{044566E6-F23A-E842-B04D-8E74C1E5C088}"/>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2" name="Picture 11">
            <a:extLst>
              <a:ext uri="{FF2B5EF4-FFF2-40B4-BE49-F238E27FC236}">
                <a16:creationId xmlns:a16="http://schemas.microsoft.com/office/drawing/2014/main" id="{4509C096-9973-EF42-BC88-D6ADDE589A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13" name="Picture 12">
            <a:extLst>
              <a:ext uri="{FF2B5EF4-FFF2-40B4-BE49-F238E27FC236}">
                <a16:creationId xmlns:a16="http://schemas.microsoft.com/office/drawing/2014/main" id="{7B30676C-5F7C-9C42-9914-B73F06BACB0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272826" y="5073548"/>
            <a:ext cx="1863045" cy="257655"/>
          </a:xfrm>
          <a:prstGeom prst="rect">
            <a:avLst/>
          </a:prstGeom>
        </p:spPr>
      </p:pic>
    </p:spTree>
    <p:extLst>
      <p:ext uri="{BB962C8B-B14F-4D97-AF65-F5344CB8AC3E}">
        <p14:creationId xmlns:p14="http://schemas.microsoft.com/office/powerpoint/2010/main" val="1602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F807EE3-5A7B-7B43-9CD9-05809754EE92}"/>
              </a:ext>
            </a:extLst>
          </p:cNvPr>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10" name="Title 1">
            <a:extLst>
              <a:ext uri="{FF2B5EF4-FFF2-40B4-BE49-F238E27FC236}">
                <a16:creationId xmlns:a16="http://schemas.microsoft.com/office/drawing/2014/main" id="{AB80C274-88C4-EF40-AFFB-1D3EE28ABA97}"/>
              </a:ext>
            </a:extLst>
          </p:cNvPr>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12" name="Date Placeholder 8">
            <a:extLst>
              <a:ext uri="{FF2B5EF4-FFF2-40B4-BE49-F238E27FC236}">
                <a16:creationId xmlns:a16="http://schemas.microsoft.com/office/drawing/2014/main" id="{28F9A4F9-E91B-894E-980A-89E25D983C8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3" name="Footer Placeholder 9">
            <a:extLst>
              <a:ext uri="{FF2B5EF4-FFF2-40B4-BE49-F238E27FC236}">
                <a16:creationId xmlns:a16="http://schemas.microsoft.com/office/drawing/2014/main" id="{9BB042E6-FFFD-3849-9A9F-1B3E03339F6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62760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_and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a:xfrm>
            <a:off x="720647" y="1429233"/>
            <a:ext cx="10480751" cy="4636287"/>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7">
            <a:extLst>
              <a:ext uri="{FF2B5EF4-FFF2-40B4-BE49-F238E27FC236}">
                <a16:creationId xmlns:a16="http://schemas.microsoft.com/office/drawing/2014/main" id="{84653370-8875-2C4D-A315-258AE5BBDEBE}"/>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1" name="Date Placeholder 8">
            <a:extLst>
              <a:ext uri="{FF2B5EF4-FFF2-40B4-BE49-F238E27FC236}">
                <a16:creationId xmlns:a16="http://schemas.microsoft.com/office/drawing/2014/main" id="{60925A80-6FB1-1F4E-8281-11634B44449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2" name="Footer Placeholder 9">
            <a:extLst>
              <a:ext uri="{FF2B5EF4-FFF2-40B4-BE49-F238E27FC236}">
                <a16:creationId xmlns:a16="http://schemas.microsoft.com/office/drawing/2014/main" id="{C3CAD971-D42D-864F-B8DE-C3410EC67E06}"/>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3850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3" name="Text Placeholder 2"/>
          <p:cNvSpPr>
            <a:spLocks noGrp="1"/>
          </p:cNvSpPr>
          <p:nvPr>
            <p:ph type="body" idx="1"/>
          </p:nvPr>
        </p:nvSpPr>
        <p:spPr>
          <a:xfrm>
            <a:off x="720647" y="1429233"/>
            <a:ext cx="10480751" cy="4636287"/>
          </a:xfrm>
          <a:prstGeom prst="rect">
            <a:avLst/>
          </a:prstGeom>
        </p:spPr>
        <p:txBody>
          <a:bodyPr vert="horz" lIns="45720" tIns="45720" rIns="4572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AD1E2D48-26E4-F540-8A4B-081EC834D04C}"/>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9" name="Date Placeholder 8">
            <a:extLst>
              <a:ext uri="{FF2B5EF4-FFF2-40B4-BE49-F238E27FC236}">
                <a16:creationId xmlns:a16="http://schemas.microsoft.com/office/drawing/2014/main" id="{F27CFCD6-42D6-CF46-A09D-23B16AA07F0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0" name="Footer Placeholder 9">
            <a:extLst>
              <a:ext uri="{FF2B5EF4-FFF2-40B4-BE49-F238E27FC236}">
                <a16:creationId xmlns:a16="http://schemas.microsoft.com/office/drawing/2014/main" id="{AC1FC436-ACD0-714D-A860-1E9467D1FE58}"/>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996895408"/>
      </p:ext>
    </p:extLst>
  </p:cSld>
  <p:clrMap bg1="lt1" tx1="dk1" bg2="lt2" tx2="dk2" accent1="accent1" accent2="accent2" accent3="accent3" accent4="accent4" accent5="accent5" accent6="accent6" hlink="hlink" folHlink="folHlink"/>
  <p:sldLayoutIdLst>
    <p:sldLayoutId id="2147483806" r:id="rId1"/>
    <p:sldLayoutId id="2147483701" r:id="rId2"/>
    <p:sldLayoutId id="2147483813" r:id="rId3"/>
    <p:sldLayoutId id="2147483697" r:id="rId4"/>
    <p:sldLayoutId id="2147483698" r:id="rId5"/>
    <p:sldLayoutId id="21474837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mj-lt"/>
          <a:ea typeface="Open Sans SemiBold" panose="020B0606030504020204" pitchFamily="34" charset="0"/>
          <a:cs typeface="Open Sans SemiBold" panose="020B0606030504020204" pitchFamily="34" charset="0"/>
        </a:defRPr>
      </a:lvl1pPr>
    </p:titleStyle>
    <p:body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6A1891C8-40F6-0844-84D7-FB57C74DFCAB}"/>
              </a:ext>
            </a:extLst>
          </p:cNvPr>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11" name="Text Placeholder 2">
            <a:extLst>
              <a:ext uri="{FF2B5EF4-FFF2-40B4-BE49-F238E27FC236}">
                <a16:creationId xmlns:a16="http://schemas.microsoft.com/office/drawing/2014/main" id="{11E04381-06F4-6A4A-986B-6305FD5236CF}"/>
              </a:ext>
            </a:extLst>
          </p:cNvPr>
          <p:cNvSpPr>
            <a:spLocks noGrp="1"/>
          </p:cNvSpPr>
          <p:nvPr>
            <p:ph type="body" idx="1"/>
          </p:nvPr>
        </p:nvSpPr>
        <p:spPr>
          <a:xfrm>
            <a:off x="720647" y="1429233"/>
            <a:ext cx="10480751" cy="4636287"/>
          </a:xfrm>
          <a:prstGeom prst="rect">
            <a:avLst/>
          </a:prstGeom>
        </p:spPr>
        <p:txBody>
          <a:bodyPr vert="horz" lIns="0" tIns="45720" rIns="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1C83E4D2-C847-754F-86F1-AE63596BA0FB}"/>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D5068D1B-B42E-8343-A696-82B7686B4067}"/>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4/2/21</a:t>
            </a:fld>
            <a:endParaRPr lang="en-US" dirty="0"/>
          </a:p>
        </p:txBody>
      </p:sp>
      <p:sp>
        <p:nvSpPr>
          <p:cNvPr id="14" name="Footer Placeholder 9">
            <a:extLst>
              <a:ext uri="{FF2B5EF4-FFF2-40B4-BE49-F238E27FC236}">
                <a16:creationId xmlns:a16="http://schemas.microsoft.com/office/drawing/2014/main" id="{1259F7E5-8F2B-7D4F-BF1C-8C5936265044}"/>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627178048"/>
      </p:ext>
    </p:extLst>
  </p:cSld>
  <p:clrMap bg1="lt1" tx1="dk1" bg2="lt2" tx2="dk2" accent1="accent1" accent2="accent2" accent3="accent3" accent4="accent4" accent5="accent5" accent6="accent6" hlink="hlink" folHlink="folHlink"/>
  <p:sldLayoutIdLst>
    <p:sldLayoutId id="2147483807" r:id="rId1"/>
    <p:sldLayoutId id="2147483756" r:id="rId2"/>
    <p:sldLayoutId id="2147483758" r:id="rId3"/>
    <p:sldLayoutId id="2147483759" r:id="rId4"/>
    <p:sldLayoutId id="2147483765" r:id="rId5"/>
    <p:sldLayoutId id="214748377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1"/>
          </a:solidFill>
          <a:latin typeface="+mj-lt"/>
          <a:ea typeface="Open Sans SemiBold" panose="020B0606030504020204" pitchFamily="34" charset="0"/>
          <a:cs typeface="Open Sans SemiBold" panose="020B0606030504020204" pitchFamily="34" charset="0"/>
        </a:defRPr>
      </a:lvl1pPr>
    </p:titleStyle>
    <p:bodyStyle>
      <a:lvl1pPr marL="91436" indent="-91436" algn="l" defTabSz="914354" rtl="0" eaLnBrk="1" latinLnBrk="0" hangingPunct="1">
        <a:lnSpc>
          <a:spcPct val="100000"/>
        </a:lnSpc>
        <a:spcBef>
          <a:spcPts val="1200"/>
        </a:spcBef>
        <a:spcAft>
          <a:spcPts val="200"/>
        </a:spcAft>
        <a:buClr>
          <a:srgbClr val="00B0F0"/>
        </a:buClr>
        <a:buSzPct val="100000"/>
        <a:buFont typeface="Calibri" panose="020F0502020204030204" pitchFamily="34" charset="0"/>
        <a:buChar char=" "/>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84029" indent="-182870" algn="l" defTabSz="914354" rtl="0" eaLnBrk="1" latinLnBrk="0" hangingPunct="1">
        <a:lnSpc>
          <a:spcPct val="100000"/>
        </a:lnSpc>
        <a:spcBef>
          <a:spcPts val="200"/>
        </a:spcBef>
        <a:spcAft>
          <a:spcPts val="400"/>
        </a:spcAft>
        <a:buClr>
          <a:srgbClr val="00B0F0"/>
        </a:buClr>
        <a:buFont typeface="Wingdings" pitchFamily="2" charset="2"/>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66900"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49771"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932642"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F4D8B3A-FD4A-B145-BF47-2951FF38439F}"/>
              </a:ext>
            </a:extLst>
          </p:cNvPr>
          <p:cNvSpPr>
            <a:spLocks noGrp="1"/>
          </p:cNvSpPr>
          <p:nvPr>
            <p:ph type="ctrTitle"/>
          </p:nvPr>
        </p:nvSpPr>
        <p:spPr>
          <a:xfrm>
            <a:off x="640925" y="1312448"/>
            <a:ext cx="6351553" cy="1520936"/>
          </a:xfrm>
        </p:spPr>
        <p:txBody>
          <a:bodyPr>
            <a:noAutofit/>
          </a:bodyPr>
          <a:lstStyle/>
          <a:p>
            <a:r>
              <a:rPr lang="en-US" sz="2800" dirty="0"/>
              <a:t>Opportunities and challenges for openly publishing statistics research for national defense applications</a:t>
            </a:r>
            <a:br>
              <a:rPr lang="en-US" sz="2800" dirty="0"/>
            </a:br>
            <a:endParaRPr lang="en-US" sz="2800" dirty="0"/>
          </a:p>
        </p:txBody>
      </p:sp>
      <p:sp>
        <p:nvSpPr>
          <p:cNvPr id="23" name="Text Placeholder 22">
            <a:extLst>
              <a:ext uri="{FF2B5EF4-FFF2-40B4-BE49-F238E27FC236}">
                <a16:creationId xmlns:a16="http://schemas.microsoft.com/office/drawing/2014/main" id="{ACCD0F44-4EA8-8C44-9450-19DE5A3992E6}"/>
              </a:ext>
            </a:extLst>
          </p:cNvPr>
          <p:cNvSpPr>
            <a:spLocks noGrp="1"/>
          </p:cNvSpPr>
          <p:nvPr>
            <p:ph type="body" sz="quarter" idx="15"/>
          </p:nvPr>
        </p:nvSpPr>
        <p:spPr/>
        <p:txBody>
          <a:bodyPr/>
          <a:lstStyle/>
          <a:p>
            <a:r>
              <a:rPr lang="en-US" dirty="0"/>
              <a:t>SAND2021-4004 C</a:t>
            </a:r>
          </a:p>
        </p:txBody>
      </p:sp>
      <p:sp>
        <p:nvSpPr>
          <p:cNvPr id="21" name="Subtitle 20">
            <a:extLst>
              <a:ext uri="{FF2B5EF4-FFF2-40B4-BE49-F238E27FC236}">
                <a16:creationId xmlns:a16="http://schemas.microsoft.com/office/drawing/2014/main" id="{05146071-E038-D245-BA97-211FAFC0578B}"/>
              </a:ext>
            </a:extLst>
          </p:cNvPr>
          <p:cNvSpPr>
            <a:spLocks noGrp="1"/>
          </p:cNvSpPr>
          <p:nvPr>
            <p:ph type="subTitle" idx="1"/>
          </p:nvPr>
        </p:nvSpPr>
        <p:spPr/>
        <p:txBody>
          <a:bodyPr/>
          <a:lstStyle/>
          <a:p>
            <a:r>
              <a:rPr lang="en-US" dirty="0"/>
              <a:t>Lyndsay Shand, </a:t>
            </a:r>
            <a:r>
              <a:rPr lang="en-US" dirty="0" err="1"/>
              <a:t>lshand@sandia.gov</a:t>
            </a:r>
            <a:endParaRPr lang="en-US" dirty="0"/>
          </a:p>
        </p:txBody>
      </p:sp>
    </p:spTree>
    <p:extLst>
      <p:ext uri="{BB962C8B-B14F-4D97-AF65-F5344CB8AC3E}">
        <p14:creationId xmlns:p14="http://schemas.microsoft.com/office/powerpoint/2010/main" val="11691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0073-E3FB-124F-8454-6205A515692E}"/>
              </a:ext>
            </a:extLst>
          </p:cNvPr>
          <p:cNvSpPr>
            <a:spLocks noGrp="1"/>
          </p:cNvSpPr>
          <p:nvPr>
            <p:ph type="title"/>
          </p:nvPr>
        </p:nvSpPr>
        <p:spPr>
          <a:xfrm>
            <a:off x="785285" y="356686"/>
            <a:ext cx="10480752" cy="570225"/>
          </a:xfrm>
        </p:spPr>
        <p:txBody>
          <a:bodyPr/>
          <a:lstStyle/>
          <a:p>
            <a:r>
              <a:rPr lang="en-US" dirty="0"/>
              <a:t>Background</a:t>
            </a:r>
          </a:p>
        </p:txBody>
      </p:sp>
      <p:sp>
        <p:nvSpPr>
          <p:cNvPr id="3" name="Slide Number Placeholder 2">
            <a:extLst>
              <a:ext uri="{FF2B5EF4-FFF2-40B4-BE49-F238E27FC236}">
                <a16:creationId xmlns:a16="http://schemas.microsoft.com/office/drawing/2014/main" id="{DBF1F5BE-E9AA-2241-8E80-67EB486A6A1B}"/>
              </a:ext>
            </a:extLst>
          </p:cNvPr>
          <p:cNvSpPr>
            <a:spLocks noGrp="1"/>
          </p:cNvSpPr>
          <p:nvPr>
            <p:ph type="sldNum" sz="quarter" idx="4"/>
          </p:nvPr>
        </p:nvSpPr>
        <p:spPr/>
        <p:txBody>
          <a:bodyPr/>
          <a:lstStyle/>
          <a:p>
            <a:pPr algn="ctr"/>
            <a:fld id="{F6B149FD-26F7-3645-B4E7-BA8B8CC5EEA8}" type="slidenum">
              <a:rPr lang="en-US" smtClean="0"/>
              <a:pPr algn="ctr"/>
              <a:t>2</a:t>
            </a:fld>
            <a:endParaRPr lang="en-US" dirty="0"/>
          </a:p>
        </p:txBody>
      </p:sp>
      <p:sp>
        <p:nvSpPr>
          <p:cNvPr id="4" name="TextBox 3">
            <a:extLst>
              <a:ext uri="{FF2B5EF4-FFF2-40B4-BE49-F238E27FC236}">
                <a16:creationId xmlns:a16="http://schemas.microsoft.com/office/drawing/2014/main" id="{F4EC8883-DFC6-8C4E-9343-8A34406BA428}"/>
              </a:ext>
            </a:extLst>
          </p:cNvPr>
          <p:cNvSpPr txBox="1"/>
          <p:nvPr/>
        </p:nvSpPr>
        <p:spPr>
          <a:xfrm>
            <a:off x="422031" y="1336431"/>
            <a:ext cx="11207261" cy="4093428"/>
          </a:xfrm>
          <a:prstGeom prst="rect">
            <a:avLst/>
          </a:prstGeom>
          <a:noFill/>
        </p:spPr>
        <p:txBody>
          <a:bodyPr wrap="square" rtlCol="0">
            <a:spAutoFit/>
          </a:bodyPr>
          <a:lstStyle/>
          <a:p>
            <a:pPr marL="342900" indent="-342900">
              <a:buFont typeface="Wingdings" pitchFamily="2" charset="2"/>
              <a:buChar char="Ø"/>
            </a:pPr>
            <a:r>
              <a:rPr lang="en-US" sz="2000" dirty="0"/>
              <a:t>Benefits to publishing peer-reviewed literature include:</a:t>
            </a:r>
          </a:p>
          <a:p>
            <a:pPr marL="800100" lvl="1" indent="-342900">
              <a:buFont typeface="Wingdings" pitchFamily="2" charset="2"/>
              <a:buChar char="Ø"/>
            </a:pPr>
            <a:r>
              <a:rPr lang="en-US" sz="2000" dirty="0"/>
              <a:t>Dissemination of ideas and adding to the scientific body of knowledge</a:t>
            </a:r>
          </a:p>
          <a:p>
            <a:pPr marL="800100" lvl="1" indent="-342900">
              <a:buFont typeface="Wingdings" pitchFamily="2" charset="2"/>
              <a:buChar char="Ø"/>
            </a:pPr>
            <a:r>
              <a:rPr lang="en-US" sz="2000" dirty="0"/>
              <a:t>Peer-review by a broader community and increase in visibility of the work</a:t>
            </a:r>
          </a:p>
          <a:p>
            <a:pPr marL="800100" lvl="1" indent="-342900">
              <a:buFont typeface="Wingdings" pitchFamily="2" charset="2"/>
              <a:buChar char="Ø"/>
            </a:pPr>
            <a:r>
              <a:rPr lang="en-US" sz="2000" dirty="0"/>
              <a:t>often the primary way to show credibility in academia. There are high expectations to publish as frequently as possible in the most prestigious journals when possible. </a:t>
            </a:r>
          </a:p>
          <a:p>
            <a:endParaRPr lang="en-US" sz="2000" dirty="0"/>
          </a:p>
          <a:p>
            <a:pPr marL="342900" indent="-342900">
              <a:buFont typeface="Wingdings" pitchFamily="2" charset="2"/>
              <a:buChar char="Ø"/>
            </a:pPr>
            <a:endParaRPr lang="en-US" sz="2000" dirty="0"/>
          </a:p>
          <a:p>
            <a:pPr marL="342900" indent="-342900">
              <a:buFont typeface="Wingdings" pitchFamily="2" charset="2"/>
              <a:buChar char="Ø"/>
            </a:pPr>
            <a:r>
              <a:rPr lang="en-US" sz="2000" dirty="0"/>
              <a:t>Many, if not all of us, in the defense community come from academia and may bring the pressure of publishing with us whether or not it is expected from our employers.</a:t>
            </a:r>
          </a:p>
          <a:p>
            <a:pPr marL="342900" indent="-342900">
              <a:buFont typeface="Wingdings" pitchFamily="2" charset="2"/>
              <a:buChar char="Ø"/>
            </a:pPr>
            <a:endParaRPr lang="en-US" sz="2000" dirty="0"/>
          </a:p>
          <a:p>
            <a:pPr marL="342900" indent="-342900">
              <a:buFont typeface="Wingdings" pitchFamily="2" charset="2"/>
              <a:buChar char="Ø"/>
            </a:pPr>
            <a:endParaRPr lang="en-US" sz="2000" dirty="0"/>
          </a:p>
          <a:p>
            <a:pPr marL="342900" indent="-342900">
              <a:buFont typeface="Wingdings" pitchFamily="2" charset="2"/>
              <a:buChar char="Ø"/>
            </a:pPr>
            <a:r>
              <a:rPr lang="en-US" sz="2000" dirty="0"/>
              <a:t>However challenging it may seem at times, publishing our work and sharing it openly with the community is possible and important!</a:t>
            </a:r>
          </a:p>
        </p:txBody>
      </p:sp>
    </p:spTree>
    <p:extLst>
      <p:ext uri="{BB962C8B-B14F-4D97-AF65-F5344CB8AC3E}">
        <p14:creationId xmlns:p14="http://schemas.microsoft.com/office/powerpoint/2010/main" val="40947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44F8C4-202F-5748-954E-E748CC614D70}"/>
              </a:ext>
            </a:extLst>
          </p:cNvPr>
          <p:cNvSpPr>
            <a:spLocks noGrp="1"/>
          </p:cNvSpPr>
          <p:nvPr>
            <p:ph type="title"/>
          </p:nvPr>
        </p:nvSpPr>
        <p:spPr/>
        <p:txBody>
          <a:bodyPr/>
          <a:lstStyle/>
          <a:p>
            <a:r>
              <a:rPr lang="en-US" dirty="0"/>
              <a:t>Challenges</a:t>
            </a:r>
          </a:p>
        </p:txBody>
      </p:sp>
      <p:sp>
        <p:nvSpPr>
          <p:cNvPr id="10" name="Content Placeholder 9">
            <a:extLst>
              <a:ext uri="{FF2B5EF4-FFF2-40B4-BE49-F238E27FC236}">
                <a16:creationId xmlns:a16="http://schemas.microsoft.com/office/drawing/2014/main" id="{C8C382F7-B28D-A24F-8A31-60568291B414}"/>
              </a:ext>
            </a:extLst>
          </p:cNvPr>
          <p:cNvSpPr>
            <a:spLocks noGrp="1"/>
          </p:cNvSpPr>
          <p:nvPr>
            <p:ph idx="1"/>
          </p:nvPr>
        </p:nvSpPr>
        <p:spPr>
          <a:xfrm>
            <a:off x="720647" y="1429233"/>
            <a:ext cx="10955538" cy="4636287"/>
          </a:xfrm>
        </p:spPr>
        <p:txBody>
          <a:bodyPr>
            <a:normAutofit lnSpcReduction="10000"/>
          </a:bodyPr>
          <a:lstStyle/>
          <a:p>
            <a:r>
              <a:rPr lang="en-US" dirty="0"/>
              <a:t>Openly publishing on statistics for defense and national security poses certain challenges and is often not straightforward, but research in this area is important to share with the open community to advance the field. </a:t>
            </a:r>
          </a:p>
          <a:p>
            <a:endParaRPr lang="en-US" dirty="0"/>
          </a:p>
          <a:p>
            <a:r>
              <a:rPr lang="en-US" dirty="0"/>
              <a:t>Common Challenges:</a:t>
            </a:r>
          </a:p>
          <a:p>
            <a:pPr marL="342900" indent="-342900">
              <a:buFont typeface="Arial" panose="020B0604020202020204" pitchFamily="34" charset="0"/>
              <a:buChar char="•"/>
            </a:pPr>
            <a:r>
              <a:rPr lang="en-US" dirty="0"/>
              <a:t>Statistics for national defense is a niche audience making target journals and conferences hard to identify.</a:t>
            </a:r>
          </a:p>
          <a:p>
            <a:pPr marL="342900" indent="-342900">
              <a:buFont typeface="Arial" panose="020B0604020202020204" pitchFamily="34" charset="0"/>
              <a:buChar char="•"/>
            </a:pPr>
            <a:r>
              <a:rPr lang="en-US" dirty="0"/>
              <a:t>Data is often sensitive and surrogate data is needed for publication.</a:t>
            </a:r>
          </a:p>
          <a:p>
            <a:pPr marL="342900" indent="-342900">
              <a:buFont typeface="Arial" panose="020B0604020202020204" pitchFamily="34" charset="0"/>
              <a:buChar char="•"/>
            </a:pPr>
            <a:r>
              <a:rPr lang="en-US" dirty="0"/>
              <a:t>Often there is not the same expectation to publish as in Academia.</a:t>
            </a:r>
          </a:p>
          <a:p>
            <a:pPr marL="342900" lvl="0" indent="-342900">
              <a:buClr>
                <a:srgbClr val="27ADCF"/>
              </a:buClr>
              <a:buFont typeface="Arial" panose="020B0604020202020204" pitchFamily="34" charset="0"/>
              <a:buChar char="•"/>
            </a:pPr>
            <a:r>
              <a:rPr lang="en-US" dirty="0">
                <a:solidFill>
                  <a:schemeClr val="bg2">
                    <a:lumMod val="10000"/>
                  </a:schemeClr>
                </a:solidFill>
              </a:rPr>
              <a:t>Results are often shared in internal reports where review is not as rigorous.  </a:t>
            </a:r>
          </a:p>
          <a:p>
            <a:pPr marL="342900" lvl="0" indent="-342900">
              <a:buClr>
                <a:srgbClr val="27ADCF"/>
              </a:buClr>
              <a:buFont typeface="Arial" panose="020B0604020202020204" pitchFamily="34" charset="0"/>
              <a:buChar char="•"/>
            </a:pPr>
            <a:r>
              <a:rPr lang="en-US" dirty="0">
                <a:solidFill>
                  <a:schemeClr val="bg2">
                    <a:lumMod val="10000"/>
                  </a:schemeClr>
                </a:solidFill>
              </a:rPr>
              <a:t>Among others.</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a:xfrm>
            <a:off x="0" y="356686"/>
            <a:ext cx="559397" cy="570225"/>
          </a:xfrm>
        </p:spPr>
        <p:txBody>
          <a:bodyPr/>
          <a:lstStyle/>
          <a:p>
            <a:fld id="{F6B149FD-26F7-3645-B4E7-BA8B8CC5EEA8}" type="slidenum">
              <a:rPr lang="en-US" smtClean="0"/>
              <a:pPr/>
              <a:t>3</a:t>
            </a:fld>
            <a:endParaRPr lang="en-US" dirty="0"/>
          </a:p>
        </p:txBody>
      </p:sp>
    </p:spTree>
    <p:extLst>
      <p:ext uri="{BB962C8B-B14F-4D97-AF65-F5344CB8AC3E}">
        <p14:creationId xmlns:p14="http://schemas.microsoft.com/office/powerpoint/2010/main" val="36253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4AF1-6267-6641-A2E0-DC07CD126DFB}"/>
              </a:ext>
            </a:extLst>
          </p:cNvPr>
          <p:cNvSpPr>
            <a:spLocks noGrp="1"/>
          </p:cNvSpPr>
          <p:nvPr>
            <p:ph type="title"/>
          </p:nvPr>
        </p:nvSpPr>
        <p:spPr/>
        <p:txBody>
          <a:bodyPr/>
          <a:lstStyle/>
          <a:p>
            <a:r>
              <a:rPr lang="en-US" dirty="0"/>
              <a:t>Round Table Topic #1 Employer Support</a:t>
            </a:r>
          </a:p>
        </p:txBody>
      </p:sp>
      <p:sp>
        <p:nvSpPr>
          <p:cNvPr id="3" name="Slide Number Placeholder 2">
            <a:extLst>
              <a:ext uri="{FF2B5EF4-FFF2-40B4-BE49-F238E27FC236}">
                <a16:creationId xmlns:a16="http://schemas.microsoft.com/office/drawing/2014/main" id="{4147480D-163B-1948-9734-B543468A1161}"/>
              </a:ext>
            </a:extLst>
          </p:cNvPr>
          <p:cNvSpPr>
            <a:spLocks noGrp="1"/>
          </p:cNvSpPr>
          <p:nvPr>
            <p:ph type="sldNum" sz="quarter" idx="4"/>
          </p:nvPr>
        </p:nvSpPr>
        <p:spPr/>
        <p:txBody>
          <a:bodyPr/>
          <a:lstStyle/>
          <a:p>
            <a:pPr algn="ctr"/>
            <a:fld id="{F6B149FD-26F7-3645-B4E7-BA8B8CC5EEA8}" type="slidenum">
              <a:rPr lang="en-US" smtClean="0"/>
              <a:pPr algn="ctr"/>
              <a:t>4</a:t>
            </a:fld>
            <a:endParaRPr lang="en-US" dirty="0"/>
          </a:p>
        </p:txBody>
      </p:sp>
      <p:sp>
        <p:nvSpPr>
          <p:cNvPr id="7" name="TextBox 6">
            <a:extLst>
              <a:ext uri="{FF2B5EF4-FFF2-40B4-BE49-F238E27FC236}">
                <a16:creationId xmlns:a16="http://schemas.microsoft.com/office/drawing/2014/main" id="{71C9AF5A-B4C4-0B41-8986-570DA56E1405}"/>
              </a:ext>
            </a:extLst>
          </p:cNvPr>
          <p:cNvSpPr txBox="1"/>
          <p:nvPr/>
        </p:nvSpPr>
        <p:spPr>
          <a:xfrm>
            <a:off x="559397" y="2321170"/>
            <a:ext cx="10148140" cy="2677656"/>
          </a:xfrm>
          <a:prstGeom prst="rect">
            <a:avLst/>
          </a:prstGeom>
          <a:noFill/>
        </p:spPr>
        <p:txBody>
          <a:bodyPr wrap="square" rtlCol="0">
            <a:spAutoFit/>
          </a:bodyPr>
          <a:lstStyle/>
          <a:p>
            <a:pPr marL="342900" indent="-342900">
              <a:buFont typeface="+mj-lt"/>
              <a:buAutoNum type="arabicPeriod"/>
            </a:pPr>
            <a:r>
              <a:rPr lang="en-US" sz="2400" dirty="0"/>
              <a:t>What expectations for publication do you have in your current position, if any? Are these expectations reasonable?</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Are you encouraged and supported by your funding institution to openly publish? </a:t>
            </a:r>
          </a:p>
          <a:p>
            <a:endParaRPr lang="en-US" sz="2400" dirty="0"/>
          </a:p>
        </p:txBody>
      </p:sp>
    </p:spTree>
    <p:extLst>
      <p:ext uri="{BB962C8B-B14F-4D97-AF65-F5344CB8AC3E}">
        <p14:creationId xmlns:p14="http://schemas.microsoft.com/office/powerpoint/2010/main" val="27190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4AF1-6267-6641-A2E0-DC07CD126DFB}"/>
              </a:ext>
            </a:extLst>
          </p:cNvPr>
          <p:cNvSpPr>
            <a:spLocks noGrp="1"/>
          </p:cNvSpPr>
          <p:nvPr>
            <p:ph type="title"/>
          </p:nvPr>
        </p:nvSpPr>
        <p:spPr/>
        <p:txBody>
          <a:bodyPr/>
          <a:lstStyle/>
          <a:p>
            <a:r>
              <a:rPr lang="en-US" dirty="0"/>
              <a:t>Round Table Topic #2 – Motivations &amp; Challenges</a:t>
            </a:r>
          </a:p>
        </p:txBody>
      </p:sp>
      <p:sp>
        <p:nvSpPr>
          <p:cNvPr id="3" name="Slide Number Placeholder 2">
            <a:extLst>
              <a:ext uri="{FF2B5EF4-FFF2-40B4-BE49-F238E27FC236}">
                <a16:creationId xmlns:a16="http://schemas.microsoft.com/office/drawing/2014/main" id="{4147480D-163B-1948-9734-B543468A1161}"/>
              </a:ext>
            </a:extLst>
          </p:cNvPr>
          <p:cNvSpPr>
            <a:spLocks noGrp="1"/>
          </p:cNvSpPr>
          <p:nvPr>
            <p:ph type="sldNum" sz="quarter" idx="4"/>
          </p:nvPr>
        </p:nvSpPr>
        <p:spPr/>
        <p:txBody>
          <a:bodyPr/>
          <a:lstStyle/>
          <a:p>
            <a:pPr algn="ctr"/>
            <a:fld id="{F6B149FD-26F7-3645-B4E7-BA8B8CC5EEA8}" type="slidenum">
              <a:rPr lang="en-US" smtClean="0"/>
              <a:pPr algn="ctr"/>
              <a:t>5</a:t>
            </a:fld>
            <a:endParaRPr lang="en-US" dirty="0"/>
          </a:p>
        </p:txBody>
      </p:sp>
      <p:sp>
        <p:nvSpPr>
          <p:cNvPr id="7" name="TextBox 6">
            <a:extLst>
              <a:ext uri="{FF2B5EF4-FFF2-40B4-BE49-F238E27FC236}">
                <a16:creationId xmlns:a16="http://schemas.microsoft.com/office/drawing/2014/main" id="{71C9AF5A-B4C4-0B41-8986-570DA56E1405}"/>
              </a:ext>
            </a:extLst>
          </p:cNvPr>
          <p:cNvSpPr txBox="1"/>
          <p:nvPr/>
        </p:nvSpPr>
        <p:spPr>
          <a:xfrm>
            <a:off x="559397" y="1629508"/>
            <a:ext cx="10999557" cy="3416320"/>
          </a:xfrm>
          <a:prstGeom prst="rect">
            <a:avLst/>
          </a:prstGeom>
          <a:noFill/>
        </p:spPr>
        <p:txBody>
          <a:bodyPr wrap="square" rtlCol="0">
            <a:spAutoFit/>
          </a:bodyPr>
          <a:lstStyle/>
          <a:p>
            <a:endParaRPr lang="en-US" sz="2400" dirty="0"/>
          </a:p>
          <a:p>
            <a:pPr marL="342900" indent="-342900">
              <a:buFont typeface="+mj-lt"/>
              <a:buAutoNum type="arabicPeriod"/>
            </a:pPr>
            <a:r>
              <a:rPr lang="en-US" sz="2400" dirty="0"/>
              <a:t>What motivates you to publish openly? </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Why is encouraging publications important?</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If you do not publish regularly, what do you feel are some challenges holding you back?</a:t>
            </a:r>
          </a:p>
        </p:txBody>
      </p:sp>
    </p:spTree>
    <p:extLst>
      <p:ext uri="{BB962C8B-B14F-4D97-AF65-F5344CB8AC3E}">
        <p14:creationId xmlns:p14="http://schemas.microsoft.com/office/powerpoint/2010/main" val="11918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03E4-8FF1-7349-AE61-A68247104150}"/>
              </a:ext>
            </a:extLst>
          </p:cNvPr>
          <p:cNvSpPr>
            <a:spLocks noGrp="1"/>
          </p:cNvSpPr>
          <p:nvPr>
            <p:ph type="title"/>
          </p:nvPr>
        </p:nvSpPr>
        <p:spPr/>
        <p:txBody>
          <a:bodyPr/>
          <a:lstStyle/>
          <a:p>
            <a:r>
              <a:rPr lang="en-US" dirty="0"/>
              <a:t>Round Table Topic #3 – Collaboration</a:t>
            </a:r>
          </a:p>
        </p:txBody>
      </p:sp>
      <p:sp>
        <p:nvSpPr>
          <p:cNvPr id="3" name="Slide Number Placeholder 2">
            <a:extLst>
              <a:ext uri="{FF2B5EF4-FFF2-40B4-BE49-F238E27FC236}">
                <a16:creationId xmlns:a16="http://schemas.microsoft.com/office/drawing/2014/main" id="{EF5F857A-2AF7-274E-8041-78A43A3256FC}"/>
              </a:ext>
            </a:extLst>
          </p:cNvPr>
          <p:cNvSpPr>
            <a:spLocks noGrp="1"/>
          </p:cNvSpPr>
          <p:nvPr>
            <p:ph type="sldNum" sz="quarter" idx="4"/>
          </p:nvPr>
        </p:nvSpPr>
        <p:spPr/>
        <p:txBody>
          <a:bodyPr/>
          <a:lstStyle/>
          <a:p>
            <a:pPr algn="ctr"/>
            <a:fld id="{F6B149FD-26F7-3645-B4E7-BA8B8CC5EEA8}" type="slidenum">
              <a:rPr lang="en-US" smtClean="0"/>
              <a:pPr algn="ctr"/>
              <a:t>6</a:t>
            </a:fld>
            <a:endParaRPr lang="en-US" dirty="0"/>
          </a:p>
        </p:txBody>
      </p:sp>
      <p:sp>
        <p:nvSpPr>
          <p:cNvPr id="4" name="Rectangle 3">
            <a:extLst>
              <a:ext uri="{FF2B5EF4-FFF2-40B4-BE49-F238E27FC236}">
                <a16:creationId xmlns:a16="http://schemas.microsoft.com/office/drawing/2014/main" id="{39869FE9-7F24-CB4F-823A-4A1E7FB4E485}"/>
              </a:ext>
            </a:extLst>
          </p:cNvPr>
          <p:cNvSpPr/>
          <p:nvPr/>
        </p:nvSpPr>
        <p:spPr>
          <a:xfrm>
            <a:off x="480325" y="1817638"/>
            <a:ext cx="10721075" cy="2308324"/>
          </a:xfrm>
          <a:prstGeom prst="rect">
            <a:avLst/>
          </a:prstGeom>
        </p:spPr>
        <p:txBody>
          <a:bodyPr wrap="square">
            <a:spAutoFit/>
          </a:bodyPr>
          <a:lstStyle/>
          <a:p>
            <a:pPr marL="342900" indent="-342900">
              <a:buFont typeface="+mj-lt"/>
              <a:buAutoNum type="arabicPeriod"/>
            </a:pPr>
            <a:r>
              <a:rPr lang="en-US" sz="2400" dirty="0"/>
              <a:t>Do you collaborate and co-author publications with colleagues outside of your institute, within or outside of the defense community?</a:t>
            </a:r>
          </a:p>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Are there opportunities for collaborative work across institutions that might further encourage publications? </a:t>
            </a:r>
          </a:p>
        </p:txBody>
      </p:sp>
    </p:spTree>
    <p:extLst>
      <p:ext uri="{BB962C8B-B14F-4D97-AF65-F5344CB8AC3E}">
        <p14:creationId xmlns:p14="http://schemas.microsoft.com/office/powerpoint/2010/main" val="4489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ED7E-30C0-5347-B16E-D0BD44912CDF}"/>
              </a:ext>
            </a:extLst>
          </p:cNvPr>
          <p:cNvSpPr>
            <a:spLocks noGrp="1"/>
          </p:cNvSpPr>
          <p:nvPr>
            <p:ph type="title"/>
          </p:nvPr>
        </p:nvSpPr>
        <p:spPr/>
        <p:txBody>
          <a:bodyPr/>
          <a:lstStyle/>
          <a:p>
            <a:r>
              <a:rPr lang="en-US" dirty="0"/>
              <a:t>Tips &amp; Tricks</a:t>
            </a:r>
          </a:p>
        </p:txBody>
      </p:sp>
      <p:sp>
        <p:nvSpPr>
          <p:cNvPr id="3" name="Slide Number Placeholder 2">
            <a:extLst>
              <a:ext uri="{FF2B5EF4-FFF2-40B4-BE49-F238E27FC236}">
                <a16:creationId xmlns:a16="http://schemas.microsoft.com/office/drawing/2014/main" id="{EE9FB6E2-D1F7-2B4B-9A68-C58F6DD9BA28}"/>
              </a:ext>
            </a:extLst>
          </p:cNvPr>
          <p:cNvSpPr>
            <a:spLocks noGrp="1"/>
          </p:cNvSpPr>
          <p:nvPr>
            <p:ph type="sldNum" sz="quarter" idx="4"/>
          </p:nvPr>
        </p:nvSpPr>
        <p:spPr/>
        <p:txBody>
          <a:bodyPr/>
          <a:lstStyle/>
          <a:p>
            <a:pPr algn="ctr"/>
            <a:fld id="{F6B149FD-26F7-3645-B4E7-BA8B8CC5EEA8}" type="slidenum">
              <a:rPr lang="en-US" smtClean="0"/>
              <a:pPr algn="ctr"/>
              <a:t>7</a:t>
            </a:fld>
            <a:endParaRPr lang="en-US" dirty="0"/>
          </a:p>
        </p:txBody>
      </p:sp>
      <p:sp>
        <p:nvSpPr>
          <p:cNvPr id="4" name="TextBox 3">
            <a:extLst>
              <a:ext uri="{FF2B5EF4-FFF2-40B4-BE49-F238E27FC236}">
                <a16:creationId xmlns:a16="http://schemas.microsoft.com/office/drawing/2014/main" id="{198380D3-A842-2748-A450-8AFB598076F6}"/>
              </a:ext>
            </a:extLst>
          </p:cNvPr>
          <p:cNvSpPr txBox="1"/>
          <p:nvPr/>
        </p:nvSpPr>
        <p:spPr>
          <a:xfrm>
            <a:off x="559397" y="1219201"/>
            <a:ext cx="1108161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Keep tabs on open-source data that can serve as surrogate data. You can often found well-documented data sets in your references!</a:t>
            </a:r>
          </a:p>
          <a:p>
            <a:pPr marL="742950" lvl="1" indent="-285750">
              <a:buFont typeface="Arial" panose="020B0604020202020204" pitchFamily="34" charset="0"/>
              <a:buChar char="•"/>
            </a:pPr>
            <a:r>
              <a:rPr lang="en-US" sz="2000" dirty="0"/>
              <a:t>Also keep in mind, </a:t>
            </a:r>
            <a:r>
              <a:rPr lang="en-US" sz="2000"/>
              <a:t>results based on </a:t>
            </a:r>
            <a:r>
              <a:rPr lang="en-US" sz="2000" dirty="0"/>
              <a:t>sensitive data often can be published, i.e. clinical trial results.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Stay involved in the external communities (external to your organization). This is usually a great motivator.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Engage with student interns and </a:t>
            </a:r>
            <a:r>
              <a:rPr lang="en-US" sz="2000" dirty="0" err="1"/>
              <a:t>PostDocs</a:t>
            </a:r>
            <a:r>
              <a:rPr lang="en-US" sz="2000" dirty="0"/>
              <a:t>. This will usually mean you have to work with open data and great motivation to publish since it will lift their future careers.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Seek publications in data science/statistics journals AND applications journals when possible to broaden your audience. Don’t shy away from new or smaller journals if that’s your target audience!</a:t>
            </a:r>
          </a:p>
        </p:txBody>
      </p:sp>
    </p:spTree>
    <p:extLst>
      <p:ext uri="{BB962C8B-B14F-4D97-AF65-F5344CB8AC3E}">
        <p14:creationId xmlns:p14="http://schemas.microsoft.com/office/powerpoint/2010/main" val="194642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17357-6239-6B4D-94E5-AEEA0AEEA4F0}"/>
              </a:ext>
            </a:extLst>
          </p:cNvPr>
          <p:cNvPicPr>
            <a:picLocks noChangeAspect="1"/>
          </p:cNvPicPr>
          <p:nvPr/>
        </p:nvPicPr>
        <p:blipFill>
          <a:blip r:embed="rId2"/>
          <a:stretch>
            <a:fillRect/>
          </a:stretch>
        </p:blipFill>
        <p:spPr>
          <a:xfrm>
            <a:off x="1787807" y="0"/>
            <a:ext cx="9810186" cy="6858000"/>
          </a:xfrm>
          <a:prstGeom prst="rect">
            <a:avLst/>
          </a:prstGeom>
        </p:spPr>
      </p:pic>
      <p:sp>
        <p:nvSpPr>
          <p:cNvPr id="3" name="TextBox 2">
            <a:extLst>
              <a:ext uri="{FF2B5EF4-FFF2-40B4-BE49-F238E27FC236}">
                <a16:creationId xmlns:a16="http://schemas.microsoft.com/office/drawing/2014/main" id="{38A72F2A-77A4-8048-A751-EA3C6C3D5C5A}"/>
              </a:ext>
            </a:extLst>
          </p:cNvPr>
          <p:cNvSpPr txBox="1"/>
          <p:nvPr/>
        </p:nvSpPr>
        <p:spPr>
          <a:xfrm>
            <a:off x="0" y="914400"/>
            <a:ext cx="1930400" cy="3139321"/>
          </a:xfrm>
          <a:prstGeom prst="rect">
            <a:avLst/>
          </a:prstGeom>
          <a:noFill/>
        </p:spPr>
        <p:txBody>
          <a:bodyPr wrap="square" rtlCol="0">
            <a:spAutoFit/>
          </a:bodyPr>
          <a:lstStyle/>
          <a:p>
            <a:r>
              <a:rPr lang="en-US" dirty="0"/>
              <a:t>Top 40 open source journals according to the </a:t>
            </a:r>
          </a:p>
          <a:p>
            <a:r>
              <a:rPr lang="en-US" dirty="0"/>
              <a:t>Journal Citation Report 2019</a:t>
            </a:r>
          </a:p>
          <a:p>
            <a:endParaRPr lang="en-US" dirty="0"/>
          </a:p>
          <a:p>
            <a:r>
              <a:rPr lang="en-US" dirty="0"/>
              <a:t>Selected Category: 'STATISTICS &amp; PROBABILITY</a:t>
            </a:r>
          </a:p>
          <a:p>
            <a:endParaRPr lang="en-US" dirty="0"/>
          </a:p>
        </p:txBody>
      </p:sp>
    </p:spTree>
    <p:extLst>
      <p:ext uri="{BB962C8B-B14F-4D97-AF65-F5344CB8AC3E}">
        <p14:creationId xmlns:p14="http://schemas.microsoft.com/office/powerpoint/2010/main" val="416693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D86C6-0659-E541-89BA-FA908A6EFAD9}"/>
              </a:ext>
            </a:extLst>
          </p:cNvPr>
          <p:cNvPicPr>
            <a:picLocks noChangeAspect="1"/>
          </p:cNvPicPr>
          <p:nvPr/>
        </p:nvPicPr>
        <p:blipFill>
          <a:blip r:embed="rId2"/>
          <a:stretch>
            <a:fillRect/>
          </a:stretch>
        </p:blipFill>
        <p:spPr>
          <a:xfrm>
            <a:off x="1797340" y="0"/>
            <a:ext cx="10273720" cy="6858000"/>
          </a:xfrm>
          <a:prstGeom prst="rect">
            <a:avLst/>
          </a:prstGeom>
        </p:spPr>
      </p:pic>
      <p:sp>
        <p:nvSpPr>
          <p:cNvPr id="4" name="TextBox 3">
            <a:extLst>
              <a:ext uri="{FF2B5EF4-FFF2-40B4-BE49-F238E27FC236}">
                <a16:creationId xmlns:a16="http://schemas.microsoft.com/office/drawing/2014/main" id="{52CAA6A9-A928-444A-AABA-064B4CAB4DA4}"/>
              </a:ext>
            </a:extLst>
          </p:cNvPr>
          <p:cNvSpPr txBox="1"/>
          <p:nvPr/>
        </p:nvSpPr>
        <p:spPr>
          <a:xfrm>
            <a:off x="0" y="914400"/>
            <a:ext cx="1955800" cy="3139321"/>
          </a:xfrm>
          <a:prstGeom prst="rect">
            <a:avLst/>
          </a:prstGeom>
          <a:noFill/>
        </p:spPr>
        <p:txBody>
          <a:bodyPr wrap="square" rtlCol="0">
            <a:spAutoFit/>
          </a:bodyPr>
          <a:lstStyle/>
          <a:p>
            <a:r>
              <a:rPr lang="en-US" dirty="0"/>
              <a:t>Top 40 open source journals according to the </a:t>
            </a:r>
          </a:p>
          <a:p>
            <a:r>
              <a:rPr lang="en-US" dirty="0"/>
              <a:t>Journal Citation Report 2019</a:t>
            </a:r>
          </a:p>
          <a:p>
            <a:endParaRPr lang="en-US" dirty="0"/>
          </a:p>
          <a:p>
            <a:r>
              <a:rPr lang="en-US" dirty="0"/>
              <a:t>Selected Category: 'STATISTICS &amp; PROBABILITY</a:t>
            </a:r>
          </a:p>
          <a:p>
            <a:endParaRPr lang="en-US" dirty="0"/>
          </a:p>
        </p:txBody>
      </p:sp>
    </p:spTree>
    <p:extLst>
      <p:ext uri="{BB962C8B-B14F-4D97-AF65-F5344CB8AC3E}">
        <p14:creationId xmlns:p14="http://schemas.microsoft.com/office/powerpoint/2010/main" val="25099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andia_Brand_Light_Theme_UUR">
  <a:themeElements>
    <a:clrScheme name="Sandia">
      <a:dk1>
        <a:srgbClr val="373434"/>
      </a:dk1>
      <a:lt1>
        <a:srgbClr val="FFFFFF"/>
      </a:lt1>
      <a:dk2>
        <a:srgbClr val="005376"/>
      </a:dk2>
      <a:lt2>
        <a:srgbClr val="E7E6E6"/>
      </a:lt2>
      <a:accent1>
        <a:srgbClr val="27ADCF"/>
      </a:accent1>
      <a:accent2>
        <a:srgbClr val="269077"/>
      </a:accent2>
      <a:accent3>
        <a:srgbClr val="6AB344"/>
      </a:accent3>
      <a:accent4>
        <a:srgbClr val="F69B45"/>
      </a:accent4>
      <a:accent5>
        <a:srgbClr val="A93F36"/>
      </a:accent5>
      <a:accent6>
        <a:srgbClr val="7F3A7F"/>
      </a:accent6>
      <a:hlink>
        <a:srgbClr val="27ADCF"/>
      </a:hlink>
      <a:folHlink>
        <a:srgbClr val="285C7B"/>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2.xml><?xml version="1.0" encoding="utf-8"?>
<a:theme xmlns:a="http://schemas.openxmlformats.org/drawingml/2006/main" name="2_Sandia_Brand_Dark_Blue_Theme_UUR">
  <a:themeElements>
    <a:clrScheme name="Sandia">
      <a:dk1>
        <a:srgbClr val="373434"/>
      </a:dk1>
      <a:lt1>
        <a:srgbClr val="FFFFFF"/>
      </a:lt1>
      <a:dk2>
        <a:srgbClr val="005376"/>
      </a:dk2>
      <a:lt2>
        <a:srgbClr val="E7E6E6"/>
      </a:lt2>
      <a:accent1>
        <a:srgbClr val="27ADCF"/>
      </a:accent1>
      <a:accent2>
        <a:srgbClr val="269077"/>
      </a:accent2>
      <a:accent3>
        <a:srgbClr val="6AB344"/>
      </a:accent3>
      <a:accent4>
        <a:srgbClr val="F69B45"/>
      </a:accent4>
      <a:accent5>
        <a:srgbClr val="A93F36"/>
      </a:accent5>
      <a:accent6>
        <a:srgbClr val="7F3A7F"/>
      </a:accent6>
      <a:hlink>
        <a:srgbClr val="27ADCF"/>
      </a:hlink>
      <a:folHlink>
        <a:srgbClr val="285C7B"/>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5964</TotalTime>
  <Words>534</Words>
  <Application>Microsoft Macintosh PowerPoint</Application>
  <PresentationFormat>Widescreen</PresentationFormat>
  <Paragraphs>66</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Open Sans</vt:lpstr>
      <vt:lpstr>Calibri</vt:lpstr>
      <vt:lpstr>Wingdings</vt:lpstr>
      <vt:lpstr>Arial</vt:lpstr>
      <vt:lpstr>Exo 2 SemiBold</vt:lpstr>
      <vt:lpstr>1_Sandia_Brand_Light_Theme_UUR</vt:lpstr>
      <vt:lpstr>2_Sandia_Brand_Dark_Blue_Theme_UUR</vt:lpstr>
      <vt:lpstr>Opportunities and challenges for openly publishing statistics research for national defense applications </vt:lpstr>
      <vt:lpstr>Background</vt:lpstr>
      <vt:lpstr>Challenges</vt:lpstr>
      <vt:lpstr>Round Table Topic #1 Employer Support</vt:lpstr>
      <vt:lpstr>Round Table Topic #2 – Motivations &amp; Challenges</vt:lpstr>
      <vt:lpstr>Round Table Topic #3 – Collaboration</vt:lpstr>
      <vt:lpstr>Tips &amp; Tricks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Shand, Lyndsay</cp:lastModifiedBy>
  <cp:revision>378</cp:revision>
  <dcterms:created xsi:type="dcterms:W3CDTF">2017-10-14T01:15:26Z</dcterms:created>
  <dcterms:modified xsi:type="dcterms:W3CDTF">2021-04-02T16:44:36Z</dcterms:modified>
</cp:coreProperties>
</file>