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15" r:id="rId2"/>
  </p:sldMasterIdLst>
  <p:notesMasterIdLst>
    <p:notesMasterId r:id="rId25"/>
  </p:notes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70" r:id="rId13"/>
    <p:sldId id="277" r:id="rId14"/>
    <p:sldId id="276" r:id="rId15"/>
    <p:sldId id="269" r:id="rId16"/>
    <p:sldId id="278" r:id="rId17"/>
    <p:sldId id="271" r:id="rId18"/>
    <p:sldId id="279" r:id="rId19"/>
    <p:sldId id="272" r:id="rId20"/>
    <p:sldId id="273" r:id="rId21"/>
    <p:sldId id="274" r:id="rId22"/>
    <p:sldId id="280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y, Andrew W" initials="CAW" lastIdx="9" clrIdx="0">
    <p:extLst>
      <p:ext uri="{19B8F6BF-5375-455C-9EA6-DF929625EA0E}">
        <p15:presenceInfo xmlns:p15="http://schemas.microsoft.com/office/powerpoint/2012/main" userId="S-1-5-21-4204462400-332494316-4163598232-1105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A14"/>
    <a:srgbClr val="FF66FF"/>
    <a:srgbClr val="4545FF"/>
    <a:srgbClr val="7FFF7F"/>
    <a:srgbClr val="FF7F7F"/>
    <a:srgbClr val="FD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3ED14-A338-45E6-BBEB-A71832F7F562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522B-DBE6-4326-A3E8-1BC40F133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522B-DBE6-4326-A3E8-1BC40F133E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522B-DBE6-4326-A3E8-1BC40F133E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4EE15-3F24-42B1-9AA4-9DE3417ABBD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854075"/>
            <a:ext cx="4654550" cy="3490913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505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522B-DBE6-4326-A3E8-1BC40F133E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3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522B-DBE6-4326-A3E8-1BC40F133E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2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eing 12 column grid" hidden="1"/>
          <p:cNvGrpSpPr/>
          <p:nvPr/>
        </p:nvGrpSpPr>
        <p:grpSpPr>
          <a:xfrm>
            <a:off x="0" y="0"/>
            <a:ext cx="9146382" cy="6858000"/>
            <a:chOff x="0" y="0"/>
            <a:chExt cx="12192000" cy="685800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grpSp>
            <p:nvGrpSpPr>
              <p:cNvPr id="20" name="Boeing 12 column grid"/>
              <p:cNvGrpSpPr/>
              <p:nvPr/>
            </p:nvGrpSpPr>
            <p:grpSpPr>
              <a:xfrm>
                <a:off x="0" y="461727"/>
                <a:ext cx="12188825" cy="5957180"/>
                <a:chOff x="129803" y="456356"/>
                <a:chExt cx="8890818" cy="5958732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463550" y="456356"/>
                  <a:ext cx="8223250" cy="5944444"/>
                </a:xfrm>
                <a:prstGeom prst="rect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71778" y="995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71778" y="1291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64396" y="2136995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64396" y="2432456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59993" y="3288274"/>
                  <a:ext cx="8223097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66598" y="3583735"/>
                  <a:ext cx="821649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64396" y="4424269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62195" y="4719730"/>
                  <a:ext cx="8220896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71778" y="5567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71778" y="5863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71782" y="1143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29803" y="2284726"/>
                  <a:ext cx="889081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63550" y="3432679"/>
                  <a:ext cx="822325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29803" y="4572000"/>
                  <a:ext cx="889081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71782" y="5715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41" name="Group 40"/>
                <p:cNvGrpSpPr/>
                <p:nvPr/>
              </p:nvGrpSpPr>
              <p:grpSpPr>
                <a:xfrm>
                  <a:off x="1043681" y="457200"/>
                  <a:ext cx="7060730" cy="5957888"/>
                  <a:chOff x="1043681" y="0"/>
                  <a:chExt cx="7060730" cy="6858000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45708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3" name="Straight Connector 20"/>
                  <p:cNvCxnSpPr/>
                  <p:nvPr/>
                </p:nvCxnSpPr>
                <p:spPr>
                  <a:xfrm>
                    <a:off x="104368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4" name="Straight Connector 15"/>
                  <p:cNvCxnSpPr/>
                  <p:nvPr/>
                </p:nvCxnSpPr>
                <p:spPr>
                  <a:xfrm>
                    <a:off x="11584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174150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1852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243709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532550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547387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31288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324337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382641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39374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52230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462823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5213787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810441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590715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601976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660501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67138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729868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740902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799017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21" name="Group 41"/>
              <p:cNvGrpSpPr/>
              <p:nvPr/>
            </p:nvGrpSpPr>
            <p:grpSpPr>
              <a:xfrm>
                <a:off x="7002578" y="0"/>
                <a:ext cx="5178519" cy="6858000"/>
                <a:chOff x="3954578" y="0"/>
                <a:chExt cx="5178519" cy="685800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3954578" y="0"/>
                  <a:ext cx="5167884" cy="6858000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670489" y="2280213"/>
                  <a:ext cx="3449617" cy="4577787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7419192" y="4583575"/>
                  <a:ext cx="1713905" cy="2274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" name="Straight Connector 18"/>
            <p:cNvCxnSpPr/>
            <p:nvPr/>
          </p:nvCxnSpPr>
          <p:spPr>
            <a:xfrm flipH="1">
              <a:off x="9599143" y="3419347"/>
              <a:ext cx="2592857" cy="3438653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0" y="2"/>
            <a:ext cx="9144000" cy="4585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2" name="Title 1"/>
          <p:cNvSpPr>
            <a:spLocks noGrp="1"/>
          </p:cNvSpPr>
          <p:nvPr>
            <p:ph type="ctrTitle" sz="quarter"/>
          </p:nvPr>
        </p:nvSpPr>
        <p:spPr>
          <a:xfrm>
            <a:off x="322410" y="2612485"/>
            <a:ext cx="7772400" cy="544893"/>
          </a:xfrm>
        </p:spPr>
        <p:txBody>
          <a:bodyPr anchor="ctr" anchorCtr="0"/>
          <a:lstStyle>
            <a:lvl1pPr>
              <a:defRPr sz="3601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3" name="Subtitle 2"/>
          <p:cNvSpPr>
            <a:spLocks noGrp="1"/>
          </p:cNvSpPr>
          <p:nvPr>
            <p:ph type="subTitle" sz="quarter" idx="1"/>
          </p:nvPr>
        </p:nvSpPr>
        <p:spPr>
          <a:xfrm>
            <a:off x="322410" y="4637994"/>
            <a:ext cx="8251825" cy="290977"/>
          </a:xfrm>
        </p:spPr>
        <p:txBody>
          <a:bodyPr/>
          <a:lstStyle>
            <a:lvl1pPr marL="0" indent="0">
              <a:buFontTx/>
              <a:buNone/>
              <a:defRPr sz="2101" b="0">
                <a:solidFill>
                  <a:srgbClr val="78828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6" name="Picture 47" descr="Boeing_white_stand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34" y="399734"/>
            <a:ext cx="1392204" cy="447675"/>
          </a:xfrm>
          <a:prstGeom prst="rect">
            <a:avLst/>
          </a:prstGeom>
          <a:noFill/>
        </p:spPr>
      </p:pic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307301" y="6685997"/>
            <a:ext cx="2065337" cy="831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860" tIns="6860" rIns="6860" bIns="6860" anchor="b">
            <a:spAutoFit/>
          </a:bodyPr>
          <a:lstStyle/>
          <a:p>
            <a:pPr defTabSz="615718" eaLnBrk="0" hangingPunct="0"/>
            <a:r>
              <a:rPr lang="en-US" sz="45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  <a:endParaRPr lang="en-US" sz="4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80312" y="907634"/>
            <a:ext cx="2190380" cy="230851"/>
          </a:xfrm>
          <a:prstGeom prst="rect">
            <a:avLst/>
          </a:prstGeom>
          <a:noFill/>
        </p:spPr>
        <p:txBody>
          <a:bodyPr wrap="none" lIns="68598" tIns="34299" rIns="68598" bIns="34299" rtlCol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FFFFFF"/>
                </a:solidFill>
                <a:latin typeface="Arial" charset="0"/>
              </a:rPr>
              <a:t>Engineering, Test &amp; Technology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30932" y="1146413"/>
            <a:ext cx="2038095" cy="230851"/>
          </a:xfrm>
          <a:prstGeom prst="rect">
            <a:avLst/>
          </a:prstGeom>
          <a:noFill/>
        </p:spPr>
        <p:txBody>
          <a:bodyPr wrap="none" lIns="68598" tIns="34299" rIns="68598" bIns="34299" rtlCol="0" anchor="t" anchorCtr="0">
            <a:spAutoFit/>
          </a:bodyPr>
          <a:lstStyle/>
          <a:p>
            <a:pPr algn="r"/>
            <a:r>
              <a:rPr lang="en-US" sz="1050" b="0" dirty="0" smtClean="0">
                <a:solidFill>
                  <a:schemeClr val="bg1"/>
                </a:solidFill>
              </a:rPr>
              <a:t>Boeing Research</a:t>
            </a:r>
            <a:r>
              <a:rPr lang="en-US" sz="1050" b="0" baseline="0" dirty="0" smtClean="0">
                <a:solidFill>
                  <a:schemeClr val="bg1"/>
                </a:solidFill>
              </a:rPr>
              <a:t> &amp; Technology</a:t>
            </a:r>
            <a:endParaRPr lang="en-US" sz="105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7"/>
          </p:nvPr>
        </p:nvSpPr>
        <p:spPr>
          <a:xfrm>
            <a:off x="304116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4586659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894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81" y="6228734"/>
            <a:ext cx="8466357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7"/>
          </p:nvPr>
        </p:nvSpPr>
        <p:spPr>
          <a:xfrm>
            <a:off x="304116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8"/>
          </p:nvPr>
        </p:nvSpPr>
        <p:spPr>
          <a:xfrm>
            <a:off x="4586659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915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7"/>
          </p:nvPr>
        </p:nvSpPr>
        <p:spPr>
          <a:xfrm>
            <a:off x="304116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/>
          </p:nvPr>
        </p:nvSpPr>
        <p:spPr>
          <a:xfrm>
            <a:off x="4586659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74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80" y="6228734"/>
            <a:ext cx="8466358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7"/>
          </p:nvPr>
        </p:nvSpPr>
        <p:spPr>
          <a:xfrm>
            <a:off x="304116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8"/>
          </p:nvPr>
        </p:nvSpPr>
        <p:spPr>
          <a:xfrm>
            <a:off x="4586659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09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+ stop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30" y="457201"/>
            <a:ext cx="8229600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30" y="777241"/>
            <a:ext cx="8229600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89521" y="638343"/>
            <a:ext cx="320040" cy="2926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G</a:t>
            </a:r>
            <a:endParaRPr lang="en-US" sz="1050" b="1" dirty="0"/>
          </a:p>
        </p:txBody>
      </p:sp>
      <p:sp>
        <p:nvSpPr>
          <p:cNvPr id="8" name="Rectangle 7"/>
          <p:cNvSpPr/>
          <p:nvPr/>
        </p:nvSpPr>
        <p:spPr>
          <a:xfrm>
            <a:off x="7985760" y="638343"/>
            <a:ext cx="320040" cy="2926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ysClr val="windowText" lastClr="000000"/>
                </a:solidFill>
              </a:rPr>
              <a:t>Y</a:t>
            </a:r>
            <a:endParaRPr lang="en-US" sz="105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1" y="638343"/>
            <a:ext cx="320040" cy="2926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R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13320" y="417364"/>
            <a:ext cx="128778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smtClean="0"/>
              <a:t>Prev | Curr       YE</a:t>
            </a:r>
            <a:endParaRPr lang="en-US" sz="7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300116" y="1283209"/>
            <a:ext cx="8500895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768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Content + nav butt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30" y="457201"/>
            <a:ext cx="8229600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30" y="777241"/>
            <a:ext cx="8229600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46721" y="493660"/>
            <a:ext cx="182880" cy="182880"/>
          </a:xfrm>
          <a:prstGeom prst="actionButtonBackPrevio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94776" y="493660"/>
            <a:ext cx="182880" cy="182880"/>
          </a:xfrm>
          <a:prstGeom prst="actionButtonForwardNex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8266177" y="493660"/>
            <a:ext cx="182880" cy="182880"/>
          </a:xfrm>
          <a:prstGeom prst="actionButtonHom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300116" y="1283209"/>
            <a:ext cx="8500895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404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600199"/>
            <a:ext cx="9144000" cy="48006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1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icture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4181" y="6228734"/>
            <a:ext cx="8466357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600199"/>
            <a:ext cx="9144000" cy="448056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44180" y="1287682"/>
            <a:ext cx="4115872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44180" y="3872421"/>
            <a:ext cx="4115872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8"/>
          </p:nvPr>
        </p:nvSpPr>
        <p:spPr>
          <a:xfrm>
            <a:off x="4586659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5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eing 12 column grid" hidden="1"/>
          <p:cNvGrpSpPr/>
          <p:nvPr/>
        </p:nvGrpSpPr>
        <p:grpSpPr>
          <a:xfrm>
            <a:off x="0" y="0"/>
            <a:ext cx="9146382" cy="6858000"/>
            <a:chOff x="0" y="0"/>
            <a:chExt cx="12192000" cy="685800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grpSp>
            <p:nvGrpSpPr>
              <p:cNvPr id="20" name="Boeing 12 column grid"/>
              <p:cNvGrpSpPr/>
              <p:nvPr/>
            </p:nvGrpSpPr>
            <p:grpSpPr>
              <a:xfrm>
                <a:off x="0" y="461727"/>
                <a:ext cx="12188825" cy="5957180"/>
                <a:chOff x="129803" y="456356"/>
                <a:chExt cx="8890818" cy="5958732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463550" y="456356"/>
                  <a:ext cx="8223250" cy="5944444"/>
                </a:xfrm>
                <a:prstGeom prst="rect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71778" y="995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71778" y="1291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64396" y="2136995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64396" y="2432456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59993" y="3288274"/>
                  <a:ext cx="8223097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66598" y="3583735"/>
                  <a:ext cx="821649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64396" y="4424269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62195" y="4719730"/>
                  <a:ext cx="8220896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71778" y="5567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71778" y="5863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71782" y="1143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29803" y="2284726"/>
                  <a:ext cx="889081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63550" y="3432679"/>
                  <a:ext cx="822325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29803" y="4572000"/>
                  <a:ext cx="889081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71782" y="5715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41" name="Group 40"/>
                <p:cNvGrpSpPr/>
                <p:nvPr/>
              </p:nvGrpSpPr>
              <p:grpSpPr>
                <a:xfrm>
                  <a:off x="1043681" y="457200"/>
                  <a:ext cx="7060730" cy="5957888"/>
                  <a:chOff x="1043681" y="0"/>
                  <a:chExt cx="7060730" cy="6858000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45708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3" name="Straight Connector 20"/>
                  <p:cNvCxnSpPr/>
                  <p:nvPr/>
                </p:nvCxnSpPr>
                <p:spPr>
                  <a:xfrm>
                    <a:off x="104368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4" name="Straight Connector 15"/>
                  <p:cNvCxnSpPr/>
                  <p:nvPr/>
                </p:nvCxnSpPr>
                <p:spPr>
                  <a:xfrm>
                    <a:off x="11584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174150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1852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243709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532550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547387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31288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324337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382641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39374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52230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462823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5213787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810441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590715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601976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660501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67138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729868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740902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799017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21" name="Group 41"/>
              <p:cNvGrpSpPr/>
              <p:nvPr/>
            </p:nvGrpSpPr>
            <p:grpSpPr>
              <a:xfrm>
                <a:off x="7002578" y="0"/>
                <a:ext cx="5178519" cy="6858000"/>
                <a:chOff x="3954578" y="0"/>
                <a:chExt cx="5178519" cy="685800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3954578" y="0"/>
                  <a:ext cx="5167884" cy="6858000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670489" y="2280213"/>
                  <a:ext cx="3449617" cy="4577787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7419192" y="4583575"/>
                  <a:ext cx="1713905" cy="2274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" name="Straight Connector 18"/>
            <p:cNvCxnSpPr/>
            <p:nvPr/>
          </p:nvCxnSpPr>
          <p:spPr>
            <a:xfrm flipH="1">
              <a:off x="9599143" y="3419347"/>
              <a:ext cx="2592857" cy="3438653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0" y="2"/>
            <a:ext cx="9144000" cy="4585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2" name="Title 1"/>
          <p:cNvSpPr>
            <a:spLocks noGrp="1"/>
          </p:cNvSpPr>
          <p:nvPr>
            <p:ph type="ctrTitle" sz="quarter"/>
          </p:nvPr>
        </p:nvSpPr>
        <p:spPr>
          <a:xfrm>
            <a:off x="322410" y="2612485"/>
            <a:ext cx="7772400" cy="544893"/>
          </a:xfrm>
        </p:spPr>
        <p:txBody>
          <a:bodyPr anchor="ctr" anchorCtr="0"/>
          <a:lstStyle>
            <a:lvl1pPr>
              <a:defRPr sz="3601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3" name="Subtitle 2"/>
          <p:cNvSpPr>
            <a:spLocks noGrp="1"/>
          </p:cNvSpPr>
          <p:nvPr>
            <p:ph type="subTitle" sz="quarter" idx="1"/>
          </p:nvPr>
        </p:nvSpPr>
        <p:spPr>
          <a:xfrm>
            <a:off x="322410" y="4637994"/>
            <a:ext cx="8251825" cy="290977"/>
          </a:xfrm>
        </p:spPr>
        <p:txBody>
          <a:bodyPr/>
          <a:lstStyle>
            <a:lvl1pPr marL="0" indent="0">
              <a:buFontTx/>
              <a:buNone/>
              <a:defRPr sz="2101" b="0">
                <a:solidFill>
                  <a:srgbClr val="78828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6" name="Picture 47" descr="Boeing_white_stand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34" y="399734"/>
            <a:ext cx="1392204" cy="447675"/>
          </a:xfrm>
          <a:prstGeom prst="rect">
            <a:avLst/>
          </a:prstGeom>
          <a:noFill/>
        </p:spPr>
      </p:pic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307301" y="6685997"/>
            <a:ext cx="2065337" cy="831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860" tIns="6860" rIns="6860" bIns="6860" anchor="b">
            <a:spAutoFit/>
          </a:bodyPr>
          <a:lstStyle/>
          <a:p>
            <a:pPr defTabSz="615718" eaLnBrk="0" hangingPunct="0"/>
            <a:r>
              <a:rPr lang="en-US" sz="45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  <a:endParaRPr lang="en-US" sz="4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78647" y="907634"/>
            <a:ext cx="2190380" cy="230851"/>
          </a:xfrm>
          <a:prstGeom prst="rect">
            <a:avLst/>
          </a:prstGeom>
          <a:noFill/>
        </p:spPr>
        <p:txBody>
          <a:bodyPr wrap="none" lIns="68598" tIns="34299" rIns="68598" bIns="34299" rtlCol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rgbClr val="FFFFFF"/>
                </a:solidFill>
                <a:latin typeface="Arial" charset="0"/>
              </a:rPr>
              <a:t>Engineering, Test &amp; Technology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30932" y="1146413"/>
            <a:ext cx="2038095" cy="230851"/>
          </a:xfrm>
          <a:prstGeom prst="rect">
            <a:avLst/>
          </a:prstGeom>
          <a:noFill/>
        </p:spPr>
        <p:txBody>
          <a:bodyPr wrap="none" lIns="68598" tIns="34299" rIns="68598" bIns="34299" rtlCol="0" anchor="t" anchorCtr="0">
            <a:spAutoFit/>
          </a:bodyPr>
          <a:lstStyle/>
          <a:p>
            <a:pPr algn="r"/>
            <a:r>
              <a:rPr lang="en-US" sz="1050" b="0" dirty="0" smtClean="0">
                <a:solidFill>
                  <a:schemeClr val="bg1"/>
                </a:solidFill>
              </a:rPr>
              <a:t>Boeing Research</a:t>
            </a:r>
            <a:r>
              <a:rPr lang="en-US" sz="1050" b="0" baseline="0" dirty="0" smtClean="0">
                <a:solidFill>
                  <a:schemeClr val="bg1"/>
                </a:solidFill>
              </a:rPr>
              <a:t> &amp; Technology</a:t>
            </a:r>
            <a:endParaRPr lang="en-US" sz="105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, two pictures,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44180" y="6228734"/>
            <a:ext cx="8466358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44180" y="1287682"/>
            <a:ext cx="4115872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44180" y="3772213"/>
            <a:ext cx="4115872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19"/>
          </p:nvPr>
        </p:nvSpPr>
        <p:spPr>
          <a:xfrm>
            <a:off x="4586659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93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Rt content with on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44180" y="1287682"/>
            <a:ext cx="4115872" cy="4862597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9"/>
          </p:nvPr>
        </p:nvSpPr>
        <p:spPr>
          <a:xfrm>
            <a:off x="4586659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267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Rt Content with one pic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44181" y="6228734"/>
            <a:ext cx="8466357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44180" y="1287682"/>
            <a:ext cx="4115872" cy="476239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9"/>
          </p:nvPr>
        </p:nvSpPr>
        <p:spPr>
          <a:xfrm>
            <a:off x="4586659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153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Lft content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94665" y="1289304"/>
            <a:ext cx="4115872" cy="486460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9"/>
          </p:nvPr>
        </p:nvSpPr>
        <p:spPr>
          <a:xfrm>
            <a:off x="308690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94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Lft Content with one pic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44180" y="6228734"/>
            <a:ext cx="8466358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94665" y="1289304"/>
            <a:ext cx="4115872" cy="4764024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9"/>
          </p:nvPr>
        </p:nvSpPr>
        <p:spPr>
          <a:xfrm>
            <a:off x="308690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714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Lft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94665" y="1287682"/>
            <a:ext cx="4115872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94665" y="3872421"/>
            <a:ext cx="4115872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9"/>
          </p:nvPr>
        </p:nvSpPr>
        <p:spPr>
          <a:xfrm>
            <a:off x="308690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276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Lft Content, 2 pictures +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44181" y="6228734"/>
            <a:ext cx="8466357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94665" y="1287682"/>
            <a:ext cx="4115872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94665" y="3759687"/>
            <a:ext cx="4115872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9"/>
          </p:nvPr>
        </p:nvSpPr>
        <p:spPr>
          <a:xfrm>
            <a:off x="308690" y="1283209"/>
            <a:ext cx="4115872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27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Lft content with 2 screen ca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5544211" y="1287682"/>
            <a:ext cx="3266327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544211" y="3872421"/>
            <a:ext cx="3266327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21"/>
          </p:nvPr>
        </p:nvSpPr>
        <p:spPr>
          <a:xfrm>
            <a:off x="308691" y="1283209"/>
            <a:ext cx="5039143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97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Lft Content, 2 screen captures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44180" y="6228734"/>
            <a:ext cx="8466358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544211" y="1287682"/>
            <a:ext cx="3266327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544211" y="3759687"/>
            <a:ext cx="3266327" cy="2286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21"/>
          </p:nvPr>
        </p:nvSpPr>
        <p:spPr>
          <a:xfrm>
            <a:off x="308691" y="1283209"/>
            <a:ext cx="5039143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44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ith 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90" y="3931920"/>
            <a:ext cx="8485556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600199"/>
            <a:ext cx="9144000" cy="219456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eing 12 column grid" hidden="1"/>
          <p:cNvGrpSpPr/>
          <p:nvPr/>
        </p:nvGrpSpPr>
        <p:grpSpPr>
          <a:xfrm>
            <a:off x="0" y="0"/>
            <a:ext cx="9146382" cy="6858000"/>
            <a:chOff x="0" y="0"/>
            <a:chExt cx="12192000" cy="685800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grpSp>
            <p:nvGrpSpPr>
              <p:cNvPr id="18" name="Boeing 12 column grid"/>
              <p:cNvGrpSpPr/>
              <p:nvPr/>
            </p:nvGrpSpPr>
            <p:grpSpPr>
              <a:xfrm>
                <a:off x="0" y="461727"/>
                <a:ext cx="12188825" cy="5957180"/>
                <a:chOff x="129803" y="456356"/>
                <a:chExt cx="8890818" cy="5958732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71778" y="995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71778" y="1291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64396" y="2136995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64396" y="2432456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59993" y="3288274"/>
                  <a:ext cx="8223097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66598" y="3583735"/>
                  <a:ext cx="821649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64396" y="4424269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62195" y="4719730"/>
                  <a:ext cx="8220896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71778" y="5567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71778" y="5863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3" name="Rectangle 32"/>
                <p:cNvSpPr/>
                <p:nvPr/>
              </p:nvSpPr>
              <p:spPr>
                <a:xfrm>
                  <a:off x="463550" y="456356"/>
                  <a:ext cx="8223250" cy="5944444"/>
                </a:xfrm>
                <a:prstGeom prst="rect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71782" y="1143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29803" y="2284726"/>
                  <a:ext cx="889081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463550" y="3432679"/>
                  <a:ext cx="822325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129803" y="4572000"/>
                  <a:ext cx="889081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71782" y="5715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39" name="Group 38"/>
                <p:cNvGrpSpPr/>
                <p:nvPr/>
              </p:nvGrpSpPr>
              <p:grpSpPr>
                <a:xfrm>
                  <a:off x="1043681" y="457200"/>
                  <a:ext cx="7060730" cy="5957888"/>
                  <a:chOff x="1043681" y="0"/>
                  <a:chExt cx="7060730" cy="685800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45708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1" name="Straight Connector 20"/>
                  <p:cNvCxnSpPr/>
                  <p:nvPr/>
                </p:nvCxnSpPr>
                <p:spPr>
                  <a:xfrm>
                    <a:off x="104368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2" name="Straight Connector 15"/>
                  <p:cNvCxnSpPr/>
                  <p:nvPr/>
                </p:nvCxnSpPr>
                <p:spPr>
                  <a:xfrm>
                    <a:off x="11584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74150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1852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243709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532550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2547387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31288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24337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382641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39374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452230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462823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5213787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810441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590715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601976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660501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67138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729868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740902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799017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9" name="Group 41"/>
              <p:cNvGrpSpPr/>
              <p:nvPr/>
            </p:nvGrpSpPr>
            <p:grpSpPr>
              <a:xfrm>
                <a:off x="7002578" y="0"/>
                <a:ext cx="5178519" cy="6858000"/>
                <a:chOff x="3954578" y="0"/>
                <a:chExt cx="5178519" cy="685800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3954578" y="0"/>
                  <a:ext cx="5167884" cy="6858000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5670489" y="2280213"/>
                  <a:ext cx="3449617" cy="4577787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7419192" y="4583575"/>
                  <a:ext cx="1713905" cy="2274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Straight Connector 16"/>
            <p:cNvCxnSpPr/>
            <p:nvPr/>
          </p:nvCxnSpPr>
          <p:spPr>
            <a:xfrm flipH="1">
              <a:off x="9599143" y="3419347"/>
              <a:ext cx="2592857" cy="3438653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0" y="4585154"/>
            <a:ext cx="9144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2" name="Title 1"/>
          <p:cNvSpPr>
            <a:spLocks noGrp="1"/>
          </p:cNvSpPr>
          <p:nvPr>
            <p:ph type="ctrTitle" sz="quarter"/>
          </p:nvPr>
        </p:nvSpPr>
        <p:spPr>
          <a:xfrm>
            <a:off x="314895" y="2612485"/>
            <a:ext cx="7772400" cy="544893"/>
          </a:xfrm>
        </p:spPr>
        <p:txBody>
          <a:bodyPr anchor="ctr" anchorCtr="0"/>
          <a:lstStyle>
            <a:lvl1pPr>
              <a:defRPr sz="3601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3" name="Subtitle 2"/>
          <p:cNvSpPr>
            <a:spLocks noGrp="1"/>
          </p:cNvSpPr>
          <p:nvPr>
            <p:ph type="subTitle" sz="quarter" idx="1"/>
          </p:nvPr>
        </p:nvSpPr>
        <p:spPr>
          <a:xfrm>
            <a:off x="322410" y="4637994"/>
            <a:ext cx="8251825" cy="290977"/>
          </a:xfrm>
        </p:spPr>
        <p:txBody>
          <a:bodyPr/>
          <a:lstStyle>
            <a:lvl1pPr marL="0" indent="0">
              <a:buFontTx/>
              <a:buNone/>
              <a:defRPr sz="2101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6" name="Picture 53" descr="Boeing_RGBblue_standard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31" y="398146"/>
            <a:ext cx="1379103" cy="442913"/>
          </a:xfrm>
          <a:prstGeom prst="rect">
            <a:avLst/>
          </a:prstGeom>
          <a:noFill/>
        </p:spPr>
      </p:pic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307301" y="6685997"/>
            <a:ext cx="2065337" cy="831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860" tIns="6860" rIns="6860" bIns="6860" anchor="b">
            <a:spAutoFit/>
          </a:bodyPr>
          <a:lstStyle/>
          <a:p>
            <a:pPr defTabSz="615718" eaLnBrk="0" hangingPunct="0"/>
            <a:r>
              <a:rPr lang="en-US" sz="450" dirty="0" smtClean="0">
                <a:solidFill>
                  <a:schemeClr val="bg1"/>
                </a:solidFill>
              </a:rPr>
              <a:t>Copyright © 2016 Boeing. All rights reserved.</a:t>
            </a:r>
            <a:endParaRPr lang="en-US" sz="45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78647" y="907634"/>
            <a:ext cx="2190380" cy="230851"/>
          </a:xfrm>
          <a:prstGeom prst="rect">
            <a:avLst/>
          </a:prstGeom>
          <a:noFill/>
        </p:spPr>
        <p:txBody>
          <a:bodyPr wrap="none" lIns="68598" tIns="34299" rIns="68598" bIns="34299" rtlCol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2"/>
                </a:solidFill>
                <a:latin typeface="Arial" charset="0"/>
              </a:rPr>
              <a:t>Engineering, Test &amp; Technology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0932" y="1146413"/>
            <a:ext cx="2038095" cy="230851"/>
          </a:xfrm>
          <a:prstGeom prst="rect">
            <a:avLst/>
          </a:prstGeom>
          <a:noFill/>
        </p:spPr>
        <p:txBody>
          <a:bodyPr wrap="none" lIns="68598" tIns="34299" rIns="68598" bIns="34299" rtlCol="0" anchor="t" anchorCtr="0">
            <a:spAutoFit/>
          </a:bodyPr>
          <a:lstStyle/>
          <a:p>
            <a:pPr algn="r"/>
            <a:r>
              <a:rPr lang="en-US" sz="1050" b="0" dirty="0" smtClean="0">
                <a:solidFill>
                  <a:schemeClr val="tx2"/>
                </a:solidFill>
              </a:rPr>
              <a:t>Boeing Research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15901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ith header image,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90" y="3931920"/>
            <a:ext cx="8485556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4181" y="6228734"/>
            <a:ext cx="8466357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600199"/>
            <a:ext cx="9144000" cy="219456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38912" y="2471200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8912" y="1309911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4"/>
          </p:nvPr>
        </p:nvSpPr>
        <p:spPr>
          <a:xfrm>
            <a:off x="438912" y="4153696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8912" y="2992407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6"/>
          </p:nvPr>
        </p:nvSpPr>
        <p:spPr>
          <a:xfrm>
            <a:off x="448056" y="5836192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8912" y="4674903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18"/>
          </p:nvPr>
        </p:nvSpPr>
        <p:spPr>
          <a:xfrm>
            <a:off x="2596896" y="2471200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596896" y="1309911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20"/>
          </p:nvPr>
        </p:nvSpPr>
        <p:spPr>
          <a:xfrm>
            <a:off x="2596896" y="4153696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2596896" y="2992407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22"/>
          </p:nvPr>
        </p:nvSpPr>
        <p:spPr>
          <a:xfrm>
            <a:off x="2596896" y="5836192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596896" y="4674903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24"/>
          </p:nvPr>
        </p:nvSpPr>
        <p:spPr>
          <a:xfrm>
            <a:off x="4745736" y="2471200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45736" y="1309911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Content Placeholder 2"/>
          <p:cNvSpPr>
            <a:spLocks noGrp="1"/>
          </p:cNvSpPr>
          <p:nvPr>
            <p:ph idx="26"/>
          </p:nvPr>
        </p:nvSpPr>
        <p:spPr>
          <a:xfrm>
            <a:off x="4745736" y="4153696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745736" y="2992407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28"/>
          </p:nvPr>
        </p:nvSpPr>
        <p:spPr>
          <a:xfrm>
            <a:off x="4745736" y="5836192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745736" y="4674903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Content Placeholder 2"/>
          <p:cNvSpPr>
            <a:spLocks noGrp="1"/>
          </p:cNvSpPr>
          <p:nvPr>
            <p:ph idx="30"/>
          </p:nvPr>
        </p:nvSpPr>
        <p:spPr>
          <a:xfrm>
            <a:off x="6894576" y="2471200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6894577" y="1309911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Content Placeholder 2"/>
          <p:cNvSpPr>
            <a:spLocks noGrp="1"/>
          </p:cNvSpPr>
          <p:nvPr>
            <p:ph idx="32"/>
          </p:nvPr>
        </p:nvSpPr>
        <p:spPr>
          <a:xfrm>
            <a:off x="6894576" y="4153696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894577" y="2992407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Content Placeholder 2"/>
          <p:cNvSpPr>
            <a:spLocks noGrp="1"/>
          </p:cNvSpPr>
          <p:nvPr>
            <p:ph idx="34"/>
          </p:nvPr>
        </p:nvSpPr>
        <p:spPr>
          <a:xfrm>
            <a:off x="6894576" y="5836192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894577" y="4674903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pictur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471200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8912" y="1309911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8912" y="4153696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8912" y="2992407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48056" y="5836192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38912" y="4674903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8"/>
          </p:nvPr>
        </p:nvSpPr>
        <p:spPr>
          <a:xfrm>
            <a:off x="2596896" y="2471200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2596896" y="1309911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2596896" y="4153696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2596896" y="2992407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2596896" y="5836192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2596896" y="4674903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4745736" y="2471200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45736" y="1309911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6"/>
          </p:nvPr>
        </p:nvSpPr>
        <p:spPr>
          <a:xfrm>
            <a:off x="4745736" y="4153696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745736" y="2992407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28"/>
          </p:nvPr>
        </p:nvSpPr>
        <p:spPr>
          <a:xfrm>
            <a:off x="4745736" y="5836192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745736" y="4674903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30"/>
          </p:nvPr>
        </p:nvSpPr>
        <p:spPr>
          <a:xfrm>
            <a:off x="6894576" y="2471200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6894577" y="1309911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32"/>
          </p:nvPr>
        </p:nvSpPr>
        <p:spPr>
          <a:xfrm>
            <a:off x="6894576" y="4153696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894577" y="2992407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34"/>
          </p:nvPr>
        </p:nvSpPr>
        <p:spPr>
          <a:xfrm>
            <a:off x="6894576" y="5836192"/>
            <a:ext cx="1792224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894577" y="4674903"/>
            <a:ext cx="1801368" cy="11430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344180" y="6228734"/>
            <a:ext cx="8466358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550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455664" y="1289303"/>
            <a:ext cx="2249424" cy="1609344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55664" y="3040614"/>
            <a:ext cx="2249424" cy="1609344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455664" y="4791925"/>
            <a:ext cx="2249424" cy="1609344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20"/>
          </p:nvPr>
        </p:nvSpPr>
        <p:spPr>
          <a:xfrm>
            <a:off x="336550" y="1283209"/>
            <a:ext cx="5907116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602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91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691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455664" y="1289303"/>
            <a:ext cx="2249424" cy="155448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55664" y="2913365"/>
            <a:ext cx="2249424" cy="155448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455664" y="4537427"/>
            <a:ext cx="2249424" cy="155448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344181" y="6228734"/>
            <a:ext cx="8466357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20"/>
          </p:nvPr>
        </p:nvSpPr>
        <p:spPr>
          <a:xfrm>
            <a:off x="336691" y="1283209"/>
            <a:ext cx="5907116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331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220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292314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8"/>
          </p:nvPr>
        </p:nvSpPr>
        <p:spPr>
          <a:xfrm>
            <a:off x="3538728" y="268220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292314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0"/>
          </p:nvPr>
        </p:nvSpPr>
        <p:spPr>
          <a:xfrm>
            <a:off x="6629400" y="268220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292314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457200" y="446528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3066250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28"/>
          </p:nvPr>
        </p:nvSpPr>
        <p:spPr>
          <a:xfrm>
            <a:off x="457200" y="6239219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66344" y="4849330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30"/>
          </p:nvPr>
        </p:nvSpPr>
        <p:spPr>
          <a:xfrm>
            <a:off x="3547872" y="446528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3066250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32"/>
          </p:nvPr>
        </p:nvSpPr>
        <p:spPr>
          <a:xfrm>
            <a:off x="3547872" y="6239219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547872" y="4849330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idx="34"/>
          </p:nvPr>
        </p:nvSpPr>
        <p:spPr>
          <a:xfrm>
            <a:off x="6629400" y="446528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3066250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3" name="Content Placeholder 2"/>
          <p:cNvSpPr>
            <a:spLocks noGrp="1"/>
          </p:cNvSpPr>
          <p:nvPr>
            <p:ph idx="36"/>
          </p:nvPr>
        </p:nvSpPr>
        <p:spPr>
          <a:xfrm>
            <a:off x="6629400" y="6239219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7"/>
          </p:nvPr>
        </p:nvSpPr>
        <p:spPr>
          <a:xfrm>
            <a:off x="6629400" y="4849330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ur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344180" y="6228734"/>
            <a:ext cx="8466358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268220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292314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8"/>
          </p:nvPr>
        </p:nvSpPr>
        <p:spPr>
          <a:xfrm>
            <a:off x="3538728" y="268220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292314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20"/>
          </p:nvPr>
        </p:nvSpPr>
        <p:spPr>
          <a:xfrm>
            <a:off x="6629400" y="268220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292314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22"/>
          </p:nvPr>
        </p:nvSpPr>
        <p:spPr>
          <a:xfrm>
            <a:off x="457200" y="434416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2945130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idx="30"/>
          </p:nvPr>
        </p:nvSpPr>
        <p:spPr>
          <a:xfrm>
            <a:off x="3547872" y="434416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2945130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32"/>
          </p:nvPr>
        </p:nvSpPr>
        <p:spPr>
          <a:xfrm>
            <a:off x="3547872" y="5990480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34"/>
          </p:nvPr>
        </p:nvSpPr>
        <p:spPr>
          <a:xfrm>
            <a:off x="6629400" y="434416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2945130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Content Placeholder 2"/>
          <p:cNvSpPr>
            <a:spLocks noGrp="1"/>
          </p:cNvSpPr>
          <p:nvPr>
            <p:ph idx="36"/>
          </p:nvPr>
        </p:nvSpPr>
        <p:spPr>
          <a:xfrm>
            <a:off x="6629400" y="5990480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28"/>
          </p:nvPr>
        </p:nvSpPr>
        <p:spPr>
          <a:xfrm>
            <a:off x="457200" y="5990480"/>
            <a:ext cx="2075688" cy="124650"/>
          </a:xfrm>
        </p:spPr>
        <p:txBody>
          <a:bodyPr>
            <a:noAutofit/>
          </a:bodyPr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66344" y="4591447"/>
            <a:ext cx="2066544" cy="137160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42"/>
          </p:nvPr>
        </p:nvSpPr>
        <p:spPr>
          <a:xfrm>
            <a:off x="3547872" y="4591447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9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6629400" y="4591447"/>
            <a:ext cx="2066544" cy="415498"/>
          </a:xfrm>
          <a:solidFill>
            <a:srgbClr val="97C5E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387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0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310832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8"/>
          </p:nvPr>
        </p:nvSpPr>
        <p:spPr>
          <a:xfrm>
            <a:off x="3538728" y="277387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310832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0"/>
          </p:nvPr>
        </p:nvSpPr>
        <p:spPr>
          <a:xfrm>
            <a:off x="6620256" y="277387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310832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22"/>
          </p:nvPr>
        </p:nvSpPr>
        <p:spPr>
          <a:xfrm>
            <a:off x="457200" y="4812985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3359088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30"/>
          </p:nvPr>
        </p:nvSpPr>
        <p:spPr>
          <a:xfrm>
            <a:off x="3538728" y="4812985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3359088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Content Placeholder 2"/>
          <p:cNvSpPr>
            <a:spLocks noGrp="1"/>
          </p:cNvSpPr>
          <p:nvPr>
            <p:ph idx="34"/>
          </p:nvPr>
        </p:nvSpPr>
        <p:spPr>
          <a:xfrm>
            <a:off x="6620256" y="4812985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3359088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picture layou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345562" y="6228734"/>
            <a:ext cx="8464976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277387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6344" y="1310832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8"/>
          </p:nvPr>
        </p:nvSpPr>
        <p:spPr>
          <a:xfrm>
            <a:off x="3538728" y="277387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547872" y="1310832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20"/>
          </p:nvPr>
        </p:nvSpPr>
        <p:spPr>
          <a:xfrm>
            <a:off x="6620256" y="2773873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6629400" y="1310832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2"/>
          </p:nvPr>
        </p:nvSpPr>
        <p:spPr>
          <a:xfrm>
            <a:off x="457200" y="4812985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466344" y="3359088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30"/>
          </p:nvPr>
        </p:nvSpPr>
        <p:spPr>
          <a:xfrm>
            <a:off x="3538728" y="4812985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3547872" y="3359088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34"/>
          </p:nvPr>
        </p:nvSpPr>
        <p:spPr>
          <a:xfrm>
            <a:off x="6620256" y="4812985"/>
            <a:ext cx="2075688" cy="93487"/>
          </a:xfrm>
        </p:spPr>
        <p:txBody>
          <a:bodyPr/>
          <a:lstStyle>
            <a:lvl1pPr algn="l">
              <a:defRPr sz="675" b="1"/>
            </a:lvl1pPr>
            <a:lvl2pPr marL="0" indent="0">
              <a:buNone/>
              <a:defRPr sz="675" b="0"/>
            </a:lvl2pPr>
            <a:lvl3pPr>
              <a:defRPr sz="675" b="0"/>
            </a:lvl3pPr>
            <a:lvl4pPr>
              <a:defRPr sz="675" b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629400" y="3359088"/>
            <a:ext cx="2066544" cy="1389888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Bottom Content with tw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91" y="4352544"/>
            <a:ext cx="8229600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6129" y="1310832"/>
            <a:ext cx="4115872" cy="292608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81727" y="1310832"/>
            <a:ext cx="4115872" cy="292608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Boeing 12 column grid" hidden="1"/>
          <p:cNvGrpSpPr/>
          <p:nvPr/>
        </p:nvGrpSpPr>
        <p:grpSpPr>
          <a:xfrm>
            <a:off x="0" y="0"/>
            <a:ext cx="9146382" cy="6858000"/>
            <a:chOff x="0" y="0"/>
            <a:chExt cx="12192000" cy="68580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grpSp>
            <p:nvGrpSpPr>
              <p:cNvPr id="17" name="Boeing 12 column grid"/>
              <p:cNvGrpSpPr/>
              <p:nvPr/>
            </p:nvGrpSpPr>
            <p:grpSpPr>
              <a:xfrm>
                <a:off x="0" y="461727"/>
                <a:ext cx="12188825" cy="5957180"/>
                <a:chOff x="129803" y="456356"/>
                <a:chExt cx="8890818" cy="5958732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71778" y="995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71778" y="1291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64396" y="2136995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64396" y="2432456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59993" y="3288274"/>
                  <a:ext cx="8223097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66598" y="3583735"/>
                  <a:ext cx="821649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64396" y="4424269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62195" y="4719730"/>
                  <a:ext cx="8220896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71778" y="5567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71778" y="5863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463550" y="456356"/>
                  <a:ext cx="8223250" cy="5944444"/>
                </a:xfrm>
                <a:prstGeom prst="rect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71782" y="1143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29803" y="2284726"/>
                  <a:ext cx="889081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63550" y="3432679"/>
                  <a:ext cx="822325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29803" y="4572000"/>
                  <a:ext cx="889081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71782" y="5715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38" name="Group 37"/>
                <p:cNvGrpSpPr/>
                <p:nvPr/>
              </p:nvGrpSpPr>
              <p:grpSpPr>
                <a:xfrm>
                  <a:off x="1043681" y="457200"/>
                  <a:ext cx="7060730" cy="5957888"/>
                  <a:chOff x="1043681" y="0"/>
                  <a:chExt cx="7060730" cy="6858000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45708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0" name="Straight Connector 20"/>
                  <p:cNvCxnSpPr/>
                  <p:nvPr/>
                </p:nvCxnSpPr>
                <p:spPr>
                  <a:xfrm>
                    <a:off x="104368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1" name="Straight Connector 15"/>
                  <p:cNvCxnSpPr/>
                  <p:nvPr/>
                </p:nvCxnSpPr>
                <p:spPr>
                  <a:xfrm>
                    <a:off x="11584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74150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852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243709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532550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2547387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31288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324337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82641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39374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452230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462823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5213787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810441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590715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601976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660501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67138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729868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740902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799017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8" name="Group 41"/>
              <p:cNvGrpSpPr/>
              <p:nvPr/>
            </p:nvGrpSpPr>
            <p:grpSpPr>
              <a:xfrm>
                <a:off x="7002578" y="0"/>
                <a:ext cx="5178519" cy="6858000"/>
                <a:chOff x="3954578" y="0"/>
                <a:chExt cx="5178519" cy="685800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3954578" y="0"/>
                  <a:ext cx="5167884" cy="6858000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5670489" y="2280213"/>
                  <a:ext cx="3449617" cy="4577787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7419192" y="4583575"/>
                  <a:ext cx="1713905" cy="2274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" name="Straight Connector 15"/>
            <p:cNvCxnSpPr/>
            <p:nvPr/>
          </p:nvCxnSpPr>
          <p:spPr>
            <a:xfrm flipH="1">
              <a:off x="9599143" y="3419347"/>
              <a:ext cx="2592857" cy="3438653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itle 1"/>
          <p:cNvSpPr>
            <a:spLocks noGrp="1"/>
          </p:cNvSpPr>
          <p:nvPr>
            <p:ph type="ctrTitle" sz="quarter"/>
          </p:nvPr>
        </p:nvSpPr>
        <p:spPr>
          <a:xfrm>
            <a:off x="322410" y="2612485"/>
            <a:ext cx="7772400" cy="544893"/>
          </a:xfrm>
        </p:spPr>
        <p:txBody>
          <a:bodyPr anchor="ctr" anchorCtr="0"/>
          <a:lstStyle>
            <a:lvl1pPr>
              <a:defRPr sz="3601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3" name="Subtitle 2"/>
          <p:cNvSpPr>
            <a:spLocks noGrp="1"/>
          </p:cNvSpPr>
          <p:nvPr>
            <p:ph type="subTitle" sz="quarter" idx="1"/>
          </p:nvPr>
        </p:nvSpPr>
        <p:spPr>
          <a:xfrm>
            <a:off x="322410" y="4637994"/>
            <a:ext cx="8251825" cy="290977"/>
          </a:xfrm>
        </p:spPr>
        <p:txBody>
          <a:bodyPr/>
          <a:lstStyle>
            <a:lvl1pPr marL="0" indent="0">
              <a:buFontTx/>
              <a:buNone/>
              <a:defRPr sz="2101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581144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3" descr="Boeing_RGBblue_standard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31" y="398146"/>
            <a:ext cx="1379103" cy="442913"/>
          </a:xfrm>
          <a:prstGeom prst="rect">
            <a:avLst/>
          </a:prstGeom>
          <a:noFill/>
        </p:spPr>
      </p:pic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307301" y="6685997"/>
            <a:ext cx="2065337" cy="831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860" tIns="6860" rIns="6860" bIns="6860" anchor="b">
            <a:spAutoFit/>
          </a:bodyPr>
          <a:lstStyle/>
          <a:p>
            <a:pPr defTabSz="615718" eaLnBrk="0" hangingPunct="0"/>
            <a:r>
              <a:rPr lang="en-US" sz="45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  <a:endParaRPr lang="en-US" sz="4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78647" y="907634"/>
            <a:ext cx="2190380" cy="230851"/>
          </a:xfrm>
          <a:prstGeom prst="rect">
            <a:avLst/>
          </a:prstGeom>
          <a:noFill/>
        </p:spPr>
        <p:txBody>
          <a:bodyPr wrap="none" lIns="68598" tIns="34299" rIns="68598" bIns="34299" rtlCol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smtClean="0">
                <a:solidFill>
                  <a:schemeClr val="tx2"/>
                </a:solidFill>
                <a:latin typeface="Arial" charset="0"/>
              </a:rPr>
              <a:t>Engineering, Test &amp; Technology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0932" y="1146413"/>
            <a:ext cx="2038095" cy="230851"/>
          </a:xfrm>
          <a:prstGeom prst="rect">
            <a:avLst/>
          </a:prstGeom>
          <a:noFill/>
        </p:spPr>
        <p:txBody>
          <a:bodyPr wrap="none" lIns="68598" tIns="34299" rIns="68598" bIns="34299" rtlCol="0" anchor="t" anchorCtr="0">
            <a:spAutoFit/>
          </a:bodyPr>
          <a:lstStyle/>
          <a:p>
            <a:pPr algn="r"/>
            <a:r>
              <a:rPr lang="en-US" sz="1050" b="0" dirty="0" smtClean="0">
                <a:solidFill>
                  <a:schemeClr val="tx2"/>
                </a:solidFill>
              </a:rPr>
              <a:t>Boeing Research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3387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Bottom Content with two image and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91" y="4352544"/>
            <a:ext cx="8229600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344180" y="6228734"/>
            <a:ext cx="8466358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36129" y="1310832"/>
            <a:ext cx="4115872" cy="292608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81727" y="1310832"/>
            <a:ext cx="4115872" cy="2926080"/>
          </a:xfrm>
          <a:solidFill>
            <a:srgbClr val="97C5EB"/>
          </a:solidFill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9738" y="6685997"/>
            <a:ext cx="2065337" cy="831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860" tIns="6860" rIns="6860" bIns="6860" anchor="b">
            <a:spAutoFit/>
          </a:bodyPr>
          <a:lstStyle/>
          <a:p>
            <a:pPr defTabSz="615718" eaLnBrk="0" hangingPunct="0"/>
            <a:r>
              <a:rPr lang="en-US" sz="45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  <a:endParaRPr lang="en-US" sz="4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 (Non Proprieta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1921" y="464681"/>
            <a:ext cx="8229600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8669" y="1030916"/>
            <a:ext cx="8229600" cy="128753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341313" indent="-173038">
              <a:defRPr sz="1800"/>
            </a:lvl2pPr>
            <a:lvl3pPr marL="573088" indent="-184150">
              <a:defRPr sz="16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356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2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/>
          </p:nvPr>
        </p:nvSpPr>
        <p:spPr>
          <a:xfrm>
            <a:off x="304116" y="1283209"/>
            <a:ext cx="8485556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593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29" y="457201"/>
            <a:ext cx="8485556" cy="2954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6129" y="777241"/>
            <a:ext cx="8485556" cy="253916"/>
          </a:xfrm>
        </p:spPr>
        <p:txBody>
          <a:bodyPr tIns="45720"/>
          <a:lstStyle>
            <a:lvl1pPr>
              <a:buNone/>
              <a:defRPr b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81" y="6228734"/>
            <a:ext cx="8466357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7"/>
          </p:nvPr>
        </p:nvSpPr>
        <p:spPr>
          <a:xfrm>
            <a:off x="304116" y="1283209"/>
            <a:ext cx="8485556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319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8731"/>
            <a:ext cx="8484181" cy="37856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4116" y="1283209"/>
            <a:ext cx="8485556" cy="108029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54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80" y="6228734"/>
            <a:ext cx="8466358" cy="300082"/>
          </a:xfrm>
          <a:solidFill>
            <a:schemeClr val="tx2"/>
          </a:solidFill>
        </p:spPr>
        <p:txBody>
          <a:bodyPr lIns="91440" tIns="45720" rIns="91440" bIns="45720"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tagline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/>
          </p:nvPr>
        </p:nvSpPr>
        <p:spPr>
          <a:xfrm>
            <a:off x="304116" y="1283209"/>
            <a:ext cx="8485556" cy="10387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2802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Boeing 12 column grid" hidden="1"/>
          <p:cNvGrpSpPr/>
          <p:nvPr/>
        </p:nvGrpSpPr>
        <p:grpSpPr>
          <a:xfrm>
            <a:off x="8683" y="0"/>
            <a:ext cx="9146382" cy="6858000"/>
            <a:chOff x="0" y="0"/>
            <a:chExt cx="12192000" cy="685800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2188825" cy="6858000"/>
              <a:chOff x="0" y="0"/>
              <a:chExt cx="12188825" cy="6858000"/>
            </a:xfrm>
          </p:grpSpPr>
          <p:grpSp>
            <p:nvGrpSpPr>
              <p:cNvPr id="15" name="Boeing 12 column grid"/>
              <p:cNvGrpSpPr/>
              <p:nvPr/>
            </p:nvGrpSpPr>
            <p:grpSpPr>
              <a:xfrm>
                <a:off x="0" y="461727"/>
                <a:ext cx="12188825" cy="5957180"/>
                <a:chOff x="129803" y="456356"/>
                <a:chExt cx="8890818" cy="5958732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71778" y="995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71778" y="1291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464396" y="2136995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64396" y="2432456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459993" y="3288274"/>
                  <a:ext cx="8223097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66598" y="3583735"/>
                  <a:ext cx="821649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64396" y="4424269"/>
                  <a:ext cx="8218694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62195" y="4719730"/>
                  <a:ext cx="8220896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71778" y="5567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71778" y="5863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0" name="Rectangle 29"/>
                <p:cNvSpPr/>
                <p:nvPr/>
              </p:nvSpPr>
              <p:spPr>
                <a:xfrm>
                  <a:off x="463550" y="456356"/>
                  <a:ext cx="8223250" cy="5944444"/>
                </a:xfrm>
                <a:prstGeom prst="rect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71782" y="1143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29803" y="2284726"/>
                  <a:ext cx="889081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63550" y="3432679"/>
                  <a:ext cx="8223250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129803" y="4572000"/>
                  <a:ext cx="889081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71782" y="5715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36" name="Group 35"/>
                <p:cNvGrpSpPr/>
                <p:nvPr/>
              </p:nvGrpSpPr>
              <p:grpSpPr>
                <a:xfrm>
                  <a:off x="1043681" y="457200"/>
                  <a:ext cx="7060730" cy="5957888"/>
                  <a:chOff x="1043681" y="0"/>
                  <a:chExt cx="7060730" cy="6858000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45708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8" name="Straight Connector 20"/>
                  <p:cNvCxnSpPr/>
                  <p:nvPr/>
                </p:nvCxnSpPr>
                <p:spPr>
                  <a:xfrm>
                    <a:off x="104368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9" name="Straight Connector 15"/>
                  <p:cNvCxnSpPr/>
                  <p:nvPr/>
                </p:nvCxnSpPr>
                <p:spPr>
                  <a:xfrm>
                    <a:off x="11584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174150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852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243709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532550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2547387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31288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324337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382641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39374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452230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462823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5213787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810441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590715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601976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660501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67138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729868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740902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7990175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6" name="Group 41"/>
              <p:cNvGrpSpPr/>
              <p:nvPr/>
            </p:nvGrpSpPr>
            <p:grpSpPr>
              <a:xfrm>
                <a:off x="7002578" y="0"/>
                <a:ext cx="5178519" cy="6858000"/>
                <a:chOff x="3954578" y="0"/>
                <a:chExt cx="5178519" cy="68580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3954578" y="0"/>
                  <a:ext cx="5167884" cy="6858000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5670489" y="2280213"/>
                  <a:ext cx="3449617" cy="4577787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7419192" y="4583575"/>
                  <a:ext cx="1713905" cy="2274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Straight Connector 13"/>
            <p:cNvCxnSpPr/>
            <p:nvPr/>
          </p:nvCxnSpPr>
          <p:spPr>
            <a:xfrm flipH="1">
              <a:off x="9599143" y="3419347"/>
              <a:ext cx="2592857" cy="3438653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8731"/>
            <a:ext cx="8484181" cy="37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301" y="1284670"/>
            <a:ext cx="8485556" cy="10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7301" y="6685997"/>
            <a:ext cx="2065337" cy="8310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860" tIns="6860" rIns="6860" bIns="6860" anchor="b">
            <a:spAutoFit/>
          </a:bodyPr>
          <a:lstStyle/>
          <a:p>
            <a:pPr defTabSz="615718" eaLnBrk="0" hangingPunct="0"/>
            <a:r>
              <a:rPr lang="en-US" sz="450" dirty="0" smtClean="0">
                <a:solidFill>
                  <a:schemeClr val="bg1">
                    <a:lumMod val="50000"/>
                  </a:schemeClr>
                </a:solidFill>
              </a:rPr>
              <a:t>Copyright © 2016 Boeing. All rights reserved.</a:t>
            </a:r>
            <a:endParaRPr lang="en-US" sz="4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7777" y="6532563"/>
            <a:ext cx="1782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E2D7C46-426C-4210-B73C-3A90B812BA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0" y="-9144"/>
            <a:ext cx="9144000" cy="28346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67" name="Picture 66" descr="ET&amp;T.png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0" y="16945"/>
            <a:ext cx="1864630" cy="260258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798302" y="77434"/>
            <a:ext cx="5020056" cy="1154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750" b="1" baseline="0" dirty="0" smtClean="0">
                <a:solidFill>
                  <a:schemeClr val="bg1"/>
                </a:solidFill>
              </a:rPr>
              <a:t>Boeing Research &amp; Technology</a:t>
            </a:r>
            <a:r>
              <a:rPr lang="en-US" sz="750" b="1" dirty="0" smtClean="0">
                <a:solidFill>
                  <a:schemeClr val="bg1"/>
                </a:solidFill>
              </a:rPr>
              <a:t> </a:t>
            </a:r>
            <a:r>
              <a:rPr lang="en-US" sz="750" b="0" dirty="0" smtClean="0">
                <a:solidFill>
                  <a:schemeClr val="bg1"/>
                </a:solidFill>
              </a:rPr>
              <a:t>| Uncertainty Quantification</a:t>
            </a:r>
            <a:endParaRPr lang="en-US" sz="75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9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7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765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ysClr val="windowText" lastClr="000000"/>
          </a:solidFill>
          <a:latin typeface="+mj-lt"/>
          <a:ea typeface="+mj-ea"/>
          <a:cs typeface="+mj-cs"/>
        </a:defRPr>
      </a:lvl1pPr>
      <a:lvl2pPr algn="l" defTabSz="765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bg1"/>
          </a:solidFill>
          <a:latin typeface="Arial" charset="0"/>
        </a:defRPr>
      </a:lvl2pPr>
      <a:lvl3pPr algn="l" defTabSz="765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bg1"/>
          </a:solidFill>
          <a:latin typeface="Arial" charset="0"/>
        </a:defRPr>
      </a:lvl3pPr>
      <a:lvl4pPr algn="l" defTabSz="765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bg1"/>
          </a:solidFill>
          <a:latin typeface="Arial" charset="0"/>
        </a:defRPr>
      </a:lvl4pPr>
      <a:lvl5pPr algn="l" defTabSz="765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bg1"/>
          </a:solidFill>
          <a:latin typeface="Arial" charset="0"/>
        </a:defRPr>
      </a:lvl5pPr>
      <a:lvl6pPr marL="342991" algn="l" defTabSz="765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bg1"/>
          </a:solidFill>
          <a:latin typeface="Arial" charset="0"/>
        </a:defRPr>
      </a:lvl6pPr>
      <a:lvl7pPr marL="685983" algn="l" defTabSz="765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bg1"/>
          </a:solidFill>
          <a:latin typeface="Arial" charset="0"/>
        </a:defRPr>
      </a:lvl7pPr>
      <a:lvl8pPr marL="1028974" algn="l" defTabSz="765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bg1"/>
          </a:solidFill>
          <a:latin typeface="Arial" charset="0"/>
        </a:defRPr>
      </a:lvl8pPr>
      <a:lvl9pPr marL="1371966" algn="l" defTabSz="765776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bg1"/>
          </a:solidFill>
          <a:latin typeface="Arial" charset="0"/>
        </a:defRPr>
      </a:lvl9pPr>
    </p:titleStyle>
    <p:bodyStyle>
      <a:lvl1pPr marL="0" indent="0" algn="l" defTabSz="61571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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216752" indent="-129813" algn="l" defTabSz="61571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 sz="1800">
          <a:solidFill>
            <a:schemeClr val="tx1"/>
          </a:solidFill>
          <a:latin typeface="+mn-lt"/>
        </a:defRPr>
      </a:lvl2pPr>
      <a:lvl3pPr marL="381102" indent="-138149" algn="l" defTabSz="61571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▪"/>
        <a:defRPr sz="1500">
          <a:solidFill>
            <a:schemeClr val="tx1"/>
          </a:solidFill>
          <a:latin typeface="+mn-lt"/>
        </a:defRPr>
      </a:lvl3pPr>
      <a:lvl4pPr marL="602617" indent="-169114" algn="l" defTabSz="61571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4pPr>
      <a:lvl5pPr marL="718139" indent="-122667" algn="l" defTabSz="61571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2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1061130" indent="-122667" algn="l" defTabSz="61571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404122" indent="-122667" algn="l" defTabSz="61571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1747113" indent="-122667" algn="l" defTabSz="61571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090104" indent="-122667" algn="l" defTabSz="615718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9493" y="6686001"/>
            <a:ext cx="2065337" cy="83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6858" tIns="6858" rIns="6858" bIns="6858" anchor="b">
            <a:spAutoFit/>
          </a:bodyPr>
          <a:lstStyle/>
          <a:p>
            <a:pPr defTabSz="615609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45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Copyright © 2016 Boeing. All rights reserved.</a:t>
            </a:r>
            <a:endParaRPr lang="en-US" sz="45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4" name="Picture 5" descr="Boeing_RGBblue_largePP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88133" y="2990850"/>
            <a:ext cx="277011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141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76564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6564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tx2"/>
          </a:solidFill>
          <a:latin typeface="Arial" pitchFamily="34" charset="0"/>
        </a:defRPr>
      </a:lvl2pPr>
      <a:lvl3pPr algn="l" defTabSz="76564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tx2"/>
          </a:solidFill>
          <a:latin typeface="Arial" pitchFamily="34" charset="0"/>
        </a:defRPr>
      </a:lvl3pPr>
      <a:lvl4pPr algn="l" defTabSz="76564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tx2"/>
          </a:solidFill>
          <a:latin typeface="Arial" pitchFamily="34" charset="0"/>
        </a:defRPr>
      </a:lvl4pPr>
      <a:lvl5pPr algn="l" defTabSz="76564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tx2"/>
          </a:solidFill>
          <a:latin typeface="Arial" pitchFamily="34" charset="0"/>
        </a:defRPr>
      </a:lvl5pPr>
      <a:lvl6pPr marL="342931" algn="l" defTabSz="76564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tx2"/>
          </a:solidFill>
          <a:latin typeface="Arial" pitchFamily="34" charset="0"/>
        </a:defRPr>
      </a:lvl6pPr>
      <a:lvl7pPr marL="685862" algn="l" defTabSz="76564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tx2"/>
          </a:solidFill>
          <a:latin typeface="Arial" pitchFamily="34" charset="0"/>
        </a:defRPr>
      </a:lvl7pPr>
      <a:lvl8pPr marL="1028794" algn="l" defTabSz="76564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tx2"/>
          </a:solidFill>
          <a:latin typeface="Arial" pitchFamily="34" charset="0"/>
        </a:defRPr>
      </a:lvl8pPr>
      <a:lvl9pPr marL="1371724" algn="l" defTabSz="76564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1" b="1">
          <a:solidFill>
            <a:schemeClr val="tx2"/>
          </a:solidFill>
          <a:latin typeface="Arial" pitchFamily="34" charset="0"/>
        </a:defRPr>
      </a:lvl9pPr>
    </p:titleStyle>
    <p:bodyStyle>
      <a:lvl1pPr marL="127409" indent="-127409" algn="l" defTabSz="615609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 sz="1650" b="1">
          <a:solidFill>
            <a:srgbClr val="000000"/>
          </a:solidFill>
          <a:latin typeface="+mn-lt"/>
          <a:ea typeface="+mn-ea"/>
          <a:cs typeface="+mn-cs"/>
        </a:defRPr>
      </a:lvl1pPr>
      <a:lvl2pPr marL="289348" indent="-160749" algn="l" defTabSz="615609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Arial" pitchFamily="34" charset="0"/>
        <a:buChar char="–"/>
        <a:defRPr sz="1500">
          <a:solidFill>
            <a:srgbClr val="000000"/>
          </a:solidFill>
          <a:latin typeface="+mn-lt"/>
        </a:defRPr>
      </a:lvl2pPr>
      <a:lvl3pPr marL="432237" indent="-130980" algn="l" defTabSz="615609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38A8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594176" indent="-122646" algn="l" defTabSz="615609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>
          <a:solidFill>
            <a:schemeClr val="tx1"/>
          </a:solidFill>
          <a:latin typeface="+mn-lt"/>
        </a:defRPr>
      </a:lvl4pPr>
      <a:lvl5pPr marL="718012" indent="-122646" algn="l" defTabSz="615609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5pPr>
      <a:lvl6pPr marL="1060943" indent="-122646" algn="l" defTabSz="615609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6pPr>
      <a:lvl7pPr marL="1403874" indent="-122646" algn="l" defTabSz="615609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7pPr>
      <a:lvl8pPr marL="1746805" indent="-122646" algn="l" defTabSz="615609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8pPr>
      <a:lvl9pPr marL="2089737" indent="-122646" algn="l" defTabSz="615609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1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2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4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4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6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6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17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48" algn="l" defTabSz="6858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60.png"/><Relationship Id="rId5" Type="http://schemas.openxmlformats.org/officeDocument/2006/relationships/image" Target="../media/image101.png"/><Relationship Id="rId15" Type="http://schemas.openxmlformats.org/officeDocument/2006/relationships/image" Target="../media/image26.png"/><Relationship Id="rId10" Type="http://schemas.openxmlformats.org/officeDocument/2006/relationships/image" Target="../media/image150.png"/><Relationship Id="rId4" Type="http://schemas.openxmlformats.org/officeDocument/2006/relationships/image" Target="../media/image91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5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3.png"/><Relationship Id="rId21" Type="http://schemas.openxmlformats.org/officeDocument/2006/relationships/image" Target="../media/image38.png"/><Relationship Id="rId17" Type="http://schemas.openxmlformats.org/officeDocument/2006/relationships/image" Target="../media/image52.png"/><Relationship Id="rId2" Type="http://schemas.openxmlformats.org/officeDocument/2006/relationships/image" Target="../media/image34.png"/><Relationship Id="rId16" Type="http://schemas.openxmlformats.org/officeDocument/2006/relationships/image" Target="../media/image51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.png"/><Relationship Id="rId15" Type="http://schemas.openxmlformats.org/officeDocument/2006/relationships/image" Target="../media/image50.png"/><Relationship Id="rId5" Type="http://schemas.openxmlformats.org/officeDocument/2006/relationships/image" Target="../media/image35.png"/><Relationship Id="rId19" Type="http://schemas.openxmlformats.org/officeDocument/2006/relationships/image" Target="../media/image36.png"/><Relationship Id="rId10" Type="http://schemas.openxmlformats.org/officeDocument/2006/relationships/image" Target="../media/image40.png"/><Relationship Id="rId1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s://arc.aiaa.org/doi/abs/10.2514/6.2016-3999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c.aiaa.org/doi/abs/10.2514/6.2015-3439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2410" y="2363122"/>
            <a:ext cx="7772400" cy="1043619"/>
          </a:xfrm>
        </p:spPr>
        <p:txBody>
          <a:bodyPr/>
          <a:lstStyle/>
          <a:p>
            <a:r>
              <a:rPr lang="en-US" dirty="0" smtClean="0"/>
              <a:t>Uncertainty Quantification and Analysis at The Boeing Company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22410" y="4637994"/>
            <a:ext cx="8251825" cy="623376"/>
          </a:xfrm>
        </p:spPr>
        <p:txBody>
          <a:bodyPr/>
          <a:lstStyle/>
          <a:p>
            <a:r>
              <a:rPr lang="en-US" dirty="0" smtClean="0"/>
              <a:t>John Schaefer</a:t>
            </a:r>
          </a:p>
          <a:p>
            <a:r>
              <a:rPr lang="en-US" sz="1800" i="1" dirty="0" smtClean="0"/>
              <a:t>The Boeing Company, St. Louis, MO, 63166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22410" y="3682883"/>
            <a:ext cx="8251825" cy="67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101" b="0">
                <a:solidFill>
                  <a:srgbClr val="788288"/>
                </a:solidFill>
                <a:latin typeface="+mn-lt"/>
                <a:ea typeface="+mn-ea"/>
                <a:cs typeface="+mn-cs"/>
              </a:defRPr>
            </a:lvl1pPr>
            <a:lvl2pPr marL="216752" indent="-129813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1800">
                <a:solidFill>
                  <a:schemeClr val="tx1"/>
                </a:solidFill>
                <a:latin typeface="+mn-lt"/>
              </a:defRPr>
            </a:lvl2pPr>
            <a:lvl3pPr marL="381102" indent="-138149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1500">
                <a:solidFill>
                  <a:schemeClr val="tx1"/>
                </a:solidFill>
                <a:latin typeface="+mn-lt"/>
              </a:defRPr>
            </a:lvl3pPr>
            <a:lvl4pPr marL="602617" indent="-169114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718139" indent="-122667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061130" indent="-122667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404122" indent="-122667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747113" indent="-122667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090104" indent="-122667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err="1" smtClean="0">
                <a:solidFill>
                  <a:schemeClr val="bg1"/>
                </a:solidFill>
              </a:rPr>
              <a:t>DATAWorks</a:t>
            </a:r>
            <a:r>
              <a:rPr lang="en-US" kern="0" dirty="0" smtClean="0">
                <a:solidFill>
                  <a:schemeClr val="bg1"/>
                </a:solidFill>
              </a:rPr>
              <a:t> 2018 Workshop, Springfield, VA</a:t>
            </a:r>
          </a:p>
          <a:p>
            <a:r>
              <a:rPr lang="en-US" kern="0" dirty="0" smtClean="0">
                <a:solidFill>
                  <a:schemeClr val="bg1"/>
                </a:solidFill>
              </a:rPr>
              <a:t>March 20-22, 2018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CRM: Validation using Error P-Boxes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116" y="1283209"/>
            <a:ext cx="8485556" cy="22436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Second Order Probability (SOP) to quantify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Outer loop: draw epistemic realizations of simulation and experimental p-boxes (result is a CDF from each p-box)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Inner loop: draw aleatory samples of both epistemic realization CDFs independently, and subtract result of each draw. Construct a CDF of the difference.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Convex hull of all difference CDFs (one for each epistemic draw) is a p-box of the difference</a:t>
            </a:r>
            <a:endParaRPr lang="en-US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3527497"/>
            <a:ext cx="7315200" cy="2743200"/>
            <a:chOff x="914702" y="686027"/>
            <a:chExt cx="7315200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702" y="686027"/>
              <a:ext cx="3657600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302" y="686027"/>
              <a:ext cx="3657600" cy="2743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30424" y="6204579"/>
            <a:ext cx="749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Figure: Relative (left) and absolute (right) error p-boxes comparing BCFD CRM p-box to wind tunnel data p-box.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15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Uncertainty Propagation for Increments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04117" y="1283209"/>
                <a:ext cx="8485556" cy="5282536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Objective: </a:t>
                </a:r>
                <a:r>
                  <a:rPr lang="en-US" b="0" dirty="0" smtClean="0"/>
                  <a:t>P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erform an uncertainty quantification study of increments</a:t>
                </a:r>
              </a:p>
              <a:p>
                <a:pPr>
                  <a:spcBef>
                    <a:spcPts val="0"/>
                  </a:spcBef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Quantities of Interest: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 incremental </a:t>
                </a:r>
                <a:r>
                  <a:rPr lang="en-US" b="0" dirty="0">
                    <a:solidFill>
                      <a:schemeClr val="tx1"/>
                    </a:solidFill>
                  </a:rPr>
                  <a:t>(B-A)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None/>
                </a:pPr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Geometry: 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30P30N multi-element airfoil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Configuration B has larger flap gap than configuration A by 0.26% chord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=0.21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=6.0°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=5.5×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Final meshes obtained through adaptation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error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Sources of Uncertainty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Aleatory –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𝑅𝑒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Epistemic – discretization error</a:t>
                </a:r>
              </a:p>
              <a:p>
                <a:pPr>
                  <a:spcBef>
                    <a:spcPts val="0"/>
                  </a:spcBef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Special Considerations</a:t>
                </a:r>
              </a:p>
              <a:p>
                <a:pPr>
                  <a:buNone/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Unknown, input-uncontrolled uncertainties such as grid convergence error do not propagate the same way as known, input-controlled uncertainties 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𝑅𝑒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> for increment UQ, resulting in potential errors in predicted increments if ignored</a:t>
                </a:r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04117" y="1283209"/>
                <a:ext cx="8485556" cy="5282536"/>
              </a:xfrm>
              <a:blipFill rotWithShape="0">
                <a:blip r:embed="rId2"/>
                <a:stretch>
                  <a:fillRect l="-1724" t="-1963" b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381" y="3708868"/>
            <a:ext cx="3874596" cy="1865825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27777" y="6532563"/>
            <a:ext cx="1782762" cy="246062"/>
          </a:xfrm>
        </p:spPr>
        <p:txBody>
          <a:bodyPr/>
          <a:lstStyle/>
          <a:p>
            <a:fld id="{362B2D6E-38D8-4FC6-96A9-F8FE52A016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8732"/>
            <a:ext cx="8484181" cy="378565"/>
          </a:xfrm>
        </p:spPr>
        <p:txBody>
          <a:bodyPr/>
          <a:lstStyle/>
          <a:p>
            <a:r>
              <a:rPr lang="en-US" dirty="0" smtClean="0"/>
              <a:t>Increment UQ – Nomenclature and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6711968"/>
                  </p:ext>
                </p:extLst>
              </p:nvPr>
            </p:nvGraphicFramePr>
            <p:xfrm>
              <a:off x="914400" y="1341142"/>
              <a:ext cx="7315200" cy="1788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36073"/>
                    <a:gridCol w="2521527"/>
                    <a:gridCol w="1828800"/>
                    <a:gridCol w="1828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Symbol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Description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Aleatory Example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Epistemic Example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𝜿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“Uncertainty of Increment”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Known, input-controlled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Freestream </a:t>
                          </a:r>
                          <a:r>
                            <a:rPr lang="en-US" dirty="0" err="1" smtClean="0"/>
                            <a:t>AoA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en-US" baseline="0" dirty="0" smtClean="0"/>
                            <a:t> Mach number for CFD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RANS turbulence model</a:t>
                          </a:r>
                          <a:r>
                            <a:rPr lang="en-US" baseline="0" dirty="0" smtClean="0"/>
                            <a:t> coefficients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oMath>
                            </m:oMathPara>
                          </a14:m>
                          <a:endParaRPr lang="en-US" sz="1800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“Increment of Uncertainty”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Unknown, input-uncontrolled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history of fluctuating quantity in LES/DNS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Discretization Error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6711968"/>
                  </p:ext>
                </p:extLst>
              </p:nvPr>
            </p:nvGraphicFramePr>
            <p:xfrm>
              <a:off x="914400" y="1341142"/>
              <a:ext cx="7315200" cy="1788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36073"/>
                    <a:gridCol w="2521527"/>
                    <a:gridCol w="1828800"/>
                    <a:gridCol w="1828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Symbol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Description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Aleatory Example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Epistemic Example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8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54310" r="-546237" b="-109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4928" t="-54310" r="-145411" b="-109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Freestream </a:t>
                          </a:r>
                          <a:r>
                            <a:rPr lang="en-US" dirty="0" err="1" smtClean="0"/>
                            <a:t>AoA</a:t>
                          </a:r>
                          <a:r>
                            <a:rPr lang="en-US" dirty="0" smtClean="0"/>
                            <a:t>,</a:t>
                          </a:r>
                          <a:r>
                            <a:rPr lang="en-US" baseline="0" dirty="0" smtClean="0"/>
                            <a:t> Mach number for CFD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RANS turbulence model</a:t>
                          </a:r>
                          <a:r>
                            <a:rPr lang="en-US" baseline="0" dirty="0" smtClean="0"/>
                            <a:t> coefficients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8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152991" r="-546237" b="-8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4928" t="-152991" r="-145411" b="-8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Time history of fluctuating quantity in LES/DNS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Discretization Error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ight Arrow 5"/>
          <p:cNvSpPr/>
          <p:nvPr/>
        </p:nvSpPr>
        <p:spPr>
          <a:xfrm rot="16200000">
            <a:off x="7890103" y="1884239"/>
            <a:ext cx="1431637" cy="701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Less Increment Uncertainty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80114"/>
                  </p:ext>
                </p:extLst>
              </p:nvPr>
            </p:nvGraphicFramePr>
            <p:xfrm>
              <a:off x="334176" y="3539838"/>
              <a:ext cx="8484181" cy="20482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24046"/>
                    <a:gridCol w="7160135"/>
                  </a:tblGrid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𝜿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the</a:t>
                          </a:r>
                          <a:r>
                            <a:rPr lang="en-US" sz="2000" baseline="0" dirty="0" smtClean="0"/>
                            <a:t> set of known, input-controlled uncertainties</a:t>
                          </a:r>
                          <a:endParaRPr lang="en-US" sz="2000" dirty="0"/>
                        </a:p>
                      </a:txBody>
                      <a:tcPr marT="18288" marB="18288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the set of unknown, input-uncontrolled uncertainties</a:t>
                          </a:r>
                          <a:endParaRPr lang="en-US" sz="2000" dirty="0"/>
                        </a:p>
                      </a:txBody>
                      <a:tcPr marT="18288" marB="18288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(⋅)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NIPC response surface of quantity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(⋅)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marT="18288" marB="18288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denotes a property of configuration A</a:t>
                          </a:r>
                          <a:endParaRPr lang="en-US" sz="2000" dirty="0"/>
                        </a:p>
                      </a:txBody>
                      <a:tcPr marT="18288" marB="18288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denotes a property of configuration B</a:t>
                          </a:r>
                          <a:endParaRPr lang="en-US" sz="2000" dirty="0"/>
                        </a:p>
                      </a:txBody>
                      <a:tcPr marT="18288" marB="18288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T="18288" marB="18288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some output quantity of interest</a:t>
                          </a:r>
                          <a:endParaRPr lang="en-US" sz="2000" dirty="0"/>
                        </a:p>
                      </a:txBody>
                      <a:tcPr marT="18288" marB="18288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80114"/>
                  </p:ext>
                </p:extLst>
              </p:nvPr>
            </p:nvGraphicFramePr>
            <p:xfrm>
              <a:off x="334176" y="3539838"/>
              <a:ext cx="8484181" cy="20482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24046"/>
                    <a:gridCol w="7160135"/>
                  </a:tblGrid>
                  <a:tr h="34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288" marB="18288">
                        <a:blipFill rotWithShape="0">
                          <a:blip r:embed="rId3"/>
                          <a:stretch>
                            <a:fillRect t="-14286" r="-541935" b="-5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the</a:t>
                          </a:r>
                          <a:r>
                            <a:rPr lang="en-US" sz="2000" baseline="0" dirty="0" smtClean="0"/>
                            <a:t> set of known, input-controlled uncertainties</a:t>
                          </a:r>
                          <a:endParaRPr lang="en-US" sz="2000" dirty="0"/>
                        </a:p>
                      </a:txBody>
                      <a:tcPr marT="18288" marB="18288"/>
                    </a:tc>
                  </a:tr>
                  <a:tr h="34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288" marB="18288">
                        <a:blipFill rotWithShape="0">
                          <a:blip r:embed="rId3"/>
                          <a:stretch>
                            <a:fillRect t="-114286" r="-541935" b="-4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the set of unknown, input-uncontrolled uncertainties</a:t>
                          </a:r>
                          <a:endParaRPr lang="en-US" sz="2000" dirty="0"/>
                        </a:p>
                      </a:txBody>
                      <a:tcPr marT="18288" marB="18288"/>
                    </a:tc>
                  </a:tr>
                  <a:tr h="34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288" marB="18288">
                        <a:blipFill rotWithShape="0">
                          <a:blip r:embed="rId3"/>
                          <a:stretch>
                            <a:fillRect t="-210526" r="-541935" b="-335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288" marB="18288">
                        <a:blipFill rotWithShape="0">
                          <a:blip r:embed="rId3"/>
                          <a:stretch>
                            <a:fillRect l="-18452" t="-210526" b="-335088"/>
                          </a:stretch>
                        </a:blipFill>
                      </a:tcPr>
                    </a:tc>
                  </a:tr>
                  <a:tr h="34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288" marB="18288">
                        <a:blipFill rotWithShape="0">
                          <a:blip r:embed="rId3"/>
                          <a:stretch>
                            <a:fillRect t="-316071" r="-541935" b="-2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denotes a property of configuration A</a:t>
                          </a:r>
                          <a:endParaRPr lang="en-US" sz="2000" dirty="0"/>
                        </a:p>
                      </a:txBody>
                      <a:tcPr marT="18288" marB="18288"/>
                    </a:tc>
                  </a:tr>
                  <a:tr h="34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288" marB="18288">
                        <a:blipFill rotWithShape="0">
                          <a:blip r:embed="rId3"/>
                          <a:stretch>
                            <a:fillRect t="-416071" r="-541935" b="-1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denotes a property of configuration B</a:t>
                          </a:r>
                          <a:endParaRPr lang="en-US" sz="2000" dirty="0"/>
                        </a:p>
                      </a:txBody>
                      <a:tcPr marT="18288" marB="18288"/>
                    </a:tc>
                  </a:tr>
                  <a:tr h="34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288" marB="18288">
                        <a:blipFill rotWithShape="0">
                          <a:blip r:embed="rId3"/>
                          <a:stretch>
                            <a:fillRect t="-516071" r="-541935" b="-41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some output quantity of interest</a:t>
                          </a:r>
                          <a:endParaRPr lang="en-US" sz="2000" dirty="0"/>
                        </a:p>
                      </a:txBody>
                      <a:tcPr marT="18288" marB="18288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27777" y="6532563"/>
            <a:ext cx="1782762" cy="246062"/>
          </a:xfrm>
        </p:spPr>
        <p:txBody>
          <a:bodyPr/>
          <a:lstStyle/>
          <a:p>
            <a:fld id="{CDAF849A-5219-4053-AC3A-1FF1D4AB2B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8732"/>
            <a:ext cx="8484181" cy="378565"/>
          </a:xfrm>
        </p:spPr>
        <p:txBody>
          <a:bodyPr/>
          <a:lstStyle/>
          <a:p>
            <a:r>
              <a:rPr lang="en-US" dirty="0" smtClean="0"/>
              <a:t>Increment UQ – Sampling Strategy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348492" y="2888349"/>
            <a:ext cx="8447016" cy="3361635"/>
            <a:chOff x="348492" y="2888349"/>
            <a:chExt cx="8447016" cy="3361635"/>
          </a:xfrm>
        </p:grpSpPr>
        <p:grpSp>
          <p:nvGrpSpPr>
            <p:cNvPr id="110" name="Group 109"/>
            <p:cNvGrpSpPr/>
            <p:nvPr/>
          </p:nvGrpSpPr>
          <p:grpSpPr>
            <a:xfrm>
              <a:off x="348492" y="2888349"/>
              <a:ext cx="2433022" cy="3356389"/>
              <a:chOff x="559559" y="1475194"/>
              <a:chExt cx="2433022" cy="3356389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559559" y="2530763"/>
                <a:ext cx="2433022" cy="2300820"/>
                <a:chOff x="559559" y="2530763"/>
                <a:chExt cx="2433022" cy="230082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154545" y="2530763"/>
                  <a:ext cx="0" cy="1828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163781" y="4359563"/>
                  <a:ext cx="1828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154545" y="4451927"/>
                      <a:ext cx="1838036" cy="3796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−2/3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4545" y="4451927"/>
                      <a:ext cx="1838036" cy="379656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1" name="Group 40"/>
                <p:cNvGrpSpPr/>
                <p:nvPr/>
              </p:nvGrpSpPr>
              <p:grpSpPr>
                <a:xfrm>
                  <a:off x="559559" y="3117072"/>
                  <a:ext cx="2128223" cy="1182626"/>
                  <a:chOff x="559559" y="2927087"/>
                  <a:chExt cx="2128223" cy="1182626"/>
                </a:xfrm>
              </p:grpSpPr>
              <p:grpSp>
                <p:nvGrpSpPr>
                  <p:cNvPr id="12" name="Group 11"/>
                  <p:cNvGrpSpPr>
                    <a:grpSpLocks noChangeAspect="1"/>
                  </p:cNvGrpSpPr>
                  <p:nvPr/>
                </p:nvGrpSpPr>
                <p:grpSpPr>
                  <a:xfrm>
                    <a:off x="2604655" y="2927087"/>
                    <a:ext cx="83127" cy="83967"/>
                    <a:chOff x="4572000" y="2743200"/>
                    <a:chExt cx="182880" cy="184727"/>
                  </a:xfrm>
                </p:grpSpPr>
                <p:cxnSp>
                  <p:nvCxnSpPr>
                    <p:cNvPr id="9" name="Straight Connector 8"/>
                    <p:cNvCxnSpPr/>
                    <p:nvPr/>
                  </p:nvCxnSpPr>
                  <p:spPr>
                    <a:xfrm>
                      <a:off x="4572000" y="2743200"/>
                      <a:ext cx="182880" cy="18472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flipV="1">
                      <a:off x="4572000" y="2743200"/>
                      <a:ext cx="182880" cy="18288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12"/>
                  <p:cNvGrpSpPr>
                    <a:grpSpLocks noChangeAspect="1"/>
                  </p:cNvGrpSpPr>
                  <p:nvPr/>
                </p:nvGrpSpPr>
                <p:grpSpPr>
                  <a:xfrm>
                    <a:off x="2193636" y="3558938"/>
                    <a:ext cx="83127" cy="83967"/>
                    <a:chOff x="4572000" y="2743200"/>
                    <a:chExt cx="182880" cy="184727"/>
                  </a:xfrm>
                </p:grpSpPr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>
                      <a:off x="4572000" y="2743200"/>
                      <a:ext cx="182880" cy="18472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 flipV="1">
                      <a:off x="4572000" y="2743200"/>
                      <a:ext cx="182880" cy="18288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15"/>
                  <p:cNvGrpSpPr>
                    <a:grpSpLocks noChangeAspect="1"/>
                  </p:cNvGrpSpPr>
                  <p:nvPr/>
                </p:nvGrpSpPr>
                <p:grpSpPr>
                  <a:xfrm>
                    <a:off x="1632527" y="3794465"/>
                    <a:ext cx="83127" cy="83967"/>
                    <a:chOff x="4572000" y="2743200"/>
                    <a:chExt cx="182880" cy="184727"/>
                  </a:xfrm>
                </p:grpSpPr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>
                      <a:off x="4572000" y="2743200"/>
                      <a:ext cx="182880" cy="18472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 flipV="1">
                      <a:off x="4572000" y="2743200"/>
                      <a:ext cx="182880" cy="18288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" name="Straight Connector 19"/>
                  <p:cNvCxnSpPr/>
                  <p:nvPr/>
                </p:nvCxnSpPr>
                <p:spPr>
                  <a:xfrm flipH="1">
                    <a:off x="2235199" y="2968650"/>
                    <a:ext cx="411020" cy="63185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1674090" y="3596171"/>
                    <a:ext cx="561109" cy="239857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H="1">
                    <a:off x="1163781" y="3839832"/>
                    <a:ext cx="489528" cy="9779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Oval 29"/>
                  <p:cNvSpPr/>
                  <p:nvPr/>
                </p:nvSpPr>
                <p:spPr>
                  <a:xfrm>
                    <a:off x="1131685" y="391145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9" name="Group 38"/>
                  <p:cNvGrpSpPr>
                    <a:grpSpLocks/>
                  </p:cNvGrpSpPr>
                  <p:nvPr/>
                </p:nvGrpSpPr>
                <p:grpSpPr>
                  <a:xfrm>
                    <a:off x="980712" y="3783548"/>
                    <a:ext cx="118968" cy="304422"/>
                    <a:chOff x="4849091" y="2743200"/>
                    <a:chExt cx="277091" cy="433268"/>
                  </a:xfrm>
                </p:grpSpPr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>
                      <a:off x="4849091" y="2743200"/>
                      <a:ext cx="27709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>
                      <a:off x="4849091" y="3176468"/>
                      <a:ext cx="27709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4978400" y="2743200"/>
                      <a:ext cx="0" cy="43326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559559" y="3713194"/>
                        <a:ext cx="512969" cy="3965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0" name="TextBox 3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9559" y="3713194"/>
                        <a:ext cx="512969" cy="396519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559559" y="2589756"/>
                  <a:ext cx="2128223" cy="1182626"/>
                  <a:chOff x="559559" y="2927087"/>
                  <a:chExt cx="2128223" cy="1182626"/>
                </a:xfrm>
              </p:grpSpPr>
              <p:grpSp>
                <p:nvGrpSpPr>
                  <p:cNvPr id="43" name="Group 42"/>
                  <p:cNvGrpSpPr>
                    <a:grpSpLocks noChangeAspect="1"/>
                  </p:cNvGrpSpPr>
                  <p:nvPr/>
                </p:nvGrpSpPr>
                <p:grpSpPr>
                  <a:xfrm>
                    <a:off x="2604655" y="2927087"/>
                    <a:ext cx="83127" cy="83967"/>
                    <a:chOff x="4572000" y="2743200"/>
                    <a:chExt cx="182880" cy="184727"/>
                  </a:xfrm>
                </p:grpSpPr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4572000" y="2743200"/>
                      <a:ext cx="182880" cy="18472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flipV="1">
                      <a:off x="4572000" y="2743200"/>
                      <a:ext cx="182880" cy="18288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4" name="Group 43"/>
                  <p:cNvGrpSpPr>
                    <a:grpSpLocks noChangeAspect="1"/>
                  </p:cNvGrpSpPr>
                  <p:nvPr/>
                </p:nvGrpSpPr>
                <p:grpSpPr>
                  <a:xfrm>
                    <a:off x="2193636" y="3558938"/>
                    <a:ext cx="83127" cy="83967"/>
                    <a:chOff x="4572000" y="2743200"/>
                    <a:chExt cx="182880" cy="184727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>
                      <a:off x="4572000" y="2743200"/>
                      <a:ext cx="182880" cy="18472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flipV="1">
                      <a:off x="4572000" y="2743200"/>
                      <a:ext cx="182880" cy="18288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Group 44"/>
                  <p:cNvGrpSpPr>
                    <a:grpSpLocks noChangeAspect="1"/>
                  </p:cNvGrpSpPr>
                  <p:nvPr/>
                </p:nvGrpSpPr>
                <p:grpSpPr>
                  <a:xfrm>
                    <a:off x="1632527" y="3794465"/>
                    <a:ext cx="83127" cy="83967"/>
                    <a:chOff x="4572000" y="2743200"/>
                    <a:chExt cx="182880" cy="184727"/>
                  </a:xfrm>
                </p:grpSpPr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4572000" y="2743200"/>
                      <a:ext cx="182880" cy="18472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flipV="1">
                      <a:off x="4572000" y="2743200"/>
                      <a:ext cx="182880" cy="18288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6" name="Straight Connector 45"/>
                  <p:cNvCxnSpPr/>
                  <p:nvPr/>
                </p:nvCxnSpPr>
                <p:spPr>
                  <a:xfrm flipH="1">
                    <a:off x="2235199" y="2968650"/>
                    <a:ext cx="411020" cy="63185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1674090" y="3596171"/>
                    <a:ext cx="561109" cy="239857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1163781" y="3839832"/>
                    <a:ext cx="489528" cy="9779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Oval 48"/>
                  <p:cNvSpPr/>
                  <p:nvPr/>
                </p:nvSpPr>
                <p:spPr>
                  <a:xfrm>
                    <a:off x="1131685" y="3911454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0" name="Group 49"/>
                  <p:cNvGrpSpPr>
                    <a:grpSpLocks/>
                  </p:cNvGrpSpPr>
                  <p:nvPr/>
                </p:nvGrpSpPr>
                <p:grpSpPr>
                  <a:xfrm>
                    <a:off x="980712" y="3783548"/>
                    <a:ext cx="118968" cy="304422"/>
                    <a:chOff x="4849091" y="2743200"/>
                    <a:chExt cx="277091" cy="433268"/>
                  </a:xfrm>
                </p:grpSpPr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>
                      <a:off x="4849091" y="2743200"/>
                      <a:ext cx="27709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>
                      <a:off x="4849091" y="3176468"/>
                      <a:ext cx="27709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>
                      <a:off x="4978400" y="2743200"/>
                      <a:ext cx="0" cy="43326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559559" y="3713194"/>
                        <a:ext cx="512969" cy="3965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1" name="TextBox 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59559" y="3713194"/>
                        <a:ext cx="512969" cy="396519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1699490" y="1475194"/>
                    <a:ext cx="7481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9490" y="1475194"/>
                    <a:ext cx="74814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Down Arrow 64"/>
              <p:cNvSpPr/>
              <p:nvPr/>
            </p:nvSpPr>
            <p:spPr>
              <a:xfrm>
                <a:off x="1954644" y="1999446"/>
                <a:ext cx="238992" cy="42540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945692" y="2893595"/>
              <a:ext cx="2433022" cy="3356389"/>
              <a:chOff x="2945692" y="2893595"/>
              <a:chExt cx="2433022" cy="3356389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3540678" y="3949164"/>
                <a:ext cx="0" cy="1828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3549914" y="577796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3540678" y="5870328"/>
                    <a:ext cx="1838036" cy="379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−2/3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0678" y="5870328"/>
                    <a:ext cx="1838036" cy="37965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Group 23"/>
              <p:cNvGrpSpPr/>
              <p:nvPr/>
            </p:nvGrpSpPr>
            <p:grpSpPr>
              <a:xfrm>
                <a:off x="2945692" y="4581653"/>
                <a:ext cx="2128223" cy="1127210"/>
                <a:chOff x="2945692" y="4581653"/>
                <a:chExt cx="2128223" cy="1127210"/>
              </a:xfrm>
            </p:grpSpPr>
            <p:grpSp>
              <p:nvGrpSpPr>
                <p:cNvPr id="138" name="Group 137"/>
                <p:cNvGrpSpPr>
                  <a:grpSpLocks noChangeAspect="1"/>
                </p:cNvGrpSpPr>
                <p:nvPr/>
              </p:nvGrpSpPr>
              <p:grpSpPr>
                <a:xfrm>
                  <a:off x="4990788" y="4581653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Group 138"/>
                <p:cNvGrpSpPr>
                  <a:grpSpLocks noChangeAspect="1"/>
                </p:cNvGrpSpPr>
                <p:nvPr/>
              </p:nvGrpSpPr>
              <p:grpSpPr>
                <a:xfrm>
                  <a:off x="4579769" y="5352055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152" name="Straight Connector 151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Group 139"/>
                <p:cNvGrpSpPr>
                  <a:grpSpLocks noChangeAspect="1"/>
                </p:cNvGrpSpPr>
                <p:nvPr/>
              </p:nvGrpSpPr>
              <p:grpSpPr>
                <a:xfrm>
                  <a:off x="4018660" y="5449031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1" name="Straight Connector 140"/>
                <p:cNvCxnSpPr/>
                <p:nvPr/>
              </p:nvCxnSpPr>
              <p:spPr>
                <a:xfrm flipH="1">
                  <a:off x="4630567" y="4623216"/>
                  <a:ext cx="401786" cy="78005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flipH="1">
                  <a:off x="4060225" y="5393618"/>
                  <a:ext cx="578677" cy="9697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>
                  <a:endCxn id="144" idx="6"/>
                </p:cNvCxnSpPr>
                <p:nvPr/>
              </p:nvCxnSpPr>
              <p:spPr>
                <a:xfrm flipH="1">
                  <a:off x="3563537" y="5494573"/>
                  <a:ext cx="496686" cy="2965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Oval 143"/>
                <p:cNvSpPr/>
                <p:nvPr/>
              </p:nvSpPr>
              <p:spPr>
                <a:xfrm>
                  <a:off x="3517818" y="5501368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5" name="Group 144"/>
                <p:cNvGrpSpPr>
                  <a:grpSpLocks/>
                </p:cNvGrpSpPr>
                <p:nvPr/>
              </p:nvGrpSpPr>
              <p:grpSpPr>
                <a:xfrm>
                  <a:off x="3366845" y="5382698"/>
                  <a:ext cx="118968" cy="304422"/>
                  <a:chOff x="4849091" y="2743200"/>
                  <a:chExt cx="277091" cy="433268"/>
                </a:xfrm>
              </p:grpSpPr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4849091" y="2743200"/>
                    <a:ext cx="27709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4849091" y="3176468"/>
                    <a:ext cx="27709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4978400" y="2743200"/>
                    <a:ext cx="0" cy="43326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6" name="TextBox 145"/>
                    <p:cNvSpPr txBox="1"/>
                    <p:nvPr/>
                  </p:nvSpPr>
                  <p:spPr>
                    <a:xfrm>
                      <a:off x="2945692" y="5312344"/>
                      <a:ext cx="512969" cy="3965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6" name="TextBox 1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45692" y="5312344"/>
                      <a:ext cx="512969" cy="396519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Group 24"/>
              <p:cNvGrpSpPr/>
              <p:nvPr/>
            </p:nvGrpSpPr>
            <p:grpSpPr>
              <a:xfrm>
                <a:off x="2945692" y="4137461"/>
                <a:ext cx="2128223" cy="933254"/>
                <a:chOff x="2945692" y="4137461"/>
                <a:chExt cx="2128223" cy="933254"/>
              </a:xfrm>
            </p:grpSpPr>
            <p:grpSp>
              <p:nvGrpSpPr>
                <p:cNvPr id="120" name="Group 119"/>
                <p:cNvGrpSpPr>
                  <a:grpSpLocks noChangeAspect="1"/>
                </p:cNvGrpSpPr>
                <p:nvPr/>
              </p:nvGrpSpPr>
              <p:grpSpPr>
                <a:xfrm>
                  <a:off x="4990788" y="4137461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1" name="Group 120"/>
                <p:cNvGrpSpPr>
                  <a:grpSpLocks noChangeAspect="1"/>
                </p:cNvGrpSpPr>
                <p:nvPr/>
              </p:nvGrpSpPr>
              <p:grpSpPr>
                <a:xfrm>
                  <a:off x="4579769" y="4519940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2" name="Group 121"/>
                <p:cNvGrpSpPr>
                  <a:grpSpLocks noChangeAspect="1"/>
                </p:cNvGrpSpPr>
                <p:nvPr/>
              </p:nvGrpSpPr>
              <p:grpSpPr>
                <a:xfrm>
                  <a:off x="4018660" y="4755467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3" name="Straight Connector 122"/>
                <p:cNvCxnSpPr/>
                <p:nvPr/>
              </p:nvCxnSpPr>
              <p:spPr>
                <a:xfrm flipH="1">
                  <a:off x="4621332" y="4185398"/>
                  <a:ext cx="411019" cy="3761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4060223" y="4557173"/>
                  <a:ext cx="561109" cy="23985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H="1">
                  <a:off x="3549914" y="4800834"/>
                  <a:ext cx="489528" cy="9779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Oval 125"/>
                <p:cNvSpPr/>
                <p:nvPr/>
              </p:nvSpPr>
              <p:spPr>
                <a:xfrm>
                  <a:off x="3517818" y="487245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7" name="Group 126"/>
                <p:cNvGrpSpPr>
                  <a:grpSpLocks/>
                </p:cNvGrpSpPr>
                <p:nvPr/>
              </p:nvGrpSpPr>
              <p:grpSpPr>
                <a:xfrm>
                  <a:off x="3366845" y="4744550"/>
                  <a:ext cx="118968" cy="304422"/>
                  <a:chOff x="4849091" y="2743200"/>
                  <a:chExt cx="277091" cy="433268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4849091" y="2743200"/>
                    <a:ext cx="27709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4849091" y="3176468"/>
                    <a:ext cx="27709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4978400" y="2743200"/>
                    <a:ext cx="0" cy="43326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TextBox 127"/>
                    <p:cNvSpPr txBox="1"/>
                    <p:nvPr/>
                  </p:nvSpPr>
                  <p:spPr>
                    <a:xfrm>
                      <a:off x="2945692" y="4674196"/>
                      <a:ext cx="512969" cy="3965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8" name="TextBox 1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45692" y="4674196"/>
                      <a:ext cx="512969" cy="39651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4085623" y="2893595"/>
                    <a:ext cx="7481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3" name="TextBox 1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5623" y="2893595"/>
                    <a:ext cx="748146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4" name="Down Arrow 113"/>
              <p:cNvSpPr/>
              <p:nvPr/>
            </p:nvSpPr>
            <p:spPr>
              <a:xfrm>
                <a:off x="4340777" y="3417847"/>
                <a:ext cx="238992" cy="42540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5551897" y="4465852"/>
                  <a:ext cx="7249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1897" y="4465852"/>
                  <a:ext cx="724921" cy="6463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/>
            <p:cNvGrpSpPr/>
            <p:nvPr/>
          </p:nvGrpSpPr>
          <p:grpSpPr>
            <a:xfrm>
              <a:off x="6362486" y="2888349"/>
              <a:ext cx="2433022" cy="3356389"/>
              <a:chOff x="6362486" y="2888349"/>
              <a:chExt cx="2433022" cy="3356389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6957472" y="3943918"/>
                <a:ext cx="0" cy="1828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6966708" y="5772718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957472" y="5865082"/>
                    <a:ext cx="1838036" cy="3796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−2/3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3" name="TextBox 1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7472" y="5865082"/>
                    <a:ext cx="1838036" cy="379656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6" name="Group 65"/>
              <p:cNvGrpSpPr/>
              <p:nvPr/>
            </p:nvGrpSpPr>
            <p:grpSpPr>
              <a:xfrm>
                <a:off x="6362486" y="4437861"/>
                <a:ext cx="2128223" cy="1025614"/>
                <a:chOff x="6362486" y="4687239"/>
                <a:chExt cx="2128223" cy="1025614"/>
              </a:xfrm>
            </p:grpSpPr>
            <p:grpSp>
              <p:nvGrpSpPr>
                <p:cNvPr id="184" name="Group 183"/>
                <p:cNvGrpSpPr>
                  <a:grpSpLocks noChangeAspect="1"/>
                </p:cNvGrpSpPr>
                <p:nvPr/>
              </p:nvGrpSpPr>
              <p:grpSpPr>
                <a:xfrm>
                  <a:off x="8407582" y="4687239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200" name="Straight Connector 199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5" name="Group 184"/>
                <p:cNvGrpSpPr>
                  <a:grpSpLocks noChangeAspect="1"/>
                </p:cNvGrpSpPr>
                <p:nvPr/>
              </p:nvGrpSpPr>
              <p:grpSpPr>
                <a:xfrm>
                  <a:off x="7996563" y="5162078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198" name="Straight Connector 197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/>
                <p:cNvGrpSpPr>
                  <a:grpSpLocks noChangeAspect="1"/>
                </p:cNvGrpSpPr>
                <p:nvPr/>
              </p:nvGrpSpPr>
              <p:grpSpPr>
                <a:xfrm>
                  <a:off x="7435454" y="5397605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196" name="Straight Connector 195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7" name="Straight Connector 186"/>
                <p:cNvCxnSpPr/>
                <p:nvPr/>
              </p:nvCxnSpPr>
              <p:spPr>
                <a:xfrm flipH="1">
                  <a:off x="8038126" y="4728802"/>
                  <a:ext cx="411019" cy="47483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flipH="1">
                  <a:off x="7477017" y="5199311"/>
                  <a:ext cx="561109" cy="239857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flipH="1">
                  <a:off x="6966708" y="5442972"/>
                  <a:ext cx="489528" cy="97796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Oval 189"/>
                <p:cNvSpPr/>
                <p:nvPr/>
              </p:nvSpPr>
              <p:spPr>
                <a:xfrm>
                  <a:off x="6934612" y="5514594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1" name="Group 190"/>
                <p:cNvGrpSpPr>
                  <a:grpSpLocks/>
                </p:cNvGrpSpPr>
                <p:nvPr/>
              </p:nvGrpSpPr>
              <p:grpSpPr>
                <a:xfrm>
                  <a:off x="6783639" y="5386688"/>
                  <a:ext cx="118968" cy="304422"/>
                  <a:chOff x="4849091" y="2743200"/>
                  <a:chExt cx="277091" cy="433268"/>
                </a:xfrm>
              </p:grpSpPr>
              <p:cxnSp>
                <p:nvCxnSpPr>
                  <p:cNvPr id="193" name="Straight Connector 192"/>
                  <p:cNvCxnSpPr/>
                  <p:nvPr/>
                </p:nvCxnSpPr>
                <p:spPr>
                  <a:xfrm>
                    <a:off x="4849091" y="2743200"/>
                    <a:ext cx="27709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>
                    <a:off x="4849091" y="3176468"/>
                    <a:ext cx="27709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>
                  <a:xfrm>
                    <a:off x="4978400" y="2743200"/>
                    <a:ext cx="0" cy="43326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2" name="TextBox 191"/>
                    <p:cNvSpPr txBox="1"/>
                    <p:nvPr/>
                  </p:nvSpPr>
                  <p:spPr>
                    <a:xfrm>
                      <a:off x="6362486" y="5316334"/>
                      <a:ext cx="512969" cy="3965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92" name="TextBox 19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2486" y="5316334"/>
                      <a:ext cx="512969" cy="396519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b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4" name="Group 63"/>
              <p:cNvGrpSpPr/>
              <p:nvPr/>
            </p:nvGrpSpPr>
            <p:grpSpPr>
              <a:xfrm>
                <a:off x="6362486" y="4169176"/>
                <a:ext cx="2128223" cy="573033"/>
                <a:chOff x="6362486" y="4464728"/>
                <a:chExt cx="2128223" cy="573033"/>
              </a:xfrm>
            </p:grpSpPr>
            <p:grpSp>
              <p:nvGrpSpPr>
                <p:cNvPr id="166" name="Group 165"/>
                <p:cNvGrpSpPr>
                  <a:grpSpLocks noChangeAspect="1"/>
                </p:cNvGrpSpPr>
                <p:nvPr/>
              </p:nvGrpSpPr>
              <p:grpSpPr>
                <a:xfrm>
                  <a:off x="8407582" y="4464728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182" name="Straight Connector 181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7" name="Group 166"/>
                <p:cNvGrpSpPr>
                  <a:grpSpLocks noChangeAspect="1"/>
                </p:cNvGrpSpPr>
                <p:nvPr/>
              </p:nvGrpSpPr>
              <p:grpSpPr>
                <a:xfrm>
                  <a:off x="7996563" y="4634762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180" name="Straight Connector 179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8" name="Group 167"/>
                <p:cNvGrpSpPr>
                  <a:grpSpLocks noChangeAspect="1"/>
                </p:cNvGrpSpPr>
                <p:nvPr/>
              </p:nvGrpSpPr>
              <p:grpSpPr>
                <a:xfrm>
                  <a:off x="7435454" y="4768693"/>
                  <a:ext cx="83127" cy="83967"/>
                  <a:chOff x="4572000" y="2743200"/>
                  <a:chExt cx="182880" cy="184727"/>
                </a:xfrm>
              </p:grpSpPr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4572000" y="2743200"/>
                    <a:ext cx="182880" cy="18472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 flipV="1">
                    <a:off x="4572000" y="2743200"/>
                    <a:ext cx="182880" cy="18288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9" name="Straight Connector 168"/>
                <p:cNvCxnSpPr/>
                <p:nvPr/>
              </p:nvCxnSpPr>
              <p:spPr>
                <a:xfrm flipH="1">
                  <a:off x="8038126" y="4507832"/>
                  <a:ext cx="411018" cy="16849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H="1">
                  <a:off x="7477017" y="4679133"/>
                  <a:ext cx="530465" cy="1463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>
                  <a:endCxn id="172" idx="5"/>
                </p:cNvCxnSpPr>
                <p:nvPr/>
              </p:nvCxnSpPr>
              <p:spPr>
                <a:xfrm flipH="1">
                  <a:off x="6973636" y="4819957"/>
                  <a:ext cx="503381" cy="5856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Oval 171"/>
                <p:cNvSpPr/>
                <p:nvPr/>
              </p:nvSpPr>
              <p:spPr>
                <a:xfrm>
                  <a:off x="6934612" y="4839502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3" name="Group 172"/>
                <p:cNvGrpSpPr>
                  <a:grpSpLocks/>
                </p:cNvGrpSpPr>
                <p:nvPr/>
              </p:nvGrpSpPr>
              <p:grpSpPr>
                <a:xfrm>
                  <a:off x="6783639" y="4711596"/>
                  <a:ext cx="118968" cy="304422"/>
                  <a:chOff x="4849091" y="2743200"/>
                  <a:chExt cx="277091" cy="433268"/>
                </a:xfrm>
              </p:grpSpPr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4849091" y="2743200"/>
                    <a:ext cx="27709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4849091" y="3176468"/>
                    <a:ext cx="27709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4978400" y="2743200"/>
                    <a:ext cx="0" cy="43326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4" name="TextBox 173"/>
                    <p:cNvSpPr txBox="1"/>
                    <p:nvPr/>
                  </p:nvSpPr>
                  <p:spPr>
                    <a:xfrm>
                      <a:off x="6362486" y="4641242"/>
                      <a:ext cx="512969" cy="3965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74" name="TextBox 1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2486" y="4641242"/>
                      <a:ext cx="512969" cy="396519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7502417" y="2888349"/>
                    <a:ext cx="7481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9" name="TextBox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02417" y="2888349"/>
                    <a:ext cx="748146" cy="3693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" name="Down Arrow 159"/>
              <p:cNvSpPr/>
              <p:nvPr/>
            </p:nvSpPr>
            <p:spPr>
              <a:xfrm>
                <a:off x="7757571" y="3412601"/>
                <a:ext cx="238992" cy="42540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04117" y="1283210"/>
                <a:ext cx="8485556" cy="1215333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 smtClean="0">
                    <a:solidFill>
                      <a:schemeClr val="tx1"/>
                    </a:solidFill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b="0" dirty="0" smtClean="0">
                    <a:solidFill>
                      <a:schemeClr val="tx1"/>
                    </a:solidFill>
                  </a:rPr>
                  <a:t>number of samples </a:t>
                </a:r>
                <a:r>
                  <a:rPr lang="en-US" sz="1800" b="0" dirty="0" smtClean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𝜿</m:t>
                    </m:r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sz="1800" b="0" dirty="0" smtClean="0">
                    <a:solidFill>
                      <a:schemeClr val="tx1"/>
                    </a:solidFill>
                  </a:rPr>
                  <a:t>space (input-controlled uncertainties)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 smtClean="0">
                    <a:solidFill>
                      <a:schemeClr val="tx1"/>
                    </a:solidFill>
                  </a:rPr>
                  <a:t>Perform uniform grid refinement at each sample,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 smtClean="0">
                    <a:solidFill>
                      <a:schemeClr val="tx1"/>
                    </a:solidFill>
                  </a:rPr>
                  <a:t>Use </a:t>
                </a:r>
                <a:r>
                  <a:rPr lang="en-US" sz="1800" b="0" dirty="0" err="1" smtClean="0">
                    <a:solidFill>
                      <a:schemeClr val="tx1"/>
                    </a:solidFill>
                  </a:rPr>
                  <a:t>Roache</a:t>
                </a:r>
                <a:r>
                  <a:rPr lang="en-US" sz="1800" b="0" dirty="0" smtClean="0">
                    <a:solidFill>
                      <a:schemeClr val="tx1"/>
                    </a:solidFill>
                  </a:rPr>
                  <a:t> GCI / Richardson Extrapolation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</a:rPr>
                  <a:t>, and their epistemic intervals (ASME Standard V&amp;V 20-2009)</a:t>
                </a:r>
                <a:endParaRPr lang="en-US" sz="1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04117" y="1283210"/>
                <a:ext cx="8485556" cy="1215333"/>
              </a:xfrm>
              <a:blipFill rotWithShape="0">
                <a:blip r:embed="rId15"/>
                <a:stretch>
                  <a:fillRect l="-1580" t="-8543" b="-9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27777" y="6532563"/>
            <a:ext cx="1782762" cy="246062"/>
          </a:xfrm>
        </p:spPr>
        <p:txBody>
          <a:bodyPr/>
          <a:lstStyle/>
          <a:p>
            <a:fld id="{A81AA9B0-858B-4F89-BDE5-F251671C9B9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8732"/>
            <a:ext cx="8484181" cy="378565"/>
          </a:xfrm>
        </p:spPr>
        <p:txBody>
          <a:bodyPr/>
          <a:lstStyle/>
          <a:p>
            <a:r>
              <a:rPr lang="en-US" sz="2400" dirty="0" smtClean="0"/>
              <a:t>Increment UQ – Uncertainty Propagation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04117" y="1283210"/>
                <a:ext cx="8485556" cy="1412694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 smtClean="0">
                    <a:solidFill>
                      <a:schemeClr val="tx1"/>
                    </a:solidFill>
                  </a:rPr>
                  <a:t>Traditional second-order probability (SOP) double-loop uncertainty propagation does not work when unknown, input-uncontrolled uncertainties are present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 smtClean="0">
                    <a:solidFill>
                      <a:schemeClr val="tx1"/>
                    </a:solidFill>
                  </a:rPr>
                  <a:t>An additional outer loop is required in order to capture epistemic realizations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𝝊</m:t>
                    </m:r>
                  </m:oMath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b="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𝝊</m:t>
                    </m:r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</a:rPr>
                  <a:t> includes aleatory uncertainties, a second additional loop is required inside of the epistemic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𝝊</m:t>
                    </m:r>
                  </m:oMath>
                </a14:m>
                <a:r>
                  <a:rPr lang="en-US" sz="1800" b="0" dirty="0" smtClean="0">
                    <a:solidFill>
                      <a:schemeClr val="tx1"/>
                    </a:solidFill>
                  </a:rPr>
                  <a:t> loop but outside of traditional double-loop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04117" y="1283210"/>
                <a:ext cx="8485556" cy="1412694"/>
              </a:xfrm>
              <a:blipFill rotWithShape="0">
                <a:blip r:embed="rId2"/>
                <a:stretch>
                  <a:fillRect l="-1580" t="-7359" r="-114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00364" y="2826327"/>
            <a:ext cx="8377381" cy="3814619"/>
            <a:chOff x="600364" y="2826327"/>
            <a:chExt cx="8377381" cy="3814619"/>
          </a:xfrm>
        </p:grpSpPr>
        <p:sp>
          <p:nvSpPr>
            <p:cNvPr id="4" name="Rectangle 3"/>
            <p:cNvSpPr/>
            <p:nvPr/>
          </p:nvSpPr>
          <p:spPr>
            <a:xfrm>
              <a:off x="600364" y="2826327"/>
              <a:ext cx="6576291" cy="381461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85090" y="3205017"/>
                  <a:ext cx="1514765" cy="969819"/>
                </a:xfrm>
                <a:prstGeom prst="rect">
                  <a:avLst/>
                </a:prstGeom>
                <a:solidFill>
                  <a:srgbClr val="CFEA8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Pick epistemic realizations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 2, …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090" y="3205017"/>
                  <a:ext cx="1514765" cy="96981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604654" y="3205018"/>
                  <a:ext cx="1865745" cy="988291"/>
                </a:xfrm>
                <a:prstGeom prst="rect">
                  <a:avLst/>
                </a:prstGeom>
                <a:solidFill>
                  <a:srgbClr val="CFEA8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Generate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</a:rPr>
                    <a:t> as a function of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</a:rPr>
                    <a:t> for the given realizations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a14:m>
                  <a:endParaRPr lang="en-US" sz="1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654" y="3205018"/>
                  <a:ext cx="1865745" cy="9882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258" b="-180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3278910" y="4369914"/>
              <a:ext cx="3325092" cy="213248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278909" y="4378036"/>
                  <a:ext cx="30849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Traditional SOP Double Loop for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𝜿</m:t>
                      </m:r>
                    </m:oMath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909" y="4378036"/>
                  <a:ext cx="3084946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93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3417453" y="4719782"/>
                  <a:ext cx="1644074" cy="823150"/>
                </a:xfrm>
                <a:prstGeom prst="rect">
                  <a:avLst/>
                </a:prstGeom>
                <a:solidFill>
                  <a:srgbClr val="CFEA8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Pick realizations for epistemic component of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en-US" sz="1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453" y="4719782"/>
                  <a:ext cx="1644074" cy="82315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1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606635" y="5769785"/>
                  <a:ext cx="1833417" cy="624639"/>
                </a:xfrm>
                <a:prstGeom prst="rect">
                  <a:avLst/>
                </a:prstGeom>
                <a:solidFill>
                  <a:srgbClr val="CFEA8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Propagate aleatory component of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en-US" sz="1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6635" y="5769785"/>
                  <a:ext cx="1833417" cy="62463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>
              <a:stCxn id="10" idx="1"/>
            </p:cNvCxnSpPr>
            <p:nvPr/>
          </p:nvCxnSpPr>
          <p:spPr>
            <a:xfrm flipH="1">
              <a:off x="4091709" y="6082105"/>
              <a:ext cx="5149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110182" y="5542932"/>
              <a:ext cx="0" cy="5391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3"/>
            </p:cNvCxnSpPr>
            <p:nvPr/>
          </p:nvCxnSpPr>
          <p:spPr>
            <a:xfrm>
              <a:off x="5061527" y="5131357"/>
              <a:ext cx="4618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0" idx="0"/>
            </p:cNvCxnSpPr>
            <p:nvPr/>
          </p:nvCxnSpPr>
          <p:spPr>
            <a:xfrm>
              <a:off x="5523343" y="5131357"/>
              <a:ext cx="1" cy="6384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206836" y="3777673"/>
              <a:ext cx="0" cy="592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216073" y="3768437"/>
              <a:ext cx="96058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94582" y="3399105"/>
              <a:ext cx="803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P-box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34096" y="6067281"/>
              <a:ext cx="803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CDF</a:t>
              </a:r>
              <a:endParaRPr lang="en-US" dirty="0"/>
            </a:p>
          </p:txBody>
        </p:sp>
        <p:cxnSp>
          <p:nvCxnSpPr>
            <p:cNvPr id="27" name="Straight Connector 26"/>
            <p:cNvCxnSpPr>
              <a:stCxn id="6" idx="3"/>
            </p:cNvCxnSpPr>
            <p:nvPr/>
          </p:nvCxnSpPr>
          <p:spPr>
            <a:xfrm flipV="1">
              <a:off x="4470399" y="3699163"/>
              <a:ext cx="41563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895273" y="3699163"/>
              <a:ext cx="0" cy="6367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" idx="1"/>
            </p:cNvCxnSpPr>
            <p:nvPr/>
          </p:nvCxnSpPr>
          <p:spPr>
            <a:xfrm flipH="1">
              <a:off x="1542473" y="5436157"/>
              <a:ext cx="17364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5" idx="2"/>
            </p:cNvCxnSpPr>
            <p:nvPr/>
          </p:nvCxnSpPr>
          <p:spPr>
            <a:xfrm flipV="1">
              <a:off x="1542473" y="4174836"/>
              <a:ext cx="0" cy="12613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5" idx="3"/>
              <a:endCxn id="6" idx="1"/>
            </p:cNvCxnSpPr>
            <p:nvPr/>
          </p:nvCxnSpPr>
          <p:spPr>
            <a:xfrm>
              <a:off x="2299855" y="3689927"/>
              <a:ext cx="3047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7333673" y="4498109"/>
                  <a:ext cx="1644072" cy="1271676"/>
                </a:xfrm>
                <a:prstGeom prst="rect">
                  <a:avLst/>
                </a:prstGeom>
                <a:solidFill>
                  <a:srgbClr val="F6DA1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</a:rPr>
                    <a:t>Convex hull of all p-boxes describes uncertainty due to combined effects of both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𝜿</m:t>
                      </m:r>
                    </m:oMath>
                  </a14:m>
                  <a:r>
                    <a:rPr lang="en-US" sz="1400" dirty="0" smtClean="0">
                      <a:solidFill>
                        <a:schemeClr val="tx1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𝝊</m:t>
                      </m:r>
                    </m:oMath>
                  </a14:m>
                  <a:endParaRPr lang="en-US" sz="1400" b="1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673" y="4498109"/>
                  <a:ext cx="1644072" cy="127167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19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/>
            <p:nvPr/>
          </p:nvCxnSpPr>
          <p:spPr>
            <a:xfrm>
              <a:off x="7176655" y="3768437"/>
              <a:ext cx="9051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8091055" y="3777673"/>
              <a:ext cx="0" cy="7204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49150" y="2866589"/>
                  <a:ext cx="30849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Outer Loop for </a:t>
                  </a:r>
                  <a14:m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𝝊</m:t>
                      </m:r>
                    </m:oMath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50" y="2866589"/>
                  <a:ext cx="308494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92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027777" y="6532563"/>
            <a:ext cx="1782762" cy="246062"/>
          </a:xfrm>
        </p:spPr>
        <p:txBody>
          <a:bodyPr/>
          <a:lstStyle/>
          <a:p>
            <a:fld id="{2A8DA0DC-47BC-4F1C-A4D5-736BD19E72F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 UQ – Lift and Drag P-boxes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04116" y="1283209"/>
                <a:ext cx="8485556" cy="2077492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Freestream uncertainty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by itself</a:t>
                </a:r>
                <a:r>
                  <a:rPr lang="en-US" dirty="0" smtClean="0"/>
                  <a:t> fails to tell the whole story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Engineering result: drag increment is clearly positive and lift increment is clearly negative, so the aerodynamicist prefers configuration 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Stage 1 in the plots below only includes freestream uncertainty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Stage 2 includes uncertainty due freestream AND discretization error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For Stage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&lt;11)</m:t>
                    </m:r>
                  </m:oMath>
                </a14:m>
                <a:r>
                  <a:rPr lang="en-US" b="0" dirty="0" smtClean="0"/>
                  <a:t> is about 90%, but Stage 2 shows that the actual probability is somewhere between about 30% and 95%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04116" y="1283209"/>
                <a:ext cx="8485556" cy="2077492"/>
              </a:xfrm>
              <a:blipFill rotWithShape="0">
                <a:blip r:embed="rId2"/>
                <a:stretch>
                  <a:fillRect l="-1724" t="-5000" r="-503" b="-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04647" y="3313877"/>
            <a:ext cx="8534706" cy="3218686"/>
            <a:chOff x="129447" y="1399200"/>
            <a:chExt cx="8534706" cy="32186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009" y="1417486"/>
              <a:ext cx="4301144" cy="3200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47" y="1399200"/>
              <a:ext cx="4233562" cy="320040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6932645" y="3573624"/>
            <a:ext cx="0" cy="2528596"/>
          </a:xfrm>
          <a:prstGeom prst="line">
            <a:avLst/>
          </a:prstGeom>
          <a:ln w="31750">
            <a:solidFill>
              <a:srgbClr val="4545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82139" y="3181739"/>
                <a:ext cx="1101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4545FF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4545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4545FF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en-US" b="1" dirty="0">
                  <a:solidFill>
                    <a:srgbClr val="4545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139" y="3181739"/>
                <a:ext cx="110101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568287" y="4641361"/>
                <a:ext cx="1864658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287" y="4641361"/>
                <a:ext cx="1864658" cy="393121"/>
              </a:xfrm>
              <a:prstGeom prst="rect">
                <a:avLst/>
              </a:prstGeom>
              <a:blipFill rotWithShape="0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928808" y="4654886"/>
                <a:ext cx="1864658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808" y="4654886"/>
                <a:ext cx="1864658" cy="393121"/>
              </a:xfrm>
              <a:prstGeom prst="rect">
                <a:avLst/>
              </a:prstGeom>
              <a:blipFill rotWithShape="0">
                <a:blip r:embed="rId9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7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Aero Database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1084" y="1143244"/>
            <a:ext cx="2969946" cy="2492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Traditional Aero Database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15205" y="1436905"/>
            <a:ext cx="3428457" cy="1933360"/>
            <a:chOff x="941777" y="821094"/>
            <a:chExt cx="3428457" cy="1933360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941777" y="821094"/>
              <a:ext cx="2775315" cy="1933360"/>
              <a:chOff x="1287010" y="623229"/>
              <a:chExt cx="5845295" cy="407199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86835" y="623229"/>
                <a:ext cx="5145470" cy="27190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53560" y="1074209"/>
                <a:ext cx="5145470" cy="27190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0285" y="1525189"/>
                <a:ext cx="5145470" cy="27190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7010" y="1976169"/>
                <a:ext cx="5145470" cy="271905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390520" y="2477455"/>
                  <a:ext cx="653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=1°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520" y="2477455"/>
                  <a:ext cx="653143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501278" y="2263332"/>
                  <a:ext cx="653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=2°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278" y="2263332"/>
                  <a:ext cx="653143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00634" y="2049209"/>
                  <a:ext cx="653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=3°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634" y="2049209"/>
                  <a:ext cx="653143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717091" y="1835086"/>
                  <a:ext cx="653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=4°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091" y="1835086"/>
                  <a:ext cx="653143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rot="17748850">
                  <a:off x="3868974" y="1572840"/>
                  <a:ext cx="4478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48850">
                  <a:off x="3868974" y="1572840"/>
                  <a:ext cx="447869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ight Arrow 16"/>
          <p:cNvSpPr/>
          <p:nvPr/>
        </p:nvSpPr>
        <p:spPr>
          <a:xfrm>
            <a:off x="4189445" y="2091315"/>
            <a:ext cx="1007706" cy="564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DOF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47685" y="3422577"/>
            <a:ext cx="2594315" cy="317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Look-up tables of performance</a:t>
            </a:r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5206" y="4294498"/>
            <a:ext cx="3428456" cy="1933360"/>
            <a:chOff x="941778" y="821094"/>
            <a:chExt cx="3428456" cy="1933360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941778" y="821094"/>
              <a:ext cx="2775313" cy="1933360"/>
              <a:chOff x="1287012" y="623229"/>
              <a:chExt cx="5845291" cy="407199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6837" y="623229"/>
                <a:ext cx="5145466" cy="27190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3563" y="1074209"/>
                <a:ext cx="5145466" cy="27190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0288" y="1525189"/>
                <a:ext cx="5145466" cy="27190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7012" y="1976170"/>
                <a:ext cx="5145466" cy="27190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90520" y="2477455"/>
                  <a:ext cx="653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=1°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520" y="2477455"/>
                  <a:ext cx="653143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501278" y="2263332"/>
                  <a:ext cx="653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=2°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278" y="2263332"/>
                  <a:ext cx="653143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0634" y="2049209"/>
                  <a:ext cx="653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=3°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634" y="2049209"/>
                  <a:ext cx="653143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717091" y="1835086"/>
                  <a:ext cx="653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=4°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091" y="1835086"/>
                  <a:ext cx="653143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 rot="17748850">
                  <a:off x="3868974" y="1572840"/>
                  <a:ext cx="4478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748850">
                  <a:off x="3868974" y="1572840"/>
                  <a:ext cx="447869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 30"/>
          <p:cNvSpPr/>
          <p:nvPr/>
        </p:nvSpPr>
        <p:spPr>
          <a:xfrm>
            <a:off x="395323" y="6282137"/>
            <a:ext cx="2898383" cy="317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Look-up tables include uncertainty</a:t>
            </a:r>
            <a:endParaRPr lang="en-US" sz="1400" dirty="0"/>
          </a:p>
        </p:txBody>
      </p:sp>
      <p:sp>
        <p:nvSpPr>
          <p:cNvPr id="32" name="Right Arrow 31"/>
          <p:cNvSpPr/>
          <p:nvPr/>
        </p:nvSpPr>
        <p:spPr>
          <a:xfrm>
            <a:off x="4203019" y="4872114"/>
            <a:ext cx="1007706" cy="564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 DOF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7" y="4006631"/>
            <a:ext cx="3757341" cy="28169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73" y="1149038"/>
            <a:ext cx="3757342" cy="2816932"/>
          </a:xfrm>
          <a:prstGeom prst="rect">
            <a:avLst/>
          </a:prstGeom>
        </p:spPr>
      </p:pic>
      <p:sp>
        <p:nvSpPr>
          <p:cNvPr id="36" name="Content Placeholder 3"/>
          <p:cNvSpPr txBox="1">
            <a:spLocks/>
          </p:cNvSpPr>
          <p:nvPr/>
        </p:nvSpPr>
        <p:spPr bwMode="auto">
          <a:xfrm>
            <a:off x="361084" y="3993358"/>
            <a:ext cx="2969946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752" indent="-129813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1800">
                <a:solidFill>
                  <a:schemeClr val="tx1"/>
                </a:solidFill>
                <a:latin typeface="+mn-lt"/>
              </a:defRPr>
            </a:lvl2pPr>
            <a:lvl3pPr marL="381102" indent="-138149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1500">
                <a:solidFill>
                  <a:schemeClr val="tx1"/>
                </a:solidFill>
                <a:latin typeface="+mn-lt"/>
              </a:defRPr>
            </a:lvl3pPr>
            <a:lvl4pPr marL="602617" indent="-169114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718139" indent="-122667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061130" indent="-122667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404122" indent="-122667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747113" indent="-122667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090104" indent="-122667" algn="l" defTabSz="61571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Symbol" panose="05050102010706020507" pitchFamily="18" charset="2"/>
              <a:buNone/>
            </a:pPr>
            <a:r>
              <a:rPr lang="en-US" kern="0" dirty="0" smtClean="0"/>
              <a:t>Stochastic Aero Database</a:t>
            </a:r>
          </a:p>
        </p:txBody>
      </p:sp>
    </p:spTree>
    <p:extLst>
      <p:ext uri="{BB962C8B-B14F-4D97-AF65-F5344CB8AC3E}">
        <p14:creationId xmlns:p14="http://schemas.microsoft.com/office/powerpoint/2010/main" val="24803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Aero Database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116" y="1283209"/>
            <a:ext cx="8485556" cy="3560975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dirty="0" smtClean="0"/>
              <a:t>Motivation for Stochastic Aero Database versus Deterministic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Provides a rigorous method for determining confidence in meeting a mission requirement, an emerging trend in requirements </a:t>
            </a:r>
            <a:r>
              <a:rPr lang="en-US" b="0" dirty="0" smtClean="0"/>
              <a:t>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Closes the </a:t>
            </a:r>
            <a:r>
              <a:rPr lang="en-US" b="0" dirty="0"/>
              <a:t>gap </a:t>
            </a:r>
            <a:r>
              <a:rPr lang="en-US" b="0" dirty="0" smtClean="0"/>
              <a:t>between system-level uncertainty analysis and </a:t>
            </a:r>
            <a:r>
              <a:rPr lang="en-US" b="0" dirty="0"/>
              <a:t>methods developed to assess aerodynamic force and moment </a:t>
            </a:r>
            <a:r>
              <a:rPr lang="en-US" b="0" dirty="0" smtClean="0"/>
              <a:t>uncertainty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Capabilities and Methods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Combination of multiple information sources (e.g., vortex lattice, CFD, wind tunnel) into a single database using multiple-fidelity Kriging meta-modeling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Interpolation of forces/moments AND their uncertainty throughout flight envelope using Gaussian process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Spatial and inter-coefficient correlation of uncertainties throughout database maintained using </a:t>
            </a:r>
            <a:r>
              <a:rPr lang="en-US" b="0" dirty="0" err="1" smtClean="0"/>
              <a:t>Cholesky</a:t>
            </a:r>
            <a:r>
              <a:rPr lang="en-US" b="0" dirty="0" smtClean="0"/>
              <a:t> decomposition of correlation matrix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382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Aero Database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35712" y="1045756"/>
            <a:ext cx="7472576" cy="5452939"/>
            <a:chOff x="713792" y="1045756"/>
            <a:chExt cx="7472576" cy="545293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92" y="1045756"/>
              <a:ext cx="3413760" cy="256032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608" y="1045756"/>
              <a:ext cx="3413760" cy="25603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92" y="3695646"/>
              <a:ext cx="3413760" cy="256032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2608" y="3691610"/>
              <a:ext cx="3413760" cy="2560320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>
              <a:off x="4195821" y="2305388"/>
              <a:ext cx="508518" cy="2239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195821" y="4867284"/>
              <a:ext cx="508518" cy="2239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8902572">
              <a:off x="3942589" y="3473602"/>
              <a:ext cx="1145550" cy="2239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5778" y="3432526"/>
              <a:ext cx="33297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Multiple-fidelity Kriging Meta-Model for one aerodynamic coefficient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5835" y="3431682"/>
              <a:ext cx="3329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Individual deterministic sample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7698" y="6186187"/>
              <a:ext cx="3329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Several deterministic samples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4594" y="6190918"/>
              <a:ext cx="3329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Histogram of maneuver performance</a:t>
              </a:r>
              <a:endParaRPr lang="en-US" sz="1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8600" y="837296"/>
            <a:ext cx="79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shown from AIAA Papers 2015-3439 and 2016-3999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0929" y="6447309"/>
            <a:ext cx="578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Wendorff et al., AIAA 2015-3439: </a:t>
            </a:r>
            <a:r>
              <a:rPr lang="en-US" sz="1200" u="sng" dirty="0" smtClean="0">
                <a:hlinkClick r:id="rId6"/>
              </a:rPr>
              <a:t>https</a:t>
            </a:r>
            <a:r>
              <a:rPr lang="en-US" sz="1200" u="sng" dirty="0">
                <a:hlinkClick r:id="rId6"/>
              </a:rPr>
              <a:t>://</a:t>
            </a:r>
            <a:r>
              <a:rPr lang="en-US" sz="1200" u="sng" dirty="0" smtClean="0">
                <a:hlinkClick r:id="rId6"/>
              </a:rPr>
              <a:t>arc.aiaa.org/doi/abs/10.2514/6.2015-3439</a:t>
            </a:r>
            <a:endParaRPr lang="en-US" sz="1200" dirty="0" smtClean="0"/>
          </a:p>
          <a:p>
            <a:r>
              <a:rPr lang="en-US" sz="1200" dirty="0">
                <a:solidFill>
                  <a:srgbClr val="000000"/>
                </a:solidFill>
              </a:rPr>
              <a:t>Wendorff et al., </a:t>
            </a:r>
            <a:r>
              <a:rPr lang="en-US" sz="1200" dirty="0" smtClean="0">
                <a:solidFill>
                  <a:srgbClr val="000000"/>
                </a:solidFill>
              </a:rPr>
              <a:t>AIAA 2016-3999</a:t>
            </a:r>
            <a:r>
              <a:rPr lang="en-US" sz="1200" dirty="0">
                <a:solidFill>
                  <a:srgbClr val="000000"/>
                </a:solidFill>
              </a:rPr>
              <a:t>: </a:t>
            </a:r>
            <a:r>
              <a:rPr lang="en-US" sz="1200" u="sng" dirty="0" smtClean="0">
                <a:hlinkClick r:id="rId7"/>
              </a:rPr>
              <a:t>https</a:t>
            </a:r>
            <a:r>
              <a:rPr lang="en-US" sz="1200" u="sng" dirty="0">
                <a:hlinkClick r:id="rId7"/>
              </a:rPr>
              <a:t>://</a:t>
            </a:r>
            <a:r>
              <a:rPr lang="en-US" sz="1200" u="sng" dirty="0" smtClean="0">
                <a:hlinkClick r:id="rId7"/>
              </a:rPr>
              <a:t>arc.aiaa.org/doi/abs/10.2514/6.2016-3999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82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116" y="1283209"/>
            <a:ext cx="8485556" cy="43796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Understanding the uncertainty in CFD is critical</a:t>
            </a:r>
          </a:p>
          <a:p>
            <a:pPr marL="283464" indent="-283464">
              <a:buFont typeface="Arial" panose="020B0604020202020204" pitchFamily="34" charset="0"/>
              <a:buChar char="•"/>
            </a:pPr>
            <a:r>
              <a:rPr lang="en-US" b="0" dirty="0" smtClean="0"/>
              <a:t>Rigorous UQ provides confidence in CFD results</a:t>
            </a:r>
          </a:p>
          <a:p>
            <a:pPr marL="283464" indent="-283464">
              <a:buFont typeface="Arial" panose="020B0604020202020204" pitchFamily="34" charset="0"/>
              <a:buChar char="•"/>
            </a:pPr>
            <a:r>
              <a:rPr lang="en-US" b="0" dirty="0" smtClean="0"/>
              <a:t>Potentially large cost savings through reduced wind tunnel and flight test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Model deficiencies should be included in UQ analysis</a:t>
            </a:r>
          </a:p>
          <a:p>
            <a:pPr marL="283464" indent="-283464">
              <a:buFont typeface="Arial" panose="020B0604020202020204" pitchFamily="34" charset="0"/>
              <a:buChar char="•"/>
            </a:pPr>
            <a:r>
              <a:rPr lang="en-US" b="0" dirty="0" smtClean="0"/>
              <a:t>CRM analysis shows that turbulence model and discretization error are significant contributors to overall uncertainty</a:t>
            </a:r>
          </a:p>
          <a:p>
            <a:pPr marL="283464" indent="-283464">
              <a:buFont typeface="Arial" panose="020B0604020202020204" pitchFamily="34" charset="0"/>
              <a:buChar char="•"/>
            </a:pPr>
            <a:r>
              <a:rPr lang="en-US" b="0" dirty="0" smtClean="0"/>
              <a:t>Ignoring model uncertainties may result in overly conservative estimates of output uncertainties</a:t>
            </a:r>
          </a:p>
          <a:p>
            <a:pPr marL="283464" indent="-283464">
              <a:buFont typeface="Arial" panose="020B0604020202020204" pitchFamily="34" charset="0"/>
              <a:buChar char="•"/>
            </a:pPr>
            <a:r>
              <a:rPr lang="en-US" b="0" dirty="0" smtClean="0"/>
              <a:t>Several methods proposed to numerically quantify validation of CFD models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New and efficient methods are needed for challenging aerospace problems</a:t>
            </a:r>
          </a:p>
          <a:p>
            <a:pPr marL="283464" indent="-283464">
              <a:buFont typeface="Arial" panose="020B0604020202020204" pitchFamily="34" charset="0"/>
              <a:buChar char="•"/>
            </a:pPr>
            <a:r>
              <a:rPr lang="en-US" b="0" dirty="0" smtClean="0"/>
              <a:t>Increment UQ requires outer loop around traditional SOP when input-uncontrolled uncertainties are considered</a:t>
            </a:r>
          </a:p>
          <a:p>
            <a:pPr marL="283464" indent="-283464">
              <a:buFont typeface="Arial" panose="020B0604020202020204" pitchFamily="34" charset="0"/>
              <a:buChar char="•"/>
            </a:pPr>
            <a:r>
              <a:rPr lang="en-US" b="0" dirty="0" smtClean="0"/>
              <a:t>Stochastic aero databases are valuable, but much more expensive to generate than their deterministic counterparts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843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116" y="1283209"/>
            <a:ext cx="8485556" cy="2899255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Motivation for UQ in Computational Fluid Dynamics (CFD)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Future of UQ for Aerospace Applications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UQ Applications at Boeing</a:t>
            </a:r>
          </a:p>
          <a:p>
            <a:pPr marL="502502" lvl="1" indent="-285750"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dirty="0" smtClean="0"/>
              <a:t>Mixed UQ of NASA Common Research Model</a:t>
            </a:r>
          </a:p>
          <a:p>
            <a:pPr marL="502502" lvl="1" indent="-285750"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dirty="0" smtClean="0"/>
              <a:t>Uncertainty Propagation for Increment Calculations</a:t>
            </a:r>
          </a:p>
          <a:p>
            <a:pPr marL="502502" lvl="1" indent="-285750">
              <a:spcBef>
                <a:spcPts val="1200"/>
              </a:spcBef>
              <a:buFont typeface="Arial" panose="020B0604020202020204" pitchFamily="34" charset="0"/>
              <a:buChar char="−"/>
            </a:pPr>
            <a:r>
              <a:rPr lang="en-US" dirty="0" smtClean="0"/>
              <a:t>Stochastic Aero Database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/ References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116" y="1283209"/>
            <a:ext cx="8485556" cy="389337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Acknowledgements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The CRM solutions were computed for a project with Oak Ridge National Laboratory. This </a:t>
            </a:r>
            <a:r>
              <a:rPr lang="en-US" b="0" dirty="0"/>
              <a:t>research used resources of the Oak Ridge Leadership Computing Facility, which is a DOE Office of Science User Facility supported under Contract DE-AC05-00OR22725</a:t>
            </a:r>
            <a:r>
              <a:rPr lang="en-US" b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Thanks to Andrew Cary and Mori Mani for their contributions to the CRM and increment UQ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Thanks to Andrew Wendorff, Juan Alonso, Brian Whitehead, and Stefan Bieniawski for their work on stochastic aero databases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AIAA Paper 2015-3439 (Stochastic aero database)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AIAA Paper 2016-3999 (Stochastic aero database)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AIAA Paper 2017-1710 (SA turbulence model study for CRM</a:t>
            </a:r>
            <a:r>
              <a:rPr lang="en-US" b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895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28918"/>
            <a:ext cx="8484181" cy="600164"/>
          </a:xfrm>
        </p:spPr>
        <p:txBody>
          <a:bodyPr/>
          <a:lstStyle/>
          <a:p>
            <a:pPr algn="ctr"/>
            <a:r>
              <a:rPr lang="en-US" sz="4000" dirty="0" smtClean="0"/>
              <a:t>Backup Slides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544"/>
          <a:stretch/>
        </p:blipFill>
        <p:spPr>
          <a:xfrm>
            <a:off x="304116" y="2051374"/>
            <a:ext cx="7381875" cy="4604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Grid Convergence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04116" y="1283209"/>
                <a:ext cx="8485556" cy="1080296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Grids were generated in accordance with AIAA Drag Prediction Workshop IV gridding guidelines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err="1" smtClean="0"/>
                  <a:t>Roache’s</a:t>
                </a:r>
                <a:r>
                  <a:rPr lang="en-US" b="0" dirty="0" smtClean="0"/>
                  <a:t> Grid Convergence Index </a:t>
                </a:r>
                <a:r>
                  <a:rPr lang="en-US" b="0" dirty="0"/>
                  <a:t>/</a:t>
                </a:r>
                <a:r>
                  <a:rPr lang="en-US" b="0" dirty="0" smtClean="0"/>
                  <a:t> Richardson Extrapolation were used to estimate epistemic interval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b="0" dirty="0" smtClean="0"/>
                  <a:t> due to discretization error</a:t>
                </a:r>
                <a:endParaRPr lang="en-US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04116" y="1283209"/>
                <a:ext cx="8485556" cy="1080296"/>
              </a:xfrm>
              <a:blipFill rotWithShape="0">
                <a:blip r:embed="rId3"/>
                <a:stretch>
                  <a:fillRect l="-1580" t="-9605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7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4681"/>
            <a:ext cx="8229600" cy="37856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Present State of CFD Analysis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986" y="4036196"/>
            <a:ext cx="3960164" cy="7237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Numerical error can be reduced </a:t>
            </a:r>
            <a:r>
              <a:rPr lang="en-US" sz="1500" dirty="0" smtClean="0">
                <a:solidFill>
                  <a:schemeClr val="tx1"/>
                </a:solidFill>
              </a:rPr>
              <a:t>using</a:t>
            </a:r>
          </a:p>
          <a:p>
            <a:pPr marL="283464" indent="-283464">
              <a:lnSpc>
                <a:spcPct val="90000"/>
              </a:lnSpc>
              <a:spcBef>
                <a:spcPts val="504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solution-based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>
                <a:solidFill>
                  <a:schemeClr val="tx1"/>
                </a:solidFill>
              </a:rPr>
              <a:t>mesh </a:t>
            </a:r>
            <a:r>
              <a:rPr lang="en-US" sz="1400" b="0" dirty="0" smtClean="0">
                <a:solidFill>
                  <a:schemeClr val="tx1"/>
                </a:solidFill>
              </a:rPr>
              <a:t>adaptation</a:t>
            </a:r>
          </a:p>
          <a:p>
            <a:pPr marL="283464" indent="-283464">
              <a:lnSpc>
                <a:spcPct val="90000"/>
              </a:lnSpc>
              <a:spcBef>
                <a:spcPts val="504"/>
              </a:spcBef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/>
                </a:solidFill>
              </a:rPr>
              <a:t>strong </a:t>
            </a:r>
            <a:r>
              <a:rPr lang="en-US" sz="1400" b="0" dirty="0">
                <a:solidFill>
                  <a:schemeClr val="tx1"/>
                </a:solidFill>
              </a:rPr>
              <a:t>solver technology (e.g., GMRES</a:t>
            </a:r>
            <a:r>
              <a:rPr lang="en-US" sz="1400" b="0" dirty="0" smtClean="0">
                <a:solidFill>
                  <a:schemeClr val="tx1"/>
                </a:solidFill>
              </a:rPr>
              <a:t>)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7151" y="2004098"/>
            <a:ext cx="2096258" cy="890336"/>
          </a:xfrm>
          <a:prstGeom prst="roundRect">
            <a:avLst/>
          </a:prstGeom>
          <a:solidFill>
            <a:srgbClr val="0036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Process that has Received </a:t>
            </a:r>
            <a:r>
              <a:rPr lang="en-US" sz="1400" dirty="0" smtClean="0"/>
              <a:t>Appropriate </a:t>
            </a:r>
            <a:r>
              <a:rPr lang="en-US" sz="1400" dirty="0"/>
              <a:t>Level of Verification &amp; Validation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51672" y="3395469"/>
            <a:ext cx="1227221" cy="565484"/>
          </a:xfrm>
          <a:prstGeom prst="roundRect">
            <a:avLst/>
          </a:prstGeom>
          <a:solidFill>
            <a:srgbClr val="0036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Series of Simulations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1240" y="4461988"/>
            <a:ext cx="2028080" cy="890336"/>
          </a:xfrm>
          <a:prstGeom prst="roundRect">
            <a:avLst/>
          </a:prstGeom>
          <a:solidFill>
            <a:srgbClr val="0036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Results Interpreted/Confirmed by Subject Matter Expert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0458" y="5853359"/>
            <a:ext cx="1689647" cy="565484"/>
          </a:xfrm>
          <a:prstGeom prst="roundRect">
            <a:avLst/>
          </a:prstGeom>
          <a:solidFill>
            <a:srgbClr val="0036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Results used in Other Analyses</a:t>
            </a: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565280" y="2894434"/>
            <a:ext cx="3" cy="501035"/>
          </a:xfrm>
          <a:prstGeom prst="straightConnector1">
            <a:avLst/>
          </a:prstGeom>
          <a:ln w="25400">
            <a:headEnd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>
          <a:xfrm flipH="1">
            <a:off x="1565280" y="3960953"/>
            <a:ext cx="3" cy="501035"/>
          </a:xfrm>
          <a:prstGeom prst="straightConnector1">
            <a:avLst/>
          </a:prstGeom>
          <a:ln w="25400">
            <a:headEnd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>
          <a:xfrm>
            <a:off x="1565280" y="5352324"/>
            <a:ext cx="2" cy="501035"/>
          </a:xfrm>
          <a:prstGeom prst="straightConnector1">
            <a:avLst/>
          </a:prstGeom>
          <a:ln w="25400">
            <a:headEnd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594777" y="3853679"/>
            <a:ext cx="3148121" cy="738664"/>
            <a:chOff x="1565281" y="3853679"/>
            <a:chExt cx="3148121" cy="738664"/>
          </a:xfrm>
        </p:grpSpPr>
        <p:sp>
          <p:nvSpPr>
            <p:cNvPr id="18" name="Up Arrow 17"/>
            <p:cNvSpPr/>
            <p:nvPr/>
          </p:nvSpPr>
          <p:spPr>
            <a:xfrm rot="16200000">
              <a:off x="1958558" y="3653317"/>
              <a:ext cx="329752" cy="1116306"/>
            </a:xfrm>
            <a:prstGeom prst="upArrow">
              <a:avLst/>
            </a:prstGeom>
            <a:solidFill>
              <a:srgbClr val="F6DA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81587" y="3853679"/>
              <a:ext cx="20318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Numerical error due to discretization and convergence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94777" y="2787159"/>
            <a:ext cx="3386209" cy="738664"/>
            <a:chOff x="1565281" y="2787159"/>
            <a:chExt cx="3386209" cy="738664"/>
          </a:xfrm>
        </p:grpSpPr>
        <p:sp>
          <p:nvSpPr>
            <p:cNvPr id="21" name="Up Arrow 20"/>
            <p:cNvSpPr/>
            <p:nvPr/>
          </p:nvSpPr>
          <p:spPr>
            <a:xfrm rot="16200000">
              <a:off x="1958558" y="2586798"/>
              <a:ext cx="329752" cy="1116306"/>
            </a:xfrm>
            <a:prstGeom prst="upArrow">
              <a:avLst/>
            </a:prstGeom>
            <a:solidFill>
              <a:srgbClr val="F6DA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81587" y="2787159"/>
              <a:ext cx="22699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Modeling error due to incomplete representation of physics (e.g., RANS)</a:t>
              </a: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86577" y="1095935"/>
            <a:ext cx="8229600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694" indent="-129779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81000" indent="-138113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602456" indent="-169069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7179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0608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4037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7466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0895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1800" kern="0" dirty="0" smtClean="0">
                <a:solidFill>
                  <a:schemeClr val="tx1"/>
                </a:solidFill>
              </a:rPr>
              <a:t>One of the present shortcomings with CFD application is that there is not a practical rigorous method employed for assessing the variability of the results.</a:t>
            </a:r>
            <a:endParaRPr lang="en-US" sz="1800" kern="0" dirty="0">
              <a:solidFill>
                <a:schemeClr val="tx1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951490" y="2054436"/>
            <a:ext cx="4113852" cy="18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"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694" indent="-129779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381000" indent="-138113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▪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602456" indent="-169069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7179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0608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14037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17466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2089547" indent="-122635" algn="l" defTabSz="615554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kern="0" dirty="0">
                <a:solidFill>
                  <a:schemeClr val="tx1"/>
                </a:solidFill>
              </a:rPr>
              <a:t>Modeling error </a:t>
            </a:r>
            <a:r>
              <a:rPr lang="en-US" kern="0" dirty="0" smtClean="0">
                <a:solidFill>
                  <a:schemeClr val="tx1"/>
                </a:solidFill>
              </a:rPr>
              <a:t>exists due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kern="0" dirty="0" smtClean="0">
                <a:solidFill>
                  <a:schemeClr val="tx1"/>
                </a:solidFill>
              </a:rPr>
              <a:t>assumption </a:t>
            </a:r>
            <a:r>
              <a:rPr lang="en-US" sz="1400" b="0" kern="0" dirty="0">
                <a:solidFill>
                  <a:schemeClr val="tx1"/>
                </a:solidFill>
              </a:rPr>
              <a:t>of a steady-state </a:t>
            </a:r>
            <a:r>
              <a:rPr lang="en-US" sz="1400" b="0" kern="0" dirty="0" smtClean="0">
                <a:solidFill>
                  <a:schemeClr val="tx1"/>
                </a:solidFill>
              </a:rPr>
              <a:t>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kern="0" dirty="0" smtClean="0">
                <a:solidFill>
                  <a:schemeClr val="tx1"/>
                </a:solidFill>
              </a:rPr>
              <a:t>over-simplification </a:t>
            </a:r>
            <a:r>
              <a:rPr lang="en-US" sz="1400" b="0" kern="0" dirty="0">
                <a:solidFill>
                  <a:schemeClr val="tx1"/>
                </a:solidFill>
              </a:rPr>
              <a:t>of </a:t>
            </a:r>
            <a:r>
              <a:rPr lang="en-US" sz="1400" b="0" kern="0" dirty="0" smtClean="0">
                <a:solidFill>
                  <a:schemeClr val="tx1"/>
                </a:solidFill>
              </a:rPr>
              <a:t>BCs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kern="0" dirty="0" smtClean="0">
                <a:solidFill>
                  <a:schemeClr val="tx1"/>
                </a:solidFill>
              </a:rPr>
              <a:t>imprecise </a:t>
            </a:r>
            <a:r>
              <a:rPr lang="en-US" sz="1400" b="0" kern="0" dirty="0">
                <a:solidFill>
                  <a:schemeClr val="tx1"/>
                </a:solidFill>
              </a:rPr>
              <a:t>knowledge of far-field </a:t>
            </a:r>
            <a:r>
              <a:rPr lang="en-US" sz="1400" b="0" kern="0" dirty="0" smtClean="0">
                <a:solidFill>
                  <a:schemeClr val="tx1"/>
                </a:solidFill>
              </a:rPr>
              <a:t>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kern="0" dirty="0" smtClean="0">
                <a:solidFill>
                  <a:schemeClr val="tx1"/>
                </a:solidFill>
              </a:rPr>
              <a:t>idealized </a:t>
            </a:r>
            <a:r>
              <a:rPr lang="en-US" sz="1400" b="0" kern="0" dirty="0">
                <a:solidFill>
                  <a:schemeClr val="tx1"/>
                </a:solidFill>
              </a:rPr>
              <a:t>geometry </a:t>
            </a:r>
            <a:r>
              <a:rPr lang="en-US" sz="1400" b="0" kern="0" dirty="0" smtClean="0">
                <a:solidFill>
                  <a:schemeClr val="tx1"/>
                </a:solidFill>
              </a:rPr>
              <a:t>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kern="0" dirty="0" smtClean="0">
                <a:solidFill>
                  <a:schemeClr val="tx1"/>
                </a:solidFill>
              </a:rPr>
              <a:t>assumptions </a:t>
            </a:r>
            <a:r>
              <a:rPr lang="en-US" sz="1400" b="0" kern="0" dirty="0">
                <a:solidFill>
                  <a:schemeClr val="tx1"/>
                </a:solidFill>
              </a:rPr>
              <a:t>about aeroelastic </a:t>
            </a:r>
            <a:r>
              <a:rPr lang="en-US" sz="1400" b="0" kern="0" dirty="0" smtClean="0">
                <a:solidFill>
                  <a:schemeClr val="tx1"/>
                </a:solidFill>
              </a:rPr>
              <a:t>deformations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kern="0" dirty="0" smtClean="0">
                <a:solidFill>
                  <a:schemeClr val="tx1"/>
                </a:solidFill>
              </a:rPr>
              <a:t>etc.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410105" y="5853359"/>
            <a:ext cx="2076675" cy="565484"/>
            <a:chOff x="2410105" y="5853359"/>
            <a:chExt cx="2076675" cy="565484"/>
          </a:xfrm>
        </p:grpSpPr>
        <p:sp>
          <p:nvSpPr>
            <p:cNvPr id="27" name="Rounded Rectangle 26"/>
            <p:cNvSpPr/>
            <p:nvPr/>
          </p:nvSpPr>
          <p:spPr>
            <a:xfrm>
              <a:off x="2908208" y="5853359"/>
              <a:ext cx="1578572" cy="565484"/>
            </a:xfrm>
            <a:prstGeom prst="roundRect">
              <a:avLst/>
            </a:prstGeom>
            <a:solidFill>
              <a:srgbClr val="F6DA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Can we trust these results?</a:t>
              </a:r>
            </a:p>
          </p:txBody>
        </p:sp>
        <p:cxnSp>
          <p:nvCxnSpPr>
            <p:cNvPr id="29" name="Straight Arrow Connector 28"/>
            <p:cNvCxnSpPr>
              <a:stCxn id="7" idx="3"/>
              <a:endCxn id="27" idx="1"/>
            </p:cNvCxnSpPr>
            <p:nvPr/>
          </p:nvCxnSpPr>
          <p:spPr>
            <a:xfrm>
              <a:off x="2410105" y="6136101"/>
              <a:ext cx="498103" cy="0"/>
            </a:xfrm>
            <a:prstGeom prst="straightConnector1">
              <a:avLst/>
            </a:prstGeom>
            <a:ln w="25400">
              <a:headEnd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764240" y="5138636"/>
            <a:ext cx="1866507" cy="1418135"/>
            <a:chOff x="2764240" y="5138636"/>
            <a:chExt cx="1866507" cy="1418135"/>
          </a:xfrm>
        </p:grpSpPr>
        <p:sp>
          <p:nvSpPr>
            <p:cNvPr id="30" name="Rectangle 29"/>
            <p:cNvSpPr/>
            <p:nvPr/>
          </p:nvSpPr>
          <p:spPr>
            <a:xfrm>
              <a:off x="2764240" y="5715431"/>
              <a:ext cx="1866507" cy="84134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90730" y="5138636"/>
              <a:ext cx="149604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rgbClr val="FF0000"/>
                  </a:solidFill>
                </a:rPr>
                <a:t>To answer this, we need UQ</a:t>
              </a: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410985" y="5138636"/>
            <a:ext cx="3205113" cy="1418135"/>
          </a:xfrm>
          <a:prstGeom prst="roundRect">
            <a:avLst/>
          </a:prstGeom>
          <a:solidFill>
            <a:srgbClr val="F6DA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UQ will provide a rigorous assessment of our confidence in CFD simulations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7"/>
          <p:cNvSpPr txBox="1">
            <a:spLocks/>
          </p:cNvSpPr>
          <p:nvPr/>
        </p:nvSpPr>
        <p:spPr>
          <a:xfrm>
            <a:off x="7027777" y="6532563"/>
            <a:ext cx="1782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0" hangingPunct="0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A6BE329-6D03-4925-B926-499F5A6EC1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8669" y="1030916"/>
            <a:ext cx="8534784" cy="54288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48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New applications of CFD are requiring indications of confidence not previously expected as </a:t>
            </a:r>
            <a:r>
              <a:rPr lang="en-US" sz="2000" dirty="0" smtClean="0">
                <a:solidFill>
                  <a:schemeClr val="tx1"/>
                </a:solidFill>
              </a:rPr>
              <a:t>deliverables</a:t>
            </a:r>
          </a:p>
          <a:p>
            <a:pPr marL="285750" indent="-285750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Use of CFD for certification (FAA) or qualification (meeting requirements) requires </a:t>
            </a:r>
            <a:r>
              <a:rPr lang="en-US" sz="1800" b="0" dirty="0" smtClean="0">
                <a:solidFill>
                  <a:schemeClr val="tx1"/>
                </a:solidFill>
              </a:rPr>
              <a:t>rigorous methods for assessing potential variability</a:t>
            </a:r>
          </a:p>
          <a:p>
            <a:pPr marL="285750" indent="-285750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UQ is component of </a:t>
            </a:r>
            <a:r>
              <a:rPr lang="en-US" sz="1800" b="0" dirty="0" err="1">
                <a:solidFill>
                  <a:schemeClr val="tx1"/>
                </a:solidFill>
              </a:rPr>
              <a:t>DoD</a:t>
            </a:r>
            <a:r>
              <a:rPr lang="en-US" sz="1800" b="0" dirty="0">
                <a:solidFill>
                  <a:schemeClr val="tx1"/>
                </a:solidFill>
              </a:rPr>
              <a:t> Digital Twin/Digital Thread program</a:t>
            </a:r>
          </a:p>
          <a:p>
            <a:pPr marL="285750" indent="-285750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By 2030, </a:t>
            </a:r>
            <a:r>
              <a:rPr lang="en-US" sz="1800" b="0" dirty="0" err="1" smtClean="0">
                <a:solidFill>
                  <a:schemeClr val="tx1"/>
                </a:solidFill>
              </a:rPr>
              <a:t>CQbA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is planned to reduce aero-related flight testing </a:t>
            </a:r>
            <a:r>
              <a:rPr lang="en-US" sz="1800" b="0" dirty="0" smtClean="0">
                <a:solidFill>
                  <a:schemeClr val="tx1"/>
                </a:solidFill>
              </a:rPr>
              <a:t>dramatically; </a:t>
            </a:r>
            <a:r>
              <a:rPr lang="en-US" sz="1800" b="0" dirty="0">
                <a:solidFill>
                  <a:schemeClr val="tx1"/>
                </a:solidFill>
              </a:rPr>
              <a:t>but requires confidence in </a:t>
            </a:r>
            <a:r>
              <a:rPr lang="en-US" sz="1800" b="0" dirty="0" smtClean="0">
                <a:solidFill>
                  <a:schemeClr val="tx1"/>
                </a:solidFill>
              </a:rPr>
              <a:t>CFD</a:t>
            </a:r>
          </a:p>
          <a:p>
            <a:pPr marL="0" indent="0">
              <a:lnSpc>
                <a:spcPct val="90000"/>
              </a:lnSpc>
              <a:spcBef>
                <a:spcPts val="648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48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Short term: new programs aim to reduce flight test cost significantly</a:t>
            </a:r>
          </a:p>
          <a:p>
            <a:pPr marL="285750" indent="-285750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Requires trusted CFD, which can only be achieved using UQ</a:t>
            </a:r>
          </a:p>
          <a:p>
            <a:pPr marL="285750" indent="-285750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Understanding </a:t>
            </a:r>
            <a:r>
              <a:rPr lang="en-US" sz="1800" b="0" dirty="0" err="1">
                <a:solidFill>
                  <a:schemeClr val="tx1"/>
                </a:solidFill>
              </a:rPr>
              <a:t>variabilities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</a:rPr>
              <a:t>pre-test </a:t>
            </a:r>
            <a:r>
              <a:rPr lang="en-US" sz="1800" b="0" dirty="0">
                <a:solidFill>
                  <a:schemeClr val="tx1"/>
                </a:solidFill>
              </a:rPr>
              <a:t>will reduce trouble-shooting during flight test</a:t>
            </a:r>
            <a:endParaRPr lang="en-US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48"/>
              </a:spcBef>
              <a:buNone/>
            </a:pPr>
            <a:endParaRPr lang="en-US" b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48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Early </a:t>
            </a:r>
            <a:r>
              <a:rPr lang="en-US" sz="2000" dirty="0" smtClean="0">
                <a:solidFill>
                  <a:schemeClr val="tx1"/>
                </a:solidFill>
              </a:rPr>
              <a:t>exploratory wind </a:t>
            </a:r>
            <a:r>
              <a:rPr lang="en-US" sz="2000" dirty="0" smtClean="0">
                <a:solidFill>
                  <a:schemeClr val="tx1"/>
                </a:solidFill>
              </a:rPr>
              <a:t>tunnel endeavors for new programs impact schedule and add associated cost</a:t>
            </a:r>
          </a:p>
          <a:p>
            <a:pPr marL="285750" indent="-285750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Replacing physical tests with CFD is faster and cheaper, but may add risk</a:t>
            </a:r>
          </a:p>
          <a:p>
            <a:pPr marL="285750" indent="-285750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Use of UQ to provide confidence in CFD reduces traveled risk throughout program lifetime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34196" name="Rectangle 404"/>
          <p:cNvSpPr>
            <a:spLocks noGrp="1" noChangeArrowheads="1"/>
          </p:cNvSpPr>
          <p:nvPr>
            <p:ph type="title"/>
          </p:nvPr>
        </p:nvSpPr>
        <p:spPr>
          <a:xfrm>
            <a:off x="228600" y="458731"/>
            <a:ext cx="8484181" cy="37856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Motivation for UQ in CFD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UQ in CFD Vision 2030 Roadmap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43246"/>
            <a:ext cx="7772400" cy="572454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79406" y="2557462"/>
            <a:ext cx="6078794" cy="4010326"/>
            <a:chOff x="2379406" y="2557462"/>
            <a:chExt cx="6078794" cy="4010326"/>
          </a:xfrm>
        </p:grpSpPr>
        <p:sp>
          <p:nvSpPr>
            <p:cNvPr id="8" name="Rectangle 7"/>
            <p:cNvSpPr/>
            <p:nvPr/>
          </p:nvSpPr>
          <p:spPr>
            <a:xfrm>
              <a:off x="7226710" y="5447071"/>
              <a:ext cx="1231490" cy="59976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79406" y="5447071"/>
              <a:ext cx="4847304" cy="1032386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79406" y="2557462"/>
              <a:ext cx="6078794" cy="1650743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19767" y="4720269"/>
              <a:ext cx="238433" cy="72680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79406" y="5117714"/>
              <a:ext cx="3087328" cy="329357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79406" y="4720269"/>
              <a:ext cx="5840361" cy="397445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66734" y="5117714"/>
              <a:ext cx="2753033" cy="32935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79406" y="4208205"/>
              <a:ext cx="6078794" cy="512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79406" y="6479457"/>
              <a:ext cx="6078794" cy="88331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26710" y="6046838"/>
              <a:ext cx="1231490" cy="4326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lide Number Placeholder 7"/>
          <p:cNvSpPr txBox="1">
            <a:spLocks/>
          </p:cNvSpPr>
          <p:nvPr/>
        </p:nvSpPr>
        <p:spPr>
          <a:xfrm>
            <a:off x="7027777" y="6532563"/>
            <a:ext cx="1782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0" hangingPunct="0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729CC74-59B2-4F23-9ADB-FB51225C06DE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Basics of Uncertainty Quantification (UQ)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669" y="1030916"/>
            <a:ext cx="8229600" cy="2903110"/>
          </a:xfrm>
          <a:prstGeom prst="rect">
            <a:avLst/>
          </a:prstGeom>
        </p:spPr>
        <p:txBody>
          <a:bodyPr/>
          <a:lstStyle/>
          <a:p>
            <a:pPr marL="257175" indent="-257175"/>
            <a:r>
              <a:rPr lang="en-US" sz="1800" dirty="0" smtClean="0">
                <a:solidFill>
                  <a:schemeClr val="tx1"/>
                </a:solidFill>
              </a:rPr>
              <a:t>What is UQ?</a:t>
            </a:r>
          </a:p>
          <a:p>
            <a:pPr lvl="2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The process of characterizing all </a:t>
            </a:r>
            <a:r>
              <a:rPr lang="en-US" sz="1800" dirty="0" smtClean="0">
                <a:solidFill>
                  <a:schemeClr val="tx1"/>
                </a:solidFill>
              </a:rPr>
              <a:t>recognized uncertainties </a:t>
            </a:r>
            <a:r>
              <a:rPr lang="en-US" sz="1800" dirty="0">
                <a:solidFill>
                  <a:schemeClr val="tx1"/>
                </a:solidFill>
              </a:rPr>
              <a:t>in the </a:t>
            </a:r>
            <a:r>
              <a:rPr lang="en-US" sz="1800" dirty="0" smtClean="0">
                <a:solidFill>
                  <a:schemeClr val="tx1"/>
                </a:solidFill>
              </a:rPr>
              <a:t>model </a:t>
            </a:r>
            <a:r>
              <a:rPr lang="en-US" sz="1800" dirty="0">
                <a:solidFill>
                  <a:schemeClr val="tx1"/>
                </a:solidFill>
              </a:rPr>
              <a:t>and quantifying their effect on the </a:t>
            </a:r>
            <a:r>
              <a:rPr lang="en-US" sz="1800" dirty="0" smtClean="0">
                <a:solidFill>
                  <a:schemeClr val="tx1"/>
                </a:solidFill>
              </a:rPr>
              <a:t>outcomes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57175" indent="-257175"/>
            <a:r>
              <a:rPr lang="en-US" sz="1800" dirty="0" smtClean="0">
                <a:solidFill>
                  <a:schemeClr val="tx1"/>
                </a:solidFill>
              </a:rPr>
              <a:t>Four major components:</a:t>
            </a:r>
          </a:p>
          <a:p>
            <a:pPr marL="559594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Identify uncertain model inputs/parameters (What are they?)</a:t>
            </a:r>
          </a:p>
          <a:p>
            <a:pPr marL="559594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Characterize input uncertainties (What is their statistical form?)</a:t>
            </a:r>
          </a:p>
          <a:p>
            <a:pPr marL="559594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Propagate (How do they evolve through the model?)</a:t>
            </a:r>
          </a:p>
          <a:p>
            <a:pPr marL="559594" lvl="1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Analyze (What are the impacts of input uncertainty?)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67266" y="4105549"/>
            <a:ext cx="6988438" cy="458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Uncertainty in input parameters propagates through to the output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48" y="4590288"/>
            <a:ext cx="24384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50" y="4586681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53" y="4590288"/>
            <a:ext cx="2457797" cy="1828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17050" y="5213563"/>
            <a:ext cx="832829" cy="57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47076" y="6334812"/>
                <a:ext cx="405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76" y="6334812"/>
                <a:ext cx="40535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58809" y="6334812"/>
                <a:ext cx="405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809" y="6334812"/>
                <a:ext cx="40535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92140" y="6339525"/>
                <a:ext cx="1023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140" y="6339525"/>
                <a:ext cx="102361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786" r="-357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 rot="16200000">
            <a:off x="-550970" y="5295776"/>
            <a:ext cx="1770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Probability Density</a:t>
            </a:r>
            <a:endParaRPr lang="en-US" sz="1400" dirty="0"/>
          </a:p>
        </p:txBody>
      </p:sp>
      <p:sp>
        <p:nvSpPr>
          <p:cNvPr id="16" name="Slide Number Placeholder 7"/>
          <p:cNvSpPr txBox="1">
            <a:spLocks/>
          </p:cNvSpPr>
          <p:nvPr/>
        </p:nvSpPr>
        <p:spPr>
          <a:xfrm>
            <a:off x="7027777" y="6532563"/>
            <a:ext cx="17827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0" hangingPunct="0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73CC513-4586-4A01-9BE0-1F7D96F9EA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Common Research Model (CRM)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04116" y="1283209"/>
                <a:ext cx="8485556" cy="3459409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Problem Overview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Geometry is representative of a transonic civil transport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Subject of the AIAA Drag Prediction Workshop Series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Freestream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=0.85</m:t>
                    </m:r>
                  </m:oMath>
                </a14:m>
                <a:r>
                  <a:rPr lang="en-US" sz="16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=540°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16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𝑀𝐴𝐶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=5×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b="0" dirty="0" smtClean="0"/>
                  <a:t>; nominal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b="0" dirty="0" smtClean="0"/>
                  <a:t>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Solutions were obtained using the Boeing Computational Fluid Dynamics (BCFD) code on an extra-fine mesh containing 109,396,873 cells (half span) </a:t>
                </a:r>
                <a:r>
                  <a:rPr lang="en-US" sz="1600" b="0" dirty="0"/>
                  <a:t>or </a:t>
                </a:r>
                <a:r>
                  <a:rPr lang="en-US" sz="1600" b="0" dirty="0" smtClean="0"/>
                  <a:t>218,793,746 cells (full span)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Quantities of Interest (QoI) include force coefficients, running loads, pressure and skin friction contours on the surface, and pressure coefficient slices</a:t>
                </a:r>
              </a:p>
              <a:p>
                <a:pPr>
                  <a:spcBef>
                    <a:spcPts val="1200"/>
                  </a:spcBef>
                  <a:buNone/>
                </a:pPr>
                <a:r>
                  <a:rPr lang="en-US" dirty="0" smtClean="0"/>
                  <a:t>Sources of Uncertainty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Spalart-Allmaras turbulence model coefficients (epistemic)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Freestream Mach number, angle of attack, angle of sideslip (aleatory)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0" dirty="0" smtClean="0"/>
                  <a:t>Discretization error (epistemic)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04116" y="1283209"/>
                <a:ext cx="8485556" cy="3459409"/>
              </a:xfrm>
              <a:blipFill rotWithShape="0">
                <a:blip r:embed="rId3"/>
                <a:stretch>
                  <a:fillRect l="-1724" t="-2998" r="-862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404672" y="4509555"/>
            <a:ext cx="6334657" cy="2348444"/>
            <a:chOff x="1404672" y="4509555"/>
            <a:chExt cx="6334657" cy="23484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693" y="4509555"/>
              <a:ext cx="2516636" cy="234844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672" y="4848649"/>
              <a:ext cx="3463006" cy="1670254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CRM: Probability-Box (p-box)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29" t="-2096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04116" y="1283208"/>
                <a:ext cx="4230562" cy="5401479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Use of probability-boxes is required for mixed aleatory/epistemic analysis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Shape of curves comes from aleatory component of uncertainty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Width comes from epistemic component</a:t>
                </a:r>
              </a:p>
              <a:p>
                <a:pPr>
                  <a:buNone/>
                </a:pPr>
                <a:endParaRPr lang="en-US" b="0" dirty="0"/>
              </a:p>
              <a:p>
                <a:pPr>
                  <a:buNone/>
                </a:pPr>
                <a:r>
                  <a:rPr lang="en-US" dirty="0" smtClean="0"/>
                  <a:t>Recognition / admission of uncertainty in the CFD model is important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Physical uncertainty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0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 smtClean="0"/>
                  <a:t> accounts for ~5 drag counts of uncertainty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SA turbulence model adds ~3 drag counts of uncertainty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Discretization error (which is part of the CFD model!!!) is the largest source of uncertainty for this problem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Discretization error is often assumed to cancel out in increment calculations</a:t>
                </a:r>
                <a:endParaRPr lang="en-US" b="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04116" y="1283208"/>
                <a:ext cx="4230562" cy="5401479"/>
              </a:xfrm>
              <a:blipFill rotWithShape="0">
                <a:blip r:embed="rId3"/>
                <a:stretch>
                  <a:fillRect l="-3458" t="-1919" r="-4467" b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34678" y="937962"/>
            <a:ext cx="4478542" cy="3820313"/>
            <a:chOff x="2118201" y="2687217"/>
            <a:chExt cx="4907599" cy="40914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201" y="3097926"/>
              <a:ext cx="4907599" cy="36806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 rot="19537192">
                  <a:off x="5555281" y="2895333"/>
                  <a:ext cx="8304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37192">
                  <a:off x="5555281" y="2895333"/>
                  <a:ext cx="83043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7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 rot="19537192">
              <a:off x="5043391" y="2800101"/>
              <a:ext cx="1171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4545FF"/>
                  </a:solidFill>
                </a:rPr>
                <a:t>SA Model</a:t>
              </a:r>
              <a:endParaRPr lang="en-US" sz="1600" dirty="0">
                <a:solidFill>
                  <a:srgbClr val="4545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9537192">
              <a:off x="3788229" y="2687217"/>
              <a:ext cx="1567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D3232"/>
                  </a:solidFill>
                </a:rPr>
                <a:t>Discretization</a:t>
              </a:r>
              <a:endParaRPr lang="en-US" sz="1600" dirty="0">
                <a:solidFill>
                  <a:srgbClr val="FD323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678531"/>
                  </p:ext>
                </p:extLst>
              </p:nvPr>
            </p:nvGraphicFramePr>
            <p:xfrm>
              <a:off x="4877034" y="4825045"/>
              <a:ext cx="3793829" cy="891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0040"/>
                    <a:gridCol w="1656186"/>
                    <a:gridCol w="320040"/>
                    <a:gridCol w="1497563"/>
                  </a:tblGrid>
                  <a:tr h="292058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0.85,0.0005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4545FF"/>
                            </a:solidFill>
                          </a:endParaRPr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0.6,1.0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4545FF"/>
                            </a:solidFill>
                          </a:endParaRPr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92058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2.3103°,0.008°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4545FF"/>
                            </a:solidFill>
                          </a:endParaRPr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0.38,0.42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4545FF"/>
                            </a:solidFill>
                          </a:endParaRPr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92058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0°,0.01°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4545FF"/>
                            </a:solidFill>
                          </a:endParaRPr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4545FF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4545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6.9,7.3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solidFill>
                              <a:srgbClr val="4545FF"/>
                            </a:solidFill>
                          </a:endParaRPr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678531"/>
                  </p:ext>
                </p:extLst>
              </p:nvPr>
            </p:nvGraphicFramePr>
            <p:xfrm>
              <a:off x="4877034" y="4825045"/>
              <a:ext cx="3793829" cy="8915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0040"/>
                    <a:gridCol w="1656186"/>
                    <a:gridCol w="320040"/>
                    <a:gridCol w="1497563"/>
                  </a:tblGrid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r="-1075472" b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485" r="-109559" b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25000" r="-473077" b="-2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252" b="-210204"/>
                          </a:stretch>
                        </a:blipFill>
                      </a:tcPr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100000" r="-1075472" b="-1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485" t="-100000" r="-109559" b="-1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25000" t="-100000" r="-473077" b="-1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252" t="-100000" b="-110204"/>
                          </a:stretch>
                        </a:blipFill>
                      </a:tcPr>
                    </a:tc>
                  </a:tr>
                  <a:tr h="297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200000" r="-1075472" b="-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485" t="-200000" r="-109559" b="-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625000" t="-200000" r="-473077" b="-10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53252" t="-200000" b="-102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4929005" y="5753909"/>
            <a:ext cx="3881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D3232"/>
                </a:solidFill>
              </a:rPr>
              <a:t>Discretization error bounds from </a:t>
            </a:r>
            <a:r>
              <a:rPr lang="en-US" sz="1400" dirty="0" err="1" smtClean="0">
                <a:solidFill>
                  <a:srgbClr val="FD3232"/>
                </a:solidFill>
              </a:rPr>
              <a:t>Roache</a:t>
            </a:r>
            <a:r>
              <a:rPr lang="en-US" sz="1400" dirty="0" smtClean="0">
                <a:solidFill>
                  <a:srgbClr val="FD3232"/>
                </a:solidFill>
              </a:rPr>
              <a:t> GCI</a:t>
            </a:r>
            <a:endParaRPr lang="en-US" sz="1400" dirty="0">
              <a:solidFill>
                <a:srgbClr val="FD323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29005" y="6052010"/>
                <a:ext cx="38815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200" dirty="0" smtClean="0"/>
                  <a:t>-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dirty="0" smtClean="0"/>
                  <a:t>-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200" dirty="0" smtClean="0"/>
                  <a:t> uncertainty characteristic of NASA NTF</a:t>
                </a:r>
              </a:p>
              <a:p>
                <a:r>
                  <a:rPr lang="en-US" sz="1200" b="0" dirty="0" smtClean="0">
                    <a:solidFill>
                      <a:srgbClr val="4545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 SA uncertainty described in AIAA Paper 2017-1710</a:t>
                </a:r>
                <a:endParaRPr lang="en-US" sz="1200" dirty="0">
                  <a:solidFill>
                    <a:srgbClr val="4545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005" y="6052010"/>
                <a:ext cx="388153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57" t="-2632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6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CRM: Validation using Disbelief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2D7C46-426C-4210-B73C-3A90B812BABE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116" y="1283209"/>
            <a:ext cx="8485556" cy="19943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Disbelief: Extension of Oberkampf and Roy’s Area Validation 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Describes the level of disagreement between two p-boxes in same units as QoI </a:t>
            </a:r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Original version measures the area between two CDFs, and minimum area between two p-boxes or one p-box and one CDF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Oberkampf and Roy (green) argued that the model should not be punished for deficiencies in the experiment – our philosophy (green + red) is that the “worst-case scenario” should still be acknowledged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4400" y="3520504"/>
            <a:ext cx="7315200" cy="2743200"/>
            <a:chOff x="-1600200" y="686027"/>
            <a:chExt cx="7315200" cy="2743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0200" y="686027"/>
              <a:ext cx="3657600" cy="2743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686027"/>
              <a:ext cx="3657600" cy="27432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830424" y="6204579"/>
            <a:ext cx="749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Figure: Minimum (green) and maximum (red) disbelief between p-boxes for BCFD CRM solutions (solid) and wind tunnel data (dashed).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9591" y="3720810"/>
            <a:ext cx="9144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7FFF7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1.16 counts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7862" y="3720809"/>
            <a:ext cx="914400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7F7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13.39 counts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67942" y="3284370"/>
                <a:ext cx="326571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Disbelief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effectLst>
                              <a:outerShdw blurRad="50800" dist="38100" dir="2700000" algn="tl">
                                <a:srgbClr val="7FFF7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1.16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FF7F7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13.39</m:t>
                        </m:r>
                      </m:e>
                    </m:d>
                  </m:oMath>
                </a14:m>
                <a:r>
                  <a:rPr lang="en-US" dirty="0" smtClean="0"/>
                  <a:t> counts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942" y="3284370"/>
                <a:ext cx="326571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301" t="-8065" r="-1301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7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9036_ETT_BRT_Standard_Widescreen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4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eing Color Palette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0039A6"/>
        </a:accent1>
        <a:accent2>
          <a:srgbClr val="E70033"/>
        </a:accent2>
        <a:accent3>
          <a:srgbClr val="0096DB"/>
        </a:accent3>
        <a:accent4>
          <a:srgbClr val="77B800"/>
        </a:accent4>
        <a:accent5>
          <a:srgbClr val="580F8B"/>
        </a:accent5>
        <a:accent6>
          <a:srgbClr val="FFA200"/>
        </a:accent6>
        <a:hlink>
          <a:srgbClr val="0039A6"/>
        </a:hlink>
        <a:folHlink>
          <a:srgbClr val="A5AC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rocess Magenta">
      <a:srgbClr val="CC3366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08">
      <a:srgbClr val="F6DA14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7457">
      <a:srgbClr val="BADCE6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  <a:extLst>
    <a:ext uri="{05A4C25C-085E-4340-85A3-A5531E510DB2}">
      <thm15:themeFamily xmlns:thm15="http://schemas.microsoft.com/office/thememl/2012/main" name="299036_ETT_BRT_Standard_Widescreen" id="{C721D315-3230-4638-B0A9-CEB2680CC510}" vid="{814E5D8A-3C2A-47CC-8871-30CAC850EABE}"/>
    </a:ext>
  </a:extLst>
</a:theme>
</file>

<file path=ppt/theme/theme2.xml><?xml version="1.0" encoding="utf-8"?>
<a:theme xmlns:a="http://schemas.openxmlformats.org/drawingml/2006/main" name="1_Boeing Logo Divider Slide_White BG">
  <a:themeElements>
    <a:clrScheme name="Boeing Color Palette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0039A6"/>
      </a:accent1>
      <a:accent2>
        <a:srgbClr val="E70033"/>
      </a:accent2>
      <a:accent3>
        <a:srgbClr val="0096DB"/>
      </a:accent3>
      <a:accent4>
        <a:srgbClr val="77B800"/>
      </a:accent4>
      <a:accent5>
        <a:srgbClr val="580F8B"/>
      </a:accent5>
      <a:accent6>
        <a:srgbClr val="FFA200"/>
      </a:accent6>
      <a:hlink>
        <a:srgbClr val="0039A6"/>
      </a:hlink>
      <a:folHlink>
        <a:srgbClr val="A5ACB0"/>
      </a:folHlink>
    </a:clrScheme>
    <a:fontScheme name="2_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3">
        <a:dk1>
          <a:srgbClr val="000000"/>
        </a:dk1>
        <a:lt1>
          <a:srgbClr val="FFFFFF"/>
        </a:lt1>
        <a:dk2>
          <a:srgbClr val="0039A6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4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24A12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CD420F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GradientBar_IdentityBar_QUESTIONS 5">
        <a:dk1>
          <a:srgbClr val="000000"/>
        </a:dk1>
        <a:lt1>
          <a:srgbClr val="FFFFFF"/>
        </a:lt1>
        <a:dk2>
          <a:srgbClr val="003CA2"/>
        </a:dk2>
        <a:lt2>
          <a:srgbClr val="848F98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299036_ETT_BRT_Standard_Widescreen</Template>
  <TotalTime>6555</TotalTime>
  <Words>1619</Words>
  <Application>Microsoft Office PowerPoint</Application>
  <PresentationFormat>On-screen Show (4:3)</PresentationFormat>
  <Paragraphs>286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Wingdings</vt:lpstr>
      <vt:lpstr>299036_ETT_BRT_Standard_Widescreen</vt:lpstr>
      <vt:lpstr>1_Boeing Logo Divider Slide_White BG</vt:lpstr>
      <vt:lpstr>Uncertainty Quantification and Analysis at The Boeing Company</vt:lpstr>
      <vt:lpstr>Outline</vt:lpstr>
      <vt:lpstr>Present State of CFD Analysis</vt:lpstr>
      <vt:lpstr>Motivation for UQ in CFD</vt:lpstr>
      <vt:lpstr>UQ in CFD Vision 2030 Roadmap</vt:lpstr>
      <vt:lpstr>Basics of Uncertainty Quantification (UQ)</vt:lpstr>
      <vt:lpstr>NASA Common Research Model (CRM)</vt:lpstr>
      <vt:lpstr>CRM: Probability-Box (p-box) for C_D</vt:lpstr>
      <vt:lpstr>CRM: Validation using Disbelief</vt:lpstr>
      <vt:lpstr>CRM: Validation using Error P-Boxes</vt:lpstr>
      <vt:lpstr>Uncertainty Propagation for Increments</vt:lpstr>
      <vt:lpstr>Increment UQ – Nomenclature and Definitions</vt:lpstr>
      <vt:lpstr>Increment UQ – Sampling Strategy</vt:lpstr>
      <vt:lpstr>Increment UQ – Uncertainty Propagation</vt:lpstr>
      <vt:lpstr>Increment UQ – Lift and Drag P-boxes</vt:lpstr>
      <vt:lpstr>Stochastic Aero Database</vt:lpstr>
      <vt:lpstr>Stochastic Aero Database</vt:lpstr>
      <vt:lpstr>Stochastic Aero Database</vt:lpstr>
      <vt:lpstr>Conclusions</vt:lpstr>
      <vt:lpstr>Acknowledgements / References</vt:lpstr>
      <vt:lpstr>Backup Slides</vt:lpstr>
      <vt:lpstr>CRM Grid Convergence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Uncertainty Quantification and Analysis at The Boeing Company</dc:title>
  <dc:creator>Schaefer, John A</dc:creator>
  <cp:lastModifiedBy>Schaefer, John A</cp:lastModifiedBy>
  <cp:revision>85</cp:revision>
  <dcterms:created xsi:type="dcterms:W3CDTF">2018-02-16T13:56:34Z</dcterms:created>
  <dcterms:modified xsi:type="dcterms:W3CDTF">2018-03-16T16:28:18Z</dcterms:modified>
</cp:coreProperties>
</file>