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4"/>
  </p:sldMasterIdLst>
  <p:notesMasterIdLst>
    <p:notesMasterId r:id="rId44"/>
  </p:notesMasterIdLst>
  <p:handoutMasterIdLst>
    <p:handoutMasterId r:id="rId45"/>
  </p:handoutMasterIdLst>
  <p:sldIdLst>
    <p:sldId id="493" r:id="rId5"/>
    <p:sldId id="538" r:id="rId6"/>
    <p:sldId id="813" r:id="rId7"/>
    <p:sldId id="724" r:id="rId8"/>
    <p:sldId id="811" r:id="rId9"/>
    <p:sldId id="810" r:id="rId10"/>
    <p:sldId id="596" r:id="rId11"/>
    <p:sldId id="606" r:id="rId12"/>
    <p:sldId id="555" r:id="rId13"/>
    <p:sldId id="542" r:id="rId14"/>
    <p:sldId id="568" r:id="rId15"/>
    <p:sldId id="613" r:id="rId16"/>
    <p:sldId id="614" r:id="rId17"/>
    <p:sldId id="622" r:id="rId18"/>
    <p:sldId id="621" r:id="rId19"/>
    <p:sldId id="539" r:id="rId20"/>
    <p:sldId id="616" r:id="rId21"/>
    <p:sldId id="543" r:id="rId22"/>
    <p:sldId id="585" r:id="rId23"/>
    <p:sldId id="570" r:id="rId24"/>
    <p:sldId id="612" r:id="rId25"/>
    <p:sldId id="590" r:id="rId26"/>
    <p:sldId id="808" r:id="rId27"/>
    <p:sldId id="807" r:id="rId28"/>
    <p:sldId id="799" r:id="rId29"/>
    <p:sldId id="617" r:id="rId30"/>
    <p:sldId id="620" r:id="rId31"/>
    <p:sldId id="618" r:id="rId32"/>
    <p:sldId id="804" r:id="rId33"/>
    <p:sldId id="597" r:id="rId34"/>
    <p:sldId id="814" r:id="rId35"/>
    <p:sldId id="552" r:id="rId36"/>
    <p:sldId id="801" r:id="rId37"/>
    <p:sldId id="537" r:id="rId38"/>
    <p:sldId id="624" r:id="rId39"/>
    <p:sldId id="809" r:id="rId40"/>
    <p:sldId id="605" r:id="rId41"/>
    <p:sldId id="812" r:id="rId42"/>
    <p:sldId id="601" r:id="rId43"/>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userDrawn="1">
          <p15:clr>
            <a:srgbClr val="A4A3A4"/>
          </p15:clr>
        </p15:guide>
        <p15:guide id="2" orient="horz" pos="4002" userDrawn="1">
          <p15:clr>
            <a:srgbClr val="A4A3A4"/>
          </p15:clr>
        </p15:guide>
        <p15:guide id="3"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 id="1" name="Stein, Elizabeth Victoria" initials="SV" lastIdx="2" clrIdx="1">
    <p:extLst>
      <p:ext uri="{19B8F6BF-5375-455C-9EA6-DF929625EA0E}">
        <p15:presenceInfo xmlns:p15="http://schemas.microsoft.com/office/powerpoint/2012/main" userId="S::stein8@llnl.gov::323dc629-f5c6-4685-b7d8-580b7db06d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F4F97"/>
    <a:srgbClr val="F6CE86"/>
    <a:srgbClr val="AEF8E5"/>
    <a:srgbClr val="0A8464"/>
    <a:srgbClr val="0DB78A"/>
    <a:srgbClr val="D68F10"/>
    <a:srgbClr val="F1B13D"/>
    <a:srgbClr val="10D6A2"/>
    <a:srgbClr val="2DEFBC"/>
    <a:srgbClr val="11D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1" autoAdjust="0"/>
    <p:restoredTop sz="95271" autoAdjust="0"/>
  </p:normalViewPr>
  <p:slideViewPr>
    <p:cSldViewPr snapToGrid="0">
      <p:cViewPr varScale="1">
        <p:scale>
          <a:sx n="93" d="100"/>
          <a:sy n="93" d="100"/>
        </p:scale>
        <p:origin x="1344" y="208"/>
      </p:cViewPr>
      <p:guideLst>
        <p:guide orient="horz" pos="905"/>
        <p:guide orient="horz" pos="400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4/2/21</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4/2/21</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44834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research is to provide data that will aid the government in its goal to ensure a safe, secure, and effective systems. The best way to do this is through simulation, and the flight performance integration project is developing Sora to ensure the viability of both current and future systems.</a:t>
            </a:r>
          </a:p>
        </p:txBody>
      </p:sp>
      <p:sp>
        <p:nvSpPr>
          <p:cNvPr id="4" name="Slide Number Placeholder 3"/>
          <p:cNvSpPr>
            <a:spLocks noGrp="1"/>
          </p:cNvSpPr>
          <p:nvPr>
            <p:ph type="sldNum" sz="quarter" idx="5"/>
          </p:nvPr>
        </p:nvSpPr>
        <p:spPr/>
        <p:txBody>
          <a:bodyPr/>
          <a:lstStyle/>
          <a:p>
            <a:fld id="{4CFDF800-FE0E-A944-8AC1-D57C07B352FC}" type="slidenum">
              <a:rPr lang="en-US" smtClean="0"/>
              <a:pPr/>
              <a:t>3</a:t>
            </a:fld>
            <a:endParaRPr lang="en-US" dirty="0"/>
          </a:p>
        </p:txBody>
      </p:sp>
    </p:spTree>
    <p:extLst>
      <p:ext uri="{BB962C8B-B14F-4D97-AF65-F5344CB8AC3E}">
        <p14:creationId xmlns:p14="http://schemas.microsoft.com/office/powerpoint/2010/main" val="98121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Sora is a flight modeling suite that assesses nuclear explosives package (NEP) in flight environments. Along a potential flight trajectory sora calculates the flight vehicle’s state history for payload performance as a function of time coupled to exterior environment variables. The exterior environment variables are informed by the weather model and the aero database. The aero database is where I fit in here. </a:t>
            </a:r>
          </a:p>
        </p:txBody>
      </p:sp>
      <p:sp>
        <p:nvSpPr>
          <p:cNvPr id="4" name="Slide Number Placeholder 3"/>
          <p:cNvSpPr>
            <a:spLocks noGrp="1"/>
          </p:cNvSpPr>
          <p:nvPr>
            <p:ph type="sldNum" sz="quarter" idx="5"/>
          </p:nvPr>
        </p:nvSpPr>
        <p:spPr/>
        <p:txBody>
          <a:bodyPr/>
          <a:lstStyle/>
          <a:p>
            <a:fld id="{4CFDF800-FE0E-A944-8AC1-D57C07B352FC}" type="slidenum">
              <a:rPr lang="en-US" smtClean="0"/>
              <a:pPr/>
              <a:t>4</a:t>
            </a:fld>
            <a:endParaRPr lang="en-US" dirty="0"/>
          </a:p>
        </p:txBody>
      </p:sp>
    </p:spTree>
    <p:extLst>
      <p:ext uri="{BB962C8B-B14F-4D97-AF65-F5344CB8AC3E}">
        <p14:creationId xmlns:p14="http://schemas.microsoft.com/office/powerpoint/2010/main" val="3014052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9144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378" y="3193257"/>
            <a:ext cx="9144378"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378" y="6316956"/>
            <a:ext cx="9144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457200" y="565126"/>
            <a:ext cx="82296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457201" y="2024863"/>
            <a:ext cx="5629274"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68386" y="6416000"/>
            <a:ext cx="4503614"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LLNL-PRES-XXXXXX</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57062" y="6446832"/>
            <a:ext cx="1865376" cy="314705"/>
          </a:xfrm>
          <a:prstGeom prst="rect">
            <a:avLst/>
          </a:prstGeom>
        </p:spPr>
      </p:pic>
      <p:sp>
        <p:nvSpPr>
          <p:cNvPr id="20" name="Rectangle 19"/>
          <p:cNvSpPr/>
          <p:nvPr userDrawn="1"/>
        </p:nvSpPr>
        <p:spPr>
          <a:xfrm>
            <a:off x="0" y="0"/>
            <a:ext cx="9144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4572001" y="3096715"/>
            <a:ext cx="4572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736" cy="60780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457200" y="219509"/>
            <a:ext cx="82296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726214"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4718649"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endParaRPr lang="en-US" dirty="0"/>
          </a:p>
        </p:txBody>
      </p:sp>
      <p:sp>
        <p:nvSpPr>
          <p:cNvPr id="6" name="Title 5"/>
          <p:cNvSpPr>
            <a:spLocks noGrp="1"/>
          </p:cNvSpPr>
          <p:nvPr>
            <p:ph type="title"/>
          </p:nvPr>
        </p:nvSpPr>
        <p:spPr>
          <a:xfrm>
            <a:off x="1" y="2"/>
            <a:ext cx="9143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9144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pic>
        <p:nvPicPr>
          <p:cNvPr id="8" name="Picture 7">
            <a:extLst>
              <a:ext uri="{FF2B5EF4-FFF2-40B4-BE49-F238E27FC236}">
                <a16:creationId xmlns:a16="http://schemas.microsoft.com/office/drawing/2014/main" id="{9C590909-6878-E44E-9AA0-07880FBE8AE0}"/>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128016" y="6492240"/>
            <a:ext cx="2743200" cy="283464"/>
          </a:xfrm>
          <a:prstGeom prst="rect">
            <a:avLst/>
          </a:prstGeom>
        </p:spPr>
      </p:pic>
      <p:sp>
        <p:nvSpPr>
          <p:cNvPr id="3" name="Text Placeholder 2"/>
          <p:cNvSpPr>
            <a:spLocks noGrp="1"/>
          </p:cNvSpPr>
          <p:nvPr>
            <p:ph type="body" idx="1"/>
          </p:nvPr>
        </p:nvSpPr>
        <p:spPr>
          <a:xfrm>
            <a:off x="457200" y="1441524"/>
            <a:ext cx="82296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8826124" y="6403254"/>
            <a:ext cx="317877"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484954" y="6698648"/>
            <a:ext cx="873871" cy="92333"/>
          </a:xfrm>
          <a:prstGeom prst="rect">
            <a:avLst/>
          </a:prstGeom>
          <a:noFill/>
        </p:spPr>
        <p:txBody>
          <a:bodyPr wrap="square" lIns="0" tIns="0" rIns="0" bIns="0" rtlCol="0" anchor="b" anchorCtr="0">
            <a:spAutoFit/>
          </a:bodyPr>
          <a:lstStyle/>
          <a:p>
            <a:pPr algn="l"/>
            <a:r>
              <a:rPr lang="en-US" sz="600" dirty="0">
                <a:latin typeface="Arial"/>
                <a:cs typeface="Arial"/>
              </a:rPr>
              <a:t>LLNL-PRES-xxxxxx</a:t>
            </a:r>
          </a:p>
        </p:txBody>
      </p:sp>
      <p:sp>
        <p:nvSpPr>
          <p:cNvPr id="2" name="Title Placeholder 1"/>
          <p:cNvSpPr>
            <a:spLocks noGrp="1"/>
          </p:cNvSpPr>
          <p:nvPr>
            <p:ph type="title"/>
          </p:nvPr>
        </p:nvSpPr>
        <p:spPr>
          <a:xfrm>
            <a:off x="457200" y="220136"/>
            <a:ext cx="82296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6058" y="1267155"/>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7909560" y="6446520"/>
            <a:ext cx="978408" cy="374904"/>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51.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50.png"/><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6.tiff"/><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6.tiff"/></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tif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tif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1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31.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Calibri" panose="020F0502020204030204" pitchFamily="34" charset="0"/>
                <a:cs typeface="Calibri" panose="020F0502020204030204" pitchFamily="34" charset="0"/>
              </a:rPr>
              <a:t>Surrogate Models and Sampling Plans for Multi-Fidelity Aerodynamic Performance Databases</a:t>
            </a:r>
          </a:p>
        </p:txBody>
      </p:sp>
      <p:sp>
        <p:nvSpPr>
          <p:cNvPr id="5" name="Text Placeholder 4"/>
          <p:cNvSpPr>
            <a:spLocks noGrp="1"/>
          </p:cNvSpPr>
          <p:nvPr>
            <p:ph type="body" sz="quarter" idx="14"/>
          </p:nvPr>
        </p:nvSpPr>
        <p:spPr>
          <a:xfrm>
            <a:off x="4572001" y="2757055"/>
            <a:ext cx="4572000" cy="817498"/>
          </a:xfrm>
        </p:spPr>
        <p:txBody>
          <a:bodyPr/>
          <a:lstStyle/>
          <a:p>
            <a:pPr lvl="0"/>
            <a:r>
              <a:rPr lang="en-US" sz="1800" dirty="0"/>
              <a:t>Kevin R. Quinlan, Siva </a:t>
            </a:r>
            <a:r>
              <a:rPr lang="en-US" sz="1800" dirty="0" err="1"/>
              <a:t>Movva</a:t>
            </a:r>
            <a:r>
              <a:rPr lang="en-US" sz="1800" dirty="0"/>
              <a:t>, Elizabeth Stein, and Ana </a:t>
            </a:r>
            <a:r>
              <a:rPr lang="en-US" sz="1800" dirty="0" err="1"/>
              <a:t>Kupresanin</a:t>
            </a:r>
            <a:endParaRPr lang="en-US" sz="1800" dirty="0"/>
          </a:p>
          <a:p>
            <a:pPr lvl="0"/>
            <a:r>
              <a:rPr lang="en-US" sz="1800" dirty="0"/>
              <a:t>Lawrence Livermore National Laboratory </a:t>
            </a:r>
          </a:p>
        </p:txBody>
      </p:sp>
      <p:sp>
        <p:nvSpPr>
          <p:cNvPr id="9" name="Text Placeholder 10"/>
          <p:cNvSpPr txBox="1">
            <a:spLocks/>
          </p:cNvSpPr>
          <p:nvPr/>
        </p:nvSpPr>
        <p:spPr>
          <a:xfrm>
            <a:off x="492103" y="3640568"/>
            <a:ext cx="3278508" cy="397500"/>
          </a:xfrm>
          <a:prstGeom prst="rect">
            <a:avLst/>
          </a:prstGeom>
        </p:spPr>
        <p:txBody>
          <a:bodyPr vert="horz" lIns="0" tIns="91440" rIns="0" rtlCol="0" anchor="ctr" anchorCtr="0">
            <a:noAutofit/>
          </a:bodyPr>
          <a:lstStyle/>
          <a:p>
            <a:pPr lvl="0">
              <a:lnSpc>
                <a:spcPct val="80000"/>
              </a:lnSpc>
            </a:pPr>
            <a:endParaRPr lang="en-US" sz="1600" dirty="0">
              <a:cs typeface="Lucida Handwriting"/>
            </a:endParaRPr>
          </a:p>
        </p:txBody>
      </p:sp>
      <p:pic>
        <p:nvPicPr>
          <p:cNvPr id="2" name="Picture 1">
            <a:extLst>
              <a:ext uri="{FF2B5EF4-FFF2-40B4-BE49-F238E27FC236}">
                <a16:creationId xmlns:a16="http://schemas.microsoft.com/office/drawing/2014/main" id="{DABD0109-6FAB-0F49-9ADA-DDF613F5C27C}"/>
              </a:ext>
            </a:extLst>
          </p:cNvPr>
          <p:cNvPicPr>
            <a:picLocks noChangeAspect="1"/>
          </p:cNvPicPr>
          <p:nvPr/>
        </p:nvPicPr>
        <p:blipFill>
          <a:blip r:embed="rId3"/>
          <a:stretch>
            <a:fillRect/>
          </a:stretch>
        </p:blipFill>
        <p:spPr>
          <a:xfrm>
            <a:off x="492103" y="2073479"/>
            <a:ext cx="3635281" cy="1567089"/>
          </a:xfrm>
          <a:prstGeom prst="rect">
            <a:avLst/>
          </a:prstGeom>
        </p:spPr>
      </p:pic>
      <p:pic>
        <p:nvPicPr>
          <p:cNvPr id="13" name="Picture 12">
            <a:extLst>
              <a:ext uri="{FF2B5EF4-FFF2-40B4-BE49-F238E27FC236}">
                <a16:creationId xmlns:a16="http://schemas.microsoft.com/office/drawing/2014/main" id="{4354A847-2878-7141-BC5E-DA2D2C275AB2}"/>
              </a:ext>
            </a:extLst>
          </p:cNvPr>
          <p:cNvPicPr>
            <a:picLocks noChangeAspect="1"/>
          </p:cNvPicPr>
          <p:nvPr/>
        </p:nvPicPr>
        <p:blipFill rotWithShape="1">
          <a:blip r:embed="rId4"/>
          <a:srcRect l="13157" t="10519"/>
          <a:stretch/>
        </p:blipFill>
        <p:spPr>
          <a:xfrm>
            <a:off x="747424" y="6395739"/>
            <a:ext cx="516833" cy="2053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3B3F38FA-A70C-394C-9D6A-8F913B856258}"/>
                  </a:ext>
                </a:extLst>
              </p:cNvPr>
              <p:cNvSpPr>
                <a:spLocks noGrp="1"/>
              </p:cNvSpPr>
              <p:nvPr>
                <p:ph idx="1"/>
              </p:nvPr>
            </p:nvSpPr>
            <p:spPr/>
            <p:txBody>
              <a:bodyPr>
                <a:normAutofit/>
              </a:bodyPr>
              <a:lstStyle/>
              <a:p>
                <a:r>
                  <a:rPr lang="en-US" dirty="0"/>
                  <a:t>Model formulation introduced by Le </a:t>
                </a:r>
                <a:r>
                  <a:rPr lang="en-US" dirty="0" err="1"/>
                  <a:t>Gratiet</a:t>
                </a:r>
                <a:r>
                  <a:rPr lang="en-US" dirty="0"/>
                  <a:t> and Garnier (2014)</a:t>
                </a:r>
              </a:p>
              <a:p>
                <a:endParaRPr lang="en-US" dirty="0"/>
              </a:p>
              <a:p>
                <a:pPr marL="57150" indent="0" algn="ctr">
                  <a:buNone/>
                </a:pPr>
                <a:endParaRPr lang="en-US" i="1" dirty="0">
                  <a:latin typeface="Cambria Math" panose="02040503050406030204" pitchFamily="18" charset="0"/>
                </a:endParaRPr>
              </a:p>
              <a:p>
                <a:pPr marL="57150" indent="0" algn="ct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𝑌</m:t>
                          </m:r>
                        </m:e>
                        <m:sub>
                          <m:r>
                            <a:rPr lang="en-US" sz="2800" i="1">
                              <a:latin typeface="Cambria Math" panose="02040503050406030204" pitchFamily="18" charset="0"/>
                            </a:rPr>
                            <m:t>𝑡</m:t>
                          </m:r>
                        </m:sub>
                      </m:sSub>
                      <m:d>
                        <m:dPr>
                          <m:ctrlPr>
                            <a:rPr lang="en-US" sz="2800" i="1">
                              <a:latin typeface="Cambria Math" panose="02040503050406030204" pitchFamily="18" charset="0"/>
                            </a:rPr>
                          </m:ctrlPr>
                        </m:dPr>
                        <m:e>
                          <m:r>
                            <a:rPr lang="en-US" sz="2800" i="1">
                              <a:latin typeface="Cambria Math" panose="02040503050406030204" pitchFamily="18" charset="0"/>
                            </a:rPr>
                            <m:t>𝑥</m:t>
                          </m:r>
                        </m:e>
                      </m:d>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𝜌</m:t>
                          </m:r>
                        </m:e>
                        <m:sub>
                          <m:r>
                            <a:rPr lang="en-US" sz="2800" i="1">
                              <a:latin typeface="Cambria Math" panose="02040503050406030204" pitchFamily="18" charset="0"/>
                            </a:rPr>
                            <m:t>𝑡</m:t>
                          </m:r>
                          <m:r>
                            <a:rPr lang="en-US" sz="2800" i="1">
                              <a:latin typeface="Cambria Math" panose="02040503050406030204" pitchFamily="18" charset="0"/>
                            </a:rPr>
                            <m:t>−1</m:t>
                          </m:r>
                        </m:sub>
                      </m:sSub>
                      <m:sSub>
                        <m:sSubPr>
                          <m:ctrlPr>
                            <a:rPr lang="en-US" sz="2800" i="1">
                              <a:latin typeface="Cambria Math" panose="02040503050406030204" pitchFamily="18" charset="0"/>
                            </a:rPr>
                          </m:ctrlPr>
                        </m:sSubPr>
                        <m:e>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𝑌</m:t>
                              </m:r>
                            </m:e>
                          </m:acc>
                        </m:e>
                        <m:sub>
                          <m:r>
                            <a:rPr lang="en-US" sz="2800" i="1">
                              <a:latin typeface="Cambria Math" panose="02040503050406030204" pitchFamily="18" charset="0"/>
                            </a:rPr>
                            <m:t>𝑡</m:t>
                          </m:r>
                          <m:r>
                            <a:rPr lang="en-US" sz="2800" i="1">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𝑥</m:t>
                          </m:r>
                        </m:e>
                      </m:d>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𝛿</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i="1" dirty="0">
                  <a:latin typeface="Cambria Math" panose="02040503050406030204" pitchFamily="18" charset="0"/>
                </a:endParaRPr>
              </a:p>
              <a:p>
                <a:pPr marL="57150" indent="0" algn="ctr">
                  <a:buNone/>
                </a:pPr>
                <a14:m>
                  <m:oMathPara xmlns:m="http://schemas.openxmlformats.org/officeDocument/2006/math">
                    <m:oMathParaPr>
                      <m:jc m:val="center"/>
                    </m:oMathParaPr>
                    <m:oMath xmlns:m="http://schemas.openxmlformats.org/officeDocument/2006/math">
                      <m:sSub>
                        <m:sSubPr>
                          <m:ctrlPr>
                            <a:rPr lang="en-US" sz="2800" i="1">
                              <a:latin typeface="Cambria Math" panose="02040503050406030204" pitchFamily="18" charset="0"/>
                            </a:rPr>
                          </m:ctrlPr>
                        </m:sSubPr>
                        <m:e>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𝑌</m:t>
                              </m:r>
                            </m:e>
                          </m:acc>
                        </m:e>
                        <m:sub>
                          <m:r>
                            <a:rPr lang="en-US" sz="2800" i="1">
                              <a:latin typeface="Cambria Math" panose="02040503050406030204" pitchFamily="18" charset="0"/>
                            </a:rPr>
                            <m:t>𝑡</m:t>
                          </m:r>
                          <m:r>
                            <a:rPr lang="en-US" sz="2800" i="1">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𝑥</m:t>
                          </m:r>
                        </m:e>
                      </m:d>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𝛿</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a:p>
                <a:pPr marL="1028700" lvl="4" indent="0">
                  <a:buNone/>
                </a:pPr>
                <a:endParaRPr lang="en-US" dirty="0"/>
              </a:p>
              <a:p>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𝑌</m:t>
                            </m:r>
                          </m:e>
                        </m:acc>
                      </m:e>
                      <m:sub>
                        <m:r>
                          <a:rPr lang="en-US" i="1">
                            <a:latin typeface="Cambria Math" panose="02040503050406030204" pitchFamily="18" charset="0"/>
                          </a:rPr>
                          <m:t>𝑡</m:t>
                        </m:r>
                        <m:r>
                          <a:rPr lang="en-US" i="1">
                            <a:latin typeface="Cambria Math" panose="02040503050406030204" pitchFamily="18" charset="0"/>
                          </a:rPr>
                          <m:t>−1</m:t>
                        </m:r>
                      </m:sub>
                    </m:sSub>
                  </m:oMath>
                </a14:m>
                <a:r>
                  <a:rPr lang="en-US" dirty="0"/>
                  <a:t> is the cokriging/GP model conditioned on observed values</a:t>
                </a:r>
              </a:p>
              <a:p>
                <a:r>
                  <a:rPr lang="en-US" dirty="0"/>
                  <a:t>Gives same predictive distribution as Kennedy and O’Hagan (2000) cokriging model but different form</a:t>
                </a:r>
              </a:p>
              <a:p>
                <a:pPr lvl="1"/>
                <a:r>
                  <a:rPr lang="en-US" dirty="0"/>
                  <a:t>KOH version used in Forrester (2007) for aerodynamic problem</a:t>
                </a:r>
              </a:p>
            </p:txBody>
          </p:sp>
        </mc:Choice>
        <mc:Fallback xmlns="">
          <p:sp>
            <p:nvSpPr>
              <p:cNvPr id="2" name="Content Placeholder 1">
                <a:extLst>
                  <a:ext uri="{FF2B5EF4-FFF2-40B4-BE49-F238E27FC236}">
                    <a16:creationId xmlns:a16="http://schemas.microsoft.com/office/drawing/2014/main" id="{3B3F38FA-A70C-394C-9D6A-8F913B856258}"/>
                  </a:ext>
                </a:extLst>
              </p:cNvPr>
              <p:cNvSpPr>
                <a:spLocks noGrp="1" noRot="1" noChangeAspect="1" noMove="1" noResize="1" noEditPoints="1" noAdjustHandles="1" noChangeArrowheads="1" noChangeShapeType="1" noTextEdit="1"/>
              </p:cNvSpPr>
              <p:nvPr>
                <p:ph idx="1"/>
              </p:nvPr>
            </p:nvSpPr>
            <p:spPr>
              <a:blipFill>
                <a:blip r:embed="rId2"/>
                <a:stretch>
                  <a:fillRect l="-1235" t="-1809" r="-61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3BD1F7C9-8670-404C-9ADE-A17906DDA108}"/>
              </a:ext>
            </a:extLst>
          </p:cNvPr>
          <p:cNvSpPr>
            <a:spLocks noGrp="1"/>
          </p:cNvSpPr>
          <p:nvPr>
            <p:ph type="title"/>
          </p:nvPr>
        </p:nvSpPr>
        <p:spPr/>
        <p:txBody>
          <a:bodyPr/>
          <a:lstStyle/>
          <a:p>
            <a:r>
              <a:rPr lang="en-US" dirty="0"/>
              <a:t>Recursive Cokriging model</a:t>
            </a:r>
          </a:p>
        </p:txBody>
      </p:sp>
      <p:cxnSp>
        <p:nvCxnSpPr>
          <p:cNvPr id="4" name="Straight Arrow Connector 3">
            <a:extLst>
              <a:ext uri="{FF2B5EF4-FFF2-40B4-BE49-F238E27FC236}">
                <a16:creationId xmlns:a16="http://schemas.microsoft.com/office/drawing/2014/main" id="{5B48465D-A507-8640-8A5D-CE7421085D36}"/>
              </a:ext>
            </a:extLst>
          </p:cNvPr>
          <p:cNvCxnSpPr>
            <a:cxnSpLocks/>
          </p:cNvCxnSpPr>
          <p:nvPr/>
        </p:nvCxnSpPr>
        <p:spPr>
          <a:xfrm>
            <a:off x="2565863" y="2550206"/>
            <a:ext cx="0" cy="377125"/>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4817481-BBE5-D749-BA6F-CD2596707153}"/>
              </a:ext>
            </a:extLst>
          </p:cNvPr>
          <p:cNvCxnSpPr>
            <a:cxnSpLocks/>
          </p:cNvCxnSpPr>
          <p:nvPr/>
        </p:nvCxnSpPr>
        <p:spPr>
          <a:xfrm>
            <a:off x="4281054" y="2550205"/>
            <a:ext cx="0" cy="377126"/>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E4F391D-EF0D-774D-91CB-28D043AFE65D}"/>
              </a:ext>
            </a:extLst>
          </p:cNvPr>
          <p:cNvCxnSpPr>
            <a:cxnSpLocks/>
          </p:cNvCxnSpPr>
          <p:nvPr/>
        </p:nvCxnSpPr>
        <p:spPr>
          <a:xfrm>
            <a:off x="6528262" y="2550205"/>
            <a:ext cx="0" cy="377126"/>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467EAB4-25FC-1D4E-B9BE-E1E778A87FD2}"/>
                  </a:ext>
                </a:extLst>
              </p:cNvPr>
              <p:cNvSpPr txBox="1"/>
              <p:nvPr/>
            </p:nvSpPr>
            <p:spPr>
              <a:xfrm>
                <a:off x="3680445" y="1930063"/>
                <a:ext cx="1756828" cy="646331"/>
              </a:xfrm>
              <a:prstGeom prst="rect">
                <a:avLst/>
              </a:prstGeom>
              <a:noFill/>
            </p:spPr>
            <p:txBody>
              <a:bodyPr wrap="none" rtlCol="0">
                <a:spAutoFit/>
              </a:bodyPr>
              <a:lstStyle/>
              <a:p>
                <a:r>
                  <a:rPr lang="en-US" dirty="0"/>
                  <a:t>Scaled model for</a:t>
                </a:r>
              </a:p>
              <a:p>
                <a:r>
                  <a:rPr lang="en-US" dirty="0"/>
                  <a:t>(</a:t>
                </a:r>
                <a14:m>
                  <m:oMath xmlns:m="http://schemas.openxmlformats.org/officeDocument/2006/math">
                    <m:r>
                      <a:rPr lang="en-US" i="1">
                        <a:latin typeface="Cambria Math" panose="02040503050406030204" pitchFamily="18" charset="0"/>
                      </a:rPr>
                      <m:t>𝑡</m:t>
                    </m:r>
                  </m:oMath>
                </a14:m>
                <a:r>
                  <a:rPr lang="en-US" dirty="0"/>
                  <a:t>-1) fidelity</a:t>
                </a:r>
              </a:p>
            </p:txBody>
          </p:sp>
        </mc:Choice>
        <mc:Fallback xmlns="">
          <p:sp>
            <p:nvSpPr>
              <p:cNvPr id="13" name="TextBox 12">
                <a:extLst>
                  <a:ext uri="{FF2B5EF4-FFF2-40B4-BE49-F238E27FC236}">
                    <a16:creationId xmlns:a16="http://schemas.microsoft.com/office/drawing/2014/main" id="{0467EAB4-25FC-1D4E-B9BE-E1E778A87FD2}"/>
                  </a:ext>
                </a:extLst>
              </p:cNvPr>
              <p:cNvSpPr txBox="1">
                <a:spLocks noRot="1" noChangeAspect="1" noMove="1" noResize="1" noEditPoints="1" noAdjustHandles="1" noChangeArrowheads="1" noChangeShapeType="1" noTextEdit="1"/>
              </p:cNvSpPr>
              <p:nvPr/>
            </p:nvSpPr>
            <p:spPr>
              <a:xfrm>
                <a:off x="3680445" y="1930063"/>
                <a:ext cx="1756828" cy="646331"/>
              </a:xfrm>
              <a:prstGeom prst="rect">
                <a:avLst/>
              </a:prstGeom>
              <a:blipFill>
                <a:blip r:embed="rId3"/>
                <a:stretch>
                  <a:fillRect l="-2857" t="-5769" r="-2143"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626AC24-5FB1-A143-B3DB-80DB4AECE8F6}"/>
                  </a:ext>
                </a:extLst>
              </p:cNvPr>
              <p:cNvSpPr txBox="1"/>
              <p:nvPr/>
            </p:nvSpPr>
            <p:spPr>
              <a:xfrm>
                <a:off x="5704601" y="1925125"/>
                <a:ext cx="2185535" cy="651269"/>
              </a:xfrm>
              <a:prstGeom prst="rect">
                <a:avLst/>
              </a:prstGeom>
              <a:noFill/>
            </p:spPr>
            <p:txBody>
              <a:bodyPr wrap="none" rtlCol="0">
                <a:spAutoFit/>
              </a:bodyPr>
              <a:lstStyle/>
              <a:p>
                <a:r>
                  <a:rPr lang="en-US" dirty="0"/>
                  <a:t>GP for discrepancy</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𝑡</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 −</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𝑡</m:t>
                        </m:r>
                        <m:r>
                          <a:rPr lang="en-US" i="1">
                            <a:latin typeface="Cambria Math" panose="02040503050406030204" pitchFamily="18" charset="0"/>
                          </a:rPr>
                          <m:t>−1</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𝑌</m:t>
                            </m:r>
                          </m:e>
                        </m:acc>
                      </m:e>
                      <m:sub>
                        <m:r>
                          <a:rPr lang="en-US" i="1">
                            <a:latin typeface="Cambria Math" panose="02040503050406030204" pitchFamily="18" charset="0"/>
                          </a:rPr>
                          <m:t>𝑡</m:t>
                        </m:r>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𝑥</m:t>
                        </m:r>
                      </m:e>
                    </m:d>
                  </m:oMath>
                </a14:m>
                <a:endParaRPr lang="en-US" dirty="0"/>
              </a:p>
            </p:txBody>
          </p:sp>
        </mc:Choice>
        <mc:Fallback xmlns="">
          <p:sp>
            <p:nvSpPr>
              <p:cNvPr id="17" name="TextBox 16">
                <a:extLst>
                  <a:ext uri="{FF2B5EF4-FFF2-40B4-BE49-F238E27FC236}">
                    <a16:creationId xmlns:a16="http://schemas.microsoft.com/office/drawing/2014/main" id="{9626AC24-5FB1-A143-B3DB-80DB4AECE8F6}"/>
                  </a:ext>
                </a:extLst>
              </p:cNvPr>
              <p:cNvSpPr txBox="1">
                <a:spLocks noRot="1" noChangeAspect="1" noMove="1" noResize="1" noEditPoints="1" noAdjustHandles="1" noChangeArrowheads="1" noChangeShapeType="1" noTextEdit="1"/>
              </p:cNvSpPr>
              <p:nvPr/>
            </p:nvSpPr>
            <p:spPr>
              <a:xfrm>
                <a:off x="5704601" y="1925125"/>
                <a:ext cx="2185535" cy="651269"/>
              </a:xfrm>
              <a:prstGeom prst="rect">
                <a:avLst/>
              </a:prstGeom>
              <a:blipFill>
                <a:blip r:embed="rId4"/>
                <a:stretch>
                  <a:fillRect l="-2890" t="-3774" b="-75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CADE238-4161-7941-A1F3-BBDE6889AC0A}"/>
                  </a:ext>
                </a:extLst>
              </p:cNvPr>
              <p:cNvSpPr txBox="1"/>
              <p:nvPr/>
            </p:nvSpPr>
            <p:spPr>
              <a:xfrm>
                <a:off x="1273375" y="1930063"/>
                <a:ext cx="2390526" cy="646331"/>
              </a:xfrm>
              <a:prstGeom prst="rect">
                <a:avLst/>
              </a:prstGeom>
              <a:noFill/>
            </p:spPr>
            <p:txBody>
              <a:bodyPr wrap="none" rtlCol="0">
                <a:spAutoFit/>
              </a:bodyPr>
              <a:lstStyle/>
              <a:p>
                <a:r>
                  <a:rPr lang="en-US" dirty="0"/>
                  <a:t>Cokriging Prediction for</a:t>
                </a:r>
              </a:p>
              <a:p>
                <a:r>
                  <a:rPr lang="en-US" dirty="0"/>
                  <a:t>fidelity </a:t>
                </a:r>
                <a14:m>
                  <m:oMath xmlns:m="http://schemas.openxmlformats.org/officeDocument/2006/math">
                    <m:r>
                      <a:rPr lang="en-US" i="1">
                        <a:latin typeface="Cambria Math" panose="02040503050406030204" pitchFamily="18" charset="0"/>
                      </a:rPr>
                      <m:t>𝑡</m:t>
                    </m:r>
                  </m:oMath>
                </a14:m>
                <a:endParaRPr lang="en-US" dirty="0"/>
              </a:p>
            </p:txBody>
          </p:sp>
        </mc:Choice>
        <mc:Fallback xmlns="">
          <p:sp>
            <p:nvSpPr>
              <p:cNvPr id="18" name="TextBox 17">
                <a:extLst>
                  <a:ext uri="{FF2B5EF4-FFF2-40B4-BE49-F238E27FC236}">
                    <a16:creationId xmlns:a16="http://schemas.microsoft.com/office/drawing/2014/main" id="{FCADE238-4161-7941-A1F3-BBDE6889AC0A}"/>
                  </a:ext>
                </a:extLst>
              </p:cNvPr>
              <p:cNvSpPr txBox="1">
                <a:spLocks noRot="1" noChangeAspect="1" noMove="1" noResize="1" noEditPoints="1" noAdjustHandles="1" noChangeArrowheads="1" noChangeShapeType="1" noTextEdit="1"/>
              </p:cNvSpPr>
              <p:nvPr/>
            </p:nvSpPr>
            <p:spPr>
              <a:xfrm>
                <a:off x="1273375" y="1930063"/>
                <a:ext cx="2390526" cy="646331"/>
              </a:xfrm>
              <a:prstGeom prst="rect">
                <a:avLst/>
              </a:prstGeom>
              <a:blipFill>
                <a:blip r:embed="rId5"/>
                <a:stretch>
                  <a:fillRect l="-2116" t="-5769" r="-1058" b="-13462"/>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AC07794-DD32-5E4C-AFED-DFF68517BFD1}"/>
              </a:ext>
            </a:extLst>
          </p:cNvPr>
          <p:cNvPicPr>
            <a:picLocks noChangeAspect="1"/>
          </p:cNvPicPr>
          <p:nvPr/>
        </p:nvPicPr>
        <p:blipFill rotWithShape="1">
          <a:blip r:embed="rId6"/>
          <a:srcRect l="15031"/>
          <a:stretch/>
        </p:blipFill>
        <p:spPr>
          <a:xfrm>
            <a:off x="922353" y="6668339"/>
            <a:ext cx="318052" cy="140744"/>
          </a:xfrm>
          <a:prstGeom prst="rect">
            <a:avLst/>
          </a:prstGeom>
        </p:spPr>
      </p:pic>
    </p:spTree>
    <p:extLst>
      <p:ext uri="{BB962C8B-B14F-4D97-AF65-F5344CB8AC3E}">
        <p14:creationId xmlns:p14="http://schemas.microsoft.com/office/powerpoint/2010/main" val="3754208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1BC8A956-B36A-944C-9482-FE09E16BB1A7}"/>
                  </a:ext>
                </a:extLst>
              </p:cNvPr>
              <p:cNvSpPr>
                <a:spLocks noGrp="1"/>
              </p:cNvSpPr>
              <p:nvPr>
                <p:ph idx="1"/>
              </p:nvPr>
            </p:nvSpPr>
            <p:spPr>
              <a:xfrm>
                <a:off x="110836" y="1441525"/>
                <a:ext cx="8866909" cy="5042402"/>
              </a:xfrm>
            </p:spPr>
            <p:txBody>
              <a:bodyPr>
                <a:normAutofit/>
              </a:bodyPr>
              <a:lstStyle/>
              <a:p>
                <a:r>
                  <a:rPr lang="en-US" dirty="0">
                    <a:latin typeface="+mn-lt"/>
                  </a:rPr>
                  <a:t>Prediction mean and variance (assuming 0 mean GPs for simplicity)  </a:t>
                </a:r>
                <a:endParaRPr lang="en-US" i="1" dirty="0">
                  <a:latin typeface="Cambria Math" panose="02040503050406030204" pitchFamily="18" charset="0"/>
                </a:endParaRPr>
              </a:p>
              <a:p>
                <a:pPr marL="57150" indent="0" algn="ctr">
                  <a:buNone/>
                </a:pPr>
                <a14:m>
                  <m:oMath xmlns:m="http://schemas.openxmlformats.org/officeDocument/2006/math">
                    <m:sSub>
                      <m:sSubPr>
                        <m:ctrlPr>
                          <a:rPr lang="en-US" i="1" smtClean="0">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rPr>
                                </m:ctrlPr>
                              </m:sSubPr>
                              <m:e>
                                <m:r>
                                  <a:rPr lang="en-US" b="0" i="1" smtClean="0">
                                    <a:latin typeface="Cambria Math" panose="02040503050406030204" pitchFamily="18" charset="0"/>
                                  </a:rPr>
                                  <m:t>𝑌</m:t>
                                </m:r>
                              </m:e>
                              <m:sub>
                                <m:r>
                                  <a:rPr lang="en-US" i="1">
                                    <a:latin typeface="Cambria Math" panose="02040503050406030204" pitchFamily="18" charset="0"/>
                                  </a:rPr>
                                  <m:t>𝑡</m:t>
                                </m:r>
                              </m:sub>
                            </m:sSub>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𝑡</m:t>
                            </m:r>
                            <m:r>
                              <a:rPr lang="en-US" i="1">
                                <a:latin typeface="Cambria Math" panose="02040503050406030204" pitchFamily="18" charset="0"/>
                              </a:rPr>
                              <m:t>−1</m:t>
                            </m:r>
                          </m:sub>
                        </m:sSub>
                        <m:r>
                          <a:rPr lang="en-US" i="1" smtClean="0">
                            <a:latin typeface="Cambria Math" panose="02040503050406030204" pitchFamily="18" charset="0"/>
                            <a:ea typeface="Cambria Math" panose="02040503050406030204" pitchFamily="18" charset="0"/>
                          </a:rPr>
                          <m:t>𝜇</m:t>
                        </m:r>
                      </m:e>
                      <m:sub>
                        <m:sSub>
                          <m:sSubPr>
                            <m:ctrlPr>
                              <a:rPr lang="en-US"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𝑡</m:t>
                            </m:r>
                            <m:r>
                              <a:rPr lang="en-US" b="0" i="1" smtClean="0">
                                <a:latin typeface="Cambria Math" panose="02040503050406030204" pitchFamily="18" charset="0"/>
                              </a:rPr>
                              <m:t>−1</m:t>
                            </m:r>
                          </m:sub>
                        </m:sSub>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𝐾</m:t>
                        </m:r>
                      </m:e>
                      <m:sub>
                        <m:r>
                          <a:rPr lang="en-US" b="0" i="1" smtClean="0">
                            <a:latin typeface="Cambria Math" panose="02040503050406030204" pitchFamily="18" charset="0"/>
                          </a:rPr>
                          <m:t>𝑡</m:t>
                        </m:r>
                      </m:sub>
                      <m:sup>
                        <m:r>
                          <a:rPr lang="en-US" b="0" i="1" smtClean="0">
                            <a:latin typeface="Cambria Math" panose="02040503050406030204" pitchFamily="18" charset="0"/>
                          </a:rPr>
                          <m:t>−1</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𝑡</m:t>
                        </m:r>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m:t>
                        </m:r>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sub>
                        </m:sSub>
                      </m:e>
                    </m:d>
                  </m:oMath>
                </a14:m>
                <a:r>
                  <a:rPr lang="en-US" dirty="0"/>
                  <a:t>)</a:t>
                </a:r>
              </a:p>
              <a:p>
                <a:pPr marL="57150" indent="0">
                  <a:buNone/>
                </a:pPr>
                <a:endParaRPr lang="en-US" dirty="0"/>
              </a:p>
              <a:p>
                <a:pPr marL="57150" indent="0">
                  <a:buNone/>
                </a:pPr>
                <a:endParaRPr lang="en-US" i="1" dirty="0">
                  <a:latin typeface="Cambria Math" panose="02040503050406030204" pitchFamily="18" charset="0"/>
                </a:endParaRPr>
              </a:p>
              <a:p>
                <a:pPr marL="57150" indent="0">
                  <a:buNone/>
                </a:pPr>
                <a14:m>
                  <m:oMathPara xmlns:m="http://schemas.openxmlformats.org/officeDocument/2006/math">
                    <m:oMathParaPr>
                      <m:jc m:val="center"/>
                    </m:oMathParaPr>
                    <m:oMath xmlns:m="http://schemas.openxmlformats.org/officeDocument/2006/math">
                      <m:sSubSup>
                        <m:sSubSupPr>
                          <m:ctrlPr>
                            <a:rPr lang="en-US" i="1" smtClean="0">
                              <a:latin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𝜎</m:t>
                          </m:r>
                        </m:e>
                        <m:sub>
                          <m:sSub>
                            <m:sSubPr>
                              <m:ctrlPr>
                                <a:rPr lang="en-US"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𝑡</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𝑡</m:t>
                          </m:r>
                          <m:r>
                            <a:rPr lang="en-US" b="0" i="1" smtClean="0">
                              <a:latin typeface="Cambria Math" panose="02040503050406030204" pitchFamily="18" charset="0"/>
                            </a:rPr>
                            <m:t>−1</m:t>
                          </m:r>
                        </m:sub>
                        <m:sup>
                          <m:r>
                            <a:rPr lang="en-US" b="0" i="1" smtClean="0">
                              <a:latin typeface="Cambria Math" panose="02040503050406030204" pitchFamily="18" charset="0"/>
                            </a:rPr>
                            <m:t>2</m:t>
                          </m:r>
                        </m:sup>
                      </m:sSubSup>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𝑡</m:t>
                              </m:r>
                              <m:r>
                                <a:rPr lang="en-US" b="0" i="1" smtClean="0">
                                  <a:latin typeface="Cambria Math" panose="02040503050406030204" pitchFamily="18" charset="0"/>
                                </a:rPr>
                                <m:t>−1</m:t>
                              </m:r>
                            </m:sub>
                          </m:sSub>
                        </m:sub>
                        <m:sup>
                          <m:r>
                            <a:rPr lang="en-US" i="1">
                              <a:latin typeface="Cambria Math" panose="02040503050406030204" pitchFamily="18" charset="0"/>
                            </a:rPr>
                            <m:t>2</m:t>
                          </m:r>
                        </m:sup>
                      </m:sSub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𝑡</m:t>
                          </m:r>
                        </m:sub>
                        <m:sup>
                          <m:r>
                            <a:rPr lang="en-US" b="0" i="1" smtClean="0">
                              <a:latin typeface="Cambria Math" panose="02040503050406030204" pitchFamily="18" charset="0"/>
                            </a:rPr>
                            <m:t>2</m:t>
                          </m:r>
                        </m:sup>
                      </m:sSubSup>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𝑡</m:t>
                          </m:r>
                        </m:sub>
                        <m:sup>
                          <m:r>
                            <a:rPr lang="en-US" i="1">
                              <a:latin typeface="Cambria Math" panose="02040503050406030204" pitchFamily="18" charset="0"/>
                            </a:rPr>
                            <m:t>−1</m:t>
                          </m:r>
                        </m:sup>
                      </m:sSubSup>
                      <m:sSub>
                        <m:sSubPr>
                          <m:ctrlPr>
                            <a:rPr lang="en-US"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a:p>
                <a:r>
                  <a:rPr lang="en-US" dirty="0"/>
                  <a:t>Inverting multiple smaller matrices rather than one large one</a:t>
                </a:r>
              </a:p>
              <a:p>
                <a:pPr lvl="1"/>
                <a:r>
                  <a:rPr lang="en-US" dirty="0"/>
                  <a:t>Invert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𝑚</m:t>
                        </m:r>
                      </m:sub>
                    </m:sSub>
                  </m:oMath>
                </a14:m>
                <a:r>
                  <a:rPr lang="en-US" dirty="0"/>
                  <a:t>) x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𝑚</m:t>
                        </m:r>
                      </m:sub>
                    </m:sSub>
                  </m:oMath>
                </a14:m>
                <a:r>
                  <a:rPr lang="en-US" dirty="0"/>
                  <a:t>)  vs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oMath>
                </a14:m>
                <a:r>
                  <a:rPr lang="en-US" dirty="0"/>
                  <a:t>x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oMath>
                </a14:m>
                <a:r>
                  <a:rPr lang="en-US"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𝑚</m:t>
                        </m:r>
                      </m:sub>
                    </m:sSub>
                  </m:oMath>
                </a14:m>
                <a:r>
                  <a:rPr lang="en-US" dirty="0"/>
                  <a:t>x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𝑚</m:t>
                        </m:r>
                      </m:sub>
                    </m:sSub>
                  </m:oMath>
                </a14:m>
                <a:r>
                  <a:rPr lang="en-US" dirty="0"/>
                  <a:t>)</a:t>
                </a:r>
              </a:p>
              <a:p>
                <a:pPr lvl="1"/>
                <a:r>
                  <a:rPr lang="en-US" dirty="0"/>
                  <a:t>More numerical stability</a:t>
                </a:r>
              </a:p>
              <a:p>
                <a:r>
                  <a:rPr lang="en-US" dirty="0"/>
                  <a:t>Model based sequential design techniques are easily applicable</a:t>
                </a:r>
              </a:p>
              <a:p>
                <a:pPr lvl="1"/>
                <a:r>
                  <a:rPr lang="en-US" dirty="0"/>
                  <a:t>Can show variance reduction sampling at each fidelity </a:t>
                </a:r>
              </a:p>
              <a:p>
                <a:pPr marL="57150" indent="0">
                  <a:buNone/>
                </a:pPr>
                <a:endParaRPr lang="en-US" dirty="0"/>
              </a:p>
              <a:p>
                <a:endParaRPr lang="en-US" dirty="0"/>
              </a:p>
            </p:txBody>
          </p:sp>
        </mc:Choice>
        <mc:Fallback xmlns="">
          <p:sp>
            <p:nvSpPr>
              <p:cNvPr id="2" name="Content Placeholder 1">
                <a:extLst>
                  <a:ext uri="{FF2B5EF4-FFF2-40B4-BE49-F238E27FC236}">
                    <a16:creationId xmlns:a16="http://schemas.microsoft.com/office/drawing/2014/main" id="{1BC8A956-B36A-944C-9482-FE09E16BB1A7}"/>
                  </a:ext>
                </a:extLst>
              </p:cNvPr>
              <p:cNvSpPr>
                <a:spLocks noGrp="1" noRot="1" noChangeAspect="1" noMove="1" noResize="1" noEditPoints="1" noAdjustHandles="1" noChangeArrowheads="1" noChangeShapeType="1" noTextEdit="1"/>
              </p:cNvSpPr>
              <p:nvPr>
                <p:ph idx="1"/>
              </p:nvPr>
            </p:nvSpPr>
            <p:spPr>
              <a:xfrm>
                <a:off x="110836" y="1441525"/>
                <a:ext cx="8866909" cy="5042402"/>
              </a:xfrm>
              <a:blipFill>
                <a:blip r:embed="rId2"/>
                <a:stretch>
                  <a:fillRect l="-1143" t="-1759" r="-14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12F467B-B331-F040-B37A-4A1BDA5512F3}"/>
              </a:ext>
            </a:extLst>
          </p:cNvPr>
          <p:cNvSpPr>
            <a:spLocks noGrp="1"/>
          </p:cNvSpPr>
          <p:nvPr>
            <p:ph type="title"/>
          </p:nvPr>
        </p:nvSpPr>
        <p:spPr/>
        <p:txBody>
          <a:bodyPr/>
          <a:lstStyle/>
          <a:p>
            <a:r>
              <a:rPr lang="en-US" dirty="0"/>
              <a:t>Recursive Cokriging Model</a:t>
            </a:r>
          </a:p>
        </p:txBody>
      </p:sp>
      <p:sp>
        <p:nvSpPr>
          <p:cNvPr id="6" name="Left Brace 5">
            <a:extLst>
              <a:ext uri="{FF2B5EF4-FFF2-40B4-BE49-F238E27FC236}">
                <a16:creationId xmlns:a16="http://schemas.microsoft.com/office/drawing/2014/main" id="{C6943998-367F-AF4E-83AC-7A997641A859}"/>
              </a:ext>
            </a:extLst>
          </p:cNvPr>
          <p:cNvSpPr/>
          <p:nvPr/>
        </p:nvSpPr>
        <p:spPr>
          <a:xfrm rot="5400000">
            <a:off x="2789147" y="2726800"/>
            <a:ext cx="268325" cy="1551707"/>
          </a:xfrm>
          <a:prstGeom prst="leftBrac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3E4F8AAE-9BA6-9941-AF8F-E07FE6C21A9E}"/>
              </a:ext>
            </a:extLst>
          </p:cNvPr>
          <p:cNvSpPr/>
          <p:nvPr/>
        </p:nvSpPr>
        <p:spPr>
          <a:xfrm rot="16200000">
            <a:off x="2693488" y="1848705"/>
            <a:ext cx="362660" cy="1648690"/>
          </a:xfrm>
          <a:prstGeom prst="leftBrace">
            <a:avLst>
              <a:gd name="adj1" fmla="val 0"/>
              <a:gd name="adj2" fmla="val 51973"/>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B8375D65-FF20-F44A-9F5F-CEC7C4A31EBA}"/>
              </a:ext>
            </a:extLst>
          </p:cNvPr>
          <p:cNvSpPr txBox="1"/>
          <p:nvPr/>
        </p:nvSpPr>
        <p:spPr>
          <a:xfrm>
            <a:off x="1032138" y="2909195"/>
            <a:ext cx="3061800" cy="369332"/>
          </a:xfrm>
          <a:prstGeom prst="rect">
            <a:avLst/>
          </a:prstGeom>
          <a:noFill/>
        </p:spPr>
        <p:txBody>
          <a:bodyPr wrap="none" rtlCol="0">
            <a:spAutoFit/>
          </a:bodyPr>
          <a:lstStyle/>
          <a:p>
            <a:r>
              <a:rPr lang="en-US" dirty="0"/>
              <a:t>Contribution of lower fidelities</a:t>
            </a:r>
          </a:p>
        </p:txBody>
      </p:sp>
      <p:sp>
        <p:nvSpPr>
          <p:cNvPr id="10" name="TextBox 9">
            <a:extLst>
              <a:ext uri="{FF2B5EF4-FFF2-40B4-BE49-F238E27FC236}">
                <a16:creationId xmlns:a16="http://schemas.microsoft.com/office/drawing/2014/main" id="{C4247A81-220B-DA44-AE5A-E6758CC7B390}"/>
              </a:ext>
            </a:extLst>
          </p:cNvPr>
          <p:cNvSpPr txBox="1"/>
          <p:nvPr/>
        </p:nvSpPr>
        <p:spPr>
          <a:xfrm>
            <a:off x="4808636" y="2902523"/>
            <a:ext cx="2242217" cy="369332"/>
          </a:xfrm>
          <a:prstGeom prst="rect">
            <a:avLst/>
          </a:prstGeom>
          <a:noFill/>
        </p:spPr>
        <p:txBody>
          <a:bodyPr wrap="none" rtlCol="0">
            <a:spAutoFit/>
          </a:bodyPr>
          <a:lstStyle/>
          <a:p>
            <a:r>
              <a:rPr lang="en-US" dirty="0"/>
              <a:t>Contribution of level </a:t>
            </a:r>
            <a:r>
              <a:rPr lang="en-US" i="1" dirty="0"/>
              <a:t>t</a:t>
            </a:r>
            <a:endParaRPr lang="en-US" dirty="0"/>
          </a:p>
        </p:txBody>
      </p:sp>
      <p:sp>
        <p:nvSpPr>
          <p:cNvPr id="11" name="Left Brace 10">
            <a:extLst>
              <a:ext uri="{FF2B5EF4-FFF2-40B4-BE49-F238E27FC236}">
                <a16:creationId xmlns:a16="http://schemas.microsoft.com/office/drawing/2014/main" id="{4EB1708A-226A-9343-8A55-72629DBF8C46}"/>
              </a:ext>
            </a:extLst>
          </p:cNvPr>
          <p:cNvSpPr/>
          <p:nvPr/>
        </p:nvSpPr>
        <p:spPr>
          <a:xfrm rot="16200000">
            <a:off x="5745080" y="570496"/>
            <a:ext cx="369331" cy="4211781"/>
          </a:xfrm>
          <a:prstGeom prst="leftBrace">
            <a:avLst>
              <a:gd name="adj1" fmla="val 0"/>
              <a:gd name="adj2" fmla="val 50000"/>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Left Brace 11">
            <a:extLst>
              <a:ext uri="{FF2B5EF4-FFF2-40B4-BE49-F238E27FC236}">
                <a16:creationId xmlns:a16="http://schemas.microsoft.com/office/drawing/2014/main" id="{C19AC271-4032-3E4C-9F79-2DF031006191}"/>
              </a:ext>
            </a:extLst>
          </p:cNvPr>
          <p:cNvSpPr/>
          <p:nvPr/>
        </p:nvSpPr>
        <p:spPr>
          <a:xfrm rot="5400000">
            <a:off x="5949340" y="1464597"/>
            <a:ext cx="369331" cy="4080134"/>
          </a:xfrm>
          <a:prstGeom prst="leftBrace">
            <a:avLst>
              <a:gd name="adj1" fmla="val 0"/>
              <a:gd name="adj2" fmla="val 55093"/>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3" name="Picture 12">
            <a:extLst>
              <a:ext uri="{FF2B5EF4-FFF2-40B4-BE49-F238E27FC236}">
                <a16:creationId xmlns:a16="http://schemas.microsoft.com/office/drawing/2014/main" id="{99E881D1-0E8D-E24E-BF4F-0EE08A9D9965}"/>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4056662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BDFC2E-BE7A-3B49-9E0A-3C9AE8EEAD33}"/>
              </a:ext>
            </a:extLst>
          </p:cNvPr>
          <p:cNvSpPr>
            <a:spLocks noGrp="1"/>
          </p:cNvSpPr>
          <p:nvPr>
            <p:ph type="title"/>
          </p:nvPr>
        </p:nvSpPr>
        <p:spPr/>
        <p:txBody>
          <a:bodyPr/>
          <a:lstStyle/>
          <a:p>
            <a:r>
              <a:rPr lang="en-US" dirty="0"/>
              <a:t>Multi-Fidelity Cokriging Examples</a:t>
            </a:r>
          </a:p>
        </p:txBody>
      </p:sp>
      <p:sp>
        <p:nvSpPr>
          <p:cNvPr id="8" name="TextBox 7">
            <a:extLst>
              <a:ext uri="{FF2B5EF4-FFF2-40B4-BE49-F238E27FC236}">
                <a16:creationId xmlns:a16="http://schemas.microsoft.com/office/drawing/2014/main" id="{DA127F33-5222-0D46-A209-B1114140A4A8}"/>
              </a:ext>
            </a:extLst>
          </p:cNvPr>
          <p:cNvSpPr txBox="1"/>
          <p:nvPr/>
        </p:nvSpPr>
        <p:spPr>
          <a:xfrm>
            <a:off x="1404402" y="5390468"/>
            <a:ext cx="6335196" cy="923330"/>
          </a:xfrm>
          <a:prstGeom prst="rect">
            <a:avLst/>
          </a:prstGeom>
          <a:noFill/>
        </p:spPr>
        <p:txBody>
          <a:bodyPr wrap="none" rtlCol="0">
            <a:spAutoFit/>
          </a:bodyPr>
          <a:lstStyle/>
          <a:p>
            <a:r>
              <a:rPr lang="en-US" dirty="0"/>
              <a:t>Three level modification of example in Forrester et al 2007</a:t>
            </a:r>
          </a:p>
          <a:p>
            <a:r>
              <a:rPr lang="en-US" dirty="0"/>
              <a:t>Confidence Interval for high-fidelity only contains mean function, </a:t>
            </a:r>
          </a:p>
          <a:p>
            <a:r>
              <a:rPr lang="en-US" dirty="0"/>
              <a:t>but this doesn’t really tell us much</a:t>
            </a:r>
          </a:p>
        </p:txBody>
      </p:sp>
      <p:pic>
        <p:nvPicPr>
          <p:cNvPr id="11" name="Picture 10">
            <a:extLst>
              <a:ext uri="{FF2B5EF4-FFF2-40B4-BE49-F238E27FC236}">
                <a16:creationId xmlns:a16="http://schemas.microsoft.com/office/drawing/2014/main" id="{ACF79D88-5C07-4F4F-9243-55444EBE65B3}"/>
              </a:ext>
            </a:extLst>
          </p:cNvPr>
          <p:cNvPicPr>
            <a:picLocks noChangeAspect="1"/>
          </p:cNvPicPr>
          <p:nvPr/>
        </p:nvPicPr>
        <p:blipFill>
          <a:blip r:embed="rId2"/>
          <a:stretch>
            <a:fillRect/>
          </a:stretch>
        </p:blipFill>
        <p:spPr>
          <a:xfrm>
            <a:off x="1791739" y="1393457"/>
            <a:ext cx="5252627" cy="3831834"/>
          </a:xfrm>
          <a:prstGeom prst="rect">
            <a:avLst/>
          </a:prstGeom>
        </p:spPr>
      </p:pic>
      <p:pic>
        <p:nvPicPr>
          <p:cNvPr id="5" name="Picture 4">
            <a:extLst>
              <a:ext uri="{FF2B5EF4-FFF2-40B4-BE49-F238E27FC236}">
                <a16:creationId xmlns:a16="http://schemas.microsoft.com/office/drawing/2014/main" id="{BF6D31A2-D4E0-A54B-BEEA-6C5D5EA4FACC}"/>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2412260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0FD280-4265-D74A-A78B-117E53C2A36C}"/>
              </a:ext>
            </a:extLst>
          </p:cNvPr>
          <p:cNvSpPr>
            <a:spLocks noGrp="1"/>
          </p:cNvSpPr>
          <p:nvPr>
            <p:ph type="title"/>
          </p:nvPr>
        </p:nvSpPr>
        <p:spPr/>
        <p:txBody>
          <a:bodyPr/>
          <a:lstStyle/>
          <a:p>
            <a:r>
              <a:rPr lang="en-US" dirty="0"/>
              <a:t>Multi-Fidelity Cokriging Examples</a:t>
            </a:r>
          </a:p>
        </p:txBody>
      </p:sp>
      <p:pic>
        <p:nvPicPr>
          <p:cNvPr id="4" name="Picture 3">
            <a:extLst>
              <a:ext uri="{FF2B5EF4-FFF2-40B4-BE49-F238E27FC236}">
                <a16:creationId xmlns:a16="http://schemas.microsoft.com/office/drawing/2014/main" id="{30E4557B-E9DA-7741-93AC-88F20EB9417D}"/>
              </a:ext>
            </a:extLst>
          </p:cNvPr>
          <p:cNvPicPr>
            <a:picLocks noChangeAspect="1"/>
          </p:cNvPicPr>
          <p:nvPr/>
        </p:nvPicPr>
        <p:blipFill>
          <a:blip r:embed="rId2"/>
          <a:stretch>
            <a:fillRect/>
          </a:stretch>
        </p:blipFill>
        <p:spPr>
          <a:xfrm>
            <a:off x="1160978" y="1355922"/>
            <a:ext cx="6822043" cy="4976736"/>
          </a:xfrm>
          <a:prstGeom prst="rect">
            <a:avLst/>
          </a:prstGeom>
        </p:spPr>
      </p:pic>
      <p:pic>
        <p:nvPicPr>
          <p:cNvPr id="5" name="Picture 4">
            <a:extLst>
              <a:ext uri="{FF2B5EF4-FFF2-40B4-BE49-F238E27FC236}">
                <a16:creationId xmlns:a16="http://schemas.microsoft.com/office/drawing/2014/main" id="{5D95CF2B-8593-E443-8D59-9828AC1A0A13}"/>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2653377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33B32-7304-3047-8635-B0E2322AF5E2}"/>
              </a:ext>
            </a:extLst>
          </p:cNvPr>
          <p:cNvSpPr>
            <a:spLocks noGrp="1"/>
          </p:cNvSpPr>
          <p:nvPr>
            <p:ph type="title"/>
          </p:nvPr>
        </p:nvSpPr>
        <p:spPr/>
        <p:txBody>
          <a:bodyPr/>
          <a:lstStyle/>
          <a:p>
            <a:r>
              <a:rPr lang="en-US" dirty="0"/>
              <a:t>Multi-Fidelity Cokriging Example</a:t>
            </a:r>
          </a:p>
        </p:txBody>
      </p:sp>
      <p:sp>
        <p:nvSpPr>
          <p:cNvPr id="6" name="TextBox 5">
            <a:extLst>
              <a:ext uri="{FF2B5EF4-FFF2-40B4-BE49-F238E27FC236}">
                <a16:creationId xmlns:a16="http://schemas.microsoft.com/office/drawing/2014/main" id="{0292914C-3F2D-044E-843E-8635A6059063}"/>
              </a:ext>
            </a:extLst>
          </p:cNvPr>
          <p:cNvSpPr txBox="1"/>
          <p:nvPr/>
        </p:nvSpPr>
        <p:spPr>
          <a:xfrm>
            <a:off x="1390729" y="1493225"/>
            <a:ext cx="1987404" cy="369332"/>
          </a:xfrm>
          <a:prstGeom prst="rect">
            <a:avLst/>
          </a:prstGeom>
          <a:noFill/>
        </p:spPr>
        <p:txBody>
          <a:bodyPr wrap="none" rtlCol="0">
            <a:spAutoFit/>
          </a:bodyPr>
          <a:lstStyle/>
          <a:p>
            <a:r>
              <a:rPr lang="en-US" dirty="0"/>
              <a:t>Cart 3D Inviscid Lift</a:t>
            </a:r>
          </a:p>
        </p:txBody>
      </p:sp>
      <p:sp>
        <p:nvSpPr>
          <p:cNvPr id="7" name="TextBox 6">
            <a:extLst>
              <a:ext uri="{FF2B5EF4-FFF2-40B4-BE49-F238E27FC236}">
                <a16:creationId xmlns:a16="http://schemas.microsoft.com/office/drawing/2014/main" id="{BAEF1207-2163-AF40-980E-B72F33B85E10}"/>
              </a:ext>
            </a:extLst>
          </p:cNvPr>
          <p:cNvSpPr txBox="1"/>
          <p:nvPr/>
        </p:nvSpPr>
        <p:spPr>
          <a:xfrm>
            <a:off x="5765869" y="1493225"/>
            <a:ext cx="2050241" cy="369332"/>
          </a:xfrm>
          <a:prstGeom prst="rect">
            <a:avLst/>
          </a:prstGeom>
          <a:noFill/>
        </p:spPr>
        <p:txBody>
          <a:bodyPr wrap="none" rtlCol="0">
            <a:spAutoFit/>
          </a:bodyPr>
          <a:lstStyle/>
          <a:p>
            <a:r>
              <a:rPr lang="en-US" dirty="0"/>
              <a:t>CBAERO Inviscid Lift</a:t>
            </a:r>
          </a:p>
        </p:txBody>
      </p:sp>
      <p:sp>
        <p:nvSpPr>
          <p:cNvPr id="8" name="TextBox 7">
            <a:extLst>
              <a:ext uri="{FF2B5EF4-FFF2-40B4-BE49-F238E27FC236}">
                <a16:creationId xmlns:a16="http://schemas.microsoft.com/office/drawing/2014/main" id="{64FE08D7-FEC1-0E47-B095-EE45ED628891}"/>
              </a:ext>
            </a:extLst>
          </p:cNvPr>
          <p:cNvSpPr txBox="1"/>
          <p:nvPr/>
        </p:nvSpPr>
        <p:spPr>
          <a:xfrm>
            <a:off x="2010294" y="5335486"/>
            <a:ext cx="712054" cy="369332"/>
          </a:xfrm>
          <a:prstGeom prst="rect">
            <a:avLst/>
          </a:prstGeom>
          <a:noFill/>
        </p:spPr>
        <p:txBody>
          <a:bodyPr wrap="none" rtlCol="0">
            <a:spAutoFit/>
          </a:bodyPr>
          <a:lstStyle/>
          <a:p>
            <a:r>
              <a:rPr lang="en-US" dirty="0"/>
              <a:t>Mach</a:t>
            </a:r>
          </a:p>
        </p:txBody>
      </p:sp>
      <p:sp>
        <p:nvSpPr>
          <p:cNvPr id="11" name="TextBox 10">
            <a:extLst>
              <a:ext uri="{FF2B5EF4-FFF2-40B4-BE49-F238E27FC236}">
                <a16:creationId xmlns:a16="http://schemas.microsoft.com/office/drawing/2014/main" id="{6B472BE4-2270-3544-976A-17F20C0061D4}"/>
              </a:ext>
            </a:extLst>
          </p:cNvPr>
          <p:cNvSpPr txBox="1"/>
          <p:nvPr/>
        </p:nvSpPr>
        <p:spPr>
          <a:xfrm rot="16200000">
            <a:off x="-673593" y="3181742"/>
            <a:ext cx="1634346" cy="369332"/>
          </a:xfrm>
          <a:prstGeom prst="rect">
            <a:avLst/>
          </a:prstGeom>
          <a:noFill/>
        </p:spPr>
        <p:txBody>
          <a:bodyPr wrap="square" rtlCol="0">
            <a:spAutoFit/>
          </a:bodyPr>
          <a:lstStyle/>
          <a:p>
            <a:r>
              <a:rPr lang="en-US" dirty="0"/>
              <a:t>Angle of Attack</a:t>
            </a:r>
          </a:p>
        </p:txBody>
      </p:sp>
      <p:sp>
        <p:nvSpPr>
          <p:cNvPr id="16" name="TextBox 15">
            <a:extLst>
              <a:ext uri="{FF2B5EF4-FFF2-40B4-BE49-F238E27FC236}">
                <a16:creationId xmlns:a16="http://schemas.microsoft.com/office/drawing/2014/main" id="{3BDA43F9-3CF3-4846-96F9-1746D9142AD1}"/>
              </a:ext>
            </a:extLst>
          </p:cNvPr>
          <p:cNvSpPr txBox="1"/>
          <p:nvPr/>
        </p:nvSpPr>
        <p:spPr>
          <a:xfrm rot="16200000">
            <a:off x="3607269" y="3181742"/>
            <a:ext cx="1634346" cy="369332"/>
          </a:xfrm>
          <a:prstGeom prst="rect">
            <a:avLst/>
          </a:prstGeom>
          <a:noFill/>
        </p:spPr>
        <p:txBody>
          <a:bodyPr wrap="square" rtlCol="0">
            <a:spAutoFit/>
          </a:bodyPr>
          <a:lstStyle/>
          <a:p>
            <a:r>
              <a:rPr lang="en-US" dirty="0"/>
              <a:t>Angle of Attack</a:t>
            </a:r>
          </a:p>
        </p:txBody>
      </p:sp>
      <p:sp>
        <p:nvSpPr>
          <p:cNvPr id="17" name="TextBox 16">
            <a:extLst>
              <a:ext uri="{FF2B5EF4-FFF2-40B4-BE49-F238E27FC236}">
                <a16:creationId xmlns:a16="http://schemas.microsoft.com/office/drawing/2014/main" id="{E22EED8F-0F15-B845-831B-3F22EA313591}"/>
              </a:ext>
            </a:extLst>
          </p:cNvPr>
          <p:cNvSpPr txBox="1"/>
          <p:nvPr/>
        </p:nvSpPr>
        <p:spPr>
          <a:xfrm>
            <a:off x="6421652" y="5335486"/>
            <a:ext cx="712054" cy="369332"/>
          </a:xfrm>
          <a:prstGeom prst="rect">
            <a:avLst/>
          </a:prstGeom>
          <a:noFill/>
        </p:spPr>
        <p:txBody>
          <a:bodyPr wrap="none" rtlCol="0">
            <a:spAutoFit/>
          </a:bodyPr>
          <a:lstStyle/>
          <a:p>
            <a:r>
              <a:rPr lang="en-US" dirty="0"/>
              <a:t>Mach</a:t>
            </a:r>
          </a:p>
        </p:txBody>
      </p:sp>
      <p:pic>
        <p:nvPicPr>
          <p:cNvPr id="5" name="Picture 4">
            <a:extLst>
              <a:ext uri="{FF2B5EF4-FFF2-40B4-BE49-F238E27FC236}">
                <a16:creationId xmlns:a16="http://schemas.microsoft.com/office/drawing/2014/main" id="{13303404-8795-C24C-BCFE-963C69BBBC5F}"/>
              </a:ext>
            </a:extLst>
          </p:cNvPr>
          <p:cNvPicPr>
            <a:picLocks noChangeAspect="1"/>
          </p:cNvPicPr>
          <p:nvPr/>
        </p:nvPicPr>
        <p:blipFill rotWithShape="1">
          <a:blip r:embed="rId2"/>
          <a:srcRect r="15323"/>
          <a:stretch/>
        </p:blipFill>
        <p:spPr>
          <a:xfrm>
            <a:off x="242748" y="1801090"/>
            <a:ext cx="3931360" cy="3562104"/>
          </a:xfrm>
          <a:prstGeom prst="rect">
            <a:avLst/>
          </a:prstGeom>
        </p:spPr>
      </p:pic>
      <p:pic>
        <p:nvPicPr>
          <p:cNvPr id="18" name="Picture 17">
            <a:extLst>
              <a:ext uri="{FF2B5EF4-FFF2-40B4-BE49-F238E27FC236}">
                <a16:creationId xmlns:a16="http://schemas.microsoft.com/office/drawing/2014/main" id="{BEA97E0F-283B-4041-82B4-09220D494EF6}"/>
              </a:ext>
            </a:extLst>
          </p:cNvPr>
          <p:cNvPicPr>
            <a:picLocks noChangeAspect="1"/>
          </p:cNvPicPr>
          <p:nvPr/>
        </p:nvPicPr>
        <p:blipFill>
          <a:blip r:embed="rId3"/>
          <a:stretch>
            <a:fillRect/>
          </a:stretch>
        </p:blipFill>
        <p:spPr>
          <a:xfrm>
            <a:off x="4571999" y="1801090"/>
            <a:ext cx="4578469" cy="3512791"/>
          </a:xfrm>
          <a:prstGeom prst="rect">
            <a:avLst/>
          </a:prstGeom>
        </p:spPr>
      </p:pic>
      <p:pic>
        <p:nvPicPr>
          <p:cNvPr id="12" name="Picture 11">
            <a:extLst>
              <a:ext uri="{FF2B5EF4-FFF2-40B4-BE49-F238E27FC236}">
                <a16:creationId xmlns:a16="http://schemas.microsoft.com/office/drawing/2014/main" id="{643E3702-FA89-F542-A58F-EF032DF0A1EB}"/>
              </a:ext>
            </a:extLst>
          </p:cNvPr>
          <p:cNvPicPr>
            <a:picLocks noChangeAspect="1"/>
          </p:cNvPicPr>
          <p:nvPr/>
        </p:nvPicPr>
        <p:blipFill rotWithShape="1">
          <a:blip r:embed="rId4"/>
          <a:srcRect l="15031"/>
          <a:stretch/>
        </p:blipFill>
        <p:spPr>
          <a:xfrm>
            <a:off x="922353" y="6668339"/>
            <a:ext cx="318052" cy="140744"/>
          </a:xfrm>
          <a:prstGeom prst="rect">
            <a:avLst/>
          </a:prstGeom>
        </p:spPr>
      </p:pic>
    </p:spTree>
    <p:extLst>
      <p:ext uri="{BB962C8B-B14F-4D97-AF65-F5344CB8AC3E}">
        <p14:creationId xmlns:p14="http://schemas.microsoft.com/office/powerpoint/2010/main" val="3837945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6F6A7-9F15-7F4A-8279-65B341D80C55}"/>
              </a:ext>
            </a:extLst>
          </p:cNvPr>
          <p:cNvSpPr>
            <a:spLocks noGrp="1"/>
          </p:cNvSpPr>
          <p:nvPr>
            <p:ph type="title"/>
          </p:nvPr>
        </p:nvSpPr>
        <p:spPr/>
        <p:txBody>
          <a:bodyPr/>
          <a:lstStyle/>
          <a:p>
            <a:r>
              <a:rPr lang="en-US" dirty="0"/>
              <a:t>Multi-Fidelity Cokriging Example</a:t>
            </a:r>
          </a:p>
        </p:txBody>
      </p:sp>
      <p:sp>
        <p:nvSpPr>
          <p:cNvPr id="9" name="TextBox 8">
            <a:extLst>
              <a:ext uri="{FF2B5EF4-FFF2-40B4-BE49-F238E27FC236}">
                <a16:creationId xmlns:a16="http://schemas.microsoft.com/office/drawing/2014/main" id="{A41F0150-0E79-874D-9A6A-3FE46E3C2925}"/>
              </a:ext>
            </a:extLst>
          </p:cNvPr>
          <p:cNvSpPr txBox="1"/>
          <p:nvPr/>
        </p:nvSpPr>
        <p:spPr>
          <a:xfrm>
            <a:off x="588954" y="1404061"/>
            <a:ext cx="1782667" cy="338554"/>
          </a:xfrm>
          <a:prstGeom prst="rect">
            <a:avLst/>
          </a:prstGeom>
          <a:noFill/>
        </p:spPr>
        <p:txBody>
          <a:bodyPr wrap="none" rtlCol="0">
            <a:spAutoFit/>
          </a:bodyPr>
          <a:lstStyle/>
          <a:p>
            <a:r>
              <a:rPr lang="en-US" sz="1600" dirty="0"/>
              <a:t>Cart 3D Inviscid Lift</a:t>
            </a:r>
          </a:p>
        </p:txBody>
      </p:sp>
      <p:sp>
        <p:nvSpPr>
          <p:cNvPr id="15" name="Rectangle 14">
            <a:extLst>
              <a:ext uri="{FF2B5EF4-FFF2-40B4-BE49-F238E27FC236}">
                <a16:creationId xmlns:a16="http://schemas.microsoft.com/office/drawing/2014/main" id="{561C9D31-8406-C042-A7AC-65B28C5C556F}"/>
              </a:ext>
            </a:extLst>
          </p:cNvPr>
          <p:cNvSpPr/>
          <p:nvPr/>
        </p:nvSpPr>
        <p:spPr>
          <a:xfrm>
            <a:off x="6791845" y="4630798"/>
            <a:ext cx="1330814" cy="338554"/>
          </a:xfrm>
          <a:prstGeom prst="rect">
            <a:avLst/>
          </a:prstGeom>
        </p:spPr>
        <p:txBody>
          <a:bodyPr wrap="none">
            <a:spAutoFit/>
          </a:bodyPr>
          <a:lstStyle/>
          <a:p>
            <a:r>
              <a:rPr lang="en-US" sz="1600" dirty="0"/>
              <a:t>RMSE = 0.117</a:t>
            </a:r>
          </a:p>
        </p:txBody>
      </p:sp>
      <p:sp>
        <p:nvSpPr>
          <p:cNvPr id="17" name="Rectangle 16">
            <a:extLst>
              <a:ext uri="{FF2B5EF4-FFF2-40B4-BE49-F238E27FC236}">
                <a16:creationId xmlns:a16="http://schemas.microsoft.com/office/drawing/2014/main" id="{4E95F4D2-FC11-934A-9E8E-0AB3A6BEC81C}"/>
              </a:ext>
            </a:extLst>
          </p:cNvPr>
          <p:cNvSpPr/>
          <p:nvPr/>
        </p:nvSpPr>
        <p:spPr>
          <a:xfrm>
            <a:off x="3906593" y="4644054"/>
            <a:ext cx="1330814" cy="338554"/>
          </a:xfrm>
          <a:prstGeom prst="rect">
            <a:avLst/>
          </a:prstGeom>
        </p:spPr>
        <p:txBody>
          <a:bodyPr wrap="none">
            <a:spAutoFit/>
          </a:bodyPr>
          <a:lstStyle/>
          <a:p>
            <a:r>
              <a:rPr lang="en-US" sz="1600" dirty="0"/>
              <a:t>RMSE = 0.038</a:t>
            </a:r>
          </a:p>
        </p:txBody>
      </p:sp>
      <p:sp>
        <p:nvSpPr>
          <p:cNvPr id="20" name="TextBox 19">
            <a:extLst>
              <a:ext uri="{FF2B5EF4-FFF2-40B4-BE49-F238E27FC236}">
                <a16:creationId xmlns:a16="http://schemas.microsoft.com/office/drawing/2014/main" id="{3D8C7735-8FA1-1145-810D-43DDC79631AC}"/>
              </a:ext>
            </a:extLst>
          </p:cNvPr>
          <p:cNvSpPr txBox="1"/>
          <p:nvPr/>
        </p:nvSpPr>
        <p:spPr>
          <a:xfrm>
            <a:off x="3798391" y="1404061"/>
            <a:ext cx="1547218" cy="338554"/>
          </a:xfrm>
          <a:prstGeom prst="rect">
            <a:avLst/>
          </a:prstGeom>
          <a:noFill/>
        </p:spPr>
        <p:txBody>
          <a:bodyPr wrap="none" rtlCol="0">
            <a:spAutoFit/>
          </a:bodyPr>
          <a:lstStyle/>
          <a:p>
            <a:r>
              <a:rPr lang="en-US" sz="1600" dirty="0"/>
              <a:t>Cokriging Model</a:t>
            </a:r>
          </a:p>
        </p:txBody>
      </p:sp>
      <p:sp>
        <p:nvSpPr>
          <p:cNvPr id="21" name="TextBox 20">
            <a:extLst>
              <a:ext uri="{FF2B5EF4-FFF2-40B4-BE49-F238E27FC236}">
                <a16:creationId xmlns:a16="http://schemas.microsoft.com/office/drawing/2014/main" id="{57994DD6-5116-8A4A-B8A8-918B6DBDD7DD}"/>
              </a:ext>
            </a:extLst>
          </p:cNvPr>
          <p:cNvSpPr txBox="1"/>
          <p:nvPr/>
        </p:nvSpPr>
        <p:spPr>
          <a:xfrm>
            <a:off x="6626736" y="1355032"/>
            <a:ext cx="1661032" cy="338554"/>
          </a:xfrm>
          <a:prstGeom prst="rect">
            <a:avLst/>
          </a:prstGeom>
          <a:noFill/>
        </p:spPr>
        <p:txBody>
          <a:bodyPr wrap="none" rtlCol="0">
            <a:spAutoFit/>
          </a:bodyPr>
          <a:lstStyle/>
          <a:p>
            <a:r>
              <a:rPr lang="en-US" sz="1600" dirty="0"/>
              <a:t>High-Fidelity Only</a:t>
            </a:r>
          </a:p>
        </p:txBody>
      </p:sp>
      <p:sp>
        <p:nvSpPr>
          <p:cNvPr id="24" name="TextBox 23">
            <a:extLst>
              <a:ext uri="{FF2B5EF4-FFF2-40B4-BE49-F238E27FC236}">
                <a16:creationId xmlns:a16="http://schemas.microsoft.com/office/drawing/2014/main" id="{C5377B20-B609-0A49-A13E-4CE8BF512131}"/>
              </a:ext>
            </a:extLst>
          </p:cNvPr>
          <p:cNvSpPr txBox="1"/>
          <p:nvPr/>
        </p:nvSpPr>
        <p:spPr>
          <a:xfrm>
            <a:off x="363163" y="5261378"/>
            <a:ext cx="7924605" cy="369332"/>
          </a:xfrm>
          <a:prstGeom prst="rect">
            <a:avLst/>
          </a:prstGeom>
          <a:noFill/>
        </p:spPr>
        <p:txBody>
          <a:bodyPr wrap="none" rtlCol="0">
            <a:spAutoFit/>
          </a:bodyPr>
          <a:lstStyle/>
          <a:p>
            <a:r>
              <a:rPr lang="en-US" dirty="0"/>
              <a:t>With limited (7) Cart3D samples, the cokriging model gives a closer approximation </a:t>
            </a:r>
          </a:p>
        </p:txBody>
      </p:sp>
      <p:pic>
        <p:nvPicPr>
          <p:cNvPr id="14" name="Picture 13">
            <a:extLst>
              <a:ext uri="{FF2B5EF4-FFF2-40B4-BE49-F238E27FC236}">
                <a16:creationId xmlns:a16="http://schemas.microsoft.com/office/drawing/2014/main" id="{F2773C55-10D0-B74F-A028-89879E8C64A3}"/>
              </a:ext>
            </a:extLst>
          </p:cNvPr>
          <p:cNvPicPr>
            <a:picLocks noChangeAspect="1"/>
          </p:cNvPicPr>
          <p:nvPr/>
        </p:nvPicPr>
        <p:blipFill rotWithShape="1">
          <a:blip r:embed="rId2"/>
          <a:srcRect r="15323"/>
          <a:stretch/>
        </p:blipFill>
        <p:spPr>
          <a:xfrm>
            <a:off x="81488" y="1933439"/>
            <a:ext cx="2797600" cy="2534833"/>
          </a:xfrm>
          <a:prstGeom prst="rect">
            <a:avLst/>
          </a:prstGeom>
        </p:spPr>
      </p:pic>
      <p:pic>
        <p:nvPicPr>
          <p:cNvPr id="7" name="Picture 6">
            <a:extLst>
              <a:ext uri="{FF2B5EF4-FFF2-40B4-BE49-F238E27FC236}">
                <a16:creationId xmlns:a16="http://schemas.microsoft.com/office/drawing/2014/main" id="{C592E101-D3C3-E44A-86DB-A4040FAA9ED7}"/>
              </a:ext>
            </a:extLst>
          </p:cNvPr>
          <p:cNvPicPr>
            <a:picLocks noChangeAspect="1"/>
          </p:cNvPicPr>
          <p:nvPr/>
        </p:nvPicPr>
        <p:blipFill rotWithShape="1">
          <a:blip r:embed="rId3"/>
          <a:srcRect r="14609"/>
          <a:stretch/>
        </p:blipFill>
        <p:spPr>
          <a:xfrm>
            <a:off x="2951169" y="1918396"/>
            <a:ext cx="2813875" cy="2534833"/>
          </a:xfrm>
          <a:prstGeom prst="rect">
            <a:avLst/>
          </a:prstGeom>
        </p:spPr>
      </p:pic>
      <p:pic>
        <p:nvPicPr>
          <p:cNvPr id="8" name="Picture 7">
            <a:extLst>
              <a:ext uri="{FF2B5EF4-FFF2-40B4-BE49-F238E27FC236}">
                <a16:creationId xmlns:a16="http://schemas.microsoft.com/office/drawing/2014/main" id="{A704492E-61BD-C843-807D-14C4F225C654}"/>
              </a:ext>
            </a:extLst>
          </p:cNvPr>
          <p:cNvPicPr>
            <a:picLocks noChangeAspect="1"/>
          </p:cNvPicPr>
          <p:nvPr/>
        </p:nvPicPr>
        <p:blipFill>
          <a:blip r:embed="rId4"/>
          <a:stretch>
            <a:fillRect/>
          </a:stretch>
        </p:blipFill>
        <p:spPr>
          <a:xfrm>
            <a:off x="5824725" y="1918396"/>
            <a:ext cx="3314839" cy="2549876"/>
          </a:xfrm>
          <a:prstGeom prst="rect">
            <a:avLst/>
          </a:prstGeom>
        </p:spPr>
      </p:pic>
      <p:pic>
        <p:nvPicPr>
          <p:cNvPr id="12" name="Picture 11">
            <a:extLst>
              <a:ext uri="{FF2B5EF4-FFF2-40B4-BE49-F238E27FC236}">
                <a16:creationId xmlns:a16="http://schemas.microsoft.com/office/drawing/2014/main" id="{EDEDB1EA-7714-0747-AE11-2B8663502FB7}"/>
              </a:ext>
            </a:extLst>
          </p:cNvPr>
          <p:cNvPicPr>
            <a:picLocks noChangeAspect="1"/>
          </p:cNvPicPr>
          <p:nvPr/>
        </p:nvPicPr>
        <p:blipFill rotWithShape="1">
          <a:blip r:embed="rId5"/>
          <a:srcRect l="15031"/>
          <a:stretch/>
        </p:blipFill>
        <p:spPr>
          <a:xfrm>
            <a:off x="922353" y="6668339"/>
            <a:ext cx="318052" cy="140744"/>
          </a:xfrm>
          <a:prstGeom prst="rect">
            <a:avLst/>
          </a:prstGeom>
        </p:spPr>
      </p:pic>
    </p:spTree>
    <p:extLst>
      <p:ext uri="{BB962C8B-B14F-4D97-AF65-F5344CB8AC3E}">
        <p14:creationId xmlns:p14="http://schemas.microsoft.com/office/powerpoint/2010/main" val="2874306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B6A636-C8CA-4661-8E28-3DAE20670276}"/>
              </a:ext>
            </a:extLst>
          </p:cNvPr>
          <p:cNvSpPr>
            <a:spLocks noGrp="1"/>
          </p:cNvSpPr>
          <p:nvPr>
            <p:ph idx="1"/>
          </p:nvPr>
        </p:nvSpPr>
        <p:spPr>
          <a:xfrm>
            <a:off x="457200" y="1441524"/>
            <a:ext cx="8229600" cy="4906889"/>
          </a:xfrm>
        </p:spPr>
        <p:txBody>
          <a:bodyPr/>
          <a:lstStyle/>
          <a:p>
            <a:r>
              <a:rPr lang="en-US" dirty="0"/>
              <a:t>Problem: After initial space-filling design, need to efficiently sample new parameter sets to improve cokriging model fit for aero-coefficients </a:t>
            </a:r>
          </a:p>
          <a:p>
            <a:r>
              <a:rPr lang="en-US" dirty="0"/>
              <a:t>Space-filling assumes very little about the response</a:t>
            </a:r>
          </a:p>
          <a:p>
            <a:pPr lvl="1"/>
            <a:r>
              <a:rPr lang="en-US" dirty="0"/>
              <a:t>Still possible to sequentially “fill the space”</a:t>
            </a:r>
          </a:p>
          <a:p>
            <a:r>
              <a:rPr lang="en-US" dirty="0"/>
              <a:t>Use initial GP fit to inform future points</a:t>
            </a:r>
          </a:p>
          <a:p>
            <a:pPr lvl="1"/>
            <a:r>
              <a:rPr lang="en-US" dirty="0"/>
              <a:t>Assuming stationary response</a:t>
            </a:r>
          </a:p>
          <a:p>
            <a:pPr lvl="1"/>
            <a:r>
              <a:rPr lang="en-US" dirty="0"/>
              <a:t>Assuming initial hyperparameter estimates aren’t too bad</a:t>
            </a:r>
          </a:p>
          <a:p>
            <a:r>
              <a:rPr lang="en-US" dirty="0"/>
              <a:t>Big Picture: We can minimize summaries of the GP prediction variance to select optimal design points</a:t>
            </a:r>
          </a:p>
          <a:p>
            <a:endParaRPr lang="en-US" dirty="0"/>
          </a:p>
          <a:p>
            <a:pPr marL="342900" lvl="1" indent="0">
              <a:buNone/>
            </a:pPr>
            <a:endParaRPr lang="en-US" dirty="0"/>
          </a:p>
        </p:txBody>
      </p:sp>
      <p:sp>
        <p:nvSpPr>
          <p:cNvPr id="3" name="Title 2">
            <a:extLst>
              <a:ext uri="{FF2B5EF4-FFF2-40B4-BE49-F238E27FC236}">
                <a16:creationId xmlns:a16="http://schemas.microsoft.com/office/drawing/2014/main" id="{666C5BE2-6B60-4EBD-954D-881B0E8A03BA}"/>
              </a:ext>
            </a:extLst>
          </p:cNvPr>
          <p:cNvSpPr>
            <a:spLocks noGrp="1"/>
          </p:cNvSpPr>
          <p:nvPr>
            <p:ph type="title"/>
          </p:nvPr>
        </p:nvSpPr>
        <p:spPr/>
        <p:txBody>
          <a:bodyPr/>
          <a:lstStyle/>
          <a:p>
            <a:r>
              <a:rPr lang="en-US" dirty="0"/>
              <a:t>Generating Quality Data With Design of Experiments</a:t>
            </a:r>
          </a:p>
        </p:txBody>
      </p:sp>
      <p:pic>
        <p:nvPicPr>
          <p:cNvPr id="4" name="Picture 3">
            <a:extLst>
              <a:ext uri="{FF2B5EF4-FFF2-40B4-BE49-F238E27FC236}">
                <a16:creationId xmlns:a16="http://schemas.microsoft.com/office/drawing/2014/main" id="{4FA54E7F-9A11-C94E-B033-0C1EB3E39E94}"/>
              </a:ext>
            </a:extLst>
          </p:cNvPr>
          <p:cNvPicPr>
            <a:picLocks noChangeAspect="1"/>
          </p:cNvPicPr>
          <p:nvPr/>
        </p:nvPicPr>
        <p:blipFill rotWithShape="1">
          <a:blip r:embed="rId2"/>
          <a:srcRect l="15031"/>
          <a:stretch/>
        </p:blipFill>
        <p:spPr>
          <a:xfrm>
            <a:off x="922353" y="6668339"/>
            <a:ext cx="318052" cy="140744"/>
          </a:xfrm>
          <a:prstGeom prst="rect">
            <a:avLst/>
          </a:prstGeom>
        </p:spPr>
      </p:pic>
    </p:spTree>
    <p:extLst>
      <p:ext uri="{BB962C8B-B14F-4D97-AF65-F5344CB8AC3E}">
        <p14:creationId xmlns:p14="http://schemas.microsoft.com/office/powerpoint/2010/main" val="1897418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CB3A706-4526-6245-B1C6-FAB693647C10}"/>
                  </a:ext>
                </a:extLst>
              </p:cNvPr>
              <p:cNvSpPr>
                <a:spLocks noGrp="1"/>
              </p:cNvSpPr>
              <p:nvPr>
                <p:ph idx="1"/>
              </p:nvPr>
            </p:nvSpPr>
            <p:spPr>
              <a:xfrm>
                <a:off x="457200" y="1441524"/>
                <a:ext cx="3782291" cy="4906889"/>
              </a:xfrm>
            </p:spPr>
            <p:txBody>
              <a:bodyPr/>
              <a:lstStyle/>
              <a:p>
                <a:r>
                  <a:rPr lang="en-US" dirty="0"/>
                  <a:t>For multi-fidelity models it is desirable to have a </a:t>
                </a:r>
                <a:r>
                  <a:rPr lang="en-US" i="1" dirty="0"/>
                  <a:t>Nested</a:t>
                </a:r>
                <a:r>
                  <a:rPr lang="en-US" dirty="0"/>
                  <a:t> design structure</a:t>
                </a:r>
              </a:p>
              <a:p>
                <a:pPr lvl="1"/>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m:rPr>
                            <m:sty m:val="p"/>
                          </m:rPr>
                          <a:rPr lang="en-US" b="0" i="0" smtClean="0">
                            <a:latin typeface="Cambria Math" panose="02040503050406030204" pitchFamily="18" charset="0"/>
                          </a:rPr>
                          <m:t>High</m:t>
                        </m:r>
                        <m:r>
                          <a:rPr lang="en-US" b="0" i="0" smtClean="0">
                            <a:latin typeface="Cambria Math" panose="02040503050406030204" pitchFamily="18" charset="0"/>
                          </a:rPr>
                          <m:t> </m:t>
                        </m:r>
                        <m:r>
                          <m:rPr>
                            <m:sty m:val="p"/>
                          </m:rPr>
                          <a:rPr lang="en-US" b="0" i="0" smtClean="0">
                            <a:latin typeface="Cambria Math" panose="02040503050406030204" pitchFamily="18" charset="0"/>
                          </a:rPr>
                          <m:t>Fidelity</m:t>
                        </m:r>
                      </m:sub>
                    </m:sSub>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m:rPr>
                            <m:sty m:val="p"/>
                          </m:rPr>
                          <a:rPr lang="en-US" b="0" i="0" smtClean="0">
                            <a:latin typeface="Cambria Math" panose="02040503050406030204" pitchFamily="18" charset="0"/>
                          </a:rPr>
                          <m:t>Low</m:t>
                        </m:r>
                        <m:r>
                          <a:rPr lang="en-US" b="0" i="0" smtClean="0">
                            <a:latin typeface="Cambria Math" panose="02040503050406030204" pitchFamily="18" charset="0"/>
                          </a:rPr>
                          <m:t> </m:t>
                        </m:r>
                        <m:r>
                          <m:rPr>
                            <m:sty m:val="p"/>
                          </m:rPr>
                          <a:rPr lang="en-US">
                            <a:latin typeface="Cambria Math" panose="02040503050406030204" pitchFamily="18" charset="0"/>
                          </a:rPr>
                          <m:t>Fidelity</m:t>
                        </m:r>
                      </m:sub>
                    </m:sSub>
                  </m:oMath>
                </a14:m>
                <a:endParaRPr lang="en-US" dirty="0"/>
              </a:p>
              <a:p>
                <a:r>
                  <a:rPr lang="en-US" dirty="0"/>
                  <a:t>Nested designs give exact differences between fidelities</a:t>
                </a:r>
              </a:p>
              <a:p>
                <a:pPr lvl="1"/>
                <a:r>
                  <a:rPr lang="en-US" dirty="0"/>
                  <a:t>Nested Latin Hypercube Design (Qian, 2009)</a:t>
                </a:r>
              </a:p>
              <a:p>
                <a:pPr lvl="1"/>
                <a:r>
                  <a:rPr lang="en-US" dirty="0"/>
                  <a:t>Maximin Nested Latin Hypercube Design (</a:t>
                </a:r>
                <a:r>
                  <a:rPr lang="en-US" dirty="0" err="1"/>
                  <a:t>Rennen</a:t>
                </a:r>
                <a:r>
                  <a:rPr lang="en-US" dirty="0"/>
                  <a:t> et al., 2010)</a:t>
                </a:r>
              </a:p>
            </p:txBody>
          </p:sp>
        </mc:Choice>
        <mc:Fallback xmlns="">
          <p:sp>
            <p:nvSpPr>
              <p:cNvPr id="2" name="Content Placeholder 1">
                <a:extLst>
                  <a:ext uri="{FF2B5EF4-FFF2-40B4-BE49-F238E27FC236}">
                    <a16:creationId xmlns:a16="http://schemas.microsoft.com/office/drawing/2014/main" id="{2CB3A706-4526-6245-B1C6-FAB693647C10}"/>
                  </a:ext>
                </a:extLst>
              </p:cNvPr>
              <p:cNvSpPr>
                <a:spLocks noGrp="1" noRot="1" noChangeAspect="1" noMove="1" noResize="1" noEditPoints="1" noAdjustHandles="1" noChangeArrowheads="1" noChangeShapeType="1" noTextEdit="1"/>
              </p:cNvSpPr>
              <p:nvPr>
                <p:ph idx="1"/>
              </p:nvPr>
            </p:nvSpPr>
            <p:spPr>
              <a:xfrm>
                <a:off x="457200" y="1441524"/>
                <a:ext cx="3782291" cy="4906889"/>
              </a:xfrm>
              <a:blipFill>
                <a:blip r:embed="rId2"/>
                <a:stretch>
                  <a:fillRect l="-2685" t="-1809" r="-335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A93FE8A0-0680-074D-BF3E-FA88AAA0F25A}"/>
              </a:ext>
            </a:extLst>
          </p:cNvPr>
          <p:cNvSpPr>
            <a:spLocks noGrp="1"/>
          </p:cNvSpPr>
          <p:nvPr>
            <p:ph type="title"/>
          </p:nvPr>
        </p:nvSpPr>
        <p:spPr/>
        <p:txBody>
          <a:bodyPr/>
          <a:lstStyle/>
          <a:p>
            <a:r>
              <a:rPr lang="en-US" dirty="0"/>
              <a:t>Multi-Fidelity Space-Filling Designs</a:t>
            </a:r>
          </a:p>
        </p:txBody>
      </p:sp>
      <p:pic>
        <p:nvPicPr>
          <p:cNvPr id="4" name="Picture 3">
            <a:extLst>
              <a:ext uri="{FF2B5EF4-FFF2-40B4-BE49-F238E27FC236}">
                <a16:creationId xmlns:a16="http://schemas.microsoft.com/office/drawing/2014/main" id="{9F33157E-2127-034D-8A6A-4B42B5413732}"/>
              </a:ext>
            </a:extLst>
          </p:cNvPr>
          <p:cNvPicPr>
            <a:picLocks noChangeAspect="1"/>
          </p:cNvPicPr>
          <p:nvPr/>
        </p:nvPicPr>
        <p:blipFill>
          <a:blip r:embed="rId3"/>
          <a:stretch>
            <a:fillRect/>
          </a:stretch>
        </p:blipFill>
        <p:spPr>
          <a:xfrm>
            <a:off x="4226062" y="1441524"/>
            <a:ext cx="4917937" cy="3587676"/>
          </a:xfrm>
          <a:prstGeom prst="rect">
            <a:avLst/>
          </a:prstGeom>
        </p:spPr>
      </p:pic>
      <p:sp>
        <p:nvSpPr>
          <p:cNvPr id="5" name="TextBox 4">
            <a:extLst>
              <a:ext uri="{FF2B5EF4-FFF2-40B4-BE49-F238E27FC236}">
                <a16:creationId xmlns:a16="http://schemas.microsoft.com/office/drawing/2014/main" id="{43CDCF2B-2C67-504B-95AE-F6516E44F4C0}"/>
              </a:ext>
            </a:extLst>
          </p:cNvPr>
          <p:cNvSpPr txBox="1"/>
          <p:nvPr/>
        </p:nvSpPr>
        <p:spPr>
          <a:xfrm>
            <a:off x="5334000" y="5093310"/>
            <a:ext cx="3056414" cy="646331"/>
          </a:xfrm>
          <a:prstGeom prst="rect">
            <a:avLst/>
          </a:prstGeom>
          <a:noFill/>
        </p:spPr>
        <p:txBody>
          <a:bodyPr wrap="none" rtlCol="0">
            <a:spAutoFit/>
          </a:bodyPr>
          <a:lstStyle/>
          <a:p>
            <a:r>
              <a:rPr lang="en-US" dirty="0"/>
              <a:t>Non-nested Designs lead to </a:t>
            </a:r>
          </a:p>
          <a:p>
            <a:r>
              <a:rPr lang="en-US" dirty="0"/>
              <a:t>uncertainty at observed points</a:t>
            </a:r>
          </a:p>
        </p:txBody>
      </p:sp>
      <p:pic>
        <p:nvPicPr>
          <p:cNvPr id="6" name="Picture 5">
            <a:extLst>
              <a:ext uri="{FF2B5EF4-FFF2-40B4-BE49-F238E27FC236}">
                <a16:creationId xmlns:a16="http://schemas.microsoft.com/office/drawing/2014/main" id="{54B9805B-9B2D-9A4C-BF49-E069379A2960}"/>
              </a:ext>
            </a:extLst>
          </p:cNvPr>
          <p:cNvPicPr>
            <a:picLocks noChangeAspect="1"/>
          </p:cNvPicPr>
          <p:nvPr/>
        </p:nvPicPr>
        <p:blipFill rotWithShape="1">
          <a:blip r:embed="rId4"/>
          <a:srcRect l="15031"/>
          <a:stretch/>
        </p:blipFill>
        <p:spPr>
          <a:xfrm>
            <a:off x="922353" y="6668339"/>
            <a:ext cx="318052" cy="140744"/>
          </a:xfrm>
          <a:prstGeom prst="rect">
            <a:avLst/>
          </a:prstGeom>
        </p:spPr>
      </p:pic>
    </p:spTree>
    <p:extLst>
      <p:ext uri="{BB962C8B-B14F-4D97-AF65-F5344CB8AC3E}">
        <p14:creationId xmlns:p14="http://schemas.microsoft.com/office/powerpoint/2010/main" val="770140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580E9037-4F05-844E-81D5-042EE32EB9E4}"/>
                  </a:ext>
                </a:extLst>
              </p:cNvPr>
              <p:cNvSpPr>
                <a:spLocks noGrp="1"/>
              </p:cNvSpPr>
              <p:nvPr>
                <p:ph idx="1"/>
              </p:nvPr>
            </p:nvSpPr>
            <p:spPr/>
            <p:txBody>
              <a:bodyPr>
                <a:normAutofit fontScale="92500" lnSpcReduction="10000"/>
              </a:bodyPr>
              <a:lstStyle/>
              <a:p>
                <a:r>
                  <a:rPr lang="en-US" dirty="0"/>
                  <a:t>Recall GP prediction variance does not depend on the response value</a:t>
                </a:r>
              </a:p>
              <a:p>
                <a:pPr marL="57150" indent="0" algn="ctr">
                  <a:buNone/>
                </a:pPr>
                <a14:m>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𝑛</m:t>
                        </m:r>
                      </m:sub>
                      <m:sup>
                        <m:r>
                          <a:rPr lang="en-US" b="0" i="1" smtClean="0">
                            <a:latin typeface="Cambria Math" panose="02040503050406030204" pitchFamily="18" charset="0"/>
                            <a:ea typeface="Cambria Math" panose="02040503050406030204" pitchFamily="18" charset="0"/>
                          </a:rPr>
                          <m:t>2</m:t>
                        </m:r>
                      </m:sup>
                    </m:sSubSup>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d>
                  </m:oMath>
                </a14:m>
                <a:r>
                  <a:rPr lang="en-US" dirty="0"/>
                  <a:t> =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𝜏</m:t>
                        </m:r>
                      </m:e>
                      <m:sup>
                        <m:r>
                          <a:rPr lang="en-US" i="1">
                            <a:latin typeface="Cambria Math" panose="02040503050406030204" pitchFamily="18" charset="0"/>
                          </a:rPr>
                          <m:t>2</m:t>
                        </m:r>
                      </m:sup>
                    </m:sSup>
                    <m:r>
                      <a:rPr lang="en-US">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𝐾</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e>
                    </m:d>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𝑛</m:t>
                        </m:r>
                      </m:sub>
                      <m:sup>
                        <m:r>
                          <a:rPr lang="en-US" i="1">
                            <a:latin typeface="Cambria Math" panose="02040503050406030204" pitchFamily="18" charset="0"/>
                          </a:rPr>
                          <m:t>−1</m:t>
                        </m:r>
                      </m:sup>
                    </m:sSubSup>
                  </m:oMath>
                </a14:m>
                <a:r>
                  <a:rPr lang="en-US" dirty="0"/>
                  <a:t> </a:t>
                </a:r>
                <a14:m>
                  <m:oMath xmlns:m="http://schemas.openxmlformats.org/officeDocument/2006/math">
                    <m:r>
                      <a:rPr lang="en-US" i="1">
                        <a:latin typeface="Cambria Math" panose="02040503050406030204" pitchFamily="18" charset="0"/>
                      </a:rPr>
                      <m:t>𝐾</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d>
                    <m:r>
                      <a:rPr lang="en-US" i="1">
                        <a:latin typeface="Cambria Math" panose="02040503050406030204" pitchFamily="18" charset="0"/>
                      </a:rPr>
                      <m:t>]</m:t>
                    </m:r>
                  </m:oMath>
                </a14:m>
                <a:endParaRPr lang="en-US" dirty="0"/>
              </a:p>
              <a:p>
                <a:r>
                  <a:rPr lang="en-US" dirty="0"/>
                  <a:t>Can estimate </a:t>
                </a:r>
                <a14:m>
                  <m:oMath xmlns:m="http://schemas.openxmlformats.org/officeDocument/2006/math">
                    <m:sSubSup>
                      <m:sSubSupPr>
                        <m:ctrlPr>
                          <a:rPr lang="en-US" i="1">
                            <a:latin typeface="Cambria Math" panose="02040503050406030204" pitchFamily="18" charset="0"/>
                            <a:ea typeface="Cambria Math" panose="02040503050406030204" pitchFamily="18" charset="0"/>
                          </a:rPr>
                        </m:ctrlPr>
                      </m:sSub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𝜎</m:t>
                            </m:r>
                          </m:e>
                        </m:acc>
                      </m:e>
                      <m:sub>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2</m:t>
                        </m:r>
                      </m:sup>
                    </m:sSubSup>
                  </m:oMath>
                </a14:m>
                <a:r>
                  <a:rPr lang="en-US" dirty="0"/>
                  <a:t> fixing hyperparameters from GP fit 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oMath>
                </a14:m>
                <a:endParaRPr lang="en-US" dirty="0"/>
              </a:p>
              <a:p>
                <a:r>
                  <a:rPr lang="en-US" dirty="0"/>
                  <a:t>Allows sequential selection of new points to minimize overall model uncertainty using IMSPE (Sacks 1989):</a:t>
                </a:r>
              </a:p>
              <a:p>
                <a:pPr lvl="1"/>
                <a:endParaRPr lang="en-US" i="1" dirty="0">
                  <a:latin typeface="Cambria Math" panose="02040503050406030204" pitchFamily="18" charset="0"/>
                </a:endParaRPr>
              </a:p>
              <a:p>
                <a:pPr marL="57150" indent="0" algn="ctr">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𝑛</m:t>
                          </m:r>
                          <m:r>
                            <a:rPr lang="en-US" i="1">
                              <a:latin typeface="Cambria Math" panose="02040503050406030204" pitchFamily="18" charset="0"/>
                            </a:rPr>
                            <m:t>+1</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r>
                            <a:rPr lang="en-US" b="0" i="1" smtClean="0">
                              <a:latin typeface="Cambria Math" panose="02040503050406030204" pitchFamily="18" charset="0"/>
                            </a:rPr>
                            <m:t> </m:t>
                          </m:r>
                        </m:e>
                      </m:func>
                      <m:nary>
                        <m:naryPr>
                          <m:ctrlPr>
                            <a:rPr lang="en-US" i="1" smtClean="0">
                              <a:latin typeface="Cambria Math" panose="02040503050406030204" pitchFamily="18" charset="0"/>
                            </a:rPr>
                          </m:ctrlPr>
                        </m:naryPr>
                        <m:sub>
                          <m:r>
                            <a:rPr lang="en-US" i="1">
                              <a:latin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𝑋</m:t>
                          </m:r>
                        </m:sub>
                        <m:sup>
                          <m:r>
                            <a:rPr lang="en-US" b="0" i="1" smtClean="0">
                              <a:latin typeface="Cambria Math" panose="02040503050406030204" pitchFamily="18" charset="0"/>
                            </a:rPr>
                            <m:t> </m:t>
                          </m:r>
                        </m:sup>
                        <m:e>
                          <m:sSubSup>
                            <m:sSubSupPr>
                              <m:ctrlPr>
                                <a:rPr lang="en-US" i="1">
                                  <a:latin typeface="Cambria Math" panose="02040503050406030204" pitchFamily="18" charset="0"/>
                                  <a:ea typeface="Cambria Math" panose="02040503050406030204" pitchFamily="18" charset="0"/>
                                </a:rPr>
                              </m:ctrlPr>
                            </m:sSub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𝜎</m:t>
                                  </m:r>
                                </m:e>
                              </m:acc>
                            </m:e>
                            <m:sub>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e>
                      </m:nary>
                      <m:r>
                        <a:rPr lang="en-US" b="0" i="1" smtClean="0">
                          <a:latin typeface="Cambria Math" panose="02040503050406030204" pitchFamily="18" charset="0"/>
                        </a:rPr>
                        <m:t> </m:t>
                      </m:r>
                      <m:r>
                        <a:rPr lang="en-US" b="0" i="1" smtClean="0">
                          <a:latin typeface="Cambria Math" panose="02040503050406030204" pitchFamily="18" charset="0"/>
                        </a:rPr>
                        <m:t>𝑑𝑥</m:t>
                      </m:r>
                    </m:oMath>
                  </m:oMathPara>
                </a14:m>
                <a:endParaRPr lang="en-US" dirty="0"/>
              </a:p>
              <a:p>
                <a:r>
                  <a:rPr lang="en-US" dirty="0"/>
                  <a:t>For rectangular regions we can calculate this value exactly and quickly (</a:t>
                </a:r>
                <a:r>
                  <a:rPr lang="en-US" dirty="0" err="1"/>
                  <a:t>Binois</a:t>
                </a:r>
                <a:r>
                  <a:rPr lang="en-US" dirty="0"/>
                  <a:t> et al. 2018)</a:t>
                </a:r>
              </a:p>
              <a:p>
                <a:r>
                  <a:rPr lang="en-US" dirty="0"/>
                  <a:t>Can generalize speed-up to batch sequential as well (Zhang et al. 2020)</a:t>
                </a:r>
              </a:p>
            </p:txBody>
          </p:sp>
        </mc:Choice>
        <mc:Fallback xmlns="">
          <p:sp>
            <p:nvSpPr>
              <p:cNvPr id="2" name="Content Placeholder 1">
                <a:extLst>
                  <a:ext uri="{FF2B5EF4-FFF2-40B4-BE49-F238E27FC236}">
                    <a16:creationId xmlns:a16="http://schemas.microsoft.com/office/drawing/2014/main" id="{580E9037-4F05-844E-81D5-042EE32EB9E4}"/>
                  </a:ext>
                </a:extLst>
              </p:cNvPr>
              <p:cNvSpPr>
                <a:spLocks noGrp="1" noRot="1" noChangeAspect="1" noMove="1" noResize="1" noEditPoints="1" noAdjustHandles="1" noChangeArrowheads="1" noChangeShapeType="1" noTextEdit="1"/>
              </p:cNvSpPr>
              <p:nvPr>
                <p:ph idx="1"/>
              </p:nvPr>
            </p:nvSpPr>
            <p:spPr>
              <a:blipFill>
                <a:blip r:embed="rId2"/>
                <a:stretch>
                  <a:fillRect l="-1080" t="-2584" r="-2006" b="-594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9E3846F5-A5D8-D742-A5BA-15EE36C63920}"/>
              </a:ext>
            </a:extLst>
          </p:cNvPr>
          <p:cNvSpPr>
            <a:spLocks noGrp="1"/>
          </p:cNvSpPr>
          <p:nvPr>
            <p:ph type="title"/>
          </p:nvPr>
        </p:nvSpPr>
        <p:spPr/>
        <p:txBody>
          <a:bodyPr/>
          <a:lstStyle/>
          <a:p>
            <a:r>
              <a:rPr lang="en-US" dirty="0"/>
              <a:t>Integrated Mean Square Prediction Error (IMSPE)</a:t>
            </a:r>
          </a:p>
        </p:txBody>
      </p:sp>
      <p:pic>
        <p:nvPicPr>
          <p:cNvPr id="4" name="Picture 3">
            <a:extLst>
              <a:ext uri="{FF2B5EF4-FFF2-40B4-BE49-F238E27FC236}">
                <a16:creationId xmlns:a16="http://schemas.microsoft.com/office/drawing/2014/main" id="{512E0D67-71AB-2B4B-8B7B-D9400D970FDA}"/>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336137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53C158-A579-D847-9BF5-5B35E9AC1712}"/>
              </a:ext>
            </a:extLst>
          </p:cNvPr>
          <p:cNvSpPr>
            <a:spLocks noGrp="1"/>
          </p:cNvSpPr>
          <p:nvPr>
            <p:ph type="title"/>
          </p:nvPr>
        </p:nvSpPr>
        <p:spPr/>
        <p:txBody>
          <a:bodyPr/>
          <a:lstStyle/>
          <a:p>
            <a:r>
              <a:rPr lang="en-US" dirty="0"/>
              <a:t>Sequential Design Examples</a:t>
            </a:r>
          </a:p>
        </p:txBody>
      </p:sp>
      <p:sp>
        <p:nvSpPr>
          <p:cNvPr id="4" name="TextBox 3">
            <a:extLst>
              <a:ext uri="{FF2B5EF4-FFF2-40B4-BE49-F238E27FC236}">
                <a16:creationId xmlns:a16="http://schemas.microsoft.com/office/drawing/2014/main" id="{D81F1E98-2918-F843-B9B9-71966924C026}"/>
              </a:ext>
            </a:extLst>
          </p:cNvPr>
          <p:cNvSpPr txBox="1"/>
          <p:nvPr/>
        </p:nvSpPr>
        <p:spPr>
          <a:xfrm>
            <a:off x="1275929" y="1699351"/>
            <a:ext cx="2292038" cy="369332"/>
          </a:xfrm>
          <a:prstGeom prst="rect">
            <a:avLst/>
          </a:prstGeom>
          <a:noFill/>
        </p:spPr>
        <p:txBody>
          <a:bodyPr wrap="none" rtlCol="0">
            <a:spAutoFit/>
          </a:bodyPr>
          <a:lstStyle/>
          <a:p>
            <a:r>
              <a:rPr lang="en-US" dirty="0" err="1"/>
              <a:t>Lengthscale</a:t>
            </a:r>
            <a:r>
              <a:rPr lang="en-US" dirty="0"/>
              <a:t> = (0.1,0.1)</a:t>
            </a:r>
          </a:p>
        </p:txBody>
      </p:sp>
      <p:pic>
        <p:nvPicPr>
          <p:cNvPr id="5" name="Picture 4">
            <a:extLst>
              <a:ext uri="{FF2B5EF4-FFF2-40B4-BE49-F238E27FC236}">
                <a16:creationId xmlns:a16="http://schemas.microsoft.com/office/drawing/2014/main" id="{C8CB83AF-61DB-D442-A71E-E8D3F7F33F88}"/>
              </a:ext>
            </a:extLst>
          </p:cNvPr>
          <p:cNvPicPr>
            <a:picLocks noChangeAspect="1"/>
          </p:cNvPicPr>
          <p:nvPr/>
        </p:nvPicPr>
        <p:blipFill>
          <a:blip r:embed="rId2"/>
          <a:stretch>
            <a:fillRect/>
          </a:stretch>
        </p:blipFill>
        <p:spPr>
          <a:xfrm>
            <a:off x="457200" y="2068683"/>
            <a:ext cx="3718213" cy="3359214"/>
          </a:xfrm>
          <a:prstGeom prst="rect">
            <a:avLst/>
          </a:prstGeom>
        </p:spPr>
      </p:pic>
      <p:pic>
        <p:nvPicPr>
          <p:cNvPr id="6" name="Picture 5">
            <a:extLst>
              <a:ext uri="{FF2B5EF4-FFF2-40B4-BE49-F238E27FC236}">
                <a16:creationId xmlns:a16="http://schemas.microsoft.com/office/drawing/2014/main" id="{C84A3ADA-1619-4847-B094-B388B2B101AD}"/>
              </a:ext>
            </a:extLst>
          </p:cNvPr>
          <p:cNvPicPr>
            <a:picLocks noChangeAspect="1"/>
          </p:cNvPicPr>
          <p:nvPr/>
        </p:nvPicPr>
        <p:blipFill>
          <a:blip r:embed="rId3"/>
          <a:stretch>
            <a:fillRect/>
          </a:stretch>
        </p:blipFill>
        <p:spPr>
          <a:xfrm>
            <a:off x="4752108" y="2068683"/>
            <a:ext cx="3718214" cy="3359214"/>
          </a:xfrm>
          <a:prstGeom prst="rect">
            <a:avLst/>
          </a:prstGeom>
        </p:spPr>
      </p:pic>
      <p:sp>
        <p:nvSpPr>
          <p:cNvPr id="7" name="Rectangle 6">
            <a:extLst>
              <a:ext uri="{FF2B5EF4-FFF2-40B4-BE49-F238E27FC236}">
                <a16:creationId xmlns:a16="http://schemas.microsoft.com/office/drawing/2014/main" id="{BC79C4F3-C04C-3D4A-B0BF-750CE0E05EDC}"/>
              </a:ext>
            </a:extLst>
          </p:cNvPr>
          <p:cNvSpPr/>
          <p:nvPr/>
        </p:nvSpPr>
        <p:spPr>
          <a:xfrm>
            <a:off x="2253480" y="1292986"/>
            <a:ext cx="4752070" cy="369332"/>
          </a:xfrm>
          <a:prstGeom prst="rect">
            <a:avLst/>
          </a:prstGeom>
        </p:spPr>
        <p:txBody>
          <a:bodyPr wrap="none">
            <a:spAutoFit/>
          </a:bodyPr>
          <a:lstStyle/>
          <a:p>
            <a:r>
              <a:rPr lang="en-US" dirty="0"/>
              <a:t>N = 25 new points, same 10 point starting design</a:t>
            </a:r>
          </a:p>
        </p:txBody>
      </p:sp>
      <p:sp>
        <p:nvSpPr>
          <p:cNvPr id="8" name="TextBox 7">
            <a:extLst>
              <a:ext uri="{FF2B5EF4-FFF2-40B4-BE49-F238E27FC236}">
                <a16:creationId xmlns:a16="http://schemas.microsoft.com/office/drawing/2014/main" id="{B1C0BD05-3066-1B4D-9218-01581E027E16}"/>
              </a:ext>
            </a:extLst>
          </p:cNvPr>
          <p:cNvSpPr txBox="1"/>
          <p:nvPr/>
        </p:nvSpPr>
        <p:spPr>
          <a:xfrm>
            <a:off x="5663396" y="1699351"/>
            <a:ext cx="2117311" cy="369332"/>
          </a:xfrm>
          <a:prstGeom prst="rect">
            <a:avLst/>
          </a:prstGeom>
          <a:noFill/>
        </p:spPr>
        <p:txBody>
          <a:bodyPr wrap="none" rtlCol="0">
            <a:spAutoFit/>
          </a:bodyPr>
          <a:lstStyle/>
          <a:p>
            <a:r>
              <a:rPr lang="en-US" dirty="0" err="1"/>
              <a:t>Lengthscale</a:t>
            </a:r>
            <a:r>
              <a:rPr lang="en-US" dirty="0"/>
              <a:t> = (0.1,1)</a:t>
            </a:r>
          </a:p>
        </p:txBody>
      </p:sp>
      <p:sp>
        <p:nvSpPr>
          <p:cNvPr id="9" name="TextBox 8">
            <a:extLst>
              <a:ext uri="{FF2B5EF4-FFF2-40B4-BE49-F238E27FC236}">
                <a16:creationId xmlns:a16="http://schemas.microsoft.com/office/drawing/2014/main" id="{92DC0CC8-3933-0B43-9D11-808A0A9F7BB3}"/>
              </a:ext>
            </a:extLst>
          </p:cNvPr>
          <p:cNvSpPr txBox="1"/>
          <p:nvPr/>
        </p:nvSpPr>
        <p:spPr>
          <a:xfrm>
            <a:off x="1001535" y="5649596"/>
            <a:ext cx="7140929" cy="646331"/>
          </a:xfrm>
          <a:prstGeom prst="rect">
            <a:avLst/>
          </a:prstGeom>
          <a:noFill/>
        </p:spPr>
        <p:txBody>
          <a:bodyPr wrap="none" rtlCol="0">
            <a:spAutoFit/>
          </a:bodyPr>
          <a:lstStyle/>
          <a:p>
            <a:r>
              <a:rPr lang="en-US" dirty="0"/>
              <a:t>The design on the right the longer length scale pushes points further away</a:t>
            </a:r>
          </a:p>
          <a:p>
            <a:r>
              <a:rPr lang="en-US" dirty="0"/>
              <a:t>Time to generate designs: 6-7 minutes on a </a:t>
            </a:r>
            <a:r>
              <a:rPr lang="en-US" dirty="0" err="1"/>
              <a:t>Macbook</a:t>
            </a:r>
            <a:r>
              <a:rPr lang="en-US" dirty="0"/>
              <a:t> Pro</a:t>
            </a:r>
          </a:p>
        </p:txBody>
      </p:sp>
      <p:pic>
        <p:nvPicPr>
          <p:cNvPr id="10" name="Picture 9">
            <a:extLst>
              <a:ext uri="{FF2B5EF4-FFF2-40B4-BE49-F238E27FC236}">
                <a16:creationId xmlns:a16="http://schemas.microsoft.com/office/drawing/2014/main" id="{C527009E-29EF-C941-A7AA-8A4FB18D9697}"/>
              </a:ext>
            </a:extLst>
          </p:cNvPr>
          <p:cNvPicPr>
            <a:picLocks noChangeAspect="1"/>
          </p:cNvPicPr>
          <p:nvPr/>
        </p:nvPicPr>
        <p:blipFill rotWithShape="1">
          <a:blip r:embed="rId4"/>
          <a:srcRect l="15031"/>
          <a:stretch/>
        </p:blipFill>
        <p:spPr>
          <a:xfrm>
            <a:off x="922353" y="6668339"/>
            <a:ext cx="318052" cy="140744"/>
          </a:xfrm>
          <a:prstGeom prst="rect">
            <a:avLst/>
          </a:prstGeom>
        </p:spPr>
      </p:pic>
    </p:spTree>
    <p:extLst>
      <p:ext uri="{BB962C8B-B14F-4D97-AF65-F5344CB8AC3E}">
        <p14:creationId xmlns:p14="http://schemas.microsoft.com/office/powerpoint/2010/main" val="785030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Background on Problem </a:t>
            </a:r>
          </a:p>
          <a:p>
            <a:r>
              <a:rPr lang="en-US" dirty="0"/>
              <a:t>Cokriging Model</a:t>
            </a:r>
          </a:p>
          <a:p>
            <a:pPr lvl="1"/>
            <a:r>
              <a:rPr lang="en-US" dirty="0"/>
              <a:t>Brief Review of Gaussian Processes</a:t>
            </a:r>
          </a:p>
          <a:p>
            <a:r>
              <a:rPr lang="en-US" dirty="0"/>
              <a:t>Efficient Sampling Plans </a:t>
            </a:r>
          </a:p>
          <a:p>
            <a:pPr lvl="1"/>
            <a:r>
              <a:rPr lang="en-US" dirty="0"/>
              <a:t>Space-filling Designs</a:t>
            </a:r>
          </a:p>
          <a:p>
            <a:pPr lvl="1"/>
            <a:r>
              <a:rPr lang="en-US" dirty="0"/>
              <a:t>Sequential Design of Experiments</a:t>
            </a:r>
          </a:p>
          <a:p>
            <a:r>
              <a:rPr lang="en-US" dirty="0"/>
              <a:t>Simulation Study with </a:t>
            </a:r>
            <a:r>
              <a:rPr lang="en-US" dirty="0" err="1"/>
              <a:t>cbaero</a:t>
            </a:r>
            <a:r>
              <a:rPr lang="en-US" dirty="0"/>
              <a:t> and cart3D for Stream</a:t>
            </a:r>
          </a:p>
          <a:p>
            <a:r>
              <a:rPr lang="en-US" dirty="0"/>
              <a:t>Conclusions/Future Work</a:t>
            </a:r>
          </a:p>
        </p:txBody>
      </p:sp>
      <p:sp>
        <p:nvSpPr>
          <p:cNvPr id="13" name="Title 12"/>
          <p:cNvSpPr>
            <a:spLocks noGrp="1"/>
          </p:cNvSpPr>
          <p:nvPr>
            <p:ph type="title"/>
          </p:nvPr>
        </p:nvSpPr>
        <p:spPr>
          <a:xfrm>
            <a:off x="457201" y="219509"/>
            <a:ext cx="8530683" cy="1008771"/>
          </a:xfrm>
        </p:spPr>
        <p:txBody>
          <a:bodyPr/>
          <a:lstStyle/>
          <a:p>
            <a:r>
              <a:rPr lang="en-US" dirty="0"/>
              <a:t>Outline</a:t>
            </a:r>
            <a:endParaRPr lang="en-US" sz="2400" b="0" dirty="0"/>
          </a:p>
        </p:txBody>
      </p:sp>
      <p:pic>
        <p:nvPicPr>
          <p:cNvPr id="6" name="Picture 5">
            <a:extLst>
              <a:ext uri="{FF2B5EF4-FFF2-40B4-BE49-F238E27FC236}">
                <a16:creationId xmlns:a16="http://schemas.microsoft.com/office/drawing/2014/main" id="{0ECDD815-7964-C245-A653-C7F723ACF558}"/>
              </a:ext>
            </a:extLst>
          </p:cNvPr>
          <p:cNvPicPr>
            <a:picLocks noChangeAspect="1"/>
          </p:cNvPicPr>
          <p:nvPr/>
        </p:nvPicPr>
        <p:blipFill rotWithShape="1">
          <a:blip r:embed="rId2"/>
          <a:srcRect l="15031"/>
          <a:stretch/>
        </p:blipFill>
        <p:spPr>
          <a:xfrm>
            <a:off x="922353" y="6668339"/>
            <a:ext cx="318052" cy="140744"/>
          </a:xfrm>
          <a:prstGeom prst="rect">
            <a:avLst/>
          </a:prstGeom>
        </p:spPr>
      </p:pic>
    </p:spTree>
    <p:extLst>
      <p:ext uri="{BB962C8B-B14F-4D97-AF65-F5344CB8AC3E}">
        <p14:creationId xmlns:p14="http://schemas.microsoft.com/office/powerpoint/2010/main" val="263780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1CB7B673-AEB3-074F-B3EA-5DBF8CD701B5}"/>
                  </a:ext>
                </a:extLst>
              </p:cNvPr>
              <p:cNvSpPr>
                <a:spLocks noGrp="1"/>
              </p:cNvSpPr>
              <p:nvPr>
                <p:ph idx="1"/>
              </p:nvPr>
            </p:nvSpPr>
            <p:spPr/>
            <p:txBody>
              <a:bodyPr/>
              <a:lstStyle/>
              <a:p>
                <a:r>
                  <a:rPr lang="en-US" dirty="0"/>
                  <a:t>Use recursive structure for sequential sampling originally in Le </a:t>
                </a:r>
                <a:r>
                  <a:rPr lang="en-US" dirty="0" err="1"/>
                  <a:t>Gratiet</a:t>
                </a:r>
                <a:r>
                  <a:rPr lang="en-US" dirty="0"/>
                  <a:t> and </a:t>
                </a:r>
                <a:r>
                  <a:rPr lang="en-US" dirty="0" err="1"/>
                  <a:t>Cannamela</a:t>
                </a:r>
                <a:r>
                  <a:rPr lang="en-US" dirty="0"/>
                  <a:t> 2015</a:t>
                </a:r>
              </a:p>
              <a:p>
                <a:r>
                  <a:rPr lang="en-US" dirty="0"/>
                  <a:t>Prediction variance is:</a:t>
                </a:r>
              </a:p>
              <a:p>
                <a:pPr lvl="1"/>
                <a:endParaRPr lang="en-US" dirty="0"/>
              </a:p>
              <a:p>
                <a:pPr marL="57150" indent="0">
                  <a:buNone/>
                </a:pPr>
                <a14:m>
                  <m:oMathPara xmlns:m="http://schemas.openxmlformats.org/officeDocument/2006/math">
                    <m:oMathParaPr>
                      <m:jc m:val="center"/>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𝑡</m:t>
                              </m:r>
                            </m:sub>
                          </m:sSub>
                        </m:sub>
                        <m:sup>
                          <m:r>
                            <a:rPr lang="en-US" i="1">
                              <a:latin typeface="Cambria Math" panose="02040503050406030204" pitchFamily="18" charset="0"/>
                            </a:rPr>
                            <m:t>2</m:t>
                          </m:r>
                        </m:sup>
                      </m:sSubSup>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𝑡</m:t>
                          </m:r>
                          <m:r>
                            <a:rPr lang="en-US" i="1">
                              <a:latin typeface="Cambria Math" panose="02040503050406030204" pitchFamily="18" charset="0"/>
                            </a:rPr>
                            <m:t>−1</m:t>
                          </m:r>
                        </m:sub>
                        <m:sup>
                          <m:r>
                            <a:rPr lang="en-US" i="1">
                              <a:latin typeface="Cambria Math" panose="02040503050406030204" pitchFamily="18" charset="0"/>
                            </a:rPr>
                            <m:t>2</m:t>
                          </m:r>
                        </m:sup>
                      </m:sSubSup>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𝑡</m:t>
                              </m:r>
                              <m:r>
                                <a:rPr lang="en-US" i="1">
                                  <a:latin typeface="Cambria Math" panose="02040503050406030204" pitchFamily="18" charset="0"/>
                                </a:rPr>
                                <m:t>−1</m:t>
                              </m:r>
                            </m:sub>
                          </m:sSub>
                        </m:sub>
                        <m:sup>
                          <m:r>
                            <a:rPr lang="en-US" i="1">
                              <a:latin typeface="Cambria Math" panose="02040503050406030204" pitchFamily="18" charset="0"/>
                            </a:rPr>
                            <m:t>2</m:t>
                          </m:r>
                        </m:sup>
                      </m:sSub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𝑡</m:t>
                          </m:r>
                        </m:sub>
                        <m:sup>
                          <m:r>
                            <a:rPr lang="en-US" i="1">
                              <a:latin typeface="Cambria Math" panose="02040503050406030204" pitchFamily="18" charset="0"/>
                            </a:rPr>
                            <m:t>2</m:t>
                          </m:r>
                        </m:sup>
                      </m:sSubSup>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𝑡</m:t>
                          </m:r>
                        </m:sub>
                        <m:sup>
                          <m:r>
                            <a:rPr lang="en-US" i="1">
                              <a:latin typeface="Cambria Math" panose="02040503050406030204" pitchFamily="18" charset="0"/>
                            </a:rPr>
                            <m:t>−1</m:t>
                          </m:r>
                        </m:sup>
                      </m:sSubSup>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m:oMathPara>
                </a14:m>
                <a:endParaRPr lang="en-US" dirty="0"/>
              </a:p>
              <a:p>
                <a:r>
                  <a:rPr lang="en-US" dirty="0"/>
                  <a:t>For each lower fidelity, j, the variance contribution is</a:t>
                </a:r>
              </a:p>
              <a:p>
                <a:pPr marL="57150" indent="0" algn="ctr">
                  <a:buNone/>
                </a:pPr>
                <a14:m>
                  <m:oMath xmlns:m="http://schemas.openxmlformats.org/officeDocument/2006/math">
                    <m:r>
                      <a:rPr lang="en-US" b="0" i="1" smtClean="0">
                        <a:latin typeface="Cambria Math" panose="02040503050406030204" pitchFamily="18" charset="0"/>
                      </a:rPr>
                      <m:t>(</m:t>
                    </m:r>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up>
                        <m:r>
                          <a:rPr lang="en-US" b="0" i="1" smtClean="0">
                            <a:latin typeface="Cambria Math" panose="02040503050406030204" pitchFamily="18" charset="0"/>
                          </a:rPr>
                          <m:t>𝑡</m:t>
                        </m:r>
                        <m:r>
                          <a:rPr lang="en-US" b="0" i="1" smtClean="0">
                            <a:latin typeface="Cambria Math" panose="02040503050406030204" pitchFamily="18" charset="0"/>
                          </a:rPr>
                          <m:t>−1</m:t>
                        </m:r>
                      </m:sup>
                      <m:e>
                        <m:sSubSup>
                          <m:sSubSupPr>
                            <m:ctrlPr>
                              <a:rPr lang="en-US" i="1" smtClean="0">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e>
                    </m:nary>
                    <m:r>
                      <a:rPr lang="en-US" b="0" i="1" smtClean="0">
                        <a:latin typeface="Cambria Math" panose="02040503050406030204" pitchFamily="18" charset="0"/>
                      </a:rPr>
                      <m:t>)</m:t>
                    </m:r>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𝑗</m:t>
                        </m:r>
                      </m:sub>
                      <m:sup>
                        <m:r>
                          <a:rPr lang="en-US" i="1">
                            <a:latin typeface="Cambria Math" panose="02040503050406030204" pitchFamily="18" charset="0"/>
                          </a:rPr>
                          <m:t>2</m:t>
                        </m:r>
                      </m:sup>
                    </m:sSubSup>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b="0" i="1" smtClean="0">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𝑗</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b="0" i="1" smtClean="0">
                            <a:latin typeface="Cambria Math" panose="02040503050406030204" pitchFamily="18" charset="0"/>
                          </a:rPr>
                          <m:t>𝑗</m:t>
                        </m:r>
                      </m:sub>
                      <m:sup>
                        <m:r>
                          <a:rPr lang="en-US" i="1">
                            <a:latin typeface="Cambria Math" panose="02040503050406030204" pitchFamily="18" charset="0"/>
                          </a:rPr>
                          <m:t>−1</m:t>
                        </m:r>
                      </m:sup>
                    </m:sSubSup>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b="0" i="1" smtClean="0">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endParaRPr lang="en-US" dirty="0"/>
              </a:p>
              <a:p>
                <a:pPr marL="57150" indent="0" algn="ctr">
                  <a:buNone/>
                </a:pPr>
                <a:endParaRPr lang="en-US" dirty="0"/>
              </a:p>
              <a:p>
                <a:r>
                  <a:rPr lang="en-US" dirty="0"/>
                  <a:t>Can apply IMSPE based method to each level</a:t>
                </a:r>
              </a:p>
            </p:txBody>
          </p:sp>
        </mc:Choice>
        <mc:Fallback xmlns="">
          <p:sp>
            <p:nvSpPr>
              <p:cNvPr id="2" name="Content Placeholder 1">
                <a:extLst>
                  <a:ext uri="{FF2B5EF4-FFF2-40B4-BE49-F238E27FC236}">
                    <a16:creationId xmlns:a16="http://schemas.microsoft.com/office/drawing/2014/main" id="{1CB7B673-AEB3-074F-B3EA-5DBF8CD701B5}"/>
                  </a:ext>
                </a:extLst>
              </p:cNvPr>
              <p:cNvSpPr>
                <a:spLocks noGrp="1" noRot="1" noChangeAspect="1" noMove="1" noResize="1" noEditPoints="1" noAdjustHandles="1" noChangeArrowheads="1" noChangeShapeType="1" noTextEdit="1"/>
              </p:cNvSpPr>
              <p:nvPr>
                <p:ph idx="1"/>
              </p:nvPr>
            </p:nvSpPr>
            <p:spPr>
              <a:blipFill>
                <a:blip r:embed="rId2"/>
                <a:stretch>
                  <a:fillRect l="-1235" t="-1809"/>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796F1E99-E425-BD42-86BD-6FD19F7201FB}"/>
              </a:ext>
            </a:extLst>
          </p:cNvPr>
          <p:cNvSpPr>
            <a:spLocks noGrp="1"/>
          </p:cNvSpPr>
          <p:nvPr>
            <p:ph type="title"/>
          </p:nvPr>
        </p:nvSpPr>
        <p:spPr/>
        <p:txBody>
          <a:bodyPr/>
          <a:lstStyle/>
          <a:p>
            <a:r>
              <a:rPr lang="en-US" dirty="0"/>
              <a:t>Sequential Design with Cokriging Model</a:t>
            </a:r>
          </a:p>
        </p:txBody>
      </p:sp>
      <p:sp>
        <p:nvSpPr>
          <p:cNvPr id="4" name="TextBox 3">
            <a:extLst>
              <a:ext uri="{FF2B5EF4-FFF2-40B4-BE49-F238E27FC236}">
                <a16:creationId xmlns:a16="http://schemas.microsoft.com/office/drawing/2014/main" id="{3F8B94D7-236A-8843-81F2-3BA32F8BA7A5}"/>
              </a:ext>
            </a:extLst>
          </p:cNvPr>
          <p:cNvSpPr txBox="1"/>
          <p:nvPr/>
        </p:nvSpPr>
        <p:spPr>
          <a:xfrm>
            <a:off x="2098890" y="5024202"/>
            <a:ext cx="1020344" cy="369332"/>
          </a:xfrm>
          <a:prstGeom prst="rect">
            <a:avLst/>
          </a:prstGeom>
          <a:noFill/>
        </p:spPr>
        <p:txBody>
          <a:bodyPr wrap="none" rtlCol="0">
            <a:spAutoFit/>
          </a:bodyPr>
          <a:lstStyle/>
          <a:p>
            <a:r>
              <a:rPr lang="en-US" dirty="0"/>
              <a:t>Constant</a:t>
            </a:r>
          </a:p>
        </p:txBody>
      </p:sp>
      <p:sp>
        <p:nvSpPr>
          <p:cNvPr id="5" name="TextBox 4">
            <a:extLst>
              <a:ext uri="{FF2B5EF4-FFF2-40B4-BE49-F238E27FC236}">
                <a16:creationId xmlns:a16="http://schemas.microsoft.com/office/drawing/2014/main" id="{F7A6260C-4007-0742-9F3E-8F68FCB0E1D5}"/>
              </a:ext>
            </a:extLst>
          </p:cNvPr>
          <p:cNvSpPr txBox="1"/>
          <p:nvPr/>
        </p:nvSpPr>
        <p:spPr>
          <a:xfrm>
            <a:off x="3822680" y="5024202"/>
            <a:ext cx="2920928" cy="369332"/>
          </a:xfrm>
          <a:prstGeom prst="rect">
            <a:avLst/>
          </a:prstGeom>
          <a:noFill/>
        </p:spPr>
        <p:txBody>
          <a:bodyPr wrap="none" rtlCol="0">
            <a:spAutoFit/>
          </a:bodyPr>
          <a:lstStyle/>
          <a:p>
            <a:r>
              <a:rPr lang="en-US" dirty="0"/>
              <a:t>Prediction Variance for level j</a:t>
            </a:r>
          </a:p>
        </p:txBody>
      </p:sp>
      <p:sp>
        <p:nvSpPr>
          <p:cNvPr id="6" name="Left Brace 5">
            <a:extLst>
              <a:ext uri="{FF2B5EF4-FFF2-40B4-BE49-F238E27FC236}">
                <a16:creationId xmlns:a16="http://schemas.microsoft.com/office/drawing/2014/main" id="{313A4497-65A9-2F4D-B78A-04146C056916}"/>
              </a:ext>
            </a:extLst>
          </p:cNvPr>
          <p:cNvSpPr/>
          <p:nvPr/>
        </p:nvSpPr>
        <p:spPr>
          <a:xfrm rot="16200000">
            <a:off x="2523732" y="4294340"/>
            <a:ext cx="184667" cy="1228320"/>
          </a:xfrm>
          <a:prstGeom prst="leftBrac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AA9DB6E8-FB2F-8242-9398-AA78944474CE}"/>
              </a:ext>
            </a:extLst>
          </p:cNvPr>
          <p:cNvSpPr/>
          <p:nvPr/>
        </p:nvSpPr>
        <p:spPr>
          <a:xfrm rot="16200000">
            <a:off x="5190811" y="2973858"/>
            <a:ext cx="184667" cy="3897861"/>
          </a:xfrm>
          <a:prstGeom prst="leftBrac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1AB7987E-7CCE-0F42-B160-81677E8A0F33}"/>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2456651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B80D9C-0545-D045-A786-5CE504DDC734}"/>
              </a:ext>
            </a:extLst>
          </p:cNvPr>
          <p:cNvSpPr>
            <a:spLocks noGrp="1"/>
          </p:cNvSpPr>
          <p:nvPr>
            <p:ph idx="1"/>
          </p:nvPr>
        </p:nvSpPr>
        <p:spPr/>
        <p:txBody>
          <a:bodyPr/>
          <a:lstStyle/>
          <a:p>
            <a:r>
              <a:rPr lang="en-US" dirty="0"/>
              <a:t>Minimize IMSPE for a given number of additional points</a:t>
            </a:r>
          </a:p>
          <a:p>
            <a:r>
              <a:rPr lang="en-US" dirty="0"/>
              <a:t>Initialize points with optimized </a:t>
            </a:r>
            <a:r>
              <a:rPr lang="en-US" dirty="0" err="1"/>
              <a:t>MaxPro</a:t>
            </a:r>
            <a:r>
              <a:rPr lang="en-US" dirty="0"/>
              <a:t> distance</a:t>
            </a:r>
          </a:p>
          <a:p>
            <a:r>
              <a:rPr lang="en-US" dirty="0"/>
              <a:t>Use Particle Swarm Optimization (PSO) (Kennedy and Eberhart, 1995) with </a:t>
            </a:r>
            <a:r>
              <a:rPr lang="en-US" dirty="0" err="1"/>
              <a:t>Federov</a:t>
            </a:r>
            <a:r>
              <a:rPr lang="en-US" dirty="0"/>
              <a:t>-Exchange Algorithm (</a:t>
            </a:r>
            <a:r>
              <a:rPr lang="en-US" dirty="0" err="1"/>
              <a:t>Federov</a:t>
            </a:r>
            <a:r>
              <a:rPr lang="en-US" dirty="0"/>
              <a:t>, 1972)</a:t>
            </a:r>
          </a:p>
          <a:p>
            <a:r>
              <a:rPr lang="en-US" dirty="0" err="1"/>
              <a:t>Federov</a:t>
            </a:r>
            <a:r>
              <a:rPr lang="en-US" dirty="0"/>
              <a:t>-exchange optimizes one point at a time holding the others constant and cycles through points</a:t>
            </a:r>
          </a:p>
          <a:p>
            <a:r>
              <a:rPr lang="en-US" dirty="0"/>
              <a:t>PSO is a metaheuristic optimization technique to search over the parameter space</a:t>
            </a:r>
          </a:p>
          <a:p>
            <a:pPr lvl="1"/>
            <a:r>
              <a:rPr lang="en-US" dirty="0"/>
              <a:t>Not guaranteed to find global optima, but this can be a complex optimization space</a:t>
            </a:r>
          </a:p>
        </p:txBody>
      </p:sp>
      <p:sp>
        <p:nvSpPr>
          <p:cNvPr id="3" name="Title 2">
            <a:extLst>
              <a:ext uri="{FF2B5EF4-FFF2-40B4-BE49-F238E27FC236}">
                <a16:creationId xmlns:a16="http://schemas.microsoft.com/office/drawing/2014/main" id="{06B8EFCB-E4C6-A040-AB59-970A793F3A94}"/>
              </a:ext>
            </a:extLst>
          </p:cNvPr>
          <p:cNvSpPr>
            <a:spLocks noGrp="1"/>
          </p:cNvSpPr>
          <p:nvPr>
            <p:ph type="title"/>
          </p:nvPr>
        </p:nvSpPr>
        <p:spPr/>
        <p:txBody>
          <a:bodyPr/>
          <a:lstStyle/>
          <a:p>
            <a:r>
              <a:rPr lang="en-US" dirty="0"/>
              <a:t>Sequential Design Optimization Algorithm</a:t>
            </a:r>
          </a:p>
        </p:txBody>
      </p:sp>
      <p:pic>
        <p:nvPicPr>
          <p:cNvPr id="4" name="Picture 3">
            <a:extLst>
              <a:ext uri="{FF2B5EF4-FFF2-40B4-BE49-F238E27FC236}">
                <a16:creationId xmlns:a16="http://schemas.microsoft.com/office/drawing/2014/main" id="{618F363D-D086-6C4B-BC03-AE57A5E47394}"/>
              </a:ext>
            </a:extLst>
          </p:cNvPr>
          <p:cNvPicPr>
            <a:picLocks noChangeAspect="1"/>
          </p:cNvPicPr>
          <p:nvPr/>
        </p:nvPicPr>
        <p:blipFill rotWithShape="1">
          <a:blip r:embed="rId2"/>
          <a:srcRect l="15031"/>
          <a:stretch/>
        </p:blipFill>
        <p:spPr>
          <a:xfrm>
            <a:off x="922353" y="6668339"/>
            <a:ext cx="318052" cy="140744"/>
          </a:xfrm>
          <a:prstGeom prst="rect">
            <a:avLst/>
          </a:prstGeom>
        </p:spPr>
      </p:pic>
    </p:spTree>
    <p:extLst>
      <p:ext uri="{BB962C8B-B14F-4D97-AF65-F5344CB8AC3E}">
        <p14:creationId xmlns:p14="http://schemas.microsoft.com/office/powerpoint/2010/main" val="99859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449FA7-4C69-A24B-8125-3FFB8B8DC5B8}"/>
              </a:ext>
            </a:extLst>
          </p:cNvPr>
          <p:cNvSpPr>
            <a:spLocks noGrp="1"/>
          </p:cNvSpPr>
          <p:nvPr>
            <p:ph idx="1"/>
          </p:nvPr>
        </p:nvSpPr>
        <p:spPr>
          <a:xfrm>
            <a:off x="457201" y="1441524"/>
            <a:ext cx="3267364" cy="4906889"/>
          </a:xfrm>
        </p:spPr>
        <p:txBody>
          <a:bodyPr/>
          <a:lstStyle/>
          <a:p>
            <a:r>
              <a:rPr lang="en-US" dirty="0"/>
              <a:t>Generated reference dataset of 3000 CBAERO + Cart3D samples</a:t>
            </a:r>
          </a:p>
          <a:p>
            <a:pPr lvl="1"/>
            <a:r>
              <a:rPr lang="en-US" dirty="0"/>
              <a:t>Generated with LHD</a:t>
            </a:r>
          </a:p>
          <a:p>
            <a:r>
              <a:rPr lang="en-US" dirty="0"/>
              <a:t>Compare different sampling methods using RMSE</a:t>
            </a:r>
          </a:p>
          <a:p>
            <a:r>
              <a:rPr lang="en-US" dirty="0"/>
              <a:t>Dynamic Pressure is only used in viscous solvers (ignored here)</a:t>
            </a:r>
          </a:p>
        </p:txBody>
      </p:sp>
      <p:sp>
        <p:nvSpPr>
          <p:cNvPr id="3" name="Title 2">
            <a:extLst>
              <a:ext uri="{FF2B5EF4-FFF2-40B4-BE49-F238E27FC236}">
                <a16:creationId xmlns:a16="http://schemas.microsoft.com/office/drawing/2014/main" id="{50203763-DB3C-2E49-A2B2-A851D0D6EB3C}"/>
              </a:ext>
            </a:extLst>
          </p:cNvPr>
          <p:cNvSpPr>
            <a:spLocks noGrp="1"/>
          </p:cNvSpPr>
          <p:nvPr>
            <p:ph type="title"/>
          </p:nvPr>
        </p:nvSpPr>
        <p:spPr/>
        <p:txBody>
          <a:bodyPr/>
          <a:lstStyle/>
          <a:p>
            <a:r>
              <a:rPr lang="en-US" dirty="0"/>
              <a:t>Stream Simulation Study</a:t>
            </a:r>
          </a:p>
        </p:txBody>
      </p:sp>
      <p:pic>
        <p:nvPicPr>
          <p:cNvPr id="5" name="Picture 4">
            <a:extLst>
              <a:ext uri="{FF2B5EF4-FFF2-40B4-BE49-F238E27FC236}">
                <a16:creationId xmlns:a16="http://schemas.microsoft.com/office/drawing/2014/main" id="{56D6A400-BF30-CE45-86FF-E2A6B57BECD3}"/>
              </a:ext>
            </a:extLst>
          </p:cNvPr>
          <p:cNvPicPr>
            <a:picLocks noChangeAspect="1"/>
          </p:cNvPicPr>
          <p:nvPr/>
        </p:nvPicPr>
        <p:blipFill>
          <a:blip r:embed="rId2"/>
          <a:stretch>
            <a:fillRect/>
          </a:stretch>
        </p:blipFill>
        <p:spPr>
          <a:xfrm>
            <a:off x="3724564" y="1441524"/>
            <a:ext cx="5419436" cy="4835957"/>
          </a:xfrm>
          <a:prstGeom prst="rect">
            <a:avLst/>
          </a:prstGeom>
        </p:spPr>
      </p:pic>
      <p:pic>
        <p:nvPicPr>
          <p:cNvPr id="6" name="Picture 5">
            <a:extLst>
              <a:ext uri="{FF2B5EF4-FFF2-40B4-BE49-F238E27FC236}">
                <a16:creationId xmlns:a16="http://schemas.microsoft.com/office/drawing/2014/main" id="{53D8CAAE-F5F6-9541-9711-B161E45896DD}"/>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3981095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33B32-7304-3047-8635-B0E2322AF5E2}"/>
              </a:ext>
            </a:extLst>
          </p:cNvPr>
          <p:cNvSpPr>
            <a:spLocks noGrp="1"/>
          </p:cNvSpPr>
          <p:nvPr>
            <p:ph type="title"/>
          </p:nvPr>
        </p:nvSpPr>
        <p:spPr/>
        <p:txBody>
          <a:bodyPr/>
          <a:lstStyle/>
          <a:p>
            <a:r>
              <a:rPr lang="en-US" dirty="0"/>
              <a:t>Multi-Fidelity Cokriging Example</a:t>
            </a:r>
          </a:p>
        </p:txBody>
      </p:sp>
      <p:sp>
        <p:nvSpPr>
          <p:cNvPr id="6" name="TextBox 5">
            <a:extLst>
              <a:ext uri="{FF2B5EF4-FFF2-40B4-BE49-F238E27FC236}">
                <a16:creationId xmlns:a16="http://schemas.microsoft.com/office/drawing/2014/main" id="{0292914C-3F2D-044E-843E-8635A6059063}"/>
              </a:ext>
            </a:extLst>
          </p:cNvPr>
          <p:cNvSpPr txBox="1"/>
          <p:nvPr/>
        </p:nvSpPr>
        <p:spPr>
          <a:xfrm>
            <a:off x="1390729" y="1493225"/>
            <a:ext cx="1987404" cy="369332"/>
          </a:xfrm>
          <a:prstGeom prst="rect">
            <a:avLst/>
          </a:prstGeom>
          <a:noFill/>
        </p:spPr>
        <p:txBody>
          <a:bodyPr wrap="none" rtlCol="0">
            <a:spAutoFit/>
          </a:bodyPr>
          <a:lstStyle/>
          <a:p>
            <a:r>
              <a:rPr lang="en-US" dirty="0"/>
              <a:t>Cart 3D Inviscid Lift</a:t>
            </a:r>
          </a:p>
        </p:txBody>
      </p:sp>
      <p:sp>
        <p:nvSpPr>
          <p:cNvPr id="7" name="TextBox 6">
            <a:extLst>
              <a:ext uri="{FF2B5EF4-FFF2-40B4-BE49-F238E27FC236}">
                <a16:creationId xmlns:a16="http://schemas.microsoft.com/office/drawing/2014/main" id="{BAEF1207-2163-AF40-980E-B72F33B85E10}"/>
              </a:ext>
            </a:extLst>
          </p:cNvPr>
          <p:cNvSpPr txBox="1"/>
          <p:nvPr/>
        </p:nvSpPr>
        <p:spPr>
          <a:xfrm>
            <a:off x="5765869" y="1493225"/>
            <a:ext cx="2050241" cy="369332"/>
          </a:xfrm>
          <a:prstGeom prst="rect">
            <a:avLst/>
          </a:prstGeom>
          <a:noFill/>
        </p:spPr>
        <p:txBody>
          <a:bodyPr wrap="none" rtlCol="0">
            <a:spAutoFit/>
          </a:bodyPr>
          <a:lstStyle/>
          <a:p>
            <a:r>
              <a:rPr lang="en-US" dirty="0"/>
              <a:t>CBAERO Inviscid Lift</a:t>
            </a:r>
          </a:p>
        </p:txBody>
      </p:sp>
      <p:sp>
        <p:nvSpPr>
          <p:cNvPr id="8" name="TextBox 7">
            <a:extLst>
              <a:ext uri="{FF2B5EF4-FFF2-40B4-BE49-F238E27FC236}">
                <a16:creationId xmlns:a16="http://schemas.microsoft.com/office/drawing/2014/main" id="{64FE08D7-FEC1-0E47-B095-EE45ED628891}"/>
              </a:ext>
            </a:extLst>
          </p:cNvPr>
          <p:cNvSpPr txBox="1"/>
          <p:nvPr/>
        </p:nvSpPr>
        <p:spPr>
          <a:xfrm>
            <a:off x="2010294" y="5335486"/>
            <a:ext cx="712054" cy="369332"/>
          </a:xfrm>
          <a:prstGeom prst="rect">
            <a:avLst/>
          </a:prstGeom>
          <a:noFill/>
        </p:spPr>
        <p:txBody>
          <a:bodyPr wrap="none" rtlCol="0">
            <a:spAutoFit/>
          </a:bodyPr>
          <a:lstStyle/>
          <a:p>
            <a:r>
              <a:rPr lang="en-US" dirty="0"/>
              <a:t>Mach</a:t>
            </a:r>
          </a:p>
        </p:txBody>
      </p:sp>
      <p:sp>
        <p:nvSpPr>
          <p:cNvPr id="11" name="TextBox 10">
            <a:extLst>
              <a:ext uri="{FF2B5EF4-FFF2-40B4-BE49-F238E27FC236}">
                <a16:creationId xmlns:a16="http://schemas.microsoft.com/office/drawing/2014/main" id="{6B472BE4-2270-3544-976A-17F20C0061D4}"/>
              </a:ext>
            </a:extLst>
          </p:cNvPr>
          <p:cNvSpPr txBox="1"/>
          <p:nvPr/>
        </p:nvSpPr>
        <p:spPr>
          <a:xfrm rot="16200000">
            <a:off x="-673593" y="3181742"/>
            <a:ext cx="1634346" cy="369332"/>
          </a:xfrm>
          <a:prstGeom prst="rect">
            <a:avLst/>
          </a:prstGeom>
          <a:noFill/>
        </p:spPr>
        <p:txBody>
          <a:bodyPr wrap="square" rtlCol="0">
            <a:spAutoFit/>
          </a:bodyPr>
          <a:lstStyle/>
          <a:p>
            <a:r>
              <a:rPr lang="en-US" dirty="0"/>
              <a:t>Angle of Attack</a:t>
            </a:r>
          </a:p>
        </p:txBody>
      </p:sp>
      <p:sp>
        <p:nvSpPr>
          <p:cNvPr id="16" name="TextBox 15">
            <a:extLst>
              <a:ext uri="{FF2B5EF4-FFF2-40B4-BE49-F238E27FC236}">
                <a16:creationId xmlns:a16="http://schemas.microsoft.com/office/drawing/2014/main" id="{3BDA43F9-3CF3-4846-96F9-1746D9142AD1}"/>
              </a:ext>
            </a:extLst>
          </p:cNvPr>
          <p:cNvSpPr txBox="1"/>
          <p:nvPr/>
        </p:nvSpPr>
        <p:spPr>
          <a:xfrm rot="16200000">
            <a:off x="3607269" y="3181742"/>
            <a:ext cx="1634346" cy="369332"/>
          </a:xfrm>
          <a:prstGeom prst="rect">
            <a:avLst/>
          </a:prstGeom>
          <a:noFill/>
        </p:spPr>
        <p:txBody>
          <a:bodyPr wrap="square" rtlCol="0">
            <a:spAutoFit/>
          </a:bodyPr>
          <a:lstStyle/>
          <a:p>
            <a:r>
              <a:rPr lang="en-US" dirty="0"/>
              <a:t>Angle of Attack</a:t>
            </a:r>
          </a:p>
        </p:txBody>
      </p:sp>
      <p:sp>
        <p:nvSpPr>
          <p:cNvPr id="17" name="TextBox 16">
            <a:extLst>
              <a:ext uri="{FF2B5EF4-FFF2-40B4-BE49-F238E27FC236}">
                <a16:creationId xmlns:a16="http://schemas.microsoft.com/office/drawing/2014/main" id="{E22EED8F-0F15-B845-831B-3F22EA313591}"/>
              </a:ext>
            </a:extLst>
          </p:cNvPr>
          <p:cNvSpPr txBox="1"/>
          <p:nvPr/>
        </p:nvSpPr>
        <p:spPr>
          <a:xfrm>
            <a:off x="6421652" y="5335486"/>
            <a:ext cx="712054" cy="369332"/>
          </a:xfrm>
          <a:prstGeom prst="rect">
            <a:avLst/>
          </a:prstGeom>
          <a:noFill/>
        </p:spPr>
        <p:txBody>
          <a:bodyPr wrap="none" rtlCol="0">
            <a:spAutoFit/>
          </a:bodyPr>
          <a:lstStyle/>
          <a:p>
            <a:r>
              <a:rPr lang="en-US" dirty="0"/>
              <a:t>Mach</a:t>
            </a:r>
          </a:p>
        </p:txBody>
      </p:sp>
      <p:pic>
        <p:nvPicPr>
          <p:cNvPr id="5" name="Picture 4">
            <a:extLst>
              <a:ext uri="{FF2B5EF4-FFF2-40B4-BE49-F238E27FC236}">
                <a16:creationId xmlns:a16="http://schemas.microsoft.com/office/drawing/2014/main" id="{13303404-8795-C24C-BCFE-963C69BBBC5F}"/>
              </a:ext>
            </a:extLst>
          </p:cNvPr>
          <p:cNvPicPr>
            <a:picLocks noChangeAspect="1"/>
          </p:cNvPicPr>
          <p:nvPr/>
        </p:nvPicPr>
        <p:blipFill rotWithShape="1">
          <a:blip r:embed="rId2"/>
          <a:srcRect r="15323"/>
          <a:stretch/>
        </p:blipFill>
        <p:spPr>
          <a:xfrm>
            <a:off x="242748" y="1801090"/>
            <a:ext cx="3931360" cy="3562104"/>
          </a:xfrm>
          <a:prstGeom prst="rect">
            <a:avLst/>
          </a:prstGeom>
        </p:spPr>
      </p:pic>
      <p:pic>
        <p:nvPicPr>
          <p:cNvPr id="18" name="Picture 17">
            <a:extLst>
              <a:ext uri="{FF2B5EF4-FFF2-40B4-BE49-F238E27FC236}">
                <a16:creationId xmlns:a16="http://schemas.microsoft.com/office/drawing/2014/main" id="{BEA97E0F-283B-4041-82B4-09220D494EF6}"/>
              </a:ext>
            </a:extLst>
          </p:cNvPr>
          <p:cNvPicPr>
            <a:picLocks noChangeAspect="1"/>
          </p:cNvPicPr>
          <p:nvPr/>
        </p:nvPicPr>
        <p:blipFill>
          <a:blip r:embed="rId3"/>
          <a:stretch>
            <a:fillRect/>
          </a:stretch>
        </p:blipFill>
        <p:spPr>
          <a:xfrm>
            <a:off x="4571999" y="1801090"/>
            <a:ext cx="4578469" cy="3512791"/>
          </a:xfrm>
          <a:prstGeom prst="rect">
            <a:avLst/>
          </a:prstGeom>
        </p:spPr>
      </p:pic>
      <p:pic>
        <p:nvPicPr>
          <p:cNvPr id="12" name="Picture 11">
            <a:extLst>
              <a:ext uri="{FF2B5EF4-FFF2-40B4-BE49-F238E27FC236}">
                <a16:creationId xmlns:a16="http://schemas.microsoft.com/office/drawing/2014/main" id="{39CD79FC-7D34-B645-BB15-BC28DC5DA2EA}"/>
              </a:ext>
            </a:extLst>
          </p:cNvPr>
          <p:cNvPicPr>
            <a:picLocks noChangeAspect="1"/>
          </p:cNvPicPr>
          <p:nvPr/>
        </p:nvPicPr>
        <p:blipFill rotWithShape="1">
          <a:blip r:embed="rId4"/>
          <a:srcRect l="15031"/>
          <a:stretch/>
        </p:blipFill>
        <p:spPr>
          <a:xfrm>
            <a:off x="922353" y="6668339"/>
            <a:ext cx="318052" cy="140744"/>
          </a:xfrm>
          <a:prstGeom prst="rect">
            <a:avLst/>
          </a:prstGeom>
        </p:spPr>
      </p:pic>
    </p:spTree>
    <p:extLst>
      <p:ext uri="{BB962C8B-B14F-4D97-AF65-F5344CB8AC3E}">
        <p14:creationId xmlns:p14="http://schemas.microsoft.com/office/powerpoint/2010/main" val="135981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33B32-7304-3047-8635-B0E2322AF5E2}"/>
              </a:ext>
            </a:extLst>
          </p:cNvPr>
          <p:cNvSpPr>
            <a:spLocks noGrp="1"/>
          </p:cNvSpPr>
          <p:nvPr>
            <p:ph type="title"/>
          </p:nvPr>
        </p:nvSpPr>
        <p:spPr/>
        <p:txBody>
          <a:bodyPr/>
          <a:lstStyle/>
          <a:p>
            <a:r>
              <a:rPr lang="en-US" dirty="0"/>
              <a:t>Response for Drag</a:t>
            </a:r>
          </a:p>
        </p:txBody>
      </p:sp>
      <p:sp>
        <p:nvSpPr>
          <p:cNvPr id="6" name="TextBox 5">
            <a:extLst>
              <a:ext uri="{FF2B5EF4-FFF2-40B4-BE49-F238E27FC236}">
                <a16:creationId xmlns:a16="http://schemas.microsoft.com/office/drawing/2014/main" id="{0292914C-3F2D-044E-843E-8635A6059063}"/>
              </a:ext>
            </a:extLst>
          </p:cNvPr>
          <p:cNvSpPr txBox="1"/>
          <p:nvPr/>
        </p:nvSpPr>
        <p:spPr>
          <a:xfrm>
            <a:off x="1334277" y="1466079"/>
            <a:ext cx="2126929" cy="369332"/>
          </a:xfrm>
          <a:prstGeom prst="rect">
            <a:avLst/>
          </a:prstGeom>
          <a:noFill/>
        </p:spPr>
        <p:txBody>
          <a:bodyPr wrap="none" rtlCol="0">
            <a:spAutoFit/>
          </a:bodyPr>
          <a:lstStyle/>
          <a:p>
            <a:r>
              <a:rPr lang="en-US" dirty="0"/>
              <a:t>Cart 3D Inviscid Drag</a:t>
            </a:r>
          </a:p>
        </p:txBody>
      </p:sp>
      <p:sp>
        <p:nvSpPr>
          <p:cNvPr id="7" name="TextBox 6">
            <a:extLst>
              <a:ext uri="{FF2B5EF4-FFF2-40B4-BE49-F238E27FC236}">
                <a16:creationId xmlns:a16="http://schemas.microsoft.com/office/drawing/2014/main" id="{BAEF1207-2163-AF40-980E-B72F33B85E10}"/>
              </a:ext>
            </a:extLst>
          </p:cNvPr>
          <p:cNvSpPr txBox="1"/>
          <p:nvPr/>
        </p:nvSpPr>
        <p:spPr>
          <a:xfrm>
            <a:off x="5682795" y="1466079"/>
            <a:ext cx="2189767" cy="369332"/>
          </a:xfrm>
          <a:prstGeom prst="rect">
            <a:avLst/>
          </a:prstGeom>
          <a:noFill/>
        </p:spPr>
        <p:txBody>
          <a:bodyPr wrap="none" rtlCol="0">
            <a:spAutoFit/>
          </a:bodyPr>
          <a:lstStyle/>
          <a:p>
            <a:r>
              <a:rPr lang="en-US" dirty="0"/>
              <a:t>CBAERO Inviscid Drag</a:t>
            </a:r>
          </a:p>
        </p:txBody>
      </p:sp>
      <p:sp>
        <p:nvSpPr>
          <p:cNvPr id="8" name="TextBox 7">
            <a:extLst>
              <a:ext uri="{FF2B5EF4-FFF2-40B4-BE49-F238E27FC236}">
                <a16:creationId xmlns:a16="http://schemas.microsoft.com/office/drawing/2014/main" id="{64FE08D7-FEC1-0E47-B095-EE45ED628891}"/>
              </a:ext>
            </a:extLst>
          </p:cNvPr>
          <p:cNvSpPr txBox="1"/>
          <p:nvPr/>
        </p:nvSpPr>
        <p:spPr>
          <a:xfrm>
            <a:off x="2010294" y="5335486"/>
            <a:ext cx="712054" cy="369332"/>
          </a:xfrm>
          <a:prstGeom prst="rect">
            <a:avLst/>
          </a:prstGeom>
          <a:noFill/>
        </p:spPr>
        <p:txBody>
          <a:bodyPr wrap="none" rtlCol="0">
            <a:spAutoFit/>
          </a:bodyPr>
          <a:lstStyle/>
          <a:p>
            <a:r>
              <a:rPr lang="en-US" dirty="0"/>
              <a:t>Mach</a:t>
            </a:r>
          </a:p>
        </p:txBody>
      </p:sp>
      <p:sp>
        <p:nvSpPr>
          <p:cNvPr id="11" name="TextBox 10">
            <a:extLst>
              <a:ext uri="{FF2B5EF4-FFF2-40B4-BE49-F238E27FC236}">
                <a16:creationId xmlns:a16="http://schemas.microsoft.com/office/drawing/2014/main" id="{6B472BE4-2270-3544-976A-17F20C0061D4}"/>
              </a:ext>
            </a:extLst>
          </p:cNvPr>
          <p:cNvSpPr txBox="1"/>
          <p:nvPr/>
        </p:nvSpPr>
        <p:spPr>
          <a:xfrm rot="16200000">
            <a:off x="-673593" y="3181742"/>
            <a:ext cx="1634346" cy="369332"/>
          </a:xfrm>
          <a:prstGeom prst="rect">
            <a:avLst/>
          </a:prstGeom>
          <a:noFill/>
        </p:spPr>
        <p:txBody>
          <a:bodyPr wrap="square" rtlCol="0">
            <a:spAutoFit/>
          </a:bodyPr>
          <a:lstStyle/>
          <a:p>
            <a:r>
              <a:rPr lang="en-US" dirty="0"/>
              <a:t>Angle of Attack</a:t>
            </a:r>
          </a:p>
        </p:txBody>
      </p:sp>
      <p:sp>
        <p:nvSpPr>
          <p:cNvPr id="16" name="TextBox 15">
            <a:extLst>
              <a:ext uri="{FF2B5EF4-FFF2-40B4-BE49-F238E27FC236}">
                <a16:creationId xmlns:a16="http://schemas.microsoft.com/office/drawing/2014/main" id="{3BDA43F9-3CF3-4846-96F9-1746D9142AD1}"/>
              </a:ext>
            </a:extLst>
          </p:cNvPr>
          <p:cNvSpPr txBox="1"/>
          <p:nvPr/>
        </p:nvSpPr>
        <p:spPr>
          <a:xfrm rot="16200000">
            <a:off x="3607269" y="3181742"/>
            <a:ext cx="1634346" cy="369332"/>
          </a:xfrm>
          <a:prstGeom prst="rect">
            <a:avLst/>
          </a:prstGeom>
          <a:noFill/>
        </p:spPr>
        <p:txBody>
          <a:bodyPr wrap="square" rtlCol="0">
            <a:spAutoFit/>
          </a:bodyPr>
          <a:lstStyle/>
          <a:p>
            <a:r>
              <a:rPr lang="en-US" dirty="0"/>
              <a:t>Angle of Attack</a:t>
            </a:r>
          </a:p>
        </p:txBody>
      </p:sp>
      <p:sp>
        <p:nvSpPr>
          <p:cNvPr id="17" name="TextBox 16">
            <a:extLst>
              <a:ext uri="{FF2B5EF4-FFF2-40B4-BE49-F238E27FC236}">
                <a16:creationId xmlns:a16="http://schemas.microsoft.com/office/drawing/2014/main" id="{E22EED8F-0F15-B845-831B-3F22EA313591}"/>
              </a:ext>
            </a:extLst>
          </p:cNvPr>
          <p:cNvSpPr txBox="1"/>
          <p:nvPr/>
        </p:nvSpPr>
        <p:spPr>
          <a:xfrm>
            <a:off x="6421652" y="5335486"/>
            <a:ext cx="712054" cy="369332"/>
          </a:xfrm>
          <a:prstGeom prst="rect">
            <a:avLst/>
          </a:prstGeom>
          <a:noFill/>
        </p:spPr>
        <p:txBody>
          <a:bodyPr wrap="none" rtlCol="0">
            <a:spAutoFit/>
          </a:bodyPr>
          <a:lstStyle/>
          <a:p>
            <a:r>
              <a:rPr lang="en-US" dirty="0"/>
              <a:t>Mach</a:t>
            </a:r>
          </a:p>
        </p:txBody>
      </p:sp>
      <p:pic>
        <p:nvPicPr>
          <p:cNvPr id="10" name="Picture 9">
            <a:extLst>
              <a:ext uri="{FF2B5EF4-FFF2-40B4-BE49-F238E27FC236}">
                <a16:creationId xmlns:a16="http://schemas.microsoft.com/office/drawing/2014/main" id="{62E60E8E-0407-484E-932A-C072A9A37B53}"/>
              </a:ext>
            </a:extLst>
          </p:cNvPr>
          <p:cNvPicPr>
            <a:picLocks noChangeAspect="1"/>
          </p:cNvPicPr>
          <p:nvPr/>
        </p:nvPicPr>
        <p:blipFill>
          <a:blip r:embed="rId2"/>
          <a:stretch>
            <a:fillRect/>
          </a:stretch>
        </p:blipFill>
        <p:spPr>
          <a:xfrm>
            <a:off x="4521424" y="1845289"/>
            <a:ext cx="4622576" cy="3546632"/>
          </a:xfrm>
          <a:prstGeom prst="rect">
            <a:avLst/>
          </a:prstGeom>
        </p:spPr>
      </p:pic>
      <p:pic>
        <p:nvPicPr>
          <p:cNvPr id="15" name="Picture 14">
            <a:extLst>
              <a:ext uri="{FF2B5EF4-FFF2-40B4-BE49-F238E27FC236}">
                <a16:creationId xmlns:a16="http://schemas.microsoft.com/office/drawing/2014/main" id="{DE7B749A-5EF4-604C-A061-85694A79CEB6}"/>
              </a:ext>
            </a:extLst>
          </p:cNvPr>
          <p:cNvPicPr>
            <a:picLocks noChangeAspect="1"/>
          </p:cNvPicPr>
          <p:nvPr/>
        </p:nvPicPr>
        <p:blipFill rotWithShape="1">
          <a:blip r:embed="rId3"/>
          <a:srcRect r="12783"/>
          <a:stretch/>
        </p:blipFill>
        <p:spPr>
          <a:xfrm>
            <a:off x="262543" y="1845289"/>
            <a:ext cx="4042937" cy="3556510"/>
          </a:xfrm>
          <a:prstGeom prst="rect">
            <a:avLst/>
          </a:prstGeom>
        </p:spPr>
      </p:pic>
      <p:pic>
        <p:nvPicPr>
          <p:cNvPr id="12" name="Picture 11">
            <a:extLst>
              <a:ext uri="{FF2B5EF4-FFF2-40B4-BE49-F238E27FC236}">
                <a16:creationId xmlns:a16="http://schemas.microsoft.com/office/drawing/2014/main" id="{F26B5309-DF5C-564D-8491-19CA6BD7A431}"/>
              </a:ext>
            </a:extLst>
          </p:cNvPr>
          <p:cNvPicPr>
            <a:picLocks noChangeAspect="1"/>
          </p:cNvPicPr>
          <p:nvPr/>
        </p:nvPicPr>
        <p:blipFill rotWithShape="1">
          <a:blip r:embed="rId4"/>
          <a:srcRect l="15031"/>
          <a:stretch/>
        </p:blipFill>
        <p:spPr>
          <a:xfrm>
            <a:off x="922353" y="6668339"/>
            <a:ext cx="318052" cy="140744"/>
          </a:xfrm>
          <a:prstGeom prst="rect">
            <a:avLst/>
          </a:prstGeom>
        </p:spPr>
      </p:pic>
    </p:spTree>
    <p:extLst>
      <p:ext uri="{BB962C8B-B14F-4D97-AF65-F5344CB8AC3E}">
        <p14:creationId xmlns:p14="http://schemas.microsoft.com/office/powerpoint/2010/main" val="1849589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E8AF72-F65F-6F4F-9CFA-97959F6522D7}"/>
              </a:ext>
            </a:extLst>
          </p:cNvPr>
          <p:cNvSpPr>
            <a:spLocks noGrp="1"/>
          </p:cNvSpPr>
          <p:nvPr>
            <p:ph idx="1"/>
          </p:nvPr>
        </p:nvSpPr>
        <p:spPr>
          <a:xfrm>
            <a:off x="457200" y="1343892"/>
            <a:ext cx="8229600" cy="5070764"/>
          </a:xfrm>
        </p:spPr>
        <p:txBody>
          <a:bodyPr>
            <a:normAutofit fontScale="92500" lnSpcReduction="20000"/>
          </a:bodyPr>
          <a:lstStyle/>
          <a:p>
            <a:r>
              <a:rPr lang="en-US" dirty="0"/>
              <a:t>Goal is to compare different sampling strategies as we increase Cart3D samples</a:t>
            </a:r>
          </a:p>
          <a:p>
            <a:r>
              <a:rPr lang="en-US" dirty="0"/>
              <a:t>Method 1: Maximin Latin Hypercube Design (Mm LHD) </a:t>
            </a:r>
          </a:p>
          <a:p>
            <a:pPr lvl="1"/>
            <a:r>
              <a:rPr lang="en-US" dirty="0"/>
              <a:t>Space-filling design, but optimization does not always give same design</a:t>
            </a:r>
          </a:p>
          <a:p>
            <a:pPr lvl="1"/>
            <a:r>
              <a:rPr lang="en-US" dirty="0"/>
              <a:t>Slightly unfair comparison, not a sequential method (should perform better)</a:t>
            </a:r>
          </a:p>
          <a:p>
            <a:r>
              <a:rPr lang="en-US" dirty="0"/>
              <a:t>Method 2: One-at-a-time sampling using IMSPE</a:t>
            </a:r>
          </a:p>
          <a:p>
            <a:pPr lvl="1"/>
            <a:r>
              <a:rPr lang="en-US" dirty="0"/>
              <a:t>100 Maximin </a:t>
            </a:r>
            <a:r>
              <a:rPr lang="en-US" dirty="0" err="1"/>
              <a:t>cbaero</a:t>
            </a:r>
            <a:r>
              <a:rPr lang="en-US" dirty="0"/>
              <a:t> + 5 cart3D samples add one additional sample at each iteration</a:t>
            </a:r>
          </a:p>
          <a:p>
            <a:r>
              <a:rPr lang="en-US" dirty="0"/>
              <a:t>Method 3: Batch Sampling using IMSPE </a:t>
            </a:r>
          </a:p>
          <a:p>
            <a:pPr lvl="1"/>
            <a:r>
              <a:rPr lang="en-US" dirty="0"/>
              <a:t>100 Maximin </a:t>
            </a:r>
            <a:r>
              <a:rPr lang="en-US" dirty="0" err="1"/>
              <a:t>cbaero</a:t>
            </a:r>
            <a:r>
              <a:rPr lang="en-US" dirty="0"/>
              <a:t> + 10 cart3D samples, add 5 samples per batch</a:t>
            </a:r>
          </a:p>
          <a:p>
            <a:r>
              <a:rPr lang="en-US" dirty="0"/>
              <a:t>Method 4: Sequential Sampling for both fidelities</a:t>
            </a:r>
          </a:p>
          <a:p>
            <a:pPr lvl="1"/>
            <a:r>
              <a:rPr lang="en-US" dirty="0"/>
              <a:t>70 Maximin + 30 (batches of 10) sequential </a:t>
            </a:r>
            <a:r>
              <a:rPr lang="en-US" dirty="0" err="1"/>
              <a:t>cbaero</a:t>
            </a:r>
            <a:r>
              <a:rPr lang="en-US" dirty="0"/>
              <a:t> samples, and 5 Maximin +  one-at-a-time for cart3D</a:t>
            </a:r>
          </a:p>
          <a:p>
            <a:r>
              <a:rPr lang="en-US" dirty="0"/>
              <a:t>Method 5: Random Sampling </a:t>
            </a:r>
          </a:p>
          <a:p>
            <a:pPr lvl="1"/>
            <a:r>
              <a:rPr lang="en-US" dirty="0"/>
              <a:t>100 Random </a:t>
            </a:r>
            <a:r>
              <a:rPr lang="en-US" dirty="0" err="1"/>
              <a:t>cbaero</a:t>
            </a:r>
            <a:r>
              <a:rPr lang="en-US" dirty="0"/>
              <a:t> samples + random cart3D samples </a:t>
            </a:r>
          </a:p>
          <a:p>
            <a:endParaRPr lang="en-US" dirty="0"/>
          </a:p>
        </p:txBody>
      </p:sp>
      <p:sp>
        <p:nvSpPr>
          <p:cNvPr id="3" name="Title 2">
            <a:extLst>
              <a:ext uri="{FF2B5EF4-FFF2-40B4-BE49-F238E27FC236}">
                <a16:creationId xmlns:a16="http://schemas.microsoft.com/office/drawing/2014/main" id="{FD539A3D-6266-684A-9544-8E3197738EBD}"/>
              </a:ext>
            </a:extLst>
          </p:cNvPr>
          <p:cNvSpPr>
            <a:spLocks noGrp="1"/>
          </p:cNvSpPr>
          <p:nvPr>
            <p:ph type="title"/>
          </p:nvPr>
        </p:nvSpPr>
        <p:spPr/>
        <p:txBody>
          <a:bodyPr/>
          <a:lstStyle/>
          <a:p>
            <a:r>
              <a:rPr lang="en-US" dirty="0"/>
              <a:t>Stream Simulation Study</a:t>
            </a:r>
          </a:p>
        </p:txBody>
      </p:sp>
      <p:pic>
        <p:nvPicPr>
          <p:cNvPr id="4" name="Picture 3">
            <a:extLst>
              <a:ext uri="{FF2B5EF4-FFF2-40B4-BE49-F238E27FC236}">
                <a16:creationId xmlns:a16="http://schemas.microsoft.com/office/drawing/2014/main" id="{507D200B-E8F2-394B-9CCA-C738BFA4EF02}"/>
              </a:ext>
            </a:extLst>
          </p:cNvPr>
          <p:cNvPicPr>
            <a:picLocks noChangeAspect="1"/>
          </p:cNvPicPr>
          <p:nvPr/>
        </p:nvPicPr>
        <p:blipFill rotWithShape="1">
          <a:blip r:embed="rId2"/>
          <a:srcRect l="15031"/>
          <a:stretch/>
        </p:blipFill>
        <p:spPr>
          <a:xfrm>
            <a:off x="922353" y="6668339"/>
            <a:ext cx="318052" cy="140744"/>
          </a:xfrm>
          <a:prstGeom prst="rect">
            <a:avLst/>
          </a:prstGeom>
        </p:spPr>
      </p:pic>
    </p:spTree>
    <p:extLst>
      <p:ext uri="{BB962C8B-B14F-4D97-AF65-F5344CB8AC3E}">
        <p14:creationId xmlns:p14="http://schemas.microsoft.com/office/powerpoint/2010/main" val="255999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E9DE21-43D0-3C4B-9DC5-FD12EB7F1485}"/>
              </a:ext>
            </a:extLst>
          </p:cNvPr>
          <p:cNvSpPr>
            <a:spLocks noGrp="1"/>
          </p:cNvSpPr>
          <p:nvPr>
            <p:ph type="title"/>
          </p:nvPr>
        </p:nvSpPr>
        <p:spPr/>
        <p:txBody>
          <a:bodyPr/>
          <a:lstStyle/>
          <a:p>
            <a:r>
              <a:rPr lang="en-US" dirty="0"/>
              <a:t>Results Drag</a:t>
            </a:r>
          </a:p>
        </p:txBody>
      </p:sp>
      <p:sp>
        <p:nvSpPr>
          <p:cNvPr id="9" name="TextBox 8">
            <a:extLst>
              <a:ext uri="{FF2B5EF4-FFF2-40B4-BE49-F238E27FC236}">
                <a16:creationId xmlns:a16="http://schemas.microsoft.com/office/drawing/2014/main" id="{1BB7273C-66F0-3F4E-B10B-C0FA8A176F4F}"/>
              </a:ext>
            </a:extLst>
          </p:cNvPr>
          <p:cNvSpPr txBox="1"/>
          <p:nvPr/>
        </p:nvSpPr>
        <p:spPr>
          <a:xfrm rot="16200000">
            <a:off x="480453" y="3244333"/>
            <a:ext cx="1720023" cy="369332"/>
          </a:xfrm>
          <a:prstGeom prst="rect">
            <a:avLst/>
          </a:prstGeom>
          <a:noFill/>
        </p:spPr>
        <p:txBody>
          <a:bodyPr wrap="none" rtlCol="0">
            <a:spAutoFit/>
          </a:bodyPr>
          <a:lstStyle/>
          <a:p>
            <a:r>
              <a:rPr lang="en-US" dirty="0"/>
              <a:t>RMSE (log scale)</a:t>
            </a:r>
          </a:p>
        </p:txBody>
      </p:sp>
      <p:sp>
        <p:nvSpPr>
          <p:cNvPr id="10" name="TextBox 9">
            <a:extLst>
              <a:ext uri="{FF2B5EF4-FFF2-40B4-BE49-F238E27FC236}">
                <a16:creationId xmlns:a16="http://schemas.microsoft.com/office/drawing/2014/main" id="{E1C68492-57DF-574C-806E-2391BF3B6E08}"/>
              </a:ext>
            </a:extLst>
          </p:cNvPr>
          <p:cNvSpPr txBox="1"/>
          <p:nvPr/>
        </p:nvSpPr>
        <p:spPr>
          <a:xfrm>
            <a:off x="4095633" y="6020683"/>
            <a:ext cx="1669047" cy="369332"/>
          </a:xfrm>
          <a:prstGeom prst="rect">
            <a:avLst/>
          </a:prstGeom>
          <a:noFill/>
        </p:spPr>
        <p:txBody>
          <a:bodyPr wrap="none" rtlCol="0">
            <a:spAutoFit/>
          </a:bodyPr>
          <a:lstStyle/>
          <a:p>
            <a:r>
              <a:rPr lang="en-US" dirty="0"/>
              <a:t>Cart3D Samples</a:t>
            </a:r>
          </a:p>
        </p:txBody>
      </p:sp>
      <p:pic>
        <p:nvPicPr>
          <p:cNvPr id="8" name="Picture 7">
            <a:extLst>
              <a:ext uri="{FF2B5EF4-FFF2-40B4-BE49-F238E27FC236}">
                <a16:creationId xmlns:a16="http://schemas.microsoft.com/office/drawing/2014/main" id="{B58A6852-860D-2447-8A71-2984412E1623}"/>
              </a:ext>
            </a:extLst>
          </p:cNvPr>
          <p:cNvPicPr>
            <a:picLocks noChangeAspect="1"/>
          </p:cNvPicPr>
          <p:nvPr/>
        </p:nvPicPr>
        <p:blipFill>
          <a:blip r:embed="rId2"/>
          <a:stretch>
            <a:fillRect/>
          </a:stretch>
        </p:blipFill>
        <p:spPr>
          <a:xfrm>
            <a:off x="1425304" y="1561444"/>
            <a:ext cx="6293391" cy="4553755"/>
          </a:xfrm>
          <a:prstGeom prst="rect">
            <a:avLst/>
          </a:prstGeom>
        </p:spPr>
      </p:pic>
      <p:sp>
        <p:nvSpPr>
          <p:cNvPr id="11" name="TextBox 10">
            <a:extLst>
              <a:ext uri="{FF2B5EF4-FFF2-40B4-BE49-F238E27FC236}">
                <a16:creationId xmlns:a16="http://schemas.microsoft.com/office/drawing/2014/main" id="{FAE1ACE6-067D-A74D-8FA8-221FCC1289F7}"/>
              </a:ext>
            </a:extLst>
          </p:cNvPr>
          <p:cNvSpPr txBox="1"/>
          <p:nvPr/>
        </p:nvSpPr>
        <p:spPr>
          <a:xfrm>
            <a:off x="3294323" y="1286628"/>
            <a:ext cx="3271665" cy="369332"/>
          </a:xfrm>
          <a:prstGeom prst="rect">
            <a:avLst/>
          </a:prstGeom>
          <a:noFill/>
        </p:spPr>
        <p:txBody>
          <a:bodyPr wrap="none" rtlCol="0">
            <a:spAutoFit/>
          </a:bodyPr>
          <a:lstStyle/>
          <a:p>
            <a:r>
              <a:rPr lang="en-US" dirty="0"/>
              <a:t>Cokriging Average RMSE for Drag</a:t>
            </a:r>
          </a:p>
        </p:txBody>
      </p:sp>
      <p:pic>
        <p:nvPicPr>
          <p:cNvPr id="7" name="Picture 6">
            <a:extLst>
              <a:ext uri="{FF2B5EF4-FFF2-40B4-BE49-F238E27FC236}">
                <a16:creationId xmlns:a16="http://schemas.microsoft.com/office/drawing/2014/main" id="{C3D57C41-B510-324B-90B3-2BEBB8C3CB15}"/>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1183162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9CF399-98C2-8B4B-9B5C-B005B0367F18}"/>
              </a:ext>
            </a:extLst>
          </p:cNvPr>
          <p:cNvSpPr>
            <a:spLocks noGrp="1"/>
          </p:cNvSpPr>
          <p:nvPr>
            <p:ph type="title"/>
          </p:nvPr>
        </p:nvSpPr>
        <p:spPr/>
        <p:txBody>
          <a:bodyPr/>
          <a:lstStyle/>
          <a:p>
            <a:r>
              <a:rPr lang="en-US" dirty="0"/>
              <a:t>Results Lift</a:t>
            </a:r>
          </a:p>
        </p:txBody>
      </p:sp>
      <p:sp>
        <p:nvSpPr>
          <p:cNvPr id="5" name="TextBox 4">
            <a:extLst>
              <a:ext uri="{FF2B5EF4-FFF2-40B4-BE49-F238E27FC236}">
                <a16:creationId xmlns:a16="http://schemas.microsoft.com/office/drawing/2014/main" id="{C996C465-1702-9840-A36C-295F6DC92090}"/>
              </a:ext>
            </a:extLst>
          </p:cNvPr>
          <p:cNvSpPr txBox="1"/>
          <p:nvPr/>
        </p:nvSpPr>
        <p:spPr>
          <a:xfrm>
            <a:off x="3957089" y="6041741"/>
            <a:ext cx="1669047" cy="369332"/>
          </a:xfrm>
          <a:prstGeom prst="rect">
            <a:avLst/>
          </a:prstGeom>
          <a:noFill/>
        </p:spPr>
        <p:txBody>
          <a:bodyPr wrap="none" rtlCol="0">
            <a:spAutoFit/>
          </a:bodyPr>
          <a:lstStyle/>
          <a:p>
            <a:r>
              <a:rPr lang="en-US" dirty="0"/>
              <a:t>Cart3D Samples</a:t>
            </a:r>
          </a:p>
        </p:txBody>
      </p:sp>
      <p:sp>
        <p:nvSpPr>
          <p:cNvPr id="6" name="TextBox 5">
            <a:extLst>
              <a:ext uri="{FF2B5EF4-FFF2-40B4-BE49-F238E27FC236}">
                <a16:creationId xmlns:a16="http://schemas.microsoft.com/office/drawing/2014/main" id="{E9CADD73-947B-D348-9268-974B09999D7A}"/>
              </a:ext>
            </a:extLst>
          </p:cNvPr>
          <p:cNvSpPr txBox="1"/>
          <p:nvPr/>
        </p:nvSpPr>
        <p:spPr>
          <a:xfrm rot="16200000">
            <a:off x="392677" y="3452149"/>
            <a:ext cx="1720023" cy="369332"/>
          </a:xfrm>
          <a:prstGeom prst="rect">
            <a:avLst/>
          </a:prstGeom>
          <a:noFill/>
        </p:spPr>
        <p:txBody>
          <a:bodyPr wrap="none" rtlCol="0">
            <a:spAutoFit/>
          </a:bodyPr>
          <a:lstStyle/>
          <a:p>
            <a:r>
              <a:rPr lang="en-US" dirty="0"/>
              <a:t>RMSE (log scale)</a:t>
            </a:r>
          </a:p>
        </p:txBody>
      </p:sp>
      <p:pic>
        <p:nvPicPr>
          <p:cNvPr id="11" name="Picture 10">
            <a:extLst>
              <a:ext uri="{FF2B5EF4-FFF2-40B4-BE49-F238E27FC236}">
                <a16:creationId xmlns:a16="http://schemas.microsoft.com/office/drawing/2014/main" id="{F76A170C-B48B-9D40-B3D0-2BFE41EE2F57}"/>
              </a:ext>
            </a:extLst>
          </p:cNvPr>
          <p:cNvPicPr>
            <a:picLocks noChangeAspect="1"/>
          </p:cNvPicPr>
          <p:nvPr/>
        </p:nvPicPr>
        <p:blipFill>
          <a:blip r:embed="rId2"/>
          <a:stretch>
            <a:fillRect/>
          </a:stretch>
        </p:blipFill>
        <p:spPr>
          <a:xfrm>
            <a:off x="1371601" y="1500536"/>
            <a:ext cx="6373091" cy="4611424"/>
          </a:xfrm>
          <a:prstGeom prst="rect">
            <a:avLst/>
          </a:prstGeom>
        </p:spPr>
      </p:pic>
      <p:sp>
        <p:nvSpPr>
          <p:cNvPr id="12" name="TextBox 11">
            <a:extLst>
              <a:ext uri="{FF2B5EF4-FFF2-40B4-BE49-F238E27FC236}">
                <a16:creationId xmlns:a16="http://schemas.microsoft.com/office/drawing/2014/main" id="{64B1E999-FEF7-D542-96D3-A5AC30FA7E22}"/>
              </a:ext>
            </a:extLst>
          </p:cNvPr>
          <p:cNvSpPr txBox="1"/>
          <p:nvPr/>
        </p:nvSpPr>
        <p:spPr>
          <a:xfrm>
            <a:off x="3199092" y="1228280"/>
            <a:ext cx="3185039" cy="369332"/>
          </a:xfrm>
          <a:prstGeom prst="rect">
            <a:avLst/>
          </a:prstGeom>
          <a:noFill/>
        </p:spPr>
        <p:txBody>
          <a:bodyPr wrap="none" rtlCol="0">
            <a:spAutoFit/>
          </a:bodyPr>
          <a:lstStyle/>
          <a:p>
            <a:r>
              <a:rPr lang="en-US" dirty="0"/>
              <a:t>Cokriging Average RMSE for Lift </a:t>
            </a:r>
          </a:p>
        </p:txBody>
      </p:sp>
      <p:pic>
        <p:nvPicPr>
          <p:cNvPr id="7" name="Picture 6">
            <a:extLst>
              <a:ext uri="{FF2B5EF4-FFF2-40B4-BE49-F238E27FC236}">
                <a16:creationId xmlns:a16="http://schemas.microsoft.com/office/drawing/2014/main" id="{43D7D635-DFDB-594F-AEFF-6D114B36B5C8}"/>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489328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002411-30ED-A444-9D75-B3803FBCBF73}"/>
              </a:ext>
            </a:extLst>
          </p:cNvPr>
          <p:cNvSpPr>
            <a:spLocks noGrp="1"/>
          </p:cNvSpPr>
          <p:nvPr>
            <p:ph type="title"/>
          </p:nvPr>
        </p:nvSpPr>
        <p:spPr/>
        <p:txBody>
          <a:bodyPr/>
          <a:lstStyle/>
          <a:p>
            <a:r>
              <a:rPr lang="en-US" dirty="0"/>
              <a:t>Results</a:t>
            </a:r>
          </a:p>
        </p:txBody>
      </p:sp>
      <p:pic>
        <p:nvPicPr>
          <p:cNvPr id="12" name="Picture 11">
            <a:extLst>
              <a:ext uri="{FF2B5EF4-FFF2-40B4-BE49-F238E27FC236}">
                <a16:creationId xmlns:a16="http://schemas.microsoft.com/office/drawing/2014/main" id="{E24B2B59-D570-FC4E-A138-23104911D2D2}"/>
              </a:ext>
            </a:extLst>
          </p:cNvPr>
          <p:cNvPicPr>
            <a:picLocks noChangeAspect="1"/>
          </p:cNvPicPr>
          <p:nvPr/>
        </p:nvPicPr>
        <p:blipFill>
          <a:blip r:embed="rId2"/>
          <a:stretch>
            <a:fillRect/>
          </a:stretch>
        </p:blipFill>
        <p:spPr>
          <a:xfrm>
            <a:off x="4685662" y="1723542"/>
            <a:ext cx="4458338" cy="3555040"/>
          </a:xfrm>
          <a:prstGeom prst="rect">
            <a:avLst/>
          </a:prstGeom>
        </p:spPr>
      </p:pic>
      <p:pic>
        <p:nvPicPr>
          <p:cNvPr id="13" name="Picture 12">
            <a:extLst>
              <a:ext uri="{FF2B5EF4-FFF2-40B4-BE49-F238E27FC236}">
                <a16:creationId xmlns:a16="http://schemas.microsoft.com/office/drawing/2014/main" id="{B75618DD-43E2-654B-A228-5E12C7474BBB}"/>
              </a:ext>
            </a:extLst>
          </p:cNvPr>
          <p:cNvPicPr>
            <a:picLocks noChangeAspect="1"/>
          </p:cNvPicPr>
          <p:nvPr/>
        </p:nvPicPr>
        <p:blipFill>
          <a:blip r:embed="rId3"/>
          <a:stretch>
            <a:fillRect/>
          </a:stretch>
        </p:blipFill>
        <p:spPr>
          <a:xfrm>
            <a:off x="0" y="1723542"/>
            <a:ext cx="4458339" cy="3555040"/>
          </a:xfrm>
          <a:prstGeom prst="rect">
            <a:avLst/>
          </a:prstGeom>
        </p:spPr>
      </p:pic>
      <p:sp>
        <p:nvSpPr>
          <p:cNvPr id="14" name="TextBox 13">
            <a:extLst>
              <a:ext uri="{FF2B5EF4-FFF2-40B4-BE49-F238E27FC236}">
                <a16:creationId xmlns:a16="http://schemas.microsoft.com/office/drawing/2014/main" id="{E1EEBB6D-2F51-1B4C-B272-8905EB606A0E}"/>
              </a:ext>
            </a:extLst>
          </p:cNvPr>
          <p:cNvSpPr txBox="1"/>
          <p:nvPr/>
        </p:nvSpPr>
        <p:spPr>
          <a:xfrm>
            <a:off x="1356601" y="1364529"/>
            <a:ext cx="2143600" cy="369332"/>
          </a:xfrm>
          <a:prstGeom prst="rect">
            <a:avLst/>
          </a:prstGeom>
          <a:noFill/>
        </p:spPr>
        <p:txBody>
          <a:bodyPr wrap="none" rtlCol="0">
            <a:spAutoFit/>
          </a:bodyPr>
          <a:lstStyle/>
          <a:p>
            <a:r>
              <a:rPr lang="en-US" dirty="0"/>
              <a:t>Cokriging RMSE Drag</a:t>
            </a:r>
          </a:p>
        </p:txBody>
      </p:sp>
      <p:sp>
        <p:nvSpPr>
          <p:cNvPr id="15" name="TextBox 14">
            <a:extLst>
              <a:ext uri="{FF2B5EF4-FFF2-40B4-BE49-F238E27FC236}">
                <a16:creationId xmlns:a16="http://schemas.microsoft.com/office/drawing/2014/main" id="{08AFF593-3FD1-604F-B924-2A550EBD096D}"/>
              </a:ext>
            </a:extLst>
          </p:cNvPr>
          <p:cNvSpPr txBox="1"/>
          <p:nvPr/>
        </p:nvSpPr>
        <p:spPr>
          <a:xfrm>
            <a:off x="6113657" y="1354210"/>
            <a:ext cx="2004075" cy="369332"/>
          </a:xfrm>
          <a:prstGeom prst="rect">
            <a:avLst/>
          </a:prstGeom>
          <a:noFill/>
        </p:spPr>
        <p:txBody>
          <a:bodyPr wrap="none" rtlCol="0">
            <a:spAutoFit/>
          </a:bodyPr>
          <a:lstStyle/>
          <a:p>
            <a:r>
              <a:rPr lang="en-US" dirty="0"/>
              <a:t>Cokriging RMSE Lift</a:t>
            </a:r>
          </a:p>
        </p:txBody>
      </p:sp>
      <p:sp>
        <p:nvSpPr>
          <p:cNvPr id="16" name="TextBox 15">
            <a:extLst>
              <a:ext uri="{FF2B5EF4-FFF2-40B4-BE49-F238E27FC236}">
                <a16:creationId xmlns:a16="http://schemas.microsoft.com/office/drawing/2014/main" id="{EBCB6CC8-D2A8-EF47-9FE7-8C13DB0B4FF4}"/>
              </a:ext>
            </a:extLst>
          </p:cNvPr>
          <p:cNvSpPr txBox="1"/>
          <p:nvPr/>
        </p:nvSpPr>
        <p:spPr>
          <a:xfrm>
            <a:off x="1593877" y="5268263"/>
            <a:ext cx="1669047" cy="369332"/>
          </a:xfrm>
          <a:prstGeom prst="rect">
            <a:avLst/>
          </a:prstGeom>
          <a:noFill/>
        </p:spPr>
        <p:txBody>
          <a:bodyPr wrap="none" rtlCol="0">
            <a:spAutoFit/>
          </a:bodyPr>
          <a:lstStyle/>
          <a:p>
            <a:r>
              <a:rPr lang="en-US" dirty="0"/>
              <a:t>Cart3D Samples</a:t>
            </a:r>
          </a:p>
        </p:txBody>
      </p:sp>
      <p:sp>
        <p:nvSpPr>
          <p:cNvPr id="17" name="TextBox 16">
            <a:extLst>
              <a:ext uri="{FF2B5EF4-FFF2-40B4-BE49-F238E27FC236}">
                <a16:creationId xmlns:a16="http://schemas.microsoft.com/office/drawing/2014/main" id="{67AB0E64-CEDD-DD45-864B-90BAC3930C11}"/>
              </a:ext>
            </a:extLst>
          </p:cNvPr>
          <p:cNvSpPr txBox="1"/>
          <p:nvPr/>
        </p:nvSpPr>
        <p:spPr>
          <a:xfrm>
            <a:off x="6281172" y="5268263"/>
            <a:ext cx="1669047" cy="369332"/>
          </a:xfrm>
          <a:prstGeom prst="rect">
            <a:avLst/>
          </a:prstGeom>
          <a:noFill/>
        </p:spPr>
        <p:txBody>
          <a:bodyPr wrap="none" rtlCol="0">
            <a:spAutoFit/>
          </a:bodyPr>
          <a:lstStyle/>
          <a:p>
            <a:r>
              <a:rPr lang="en-US" dirty="0"/>
              <a:t>Cart3D Samples</a:t>
            </a:r>
          </a:p>
        </p:txBody>
      </p:sp>
      <p:pic>
        <p:nvPicPr>
          <p:cNvPr id="9" name="Picture 8">
            <a:extLst>
              <a:ext uri="{FF2B5EF4-FFF2-40B4-BE49-F238E27FC236}">
                <a16:creationId xmlns:a16="http://schemas.microsoft.com/office/drawing/2014/main" id="{70E72C24-6CBD-6E4C-99D8-E81FE685FAE6}"/>
              </a:ext>
            </a:extLst>
          </p:cNvPr>
          <p:cNvPicPr>
            <a:picLocks noChangeAspect="1"/>
          </p:cNvPicPr>
          <p:nvPr/>
        </p:nvPicPr>
        <p:blipFill rotWithShape="1">
          <a:blip r:embed="rId4"/>
          <a:srcRect l="15031"/>
          <a:stretch/>
        </p:blipFill>
        <p:spPr>
          <a:xfrm>
            <a:off x="922353" y="6668339"/>
            <a:ext cx="318052" cy="140744"/>
          </a:xfrm>
          <a:prstGeom prst="rect">
            <a:avLst/>
          </a:prstGeom>
        </p:spPr>
      </p:pic>
    </p:spTree>
    <p:extLst>
      <p:ext uri="{BB962C8B-B14F-4D97-AF65-F5344CB8AC3E}">
        <p14:creationId xmlns:p14="http://schemas.microsoft.com/office/powerpoint/2010/main" val="2224516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7616B4-38F1-E845-9C7C-45FEEF753467}"/>
              </a:ext>
            </a:extLst>
          </p:cNvPr>
          <p:cNvSpPr>
            <a:spLocks noGrp="1"/>
          </p:cNvSpPr>
          <p:nvPr>
            <p:ph idx="1"/>
          </p:nvPr>
        </p:nvSpPr>
        <p:spPr/>
        <p:txBody>
          <a:bodyPr>
            <a:normAutofit fontScale="92500"/>
          </a:bodyPr>
          <a:lstStyle/>
          <a:p>
            <a:r>
              <a:rPr lang="en-US" dirty="0"/>
              <a:t>Multi-Fidelity cokriging models leverage lower-fidelity simulations to improve high-fidelity flight envelope aerodynamic performance predictions with fewer high-fidelity predictions </a:t>
            </a:r>
          </a:p>
          <a:p>
            <a:r>
              <a:rPr lang="en-US" dirty="0"/>
              <a:t>Techniques from design of computer experiments literature to efficiently sample the input space</a:t>
            </a:r>
          </a:p>
          <a:p>
            <a:pPr lvl="1"/>
            <a:r>
              <a:rPr lang="en-US" dirty="0"/>
              <a:t>We can leverage the model fit to inform the location of future samples</a:t>
            </a:r>
          </a:p>
          <a:p>
            <a:r>
              <a:rPr lang="en-US" dirty="0"/>
              <a:t>Works best when all assumptions are met</a:t>
            </a:r>
          </a:p>
          <a:p>
            <a:pPr lvl="1"/>
            <a:r>
              <a:rPr lang="en-US" dirty="0"/>
              <a:t>Still worked better over space-filling design in the long run for Lift</a:t>
            </a:r>
          </a:p>
          <a:p>
            <a:r>
              <a:rPr lang="en-US" dirty="0"/>
              <a:t>These methods allow for an efficient turn around time by reducing the number of samples needed</a:t>
            </a:r>
          </a:p>
          <a:p>
            <a:pPr lvl="1"/>
            <a:r>
              <a:rPr lang="en-US" dirty="0"/>
              <a:t>Could build an aero </a:t>
            </a:r>
            <a:r>
              <a:rPr lang="en-US" dirty="0" err="1"/>
              <a:t>db</a:t>
            </a:r>
            <a:r>
              <a:rPr lang="en-US" dirty="0"/>
              <a:t> in ~1 month</a:t>
            </a:r>
          </a:p>
          <a:p>
            <a:pPr lvl="1"/>
            <a:r>
              <a:rPr lang="en-US" dirty="0"/>
              <a:t>Especially important moving towards non-ballistic systems with higher dimensional input space (control surface deflections) </a:t>
            </a:r>
          </a:p>
          <a:p>
            <a:pPr lvl="1"/>
            <a:endParaRPr lang="en-US" dirty="0"/>
          </a:p>
        </p:txBody>
      </p:sp>
      <p:sp>
        <p:nvSpPr>
          <p:cNvPr id="3" name="Title 2">
            <a:extLst>
              <a:ext uri="{FF2B5EF4-FFF2-40B4-BE49-F238E27FC236}">
                <a16:creationId xmlns:a16="http://schemas.microsoft.com/office/drawing/2014/main" id="{996ECEA6-F103-EF4A-AC7E-E879CDFF04B1}"/>
              </a:ext>
            </a:extLst>
          </p:cNvPr>
          <p:cNvSpPr>
            <a:spLocks noGrp="1"/>
          </p:cNvSpPr>
          <p:nvPr>
            <p:ph type="title"/>
          </p:nvPr>
        </p:nvSpPr>
        <p:spPr/>
        <p:txBody>
          <a:bodyPr/>
          <a:lstStyle/>
          <a:p>
            <a:r>
              <a:rPr lang="en-US" dirty="0"/>
              <a:t>Conclusions</a:t>
            </a:r>
          </a:p>
        </p:txBody>
      </p:sp>
      <p:pic>
        <p:nvPicPr>
          <p:cNvPr id="4" name="Picture 3">
            <a:extLst>
              <a:ext uri="{FF2B5EF4-FFF2-40B4-BE49-F238E27FC236}">
                <a16:creationId xmlns:a16="http://schemas.microsoft.com/office/drawing/2014/main" id="{FE37C37B-AFD1-134E-AA5F-7AB393FC79AB}"/>
              </a:ext>
            </a:extLst>
          </p:cNvPr>
          <p:cNvPicPr>
            <a:picLocks noChangeAspect="1"/>
          </p:cNvPicPr>
          <p:nvPr/>
        </p:nvPicPr>
        <p:blipFill rotWithShape="1">
          <a:blip r:embed="rId2"/>
          <a:srcRect l="15031"/>
          <a:stretch/>
        </p:blipFill>
        <p:spPr>
          <a:xfrm>
            <a:off x="922353" y="6668339"/>
            <a:ext cx="318052" cy="140744"/>
          </a:xfrm>
          <a:prstGeom prst="rect">
            <a:avLst/>
          </a:prstGeom>
        </p:spPr>
      </p:pic>
    </p:spTree>
    <p:extLst>
      <p:ext uri="{BB962C8B-B14F-4D97-AF65-F5344CB8AC3E}">
        <p14:creationId xmlns:p14="http://schemas.microsoft.com/office/powerpoint/2010/main" val="371019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5ACE96-DE24-45BF-B656-CA0E07BD097E}"/>
              </a:ext>
            </a:extLst>
          </p:cNvPr>
          <p:cNvSpPr>
            <a:spLocks noGrp="1"/>
          </p:cNvSpPr>
          <p:nvPr>
            <p:ph idx="1"/>
          </p:nvPr>
        </p:nvSpPr>
        <p:spPr>
          <a:xfrm>
            <a:off x="139927" y="1303479"/>
            <a:ext cx="8795526" cy="1049364"/>
          </a:xfrm>
        </p:spPr>
        <p:txBody>
          <a:bodyPr>
            <a:normAutofit/>
          </a:bodyPr>
          <a:lstStyle/>
          <a:p>
            <a:r>
              <a:rPr lang="en-US" dirty="0"/>
              <a:t>DOE/NNSA’s mission is to ensure safe, secure, and effective systems. </a:t>
            </a:r>
          </a:p>
          <a:p>
            <a:pPr lvl="1"/>
            <a:r>
              <a:rPr lang="en-US" dirty="0"/>
              <a:t>The </a:t>
            </a:r>
            <a:r>
              <a:rPr lang="en-US" dirty="0">
                <a:latin typeface="Calibri"/>
                <a:cs typeface="Calibri"/>
              </a:rPr>
              <a:t>Flight Performance Integration project is developing Sora to ensure the viability of current and future systems through high confidence mod/sim.</a:t>
            </a:r>
          </a:p>
        </p:txBody>
      </p:sp>
      <p:sp>
        <p:nvSpPr>
          <p:cNvPr id="4" name="Title 3">
            <a:extLst>
              <a:ext uri="{FF2B5EF4-FFF2-40B4-BE49-F238E27FC236}">
                <a16:creationId xmlns:a16="http://schemas.microsoft.com/office/drawing/2014/main" id="{782F27E6-7A18-418D-B25F-02942B433386}"/>
              </a:ext>
            </a:extLst>
          </p:cNvPr>
          <p:cNvSpPr txBox="1">
            <a:spLocks/>
          </p:cNvSpPr>
          <p:nvPr/>
        </p:nvSpPr>
        <p:spPr>
          <a:xfrm>
            <a:off x="457200" y="126672"/>
            <a:ext cx="8229600" cy="1092529"/>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dirty="0">
                <a:latin typeface="Calibri"/>
                <a:cs typeface="Calibri"/>
              </a:rPr>
              <a:t>Intro to Flight Performance Integration Project</a:t>
            </a:r>
          </a:p>
          <a:p>
            <a:pPr defTabSz="914400"/>
            <a:r>
              <a:rPr lang="en-US" dirty="0">
                <a:latin typeface="Calibri"/>
                <a:cs typeface="Calibri"/>
              </a:rPr>
              <a:t>and Background Motivation</a:t>
            </a:r>
          </a:p>
        </p:txBody>
      </p:sp>
      <p:sp>
        <p:nvSpPr>
          <p:cNvPr id="8" name="TextBox 7">
            <a:extLst>
              <a:ext uri="{FF2B5EF4-FFF2-40B4-BE49-F238E27FC236}">
                <a16:creationId xmlns:a16="http://schemas.microsoft.com/office/drawing/2014/main" id="{22DF3CF6-3C78-4589-B8AB-B682F60DB2DC}"/>
              </a:ext>
            </a:extLst>
          </p:cNvPr>
          <p:cNvSpPr txBox="1"/>
          <p:nvPr/>
        </p:nvSpPr>
        <p:spPr>
          <a:xfrm>
            <a:off x="139927" y="2352843"/>
            <a:ext cx="3651357" cy="4093428"/>
          </a:xfrm>
          <a:prstGeom prst="rect">
            <a:avLst/>
          </a:prstGeom>
          <a:noFill/>
        </p:spPr>
        <p:txBody>
          <a:bodyPr wrap="square" rtlCol="0" anchor="t">
            <a:spAutoFit/>
          </a:bodyPr>
          <a:lstStyle/>
          <a:p>
            <a:pPr marL="342900" indent="-342900">
              <a:buClr>
                <a:schemeClr val="accent1"/>
              </a:buClr>
              <a:buFont typeface="Wingdings" panose="05000000000000000000" pitchFamily="2" charset="2"/>
              <a:buChar char="§"/>
            </a:pPr>
            <a:r>
              <a:rPr lang="en-US" sz="2000" dirty="0">
                <a:latin typeface="Calibri"/>
                <a:cs typeface="Calibri"/>
              </a:rPr>
              <a:t>Industry state-of-the-art for characterizing vehicle aerodynamic performance involves 10</a:t>
            </a:r>
            <a:r>
              <a:rPr lang="en-US" sz="2000" baseline="30000" dirty="0">
                <a:latin typeface="Calibri"/>
                <a:cs typeface="Calibri"/>
              </a:rPr>
              <a:t>3</a:t>
            </a:r>
            <a:r>
              <a:rPr lang="en-US" sz="2000" dirty="0">
                <a:latin typeface="Calibri"/>
                <a:cs typeface="Calibri"/>
              </a:rPr>
              <a:t>-10</a:t>
            </a:r>
            <a:r>
              <a:rPr lang="en-US" sz="2000" baseline="30000" dirty="0">
                <a:latin typeface="Calibri"/>
                <a:cs typeface="Calibri"/>
              </a:rPr>
              <a:t>5</a:t>
            </a:r>
            <a:r>
              <a:rPr lang="en-US" sz="2000" dirty="0">
                <a:latin typeface="Calibri"/>
                <a:cs typeface="Calibri"/>
              </a:rPr>
              <a:t> RANS CFD simulations AND extensive wind tunnel testing</a:t>
            </a:r>
          </a:p>
          <a:p>
            <a:pPr marL="800100" lvl="1" indent="-342900">
              <a:buClr>
                <a:schemeClr val="accent1"/>
              </a:buClr>
              <a:buFont typeface="Wingdings" panose="05000000000000000000" pitchFamily="2" charset="2"/>
              <a:buChar char="§"/>
            </a:pPr>
            <a:r>
              <a:rPr lang="en-US" sz="1600" dirty="0">
                <a:latin typeface="Calibri"/>
                <a:cs typeface="Calibri"/>
              </a:rPr>
              <a:t>This takes ~12-18 months to complete</a:t>
            </a:r>
          </a:p>
          <a:p>
            <a:pPr marL="342900" indent="-342900">
              <a:buClr>
                <a:schemeClr val="accent1"/>
              </a:buClr>
              <a:buFont typeface="Wingdings" panose="05000000000000000000" pitchFamily="2" charset="2"/>
              <a:buChar char="§"/>
            </a:pPr>
            <a:r>
              <a:rPr lang="en-US" sz="2000" dirty="0">
                <a:latin typeface="Calibri"/>
                <a:cs typeface="Calibri"/>
              </a:rPr>
              <a:t>Lower fidelity simulations used to design vehicle OML are typically discarded</a:t>
            </a:r>
          </a:p>
          <a:p>
            <a:pPr marL="800100" lvl="1" indent="-342900">
              <a:buClr>
                <a:schemeClr val="accent1"/>
              </a:buClr>
              <a:buFont typeface="Wingdings" panose="05000000000000000000" pitchFamily="2" charset="2"/>
              <a:buChar char="§"/>
            </a:pPr>
            <a:r>
              <a:rPr lang="en-US" sz="1600" dirty="0">
                <a:latin typeface="Calibri"/>
                <a:cs typeface="Calibri"/>
              </a:rPr>
              <a:t>We are proposing to keep and leverage that data to be ~20x faster in building the aero </a:t>
            </a:r>
            <a:r>
              <a:rPr lang="en-US" sz="1600" dirty="0" err="1">
                <a:latin typeface="Calibri"/>
                <a:cs typeface="Calibri"/>
              </a:rPr>
              <a:t>db</a:t>
            </a:r>
            <a:r>
              <a:rPr lang="en-US" sz="1600" dirty="0">
                <a:latin typeface="Calibri"/>
                <a:cs typeface="Calibri"/>
              </a:rPr>
              <a:t>! </a:t>
            </a:r>
            <a:endParaRPr lang="en-US" sz="16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4DCAFCD-AABA-4AD5-AF64-2DA40FC946E7}"/>
              </a:ext>
            </a:extLst>
          </p:cNvPr>
          <p:cNvSpPr txBox="1"/>
          <p:nvPr/>
        </p:nvSpPr>
        <p:spPr>
          <a:xfrm>
            <a:off x="4767819" y="2936457"/>
            <a:ext cx="4032738" cy="646331"/>
          </a:xfrm>
          <a:prstGeom prst="rect">
            <a:avLst/>
          </a:prstGeom>
          <a:noFill/>
        </p:spPr>
        <p:txBody>
          <a:bodyPr wrap="square" rtlCol="0">
            <a:spAutoFit/>
          </a:bodyPr>
          <a:lstStyle/>
          <a:p>
            <a:pPr algn="ctr"/>
            <a:r>
              <a:rPr lang="en-US" dirty="0"/>
              <a:t>STREAM Vehicle</a:t>
            </a:r>
          </a:p>
          <a:p>
            <a:pPr algn="ctr"/>
            <a:r>
              <a:rPr lang="en-US" dirty="0"/>
              <a:t> (Mach 20, 21km altitude, 5° AOA)</a:t>
            </a:r>
          </a:p>
        </p:txBody>
      </p:sp>
      <p:pic>
        <p:nvPicPr>
          <p:cNvPr id="1026" name="Picture 2">
            <a:extLst>
              <a:ext uri="{FF2B5EF4-FFF2-40B4-BE49-F238E27FC236}">
                <a16:creationId xmlns:a16="http://schemas.microsoft.com/office/drawing/2014/main" id="{DA938120-16AA-4CFF-8162-C65D9B138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4"/>
          <a:stretch/>
        </p:blipFill>
        <p:spPr bwMode="auto">
          <a:xfrm>
            <a:off x="4235433" y="3844845"/>
            <a:ext cx="4908567" cy="253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F270A7A-69ED-4CCD-B81A-32EDD9EC56D0}"/>
              </a:ext>
            </a:extLst>
          </p:cNvPr>
          <p:cNvSpPr txBox="1"/>
          <p:nvPr/>
        </p:nvSpPr>
        <p:spPr>
          <a:xfrm>
            <a:off x="3898422" y="3844845"/>
            <a:ext cx="885112" cy="461665"/>
          </a:xfrm>
          <a:prstGeom prst="rect">
            <a:avLst/>
          </a:prstGeom>
          <a:solidFill>
            <a:schemeClr val="bg1"/>
          </a:solidFill>
        </p:spPr>
        <p:txBody>
          <a:bodyPr wrap="square" rtlCol="0">
            <a:spAutoFit/>
          </a:bodyPr>
          <a:lstStyle/>
          <a:p>
            <a:r>
              <a:rPr lang="en-US" sz="1200" dirty="0"/>
              <a:t>Near Wall Fluid Temp</a:t>
            </a:r>
          </a:p>
        </p:txBody>
      </p:sp>
      <p:sp>
        <p:nvSpPr>
          <p:cNvPr id="10" name="TextBox 9">
            <a:extLst>
              <a:ext uri="{FF2B5EF4-FFF2-40B4-BE49-F238E27FC236}">
                <a16:creationId xmlns:a16="http://schemas.microsoft.com/office/drawing/2014/main" id="{8DE15723-3E78-45FD-965A-CE8CF1A9082F}"/>
              </a:ext>
            </a:extLst>
          </p:cNvPr>
          <p:cNvSpPr txBox="1"/>
          <p:nvPr/>
        </p:nvSpPr>
        <p:spPr>
          <a:xfrm>
            <a:off x="4059498" y="4252176"/>
            <a:ext cx="708321" cy="461665"/>
          </a:xfrm>
          <a:prstGeom prst="rect">
            <a:avLst/>
          </a:prstGeom>
          <a:solidFill>
            <a:schemeClr val="bg1"/>
          </a:solidFill>
        </p:spPr>
        <p:txBody>
          <a:bodyPr wrap="square" rtlCol="0">
            <a:spAutoFit/>
          </a:bodyPr>
          <a:lstStyle/>
          <a:p>
            <a:r>
              <a:rPr lang="en-US" sz="1200" dirty="0"/>
              <a:t>Mach Number</a:t>
            </a:r>
          </a:p>
        </p:txBody>
      </p:sp>
      <p:pic>
        <p:nvPicPr>
          <p:cNvPr id="11" name="Picture 10">
            <a:extLst>
              <a:ext uri="{FF2B5EF4-FFF2-40B4-BE49-F238E27FC236}">
                <a16:creationId xmlns:a16="http://schemas.microsoft.com/office/drawing/2014/main" id="{94F112B1-2744-6B4C-AD3B-E6D4FB9DE91A}"/>
              </a:ext>
            </a:extLst>
          </p:cNvPr>
          <p:cNvPicPr>
            <a:picLocks noChangeAspect="1"/>
          </p:cNvPicPr>
          <p:nvPr/>
        </p:nvPicPr>
        <p:blipFill rotWithShape="1">
          <a:blip r:embed="rId4"/>
          <a:srcRect l="15031"/>
          <a:stretch/>
        </p:blipFill>
        <p:spPr>
          <a:xfrm>
            <a:off x="922353" y="6668339"/>
            <a:ext cx="318052" cy="140744"/>
          </a:xfrm>
          <a:prstGeom prst="rect">
            <a:avLst/>
          </a:prstGeom>
        </p:spPr>
      </p:pic>
    </p:spTree>
    <p:extLst>
      <p:ext uri="{BB962C8B-B14F-4D97-AF65-F5344CB8AC3E}">
        <p14:creationId xmlns:p14="http://schemas.microsoft.com/office/powerpoint/2010/main" val="2807147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80E5D567-6207-9242-A95B-305DA1F64238}"/>
                  </a:ext>
                </a:extLst>
              </p:cNvPr>
              <p:cNvSpPr>
                <a:spLocks noGrp="1"/>
              </p:cNvSpPr>
              <p:nvPr>
                <p:ph idx="1"/>
              </p:nvPr>
            </p:nvSpPr>
            <p:spPr/>
            <p:txBody>
              <a:bodyPr>
                <a:normAutofit fontScale="92500" lnSpcReduction="20000"/>
              </a:bodyPr>
              <a:lstStyle/>
              <a:p>
                <a:r>
                  <a:rPr lang="en-US" dirty="0"/>
                  <a:t>General Sampling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Targeted sampling</a:t>
                </a:r>
              </a:p>
              <a:p>
                <a:pPr lvl="1"/>
                <a:r>
                  <a:rPr lang="en-US" dirty="0"/>
                  <a:t>Certain regions will be more likely to occur for a given problem</a:t>
                </a:r>
              </a:p>
              <a:p>
                <a:pPr lvl="1"/>
                <a:r>
                  <a:rPr lang="en-US" dirty="0"/>
                  <a:t>Some combinations may not be physically possible </a:t>
                </a:r>
              </a:p>
              <a:p>
                <a:r>
                  <a:rPr lang="en-US" dirty="0"/>
                  <a:t>Cokriging vs. high-fidelity model/sampling</a:t>
                </a:r>
              </a:p>
              <a:p>
                <a:pPr lvl="1"/>
                <a:r>
                  <a:rPr lang="en-US" dirty="0"/>
                  <a:t>For larger sample sizes, low-fidelity provides less benefit</a:t>
                </a:r>
              </a:p>
              <a:p>
                <a:r>
                  <a:rPr lang="en-US" dirty="0"/>
                  <a:t>Stationary model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Non-stationarity</a:t>
                </a:r>
              </a:p>
              <a:p>
                <a:pPr lvl="1"/>
                <a:r>
                  <a:rPr lang="en-US" dirty="0"/>
                  <a:t>Low Mach # shows more changes than high </a:t>
                </a:r>
                <a:r>
                  <a:rPr lang="en-US" dirty="0" err="1"/>
                  <a:t>mach</a:t>
                </a:r>
                <a:r>
                  <a:rPr lang="en-US" dirty="0"/>
                  <a:t> number</a:t>
                </a:r>
              </a:p>
              <a:p>
                <a:pPr lvl="1"/>
                <a:r>
                  <a:rPr lang="en-US" dirty="0"/>
                  <a:t>Other physics informed cutoffs could be available</a:t>
                </a:r>
              </a:p>
              <a:p>
                <a:pPr lvl="1"/>
                <a:r>
                  <a:rPr lang="en-US" dirty="0"/>
                  <a:t>Non-Stationary is more complex: may be more cumbersome to automate</a:t>
                </a:r>
              </a:p>
              <a:p>
                <a:r>
                  <a:rPr lang="en-US" dirty="0"/>
                  <a:t>Incorporate derivative information from simulations?</a:t>
                </a:r>
              </a:p>
              <a:p>
                <a:pPr lvl="1"/>
                <a:r>
                  <a:rPr lang="en-US" dirty="0"/>
                  <a:t>More expensive to run simulation</a:t>
                </a:r>
              </a:p>
              <a:p>
                <a:pPr lvl="1"/>
                <a:r>
                  <a:rPr lang="en-US" dirty="0"/>
                  <a:t>Could potentially lead to better predictions even with fewer samples</a:t>
                </a:r>
              </a:p>
              <a:p>
                <a:r>
                  <a:rPr lang="en-US" dirty="0"/>
                  <a:t>Refine sequential workflow that makes sense for Flight</a:t>
                </a:r>
              </a:p>
              <a:p>
                <a:pPr lvl="1"/>
                <a:r>
                  <a:rPr lang="en-US" dirty="0"/>
                  <a:t>Other methods incorporate simulation time, but we also have storage concerns</a:t>
                </a:r>
              </a:p>
            </p:txBody>
          </p:sp>
        </mc:Choice>
        <mc:Fallback>
          <p:sp>
            <p:nvSpPr>
              <p:cNvPr id="2" name="Content Placeholder 1">
                <a:extLst>
                  <a:ext uri="{FF2B5EF4-FFF2-40B4-BE49-F238E27FC236}">
                    <a16:creationId xmlns:a16="http://schemas.microsoft.com/office/drawing/2014/main" id="{80E5D567-6207-9242-A95B-305DA1F64238}"/>
                  </a:ext>
                </a:extLst>
              </p:cNvPr>
              <p:cNvSpPr>
                <a:spLocks noGrp="1" noRot="1" noChangeAspect="1" noMove="1" noResize="1" noEditPoints="1" noAdjustHandles="1" noChangeArrowheads="1" noChangeShapeType="1" noTextEdit="1"/>
              </p:cNvSpPr>
              <p:nvPr>
                <p:ph idx="1"/>
              </p:nvPr>
            </p:nvSpPr>
            <p:spPr>
              <a:blipFill>
                <a:blip r:embed="rId2"/>
                <a:stretch>
                  <a:fillRect l="-1080" t="-3101"/>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817EB664-B3B1-CB46-A611-1C684A038488}"/>
              </a:ext>
            </a:extLst>
          </p:cNvPr>
          <p:cNvSpPr>
            <a:spLocks noGrp="1"/>
          </p:cNvSpPr>
          <p:nvPr>
            <p:ph type="title"/>
          </p:nvPr>
        </p:nvSpPr>
        <p:spPr/>
        <p:txBody>
          <a:bodyPr/>
          <a:lstStyle/>
          <a:p>
            <a:r>
              <a:rPr lang="en-US" dirty="0"/>
              <a:t>Future Work</a:t>
            </a:r>
          </a:p>
        </p:txBody>
      </p:sp>
      <p:pic>
        <p:nvPicPr>
          <p:cNvPr id="4" name="Picture 3">
            <a:extLst>
              <a:ext uri="{FF2B5EF4-FFF2-40B4-BE49-F238E27FC236}">
                <a16:creationId xmlns:a16="http://schemas.microsoft.com/office/drawing/2014/main" id="{D86B70E7-EA01-7B41-90FB-B308CCFF6DCD}"/>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548261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BE91E2-D48B-4BA1-A47B-4DA62168349E}"/>
              </a:ext>
            </a:extLst>
          </p:cNvPr>
          <p:cNvSpPr>
            <a:spLocks noGrp="1"/>
          </p:cNvSpPr>
          <p:nvPr>
            <p:ph idx="1"/>
          </p:nvPr>
        </p:nvSpPr>
        <p:spPr/>
        <p:txBody>
          <a:bodyPr/>
          <a:lstStyle/>
          <a:p>
            <a:r>
              <a:rPr lang="en-US" dirty="0"/>
              <a:t>Building a Multi-Fidelity Aero Database for our legacy ballistic system</a:t>
            </a:r>
          </a:p>
          <a:p>
            <a:r>
              <a:rPr lang="en-US" dirty="0"/>
              <a:t>Validating Multi-Fidelity approach against existing experimental wind tunnel data:</a:t>
            </a:r>
          </a:p>
          <a:p>
            <a:pPr lvl="1"/>
            <a:r>
              <a:rPr lang="en-US" dirty="0"/>
              <a:t>Collaboration with NASA Ames : Mike Aftosmis and David Kinney</a:t>
            </a:r>
          </a:p>
          <a:p>
            <a:pPr lvl="2"/>
            <a:r>
              <a:rPr lang="en-US" dirty="0"/>
              <a:t>Identified a newly published set of experimental data from NASA Langley that was published at January’s AIAA SciTech conference</a:t>
            </a:r>
          </a:p>
          <a:p>
            <a:pPr lvl="2"/>
            <a:r>
              <a:rPr lang="en-US" dirty="0"/>
              <a:t>Establish workflow for generating aerodynamic data for control surfaces</a:t>
            </a:r>
          </a:p>
          <a:p>
            <a:pPr lvl="2"/>
            <a:r>
              <a:rPr lang="en-US" dirty="0"/>
              <a:t>Compare Multi-Fidelity Aero Database predictions to the experimental data</a:t>
            </a:r>
          </a:p>
          <a:p>
            <a:pPr lvl="2"/>
            <a:r>
              <a:rPr lang="en-US" dirty="0"/>
              <a:t>Add a level for the experimental data in the Multi-Fidelity model</a:t>
            </a:r>
          </a:p>
          <a:p>
            <a:pPr lvl="1"/>
            <a:endParaRPr lang="en-US" dirty="0"/>
          </a:p>
        </p:txBody>
      </p:sp>
      <p:sp>
        <p:nvSpPr>
          <p:cNvPr id="3" name="Title 2">
            <a:extLst>
              <a:ext uri="{FF2B5EF4-FFF2-40B4-BE49-F238E27FC236}">
                <a16:creationId xmlns:a16="http://schemas.microsoft.com/office/drawing/2014/main" id="{33A3F892-0860-4721-B049-41E853FF8F30}"/>
              </a:ext>
            </a:extLst>
          </p:cNvPr>
          <p:cNvSpPr>
            <a:spLocks noGrp="1"/>
          </p:cNvSpPr>
          <p:nvPr>
            <p:ph type="title"/>
          </p:nvPr>
        </p:nvSpPr>
        <p:spPr/>
        <p:txBody>
          <a:bodyPr/>
          <a:lstStyle/>
          <a:p>
            <a:r>
              <a:rPr lang="en-US" dirty="0"/>
              <a:t>Work in Progress : Aero Performance Roadmap</a:t>
            </a:r>
          </a:p>
        </p:txBody>
      </p:sp>
      <p:grpSp>
        <p:nvGrpSpPr>
          <p:cNvPr id="8" name="Group 7">
            <a:extLst>
              <a:ext uri="{FF2B5EF4-FFF2-40B4-BE49-F238E27FC236}">
                <a16:creationId xmlns:a16="http://schemas.microsoft.com/office/drawing/2014/main" id="{AA6B3A65-C205-4960-BAE4-EC57E5AEAB56}"/>
              </a:ext>
            </a:extLst>
          </p:cNvPr>
          <p:cNvGrpSpPr/>
          <p:nvPr/>
        </p:nvGrpSpPr>
        <p:grpSpPr>
          <a:xfrm>
            <a:off x="2951755" y="4882219"/>
            <a:ext cx="3240490" cy="1218239"/>
            <a:chOff x="660851" y="3360899"/>
            <a:chExt cx="3240490" cy="1218239"/>
          </a:xfrm>
        </p:grpSpPr>
        <p:pic>
          <p:nvPicPr>
            <p:cNvPr id="6" name="Picture 5">
              <a:extLst>
                <a:ext uri="{FF2B5EF4-FFF2-40B4-BE49-F238E27FC236}">
                  <a16:creationId xmlns:a16="http://schemas.microsoft.com/office/drawing/2014/main" id="{FA86D154-5704-4938-AFCC-08890A2F98AC}"/>
                </a:ext>
              </a:extLst>
            </p:cNvPr>
            <p:cNvPicPr>
              <a:picLocks noChangeAspect="1"/>
            </p:cNvPicPr>
            <p:nvPr/>
          </p:nvPicPr>
          <p:blipFill rotWithShape="1">
            <a:blip r:embed="rId2"/>
            <a:srcRect l="1915"/>
            <a:stretch/>
          </p:blipFill>
          <p:spPr>
            <a:xfrm>
              <a:off x="660851" y="3360899"/>
              <a:ext cx="3240490" cy="1068137"/>
            </a:xfrm>
            <a:prstGeom prst="rect">
              <a:avLst/>
            </a:prstGeom>
          </p:spPr>
        </p:pic>
        <p:sp>
          <p:nvSpPr>
            <p:cNvPr id="7" name="TextBox 6">
              <a:extLst>
                <a:ext uri="{FF2B5EF4-FFF2-40B4-BE49-F238E27FC236}">
                  <a16:creationId xmlns:a16="http://schemas.microsoft.com/office/drawing/2014/main" id="{1C02047A-63FF-42EA-9D2B-5FC32DFD2FA7}"/>
                </a:ext>
              </a:extLst>
            </p:cNvPr>
            <p:cNvSpPr txBox="1"/>
            <p:nvPr/>
          </p:nvSpPr>
          <p:spPr>
            <a:xfrm>
              <a:off x="660851" y="4209806"/>
              <a:ext cx="1718740" cy="369332"/>
            </a:xfrm>
            <a:prstGeom prst="rect">
              <a:avLst/>
            </a:prstGeom>
            <a:noFill/>
          </p:spPr>
          <p:txBody>
            <a:bodyPr wrap="none" rtlCol="0">
              <a:spAutoFit/>
            </a:bodyPr>
            <a:lstStyle/>
            <a:p>
              <a:r>
                <a:rPr lang="en-US" dirty="0"/>
                <a:t>AIAA-2021-1074</a:t>
              </a:r>
            </a:p>
          </p:txBody>
        </p:sp>
      </p:grpSp>
      <p:pic>
        <p:nvPicPr>
          <p:cNvPr id="9" name="Picture 8">
            <a:extLst>
              <a:ext uri="{FF2B5EF4-FFF2-40B4-BE49-F238E27FC236}">
                <a16:creationId xmlns:a16="http://schemas.microsoft.com/office/drawing/2014/main" id="{EBA5BCCF-D6DE-2B4A-8EE8-29E5CF911DF4}"/>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1314044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50901-51C8-AA48-A161-4E8CFA6937F0}"/>
              </a:ext>
            </a:extLst>
          </p:cNvPr>
          <p:cNvSpPr>
            <a:spLocks noGrp="1"/>
          </p:cNvSpPr>
          <p:nvPr>
            <p:ph type="title"/>
          </p:nvPr>
        </p:nvSpPr>
        <p:spPr/>
        <p:txBody>
          <a:bodyPr/>
          <a:lstStyle/>
          <a:p>
            <a:r>
              <a:rPr lang="en-US" dirty="0"/>
              <a:t>References</a:t>
            </a:r>
          </a:p>
        </p:txBody>
      </p:sp>
      <p:sp>
        <p:nvSpPr>
          <p:cNvPr id="7" name="TextBox 6">
            <a:extLst>
              <a:ext uri="{FF2B5EF4-FFF2-40B4-BE49-F238E27FC236}">
                <a16:creationId xmlns:a16="http://schemas.microsoft.com/office/drawing/2014/main" id="{F17A60F5-16C2-1147-A6F8-B942807D07B5}"/>
              </a:ext>
            </a:extLst>
          </p:cNvPr>
          <p:cNvSpPr txBox="1"/>
          <p:nvPr/>
        </p:nvSpPr>
        <p:spPr>
          <a:xfrm>
            <a:off x="457200" y="1318022"/>
            <a:ext cx="8506692" cy="4832092"/>
          </a:xfrm>
          <a:prstGeom prst="rect">
            <a:avLst/>
          </a:prstGeom>
          <a:noFill/>
        </p:spPr>
        <p:txBody>
          <a:bodyPr wrap="square" rtlCol="0">
            <a:spAutoFit/>
          </a:bodyPr>
          <a:lstStyle/>
          <a:p>
            <a:r>
              <a:rPr lang="en-US" sz="1600" dirty="0" err="1"/>
              <a:t>Binois</a:t>
            </a:r>
            <a:r>
              <a:rPr lang="en-US" sz="1600" dirty="0"/>
              <a:t>, </a:t>
            </a:r>
            <a:r>
              <a:rPr lang="en-US" sz="1600" dirty="0" err="1"/>
              <a:t>Mickaël</a:t>
            </a:r>
            <a:r>
              <a:rPr lang="en-US" sz="1600" dirty="0"/>
              <a:t>, </a:t>
            </a:r>
            <a:r>
              <a:rPr lang="en-US" sz="1600" dirty="0" err="1"/>
              <a:t>Jiangeng</a:t>
            </a:r>
            <a:r>
              <a:rPr lang="en-US" sz="1600" dirty="0"/>
              <a:t> Huang, and Robert B. </a:t>
            </a:r>
            <a:r>
              <a:rPr lang="en-US" sz="1600" dirty="0" err="1"/>
              <a:t>Gramacy</a:t>
            </a:r>
            <a:r>
              <a:rPr lang="en-US" sz="1600" dirty="0"/>
              <a:t>. "Replication or exploration? Sequential design for stochastic simulation experiments." </a:t>
            </a:r>
            <a:r>
              <a:rPr lang="en-US" sz="1600" i="1" dirty="0" err="1"/>
              <a:t>Technometrics</a:t>
            </a:r>
            <a:r>
              <a:rPr lang="en-US" sz="1600" dirty="0"/>
              <a:t> 61.1 (2019): 7-23.</a:t>
            </a:r>
          </a:p>
          <a:p>
            <a:endParaRPr lang="en-US" sz="1600" dirty="0"/>
          </a:p>
          <a:p>
            <a:r>
              <a:rPr lang="en-US" sz="1600" dirty="0"/>
              <a:t>Fedorov, V. V. (1972), </a:t>
            </a:r>
            <a:r>
              <a:rPr lang="en-US" sz="1600" i="1" dirty="0"/>
              <a:t>Theory of Optimal Experiments</a:t>
            </a:r>
            <a:r>
              <a:rPr lang="en-US" sz="1600" dirty="0"/>
              <a:t>, New York: Academic Press.</a:t>
            </a:r>
          </a:p>
          <a:p>
            <a:endParaRPr lang="en-US" sz="1600" dirty="0"/>
          </a:p>
          <a:p>
            <a:r>
              <a:rPr lang="en-US" sz="1600" dirty="0"/>
              <a:t>Forrester, Alexander IJ, </a:t>
            </a:r>
            <a:r>
              <a:rPr lang="en-US" sz="1600" dirty="0" err="1"/>
              <a:t>András</a:t>
            </a:r>
            <a:r>
              <a:rPr lang="en-US" sz="1600" dirty="0"/>
              <a:t> </a:t>
            </a:r>
            <a:r>
              <a:rPr lang="en-US" sz="1600" dirty="0" err="1"/>
              <a:t>Sóbester</a:t>
            </a:r>
            <a:r>
              <a:rPr lang="en-US" sz="1600" dirty="0"/>
              <a:t>, and Andy J. Keane. "Multi-fidelity optimization via surrogate modelling." </a:t>
            </a:r>
            <a:r>
              <a:rPr lang="en-US" sz="1600" i="1" dirty="0"/>
              <a:t>Proceedings of the royal society a: mathematical, physical and engineering sciences</a:t>
            </a:r>
            <a:r>
              <a:rPr lang="en-US" sz="1600" dirty="0"/>
              <a:t> 463.2088 (2007): 3251-3269.</a:t>
            </a:r>
          </a:p>
          <a:p>
            <a:endParaRPr lang="en-US" sz="1600" dirty="0"/>
          </a:p>
          <a:p>
            <a:r>
              <a:rPr lang="en-US" sz="1600" dirty="0"/>
              <a:t>Joseph, V. Roshan, </a:t>
            </a:r>
            <a:r>
              <a:rPr lang="en-US" sz="1600" dirty="0" err="1"/>
              <a:t>Evren</a:t>
            </a:r>
            <a:r>
              <a:rPr lang="en-US" sz="1600" dirty="0"/>
              <a:t> Gul, and Shan Ba. "Maximum projection designs for computer experiments." </a:t>
            </a:r>
            <a:r>
              <a:rPr lang="en-US" sz="1600" i="1" dirty="0" err="1"/>
              <a:t>Biometrika</a:t>
            </a:r>
            <a:r>
              <a:rPr lang="en-US" sz="1600" dirty="0"/>
              <a:t> 102.2 (2015): 371-380.</a:t>
            </a:r>
          </a:p>
          <a:p>
            <a:endParaRPr lang="en-US" sz="1600" dirty="0"/>
          </a:p>
          <a:p>
            <a:r>
              <a:rPr lang="en-US" sz="1600" dirty="0"/>
              <a:t>Kennedy, Marc C., and Anthony O'Hagan. "Predicting the output from a complex computer code when fast approximations are available." </a:t>
            </a:r>
            <a:r>
              <a:rPr lang="en-US" sz="1600" i="1" dirty="0" err="1"/>
              <a:t>Biometrika</a:t>
            </a:r>
            <a:r>
              <a:rPr lang="en-US" sz="1600" dirty="0"/>
              <a:t> 87.1 (2000): 1-13</a:t>
            </a:r>
          </a:p>
          <a:p>
            <a:endParaRPr lang="en-US" sz="1600" dirty="0"/>
          </a:p>
          <a:p>
            <a:r>
              <a:rPr lang="en-US" sz="1600" dirty="0"/>
              <a:t>Kennedy, James, and Russell Eberhart. "Particle swarm optimization." </a:t>
            </a:r>
            <a:r>
              <a:rPr lang="en-US" sz="1600" i="1" dirty="0"/>
              <a:t>Proceedings of ICNN'95-international conference on neural networks</a:t>
            </a:r>
            <a:r>
              <a:rPr lang="en-US" sz="1600" dirty="0"/>
              <a:t>. Vol. 4. IEEE, 1995.</a:t>
            </a:r>
          </a:p>
          <a:p>
            <a:endParaRPr lang="en-US" dirty="0"/>
          </a:p>
          <a:p>
            <a:endParaRPr lang="en-US" dirty="0"/>
          </a:p>
        </p:txBody>
      </p:sp>
      <p:pic>
        <p:nvPicPr>
          <p:cNvPr id="4" name="Picture 3">
            <a:extLst>
              <a:ext uri="{FF2B5EF4-FFF2-40B4-BE49-F238E27FC236}">
                <a16:creationId xmlns:a16="http://schemas.microsoft.com/office/drawing/2014/main" id="{D6942D9D-76A3-9F48-8D44-FDE7B8D68C05}"/>
              </a:ext>
            </a:extLst>
          </p:cNvPr>
          <p:cNvPicPr>
            <a:picLocks noChangeAspect="1"/>
          </p:cNvPicPr>
          <p:nvPr/>
        </p:nvPicPr>
        <p:blipFill rotWithShape="1">
          <a:blip r:embed="rId2"/>
          <a:srcRect l="15031"/>
          <a:stretch/>
        </p:blipFill>
        <p:spPr>
          <a:xfrm>
            <a:off x="922353" y="6668339"/>
            <a:ext cx="318052" cy="140744"/>
          </a:xfrm>
          <a:prstGeom prst="rect">
            <a:avLst/>
          </a:prstGeom>
        </p:spPr>
      </p:pic>
    </p:spTree>
    <p:extLst>
      <p:ext uri="{BB962C8B-B14F-4D97-AF65-F5344CB8AC3E}">
        <p14:creationId xmlns:p14="http://schemas.microsoft.com/office/powerpoint/2010/main" val="3341325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FABD7B-1126-284B-A96B-D69D61131FF3}"/>
              </a:ext>
            </a:extLst>
          </p:cNvPr>
          <p:cNvSpPr>
            <a:spLocks noGrp="1"/>
          </p:cNvSpPr>
          <p:nvPr>
            <p:ph type="title"/>
          </p:nvPr>
        </p:nvSpPr>
        <p:spPr/>
        <p:txBody>
          <a:bodyPr/>
          <a:lstStyle/>
          <a:p>
            <a:r>
              <a:rPr lang="en-US" dirty="0"/>
              <a:t>References II</a:t>
            </a:r>
          </a:p>
        </p:txBody>
      </p:sp>
      <p:sp>
        <p:nvSpPr>
          <p:cNvPr id="4" name="TextBox 3">
            <a:extLst>
              <a:ext uri="{FF2B5EF4-FFF2-40B4-BE49-F238E27FC236}">
                <a16:creationId xmlns:a16="http://schemas.microsoft.com/office/drawing/2014/main" id="{41A3DECF-6D29-5F47-9ACA-C7A53832DE1C}"/>
              </a:ext>
            </a:extLst>
          </p:cNvPr>
          <p:cNvSpPr txBox="1"/>
          <p:nvPr/>
        </p:nvSpPr>
        <p:spPr>
          <a:xfrm>
            <a:off x="457200" y="1318022"/>
            <a:ext cx="8506692" cy="4801314"/>
          </a:xfrm>
          <a:prstGeom prst="rect">
            <a:avLst/>
          </a:prstGeom>
          <a:noFill/>
        </p:spPr>
        <p:txBody>
          <a:bodyPr wrap="square" rtlCol="0">
            <a:spAutoFit/>
          </a:bodyPr>
          <a:lstStyle/>
          <a:p>
            <a:endParaRPr lang="en-US" sz="1200" dirty="0"/>
          </a:p>
          <a:p>
            <a:r>
              <a:rPr lang="en-US" sz="1600" dirty="0"/>
              <a:t>Le </a:t>
            </a:r>
            <a:r>
              <a:rPr lang="en-US" sz="1600" dirty="0" err="1"/>
              <a:t>Gratiet</a:t>
            </a:r>
            <a:r>
              <a:rPr lang="en-US" sz="1600" dirty="0"/>
              <a:t>, </a:t>
            </a:r>
            <a:r>
              <a:rPr lang="en-US" sz="1600" dirty="0" err="1"/>
              <a:t>Loic</a:t>
            </a:r>
            <a:r>
              <a:rPr lang="en-US" sz="1600" dirty="0"/>
              <a:t>, and </a:t>
            </a:r>
            <a:r>
              <a:rPr lang="en-US" sz="1600" dirty="0" err="1"/>
              <a:t>Josselin</a:t>
            </a:r>
            <a:r>
              <a:rPr lang="en-US" sz="1600" dirty="0"/>
              <a:t> Garnier. "Recursive co-kriging model for design of computer experiments with multiple levels of fidelity." </a:t>
            </a:r>
            <a:r>
              <a:rPr lang="en-US" sz="1600" i="1" dirty="0"/>
              <a:t>International Journal for Uncertainty Quantification</a:t>
            </a:r>
            <a:r>
              <a:rPr lang="en-US" sz="1600" dirty="0"/>
              <a:t> 4.5 (2014).</a:t>
            </a:r>
          </a:p>
          <a:p>
            <a:endParaRPr lang="en-US" sz="1600" dirty="0"/>
          </a:p>
          <a:p>
            <a:r>
              <a:rPr lang="en-US" sz="1600" dirty="0"/>
              <a:t>Le </a:t>
            </a:r>
            <a:r>
              <a:rPr lang="en-US" sz="1600" dirty="0" err="1"/>
              <a:t>Gratiet</a:t>
            </a:r>
            <a:r>
              <a:rPr lang="en-US" sz="1600" dirty="0"/>
              <a:t>, </a:t>
            </a:r>
            <a:r>
              <a:rPr lang="en-US" sz="1600" dirty="0" err="1"/>
              <a:t>Loic</a:t>
            </a:r>
            <a:r>
              <a:rPr lang="en-US" sz="1600" dirty="0"/>
              <a:t>, and Claire </a:t>
            </a:r>
            <a:r>
              <a:rPr lang="en-US" sz="1600" dirty="0" err="1"/>
              <a:t>Cannamela</a:t>
            </a:r>
            <a:r>
              <a:rPr lang="en-US" sz="1600" dirty="0"/>
              <a:t>. "Cokriging-based sequential design strategies using fast cross-validation techniques for multi-fidelity computer codes." </a:t>
            </a:r>
            <a:r>
              <a:rPr lang="en-US" sz="1600" i="1" dirty="0" err="1"/>
              <a:t>Technometrics</a:t>
            </a:r>
            <a:r>
              <a:rPr lang="en-US" sz="1600" dirty="0"/>
              <a:t> 57.3 (2015): 418-427.</a:t>
            </a:r>
          </a:p>
          <a:p>
            <a:endParaRPr lang="en-US" sz="1600" dirty="0"/>
          </a:p>
          <a:p>
            <a:r>
              <a:rPr lang="en-US" sz="1600" dirty="0"/>
              <a:t>Qian, Peter ZG. "Nested Latin hypercube designs." </a:t>
            </a:r>
            <a:r>
              <a:rPr lang="en-US" sz="1600" i="1" dirty="0" err="1"/>
              <a:t>Biometrika</a:t>
            </a:r>
            <a:r>
              <a:rPr lang="en-US" sz="1600" dirty="0"/>
              <a:t> 96.4 (2009): 957-970.</a:t>
            </a:r>
          </a:p>
          <a:p>
            <a:endParaRPr lang="en-US" sz="1600" dirty="0"/>
          </a:p>
          <a:p>
            <a:r>
              <a:rPr lang="en-US" sz="1600" dirty="0" err="1"/>
              <a:t>Rennen</a:t>
            </a:r>
            <a:r>
              <a:rPr lang="en-US" sz="1600" dirty="0"/>
              <a:t>, Gijs, Bart </a:t>
            </a:r>
            <a:r>
              <a:rPr lang="en-US" sz="1600" dirty="0" err="1"/>
              <a:t>Husslage</a:t>
            </a:r>
            <a:r>
              <a:rPr lang="en-US" sz="1600" dirty="0"/>
              <a:t>, Edwin R. Van Dam, and Dick Den </a:t>
            </a:r>
            <a:r>
              <a:rPr lang="en-US" sz="1600" dirty="0" err="1"/>
              <a:t>Hertog</a:t>
            </a:r>
            <a:r>
              <a:rPr lang="en-US" sz="1600" dirty="0"/>
              <a:t>. "Nested maximin Latin hypercube designs." </a:t>
            </a:r>
            <a:r>
              <a:rPr lang="en-US" sz="1600" i="1" dirty="0"/>
              <a:t>Structural and Multidisciplinary Optimization</a:t>
            </a:r>
            <a:r>
              <a:rPr lang="en-US" sz="1600" dirty="0"/>
              <a:t> 41.3 (2010): 371-395.</a:t>
            </a:r>
          </a:p>
          <a:p>
            <a:endParaRPr lang="en-US" sz="1600" dirty="0"/>
          </a:p>
          <a:p>
            <a:r>
              <a:rPr lang="en-US" sz="1600" dirty="0"/>
              <a:t>Sacks, Jerome, William J. Welch, Toby J. Mitchell, and Henry P. Wynn. "Design and analysis of computer experiments." </a:t>
            </a:r>
            <a:r>
              <a:rPr lang="en-US" sz="1600" i="1" dirty="0"/>
              <a:t>Statistical science</a:t>
            </a:r>
            <a:r>
              <a:rPr lang="en-US" sz="1600" dirty="0"/>
              <a:t> (1989): 409-423.</a:t>
            </a:r>
          </a:p>
          <a:p>
            <a:endParaRPr lang="en-US" sz="1600" dirty="0"/>
          </a:p>
          <a:p>
            <a:r>
              <a:rPr lang="en-US" sz="1600" dirty="0"/>
              <a:t>Zhang, Boya, Robert B. </a:t>
            </a:r>
            <a:r>
              <a:rPr lang="en-US" sz="1600" dirty="0" err="1"/>
              <a:t>Gramacy</a:t>
            </a:r>
            <a:r>
              <a:rPr lang="en-US" sz="1600" dirty="0"/>
              <a:t>, Leah Johnson, Kenneth A. Rose, and Eric Smith. "Batch-sequential design and heteroskedastic surrogate modeling for delta smelt conservation." </a:t>
            </a:r>
            <a:r>
              <a:rPr lang="en-US" sz="1600" i="1" dirty="0" err="1"/>
              <a:t>arXiv</a:t>
            </a:r>
            <a:r>
              <a:rPr lang="en-US" sz="1600" i="1" dirty="0"/>
              <a:t> preprint arXiv:2010.06515</a:t>
            </a:r>
            <a:r>
              <a:rPr lang="en-US" sz="1600" dirty="0"/>
              <a:t> (2020).</a:t>
            </a:r>
            <a:endParaRPr lang="en-US" dirty="0"/>
          </a:p>
        </p:txBody>
      </p:sp>
      <p:pic>
        <p:nvPicPr>
          <p:cNvPr id="5" name="Picture 4">
            <a:extLst>
              <a:ext uri="{FF2B5EF4-FFF2-40B4-BE49-F238E27FC236}">
                <a16:creationId xmlns:a16="http://schemas.microsoft.com/office/drawing/2014/main" id="{6791B3E9-FD51-E748-9546-5BD55CE8D7BD}"/>
              </a:ext>
            </a:extLst>
          </p:cNvPr>
          <p:cNvPicPr>
            <a:picLocks noChangeAspect="1"/>
          </p:cNvPicPr>
          <p:nvPr/>
        </p:nvPicPr>
        <p:blipFill rotWithShape="1">
          <a:blip r:embed="rId2"/>
          <a:srcRect l="15031"/>
          <a:stretch/>
        </p:blipFill>
        <p:spPr>
          <a:xfrm>
            <a:off x="922353" y="6668339"/>
            <a:ext cx="318052" cy="140744"/>
          </a:xfrm>
          <a:prstGeom prst="rect">
            <a:avLst/>
          </a:prstGeom>
        </p:spPr>
      </p:pic>
    </p:spTree>
    <p:extLst>
      <p:ext uri="{BB962C8B-B14F-4D97-AF65-F5344CB8AC3E}">
        <p14:creationId xmlns:p14="http://schemas.microsoft.com/office/powerpoint/2010/main" val="3752705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4527171"/>
            <a:ext cx="4399351" cy="1569660"/>
          </a:xfrm>
          <a:prstGeom prst="rect">
            <a:avLst/>
          </a:prstGeom>
        </p:spPr>
        <p:txBody>
          <a:bodyPr wrap="square" anchor="b" anchorCtr="0">
            <a:spAutoFit/>
          </a:bodyPr>
          <a:lstStyle/>
          <a:p>
            <a:r>
              <a:rPr lang="en-US" sz="800" b="1" dirty="0">
                <a:solidFill>
                  <a:schemeClr val="bg1"/>
                </a:solidFill>
              </a:rPr>
              <a:t>Disclaimer</a:t>
            </a:r>
          </a:p>
          <a:p>
            <a:r>
              <a:rPr lang="en-US" sz="800" dirty="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dirty="0">
              <a:solidFill>
                <a:schemeClr val="bg1"/>
              </a:solidFill>
              <a:effectLst/>
              <a:latin typeface="Open Sans" panose="020B0606030504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E5D014-C9E9-8A46-95C3-D67EEFCBB8FC}"/>
              </a:ext>
            </a:extLst>
          </p:cNvPr>
          <p:cNvSpPr>
            <a:spLocks noGrp="1"/>
          </p:cNvSpPr>
          <p:nvPr>
            <p:ph type="title"/>
          </p:nvPr>
        </p:nvSpPr>
        <p:spPr/>
        <p:txBody>
          <a:bodyPr/>
          <a:lstStyle/>
          <a:p>
            <a:r>
              <a:rPr lang="en-US" dirty="0"/>
              <a:t>Multi-Fidelity Cokriging Example</a:t>
            </a:r>
          </a:p>
        </p:txBody>
      </p:sp>
      <p:pic>
        <p:nvPicPr>
          <p:cNvPr id="4" name="Picture 3">
            <a:extLst>
              <a:ext uri="{FF2B5EF4-FFF2-40B4-BE49-F238E27FC236}">
                <a16:creationId xmlns:a16="http://schemas.microsoft.com/office/drawing/2014/main" id="{89DDA224-35E0-584F-96D8-912A759FC877}"/>
              </a:ext>
            </a:extLst>
          </p:cNvPr>
          <p:cNvPicPr>
            <a:picLocks noChangeAspect="1"/>
          </p:cNvPicPr>
          <p:nvPr/>
        </p:nvPicPr>
        <p:blipFill>
          <a:blip r:embed="rId2"/>
          <a:stretch>
            <a:fillRect/>
          </a:stretch>
        </p:blipFill>
        <p:spPr>
          <a:xfrm>
            <a:off x="5770332" y="2044971"/>
            <a:ext cx="3373668" cy="2785598"/>
          </a:xfrm>
          <a:prstGeom prst="rect">
            <a:avLst/>
          </a:prstGeom>
        </p:spPr>
      </p:pic>
      <p:pic>
        <p:nvPicPr>
          <p:cNvPr id="6" name="Picture 5">
            <a:extLst>
              <a:ext uri="{FF2B5EF4-FFF2-40B4-BE49-F238E27FC236}">
                <a16:creationId xmlns:a16="http://schemas.microsoft.com/office/drawing/2014/main" id="{869DF21D-4A2E-CC40-89C9-CB9EC42B4282}"/>
              </a:ext>
            </a:extLst>
          </p:cNvPr>
          <p:cNvPicPr>
            <a:picLocks noChangeAspect="1"/>
          </p:cNvPicPr>
          <p:nvPr/>
        </p:nvPicPr>
        <p:blipFill rotWithShape="1">
          <a:blip r:embed="rId3"/>
          <a:srcRect r="14907"/>
          <a:stretch/>
        </p:blipFill>
        <p:spPr>
          <a:xfrm>
            <a:off x="-13686" y="2020694"/>
            <a:ext cx="2895781" cy="2809875"/>
          </a:xfrm>
          <a:prstGeom prst="rect">
            <a:avLst/>
          </a:prstGeom>
        </p:spPr>
      </p:pic>
      <p:pic>
        <p:nvPicPr>
          <p:cNvPr id="5" name="Picture 4">
            <a:extLst>
              <a:ext uri="{FF2B5EF4-FFF2-40B4-BE49-F238E27FC236}">
                <a16:creationId xmlns:a16="http://schemas.microsoft.com/office/drawing/2014/main" id="{8B4E17BF-1269-DB4A-AC69-BB67B0EBC35C}"/>
              </a:ext>
            </a:extLst>
          </p:cNvPr>
          <p:cNvPicPr>
            <a:picLocks noChangeAspect="1"/>
          </p:cNvPicPr>
          <p:nvPr/>
        </p:nvPicPr>
        <p:blipFill rotWithShape="1">
          <a:blip r:embed="rId4"/>
          <a:srcRect r="15427"/>
          <a:stretch/>
        </p:blipFill>
        <p:spPr>
          <a:xfrm>
            <a:off x="2874551" y="2044971"/>
            <a:ext cx="2895781" cy="2827158"/>
          </a:xfrm>
          <a:prstGeom prst="rect">
            <a:avLst/>
          </a:prstGeom>
        </p:spPr>
      </p:pic>
      <p:sp>
        <p:nvSpPr>
          <p:cNvPr id="7" name="TextBox 6">
            <a:extLst>
              <a:ext uri="{FF2B5EF4-FFF2-40B4-BE49-F238E27FC236}">
                <a16:creationId xmlns:a16="http://schemas.microsoft.com/office/drawing/2014/main" id="{5B263F67-D9A3-F147-BA4A-E976148E0F4B}"/>
              </a:ext>
            </a:extLst>
          </p:cNvPr>
          <p:cNvSpPr txBox="1"/>
          <p:nvPr/>
        </p:nvSpPr>
        <p:spPr>
          <a:xfrm>
            <a:off x="542870" y="1640580"/>
            <a:ext cx="1782667" cy="338554"/>
          </a:xfrm>
          <a:prstGeom prst="rect">
            <a:avLst/>
          </a:prstGeom>
          <a:noFill/>
        </p:spPr>
        <p:txBody>
          <a:bodyPr wrap="none" rtlCol="0">
            <a:spAutoFit/>
          </a:bodyPr>
          <a:lstStyle/>
          <a:p>
            <a:r>
              <a:rPr lang="en-US" sz="1600" dirty="0"/>
              <a:t>Cart 3D Inviscid Lift</a:t>
            </a:r>
          </a:p>
        </p:txBody>
      </p:sp>
      <p:sp>
        <p:nvSpPr>
          <p:cNvPr id="8" name="TextBox 7">
            <a:extLst>
              <a:ext uri="{FF2B5EF4-FFF2-40B4-BE49-F238E27FC236}">
                <a16:creationId xmlns:a16="http://schemas.microsoft.com/office/drawing/2014/main" id="{325FDBF2-606C-CB48-A814-07973555D3BE}"/>
              </a:ext>
            </a:extLst>
          </p:cNvPr>
          <p:cNvSpPr txBox="1"/>
          <p:nvPr/>
        </p:nvSpPr>
        <p:spPr>
          <a:xfrm>
            <a:off x="3604937" y="1624833"/>
            <a:ext cx="1547218" cy="338554"/>
          </a:xfrm>
          <a:prstGeom prst="rect">
            <a:avLst/>
          </a:prstGeom>
          <a:noFill/>
        </p:spPr>
        <p:txBody>
          <a:bodyPr wrap="none" rtlCol="0">
            <a:spAutoFit/>
          </a:bodyPr>
          <a:lstStyle/>
          <a:p>
            <a:r>
              <a:rPr lang="en-US" sz="1600" dirty="0"/>
              <a:t>Cokriging Model</a:t>
            </a:r>
          </a:p>
        </p:txBody>
      </p:sp>
      <p:sp>
        <p:nvSpPr>
          <p:cNvPr id="9" name="TextBox 8">
            <a:extLst>
              <a:ext uri="{FF2B5EF4-FFF2-40B4-BE49-F238E27FC236}">
                <a16:creationId xmlns:a16="http://schemas.microsoft.com/office/drawing/2014/main" id="{43B0E3A3-AE56-274B-BBAF-69F96776523B}"/>
              </a:ext>
            </a:extLst>
          </p:cNvPr>
          <p:cNvSpPr txBox="1"/>
          <p:nvPr/>
        </p:nvSpPr>
        <p:spPr>
          <a:xfrm>
            <a:off x="6431555" y="1624833"/>
            <a:ext cx="1661032" cy="338554"/>
          </a:xfrm>
          <a:prstGeom prst="rect">
            <a:avLst/>
          </a:prstGeom>
          <a:noFill/>
        </p:spPr>
        <p:txBody>
          <a:bodyPr wrap="none" rtlCol="0">
            <a:spAutoFit/>
          </a:bodyPr>
          <a:lstStyle/>
          <a:p>
            <a:r>
              <a:rPr lang="en-US" sz="1600" dirty="0"/>
              <a:t>High-Fidelity Only</a:t>
            </a:r>
          </a:p>
        </p:txBody>
      </p:sp>
      <p:sp>
        <p:nvSpPr>
          <p:cNvPr id="12" name="Rectangle 11">
            <a:extLst>
              <a:ext uri="{FF2B5EF4-FFF2-40B4-BE49-F238E27FC236}">
                <a16:creationId xmlns:a16="http://schemas.microsoft.com/office/drawing/2014/main" id="{74696758-C8B7-3D45-A8AA-20BB34775ECF}"/>
              </a:ext>
            </a:extLst>
          </p:cNvPr>
          <p:cNvSpPr/>
          <p:nvPr/>
        </p:nvSpPr>
        <p:spPr>
          <a:xfrm>
            <a:off x="6596664" y="4912153"/>
            <a:ext cx="1330814" cy="338554"/>
          </a:xfrm>
          <a:prstGeom prst="rect">
            <a:avLst/>
          </a:prstGeom>
        </p:spPr>
        <p:txBody>
          <a:bodyPr wrap="none">
            <a:spAutoFit/>
          </a:bodyPr>
          <a:lstStyle/>
          <a:p>
            <a:r>
              <a:rPr lang="en-US" sz="1600" dirty="0"/>
              <a:t>RMSE = 0.013</a:t>
            </a:r>
          </a:p>
        </p:txBody>
      </p:sp>
      <p:sp>
        <p:nvSpPr>
          <p:cNvPr id="13" name="Rectangle 12">
            <a:extLst>
              <a:ext uri="{FF2B5EF4-FFF2-40B4-BE49-F238E27FC236}">
                <a16:creationId xmlns:a16="http://schemas.microsoft.com/office/drawing/2014/main" id="{63A545CE-14A9-694F-A9D5-59184A3C57F1}"/>
              </a:ext>
            </a:extLst>
          </p:cNvPr>
          <p:cNvSpPr/>
          <p:nvPr/>
        </p:nvSpPr>
        <p:spPr>
          <a:xfrm>
            <a:off x="3717147" y="4912153"/>
            <a:ext cx="1435008" cy="338554"/>
          </a:xfrm>
          <a:prstGeom prst="rect">
            <a:avLst/>
          </a:prstGeom>
        </p:spPr>
        <p:txBody>
          <a:bodyPr wrap="none">
            <a:spAutoFit/>
          </a:bodyPr>
          <a:lstStyle/>
          <a:p>
            <a:r>
              <a:rPr lang="en-US" sz="1600" dirty="0"/>
              <a:t>RMSE = 0.0069</a:t>
            </a:r>
          </a:p>
        </p:txBody>
      </p:sp>
      <p:sp>
        <p:nvSpPr>
          <p:cNvPr id="14" name="TextBox 13">
            <a:extLst>
              <a:ext uri="{FF2B5EF4-FFF2-40B4-BE49-F238E27FC236}">
                <a16:creationId xmlns:a16="http://schemas.microsoft.com/office/drawing/2014/main" id="{7FDD3917-41B5-BD47-909B-F7F69EF59AEE}"/>
              </a:ext>
            </a:extLst>
          </p:cNvPr>
          <p:cNvSpPr txBox="1"/>
          <p:nvPr/>
        </p:nvSpPr>
        <p:spPr>
          <a:xfrm>
            <a:off x="3190721" y="5688820"/>
            <a:ext cx="2263440" cy="369332"/>
          </a:xfrm>
          <a:prstGeom prst="rect">
            <a:avLst/>
          </a:prstGeom>
          <a:noFill/>
        </p:spPr>
        <p:txBody>
          <a:bodyPr wrap="none" rtlCol="0">
            <a:spAutoFit/>
          </a:bodyPr>
          <a:lstStyle/>
          <a:p>
            <a:r>
              <a:rPr lang="en-US" dirty="0"/>
              <a:t>15 High Fidelity Points</a:t>
            </a:r>
          </a:p>
        </p:txBody>
      </p:sp>
      <p:pic>
        <p:nvPicPr>
          <p:cNvPr id="15" name="Picture 14">
            <a:extLst>
              <a:ext uri="{FF2B5EF4-FFF2-40B4-BE49-F238E27FC236}">
                <a16:creationId xmlns:a16="http://schemas.microsoft.com/office/drawing/2014/main" id="{EA33D9CA-659B-FA4A-AD1E-0D18DE2F56D8}"/>
              </a:ext>
            </a:extLst>
          </p:cNvPr>
          <p:cNvPicPr>
            <a:picLocks noChangeAspect="1"/>
          </p:cNvPicPr>
          <p:nvPr/>
        </p:nvPicPr>
        <p:blipFill rotWithShape="1">
          <a:blip r:embed="rId5"/>
          <a:srcRect l="15031"/>
          <a:stretch/>
        </p:blipFill>
        <p:spPr>
          <a:xfrm>
            <a:off x="922353" y="6668339"/>
            <a:ext cx="318052" cy="140744"/>
          </a:xfrm>
          <a:prstGeom prst="rect">
            <a:avLst/>
          </a:prstGeom>
        </p:spPr>
      </p:pic>
    </p:spTree>
    <p:extLst>
      <p:ext uri="{BB962C8B-B14F-4D97-AF65-F5344CB8AC3E}">
        <p14:creationId xmlns:p14="http://schemas.microsoft.com/office/powerpoint/2010/main" val="3069229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E2FCBC-00CE-EB4C-8DFA-AA9EBDBEBA89}"/>
              </a:ext>
            </a:extLst>
          </p:cNvPr>
          <p:cNvSpPr>
            <a:spLocks noGrp="1"/>
          </p:cNvSpPr>
          <p:nvPr>
            <p:ph type="title"/>
          </p:nvPr>
        </p:nvSpPr>
        <p:spPr/>
        <p:txBody>
          <a:bodyPr/>
          <a:lstStyle/>
          <a:p>
            <a:r>
              <a:rPr lang="en-US" dirty="0"/>
              <a:t>CBAERO Inviscid Lift Difference </a:t>
            </a:r>
          </a:p>
        </p:txBody>
      </p:sp>
      <p:pic>
        <p:nvPicPr>
          <p:cNvPr id="4" name="Picture 3">
            <a:extLst>
              <a:ext uri="{FF2B5EF4-FFF2-40B4-BE49-F238E27FC236}">
                <a16:creationId xmlns:a16="http://schemas.microsoft.com/office/drawing/2014/main" id="{75C7903A-EB38-C245-8AE4-5BB533D1E806}"/>
              </a:ext>
            </a:extLst>
          </p:cNvPr>
          <p:cNvPicPr>
            <a:picLocks noChangeAspect="1"/>
          </p:cNvPicPr>
          <p:nvPr/>
        </p:nvPicPr>
        <p:blipFill>
          <a:blip r:embed="rId2"/>
          <a:stretch>
            <a:fillRect/>
          </a:stretch>
        </p:blipFill>
        <p:spPr>
          <a:xfrm>
            <a:off x="1711614" y="1455374"/>
            <a:ext cx="5284932" cy="3947252"/>
          </a:xfrm>
          <a:prstGeom prst="rect">
            <a:avLst/>
          </a:prstGeom>
        </p:spPr>
      </p:pic>
      <p:sp>
        <p:nvSpPr>
          <p:cNvPr id="5" name="TextBox 4">
            <a:extLst>
              <a:ext uri="{FF2B5EF4-FFF2-40B4-BE49-F238E27FC236}">
                <a16:creationId xmlns:a16="http://schemas.microsoft.com/office/drawing/2014/main" id="{AD617CE8-1384-0943-9777-3202B8B2A37A}"/>
              </a:ext>
            </a:extLst>
          </p:cNvPr>
          <p:cNvSpPr txBox="1"/>
          <p:nvPr/>
        </p:nvSpPr>
        <p:spPr>
          <a:xfrm>
            <a:off x="1086110" y="5620640"/>
            <a:ext cx="7042312" cy="369332"/>
          </a:xfrm>
          <a:prstGeom prst="rect">
            <a:avLst/>
          </a:prstGeom>
          <a:noFill/>
        </p:spPr>
        <p:txBody>
          <a:bodyPr wrap="none" rtlCol="0">
            <a:spAutoFit/>
          </a:bodyPr>
          <a:lstStyle/>
          <a:p>
            <a:r>
              <a:rPr lang="en-US" dirty="0"/>
              <a:t>Most differences occur at low Mach Number (partially at around Mach 3)</a:t>
            </a:r>
          </a:p>
        </p:txBody>
      </p:sp>
      <p:pic>
        <p:nvPicPr>
          <p:cNvPr id="6" name="Picture 5">
            <a:extLst>
              <a:ext uri="{FF2B5EF4-FFF2-40B4-BE49-F238E27FC236}">
                <a16:creationId xmlns:a16="http://schemas.microsoft.com/office/drawing/2014/main" id="{19A01C68-1D85-BA40-91F6-829C46672CFF}"/>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2288761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A26FDF-3AFA-3C4B-AB48-C2891354050A}"/>
              </a:ext>
            </a:extLst>
          </p:cNvPr>
          <p:cNvSpPr>
            <a:spLocks noGrp="1"/>
          </p:cNvSpPr>
          <p:nvPr>
            <p:ph type="title"/>
          </p:nvPr>
        </p:nvSpPr>
        <p:spPr/>
        <p:txBody>
          <a:bodyPr/>
          <a:lstStyle/>
          <a:p>
            <a:r>
              <a:rPr lang="en-US" dirty="0"/>
              <a:t>Cokriging Code Capabilities: Multi-fidelity Sensitivity Analysis</a:t>
            </a:r>
          </a:p>
        </p:txBody>
      </p:sp>
      <p:pic>
        <p:nvPicPr>
          <p:cNvPr id="4" name="Picture 3">
            <a:extLst>
              <a:ext uri="{FF2B5EF4-FFF2-40B4-BE49-F238E27FC236}">
                <a16:creationId xmlns:a16="http://schemas.microsoft.com/office/drawing/2014/main" id="{689CF3F9-71DC-C148-83DF-4F4E8B376543}"/>
              </a:ext>
            </a:extLst>
          </p:cNvPr>
          <p:cNvPicPr>
            <a:picLocks noChangeAspect="1"/>
          </p:cNvPicPr>
          <p:nvPr/>
        </p:nvPicPr>
        <p:blipFill>
          <a:blip r:embed="rId2"/>
          <a:stretch>
            <a:fillRect/>
          </a:stretch>
        </p:blipFill>
        <p:spPr>
          <a:xfrm>
            <a:off x="166254" y="1751403"/>
            <a:ext cx="5458691" cy="3965906"/>
          </a:xfrm>
          <a:prstGeom prst="rect">
            <a:avLst/>
          </a:prstGeom>
        </p:spPr>
      </p:pic>
      <p:sp>
        <p:nvSpPr>
          <p:cNvPr id="6" name="Rectangle 5">
            <a:extLst>
              <a:ext uri="{FF2B5EF4-FFF2-40B4-BE49-F238E27FC236}">
                <a16:creationId xmlns:a16="http://schemas.microsoft.com/office/drawing/2014/main" id="{97718A86-4938-6949-8F47-A2C2B4EF576E}"/>
              </a:ext>
            </a:extLst>
          </p:cNvPr>
          <p:cNvSpPr/>
          <p:nvPr/>
        </p:nvSpPr>
        <p:spPr>
          <a:xfrm>
            <a:off x="950711" y="1382071"/>
            <a:ext cx="4287777" cy="369332"/>
          </a:xfrm>
          <a:prstGeom prst="rect">
            <a:avLst/>
          </a:prstGeom>
        </p:spPr>
        <p:txBody>
          <a:bodyPr wrap="none">
            <a:spAutoFit/>
          </a:bodyPr>
          <a:lstStyle/>
          <a:p>
            <a:r>
              <a:rPr lang="en-US" dirty="0"/>
              <a:t>Approximate Main Effects Total Drag </a:t>
            </a:r>
            <a:r>
              <a:rPr lang="en-US" dirty="0" err="1"/>
              <a:t>cbaero</a:t>
            </a:r>
            <a:endParaRPr lang="en-US" dirty="0"/>
          </a:p>
        </p:txBody>
      </p:sp>
      <p:sp>
        <p:nvSpPr>
          <p:cNvPr id="7" name="TextBox 6">
            <a:extLst>
              <a:ext uri="{FF2B5EF4-FFF2-40B4-BE49-F238E27FC236}">
                <a16:creationId xmlns:a16="http://schemas.microsoft.com/office/drawing/2014/main" id="{41E9881A-4B0D-4541-87BC-B836607E8675}"/>
              </a:ext>
            </a:extLst>
          </p:cNvPr>
          <p:cNvSpPr txBox="1"/>
          <p:nvPr/>
        </p:nvSpPr>
        <p:spPr>
          <a:xfrm>
            <a:off x="5772284" y="2043216"/>
            <a:ext cx="2914516" cy="646331"/>
          </a:xfrm>
          <a:prstGeom prst="rect">
            <a:avLst/>
          </a:prstGeom>
          <a:noFill/>
        </p:spPr>
        <p:txBody>
          <a:bodyPr wrap="none" rtlCol="0">
            <a:spAutoFit/>
          </a:bodyPr>
          <a:lstStyle/>
          <a:p>
            <a:r>
              <a:rPr lang="en-US" dirty="0"/>
              <a:t>First Order Sensitivity Values:</a:t>
            </a:r>
          </a:p>
          <a:p>
            <a:r>
              <a:rPr lang="en-US" dirty="0"/>
              <a:t>0.018, 0.014, 0.996</a:t>
            </a:r>
          </a:p>
        </p:txBody>
      </p:sp>
      <p:sp>
        <p:nvSpPr>
          <p:cNvPr id="8" name="TextBox 7">
            <a:extLst>
              <a:ext uri="{FF2B5EF4-FFF2-40B4-BE49-F238E27FC236}">
                <a16:creationId xmlns:a16="http://schemas.microsoft.com/office/drawing/2014/main" id="{DC1142E1-01FC-4944-A872-251C6BF846ED}"/>
              </a:ext>
            </a:extLst>
          </p:cNvPr>
          <p:cNvSpPr txBox="1"/>
          <p:nvPr/>
        </p:nvSpPr>
        <p:spPr>
          <a:xfrm>
            <a:off x="5772284" y="2858152"/>
            <a:ext cx="2432076" cy="646331"/>
          </a:xfrm>
          <a:prstGeom prst="rect">
            <a:avLst/>
          </a:prstGeom>
          <a:noFill/>
        </p:spPr>
        <p:txBody>
          <a:bodyPr wrap="none" rtlCol="0">
            <a:spAutoFit/>
          </a:bodyPr>
          <a:lstStyle/>
          <a:p>
            <a:r>
              <a:rPr lang="en-US" dirty="0"/>
              <a:t>Total Sensitivity Values:</a:t>
            </a:r>
          </a:p>
          <a:p>
            <a:r>
              <a:rPr lang="en-US" dirty="0"/>
              <a:t>4e-03, -3e-04,  0.98</a:t>
            </a:r>
          </a:p>
        </p:txBody>
      </p:sp>
      <p:sp>
        <p:nvSpPr>
          <p:cNvPr id="10" name="TextBox 9">
            <a:extLst>
              <a:ext uri="{FF2B5EF4-FFF2-40B4-BE49-F238E27FC236}">
                <a16:creationId xmlns:a16="http://schemas.microsoft.com/office/drawing/2014/main" id="{8F776EB8-E086-E945-B63D-7490E6A0425F}"/>
              </a:ext>
            </a:extLst>
          </p:cNvPr>
          <p:cNvSpPr txBox="1"/>
          <p:nvPr/>
        </p:nvSpPr>
        <p:spPr>
          <a:xfrm>
            <a:off x="2424545" y="5717309"/>
            <a:ext cx="1340110" cy="369332"/>
          </a:xfrm>
          <a:prstGeom prst="rect">
            <a:avLst/>
          </a:prstGeom>
          <a:noFill/>
        </p:spPr>
        <p:txBody>
          <a:bodyPr wrap="none" rtlCol="0">
            <a:spAutoFit/>
          </a:bodyPr>
          <a:lstStyle/>
          <a:p>
            <a:r>
              <a:rPr lang="en-US" dirty="0"/>
              <a:t>Scaled Input</a:t>
            </a:r>
          </a:p>
        </p:txBody>
      </p:sp>
      <p:sp>
        <p:nvSpPr>
          <p:cNvPr id="11" name="TextBox 10">
            <a:extLst>
              <a:ext uri="{FF2B5EF4-FFF2-40B4-BE49-F238E27FC236}">
                <a16:creationId xmlns:a16="http://schemas.microsoft.com/office/drawing/2014/main" id="{684C89C2-EF41-4D41-9FE0-A9E80F7D1008}"/>
              </a:ext>
            </a:extLst>
          </p:cNvPr>
          <p:cNvSpPr txBox="1"/>
          <p:nvPr/>
        </p:nvSpPr>
        <p:spPr>
          <a:xfrm rot="16200000">
            <a:off x="-531529" y="3319816"/>
            <a:ext cx="1248227" cy="369332"/>
          </a:xfrm>
          <a:prstGeom prst="rect">
            <a:avLst/>
          </a:prstGeom>
          <a:noFill/>
        </p:spPr>
        <p:txBody>
          <a:bodyPr wrap="none" rtlCol="0">
            <a:spAutoFit/>
          </a:bodyPr>
          <a:lstStyle/>
          <a:p>
            <a:r>
              <a:rPr lang="en-US" dirty="0"/>
              <a:t>Main Effect</a:t>
            </a:r>
          </a:p>
        </p:txBody>
      </p:sp>
      <p:pic>
        <p:nvPicPr>
          <p:cNvPr id="9" name="Picture 8">
            <a:extLst>
              <a:ext uri="{FF2B5EF4-FFF2-40B4-BE49-F238E27FC236}">
                <a16:creationId xmlns:a16="http://schemas.microsoft.com/office/drawing/2014/main" id="{9D35C215-DF49-DE43-B8C9-CCF3D61D9AA0}"/>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1983783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F2B121-CCCB-C241-AAD6-E3AB0B27F166}"/>
              </a:ext>
            </a:extLst>
          </p:cNvPr>
          <p:cNvSpPr>
            <a:spLocks noGrp="1"/>
          </p:cNvSpPr>
          <p:nvPr>
            <p:ph type="title"/>
          </p:nvPr>
        </p:nvSpPr>
        <p:spPr/>
        <p:txBody>
          <a:bodyPr/>
          <a:lstStyle/>
          <a:p>
            <a:r>
              <a:rPr lang="en-US" dirty="0"/>
              <a:t>Cokriging Code Capabilities: Fast Leave-one-out Predictions</a:t>
            </a:r>
          </a:p>
        </p:txBody>
      </p:sp>
      <p:pic>
        <p:nvPicPr>
          <p:cNvPr id="4" name="Picture 3">
            <a:extLst>
              <a:ext uri="{FF2B5EF4-FFF2-40B4-BE49-F238E27FC236}">
                <a16:creationId xmlns:a16="http://schemas.microsoft.com/office/drawing/2014/main" id="{5339083B-9AA6-AB4D-B74D-09EE111D8AD7}"/>
              </a:ext>
            </a:extLst>
          </p:cNvPr>
          <p:cNvPicPr>
            <a:picLocks noChangeAspect="1"/>
          </p:cNvPicPr>
          <p:nvPr/>
        </p:nvPicPr>
        <p:blipFill>
          <a:blip r:embed="rId2"/>
          <a:stretch>
            <a:fillRect/>
          </a:stretch>
        </p:blipFill>
        <p:spPr>
          <a:xfrm>
            <a:off x="281540" y="1759527"/>
            <a:ext cx="4290460" cy="3338946"/>
          </a:xfrm>
          <a:prstGeom prst="rect">
            <a:avLst/>
          </a:prstGeom>
        </p:spPr>
      </p:pic>
      <p:pic>
        <p:nvPicPr>
          <p:cNvPr id="5" name="Picture 4">
            <a:extLst>
              <a:ext uri="{FF2B5EF4-FFF2-40B4-BE49-F238E27FC236}">
                <a16:creationId xmlns:a16="http://schemas.microsoft.com/office/drawing/2014/main" id="{4F4EC229-3BE3-7944-A7D0-9E6326DCBAF7}"/>
              </a:ext>
            </a:extLst>
          </p:cNvPr>
          <p:cNvPicPr>
            <a:picLocks noChangeAspect="1"/>
          </p:cNvPicPr>
          <p:nvPr/>
        </p:nvPicPr>
        <p:blipFill>
          <a:blip r:embed="rId3"/>
          <a:stretch>
            <a:fillRect/>
          </a:stretch>
        </p:blipFill>
        <p:spPr>
          <a:xfrm>
            <a:off x="4572001" y="1759527"/>
            <a:ext cx="4290459" cy="3338946"/>
          </a:xfrm>
          <a:prstGeom prst="rect">
            <a:avLst/>
          </a:prstGeom>
        </p:spPr>
      </p:pic>
      <p:sp>
        <p:nvSpPr>
          <p:cNvPr id="6" name="TextBox 5">
            <a:extLst>
              <a:ext uri="{FF2B5EF4-FFF2-40B4-BE49-F238E27FC236}">
                <a16:creationId xmlns:a16="http://schemas.microsoft.com/office/drawing/2014/main" id="{922A9384-2772-0B44-BADB-A00C76D5F877}"/>
              </a:ext>
            </a:extLst>
          </p:cNvPr>
          <p:cNvSpPr txBox="1"/>
          <p:nvPr/>
        </p:nvSpPr>
        <p:spPr>
          <a:xfrm>
            <a:off x="1743918" y="5260388"/>
            <a:ext cx="5656164" cy="369332"/>
          </a:xfrm>
          <a:prstGeom prst="rect">
            <a:avLst/>
          </a:prstGeom>
          <a:noFill/>
        </p:spPr>
        <p:txBody>
          <a:bodyPr wrap="none" rtlCol="0">
            <a:spAutoFit/>
          </a:bodyPr>
          <a:lstStyle/>
          <a:p>
            <a:r>
              <a:rPr lang="en-US" dirty="0"/>
              <a:t>Data is from simulated example in </a:t>
            </a:r>
            <a:r>
              <a:rPr lang="en-US" dirty="0" err="1"/>
              <a:t>MuFiCokm</a:t>
            </a:r>
            <a:r>
              <a:rPr lang="en-US" dirty="0"/>
              <a:t> package in R</a:t>
            </a:r>
          </a:p>
        </p:txBody>
      </p:sp>
      <p:pic>
        <p:nvPicPr>
          <p:cNvPr id="7" name="Picture 6">
            <a:extLst>
              <a:ext uri="{FF2B5EF4-FFF2-40B4-BE49-F238E27FC236}">
                <a16:creationId xmlns:a16="http://schemas.microsoft.com/office/drawing/2014/main" id="{3C3029E4-A916-E44F-85D2-894203CE637F}"/>
              </a:ext>
            </a:extLst>
          </p:cNvPr>
          <p:cNvPicPr>
            <a:picLocks noChangeAspect="1"/>
          </p:cNvPicPr>
          <p:nvPr/>
        </p:nvPicPr>
        <p:blipFill rotWithShape="1">
          <a:blip r:embed="rId4"/>
          <a:srcRect l="15031"/>
          <a:stretch/>
        </p:blipFill>
        <p:spPr>
          <a:xfrm>
            <a:off x="922353" y="6668339"/>
            <a:ext cx="318052" cy="140744"/>
          </a:xfrm>
          <a:prstGeom prst="rect">
            <a:avLst/>
          </a:prstGeom>
        </p:spPr>
      </p:pic>
    </p:spTree>
    <p:extLst>
      <p:ext uri="{BB962C8B-B14F-4D97-AF65-F5344CB8AC3E}">
        <p14:creationId xmlns:p14="http://schemas.microsoft.com/office/powerpoint/2010/main" val="2496107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0141D1-B4D4-E040-A80F-12A89CF85BEA}"/>
              </a:ext>
            </a:extLst>
          </p:cNvPr>
          <p:cNvSpPr>
            <a:spLocks noGrp="1"/>
          </p:cNvSpPr>
          <p:nvPr>
            <p:ph type="title"/>
          </p:nvPr>
        </p:nvSpPr>
        <p:spPr/>
        <p:txBody>
          <a:bodyPr/>
          <a:lstStyle/>
          <a:p>
            <a:r>
              <a:rPr lang="en-US" dirty="0"/>
              <a:t>Latin Hypercube Design (LHD) </a:t>
            </a:r>
          </a:p>
        </p:txBody>
      </p:sp>
      <p:pic>
        <p:nvPicPr>
          <p:cNvPr id="4" name="Picture 3">
            <a:extLst>
              <a:ext uri="{FF2B5EF4-FFF2-40B4-BE49-F238E27FC236}">
                <a16:creationId xmlns:a16="http://schemas.microsoft.com/office/drawing/2014/main" id="{6E5DFE00-85EE-C74A-A488-C04653DFF25C}"/>
              </a:ext>
            </a:extLst>
          </p:cNvPr>
          <p:cNvPicPr>
            <a:picLocks noChangeAspect="1"/>
          </p:cNvPicPr>
          <p:nvPr/>
        </p:nvPicPr>
        <p:blipFill>
          <a:blip r:embed="rId2"/>
          <a:stretch>
            <a:fillRect/>
          </a:stretch>
        </p:blipFill>
        <p:spPr>
          <a:xfrm>
            <a:off x="1551709" y="1386582"/>
            <a:ext cx="6040582" cy="435483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2E473F0-FFA9-EF43-B9AF-2BD2C896B1D0}"/>
                  </a:ext>
                </a:extLst>
              </p:cNvPr>
              <p:cNvSpPr txBox="1"/>
              <p:nvPr/>
            </p:nvSpPr>
            <p:spPr>
              <a:xfrm>
                <a:off x="1707594" y="5899722"/>
                <a:ext cx="5728812" cy="380810"/>
              </a:xfrm>
              <a:prstGeom prst="rect">
                <a:avLst/>
              </a:prstGeom>
              <a:noFill/>
            </p:spPr>
            <p:txBody>
              <a:bodyPr wrap="none" rtlCol="0">
                <a:spAutoFit/>
              </a:bodyPr>
              <a:lstStyle/>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𝑁</m:t>
                        </m:r>
                        <m:r>
                          <a:rPr lang="en-US" i="1">
                            <a:latin typeface="Cambria Math" panose="02040503050406030204" pitchFamily="18" charset="0"/>
                          </a:rPr>
                          <m:t>!)</m:t>
                        </m:r>
                      </m:e>
                      <m:sup>
                        <m:r>
                          <a:rPr lang="en-US"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rPr>
                          <m:t>−1)</m:t>
                        </m:r>
                      </m:sup>
                    </m:sSup>
                  </m:oMath>
                </a14:m>
                <a:r>
                  <a:rPr lang="en-US" dirty="0"/>
                  <a:t> choices of LHD (N runs, k inputs) how to choose?</a:t>
                </a:r>
              </a:p>
            </p:txBody>
          </p:sp>
        </mc:Choice>
        <mc:Fallback xmlns="">
          <p:sp>
            <p:nvSpPr>
              <p:cNvPr id="5" name="TextBox 4">
                <a:extLst>
                  <a:ext uri="{FF2B5EF4-FFF2-40B4-BE49-F238E27FC236}">
                    <a16:creationId xmlns:a16="http://schemas.microsoft.com/office/drawing/2014/main" id="{02E473F0-FFA9-EF43-B9AF-2BD2C896B1D0}"/>
                  </a:ext>
                </a:extLst>
              </p:cNvPr>
              <p:cNvSpPr txBox="1">
                <a:spLocks noRot="1" noChangeAspect="1" noMove="1" noResize="1" noEditPoints="1" noAdjustHandles="1" noChangeArrowheads="1" noChangeShapeType="1" noTextEdit="1"/>
              </p:cNvSpPr>
              <p:nvPr/>
            </p:nvSpPr>
            <p:spPr>
              <a:xfrm>
                <a:off x="1707594" y="5899722"/>
                <a:ext cx="5728812" cy="380810"/>
              </a:xfrm>
              <a:prstGeom prst="rect">
                <a:avLst/>
              </a:prstGeom>
              <a:blipFill>
                <a:blip r:embed="rId3"/>
                <a:stretch>
                  <a:fillRect l="-442" t="-3226" b="-2580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C357104-8A85-4F46-AF8A-910BB7B8DEDD}"/>
              </a:ext>
            </a:extLst>
          </p:cNvPr>
          <p:cNvPicPr>
            <a:picLocks noChangeAspect="1"/>
          </p:cNvPicPr>
          <p:nvPr/>
        </p:nvPicPr>
        <p:blipFill rotWithShape="1">
          <a:blip r:embed="rId4"/>
          <a:srcRect l="15031"/>
          <a:stretch/>
        </p:blipFill>
        <p:spPr>
          <a:xfrm>
            <a:off x="922353" y="6668339"/>
            <a:ext cx="318052" cy="140744"/>
          </a:xfrm>
          <a:prstGeom prst="rect">
            <a:avLst/>
          </a:prstGeom>
        </p:spPr>
      </p:pic>
    </p:spTree>
    <p:extLst>
      <p:ext uri="{BB962C8B-B14F-4D97-AF65-F5344CB8AC3E}">
        <p14:creationId xmlns:p14="http://schemas.microsoft.com/office/powerpoint/2010/main" val="1047262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1A59B-4420-4F0C-A9D8-FEA91E14D993}"/>
              </a:ext>
            </a:extLst>
          </p:cNvPr>
          <p:cNvSpPr>
            <a:spLocks noGrp="1"/>
          </p:cNvSpPr>
          <p:nvPr>
            <p:ph type="title"/>
          </p:nvPr>
        </p:nvSpPr>
        <p:spPr/>
        <p:txBody>
          <a:bodyPr/>
          <a:lstStyle/>
          <a:p>
            <a:r>
              <a:rPr lang="en-US" dirty="0"/>
              <a:t>An Introduction to Sora (LLNL’s Flight Sim Suite)</a:t>
            </a:r>
          </a:p>
        </p:txBody>
      </p:sp>
      <p:sp>
        <p:nvSpPr>
          <p:cNvPr id="4" name="Callout: Line 3">
            <a:extLst>
              <a:ext uri="{FF2B5EF4-FFF2-40B4-BE49-F238E27FC236}">
                <a16:creationId xmlns:a16="http://schemas.microsoft.com/office/drawing/2014/main" id="{D97AA891-6A0F-4829-A77C-BC5CF7B04887}"/>
              </a:ext>
            </a:extLst>
          </p:cNvPr>
          <p:cNvSpPr/>
          <p:nvPr/>
        </p:nvSpPr>
        <p:spPr bwMode="auto">
          <a:xfrm>
            <a:off x="4706385" y="1566640"/>
            <a:ext cx="4241335" cy="2320595"/>
          </a:xfrm>
          <a:prstGeom prst="borderCallout1">
            <a:avLst>
              <a:gd name="adj1" fmla="val 34"/>
              <a:gd name="adj2" fmla="val 87"/>
              <a:gd name="adj3" fmla="val 52690"/>
              <a:gd name="adj4" fmla="val -26728"/>
            </a:avLst>
          </a:prstGeom>
          <a:solidFill>
            <a:schemeClr val="bg1">
              <a:lumMod val="95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marL="342900" marR="0" indent="-342900" algn="l" defTabSz="914400" rtl="0" eaLnBrk="1" fontAlgn="base" latinLnBrk="0" hangingPunct="1">
              <a:lnSpc>
                <a:spcPct val="90000"/>
              </a:lnSpc>
              <a:spcBef>
                <a:spcPct val="20000"/>
              </a:spcBef>
              <a:spcAft>
                <a:spcPct val="0"/>
              </a:spcAft>
              <a:buClrTx/>
              <a:buSzTx/>
              <a:buFontTx/>
              <a:buChar char="•"/>
              <a:tabLst/>
            </a:pPr>
            <a:endParaRPr kumimoji="0" lang="en-US" sz="2400" b="1" i="0" u="none" strike="noStrike" cap="none" normalizeH="0" baseline="0">
              <a:ln>
                <a:noFill/>
              </a:ln>
              <a:solidFill>
                <a:schemeClr val="tx1"/>
              </a:solidFill>
              <a:effectLst/>
              <a:latin typeface="Arial Narrow" pitchFamily="34" charset="0"/>
            </a:endParaRPr>
          </a:p>
        </p:txBody>
      </p:sp>
      <p:pic>
        <p:nvPicPr>
          <p:cNvPr id="5" name="Picture 4" descr="Full earth from new moon.">
            <a:extLst>
              <a:ext uri="{FF2B5EF4-FFF2-40B4-BE49-F238E27FC236}">
                <a16:creationId xmlns:a16="http://schemas.microsoft.com/office/drawing/2014/main" id="{EEA2C91B-DF12-4A16-94B3-7EACCCEC6D59}"/>
              </a:ext>
            </a:extLst>
          </p:cNvPr>
          <p:cNvPicPr>
            <a:picLocks noChangeAspect="1" noChangeArrowheads="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6506" b="78049"/>
          <a:stretch/>
        </p:blipFill>
        <p:spPr bwMode="auto">
          <a:xfrm>
            <a:off x="196279" y="5238416"/>
            <a:ext cx="6907868" cy="9805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D5A49FE-6886-426A-B986-0018E7444040}"/>
              </a:ext>
            </a:extLst>
          </p:cNvPr>
          <p:cNvSpPr/>
          <p:nvPr/>
        </p:nvSpPr>
        <p:spPr bwMode="auto">
          <a:xfrm>
            <a:off x="568423" y="3696893"/>
            <a:ext cx="2027040" cy="2115817"/>
          </a:xfrm>
          <a:prstGeom prst="rect">
            <a:avLst/>
          </a:prstGeom>
          <a:solidFill>
            <a:schemeClr val="bg1"/>
          </a:solidFill>
          <a:ln w="9525">
            <a:solidFill>
              <a:schemeClr val="tx1">
                <a:lumMod val="50000"/>
                <a:lumOff val="50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cxnSp>
        <p:nvCxnSpPr>
          <p:cNvPr id="7" name="Straight Connector 6">
            <a:extLst>
              <a:ext uri="{FF2B5EF4-FFF2-40B4-BE49-F238E27FC236}">
                <a16:creationId xmlns:a16="http://schemas.microsoft.com/office/drawing/2014/main" id="{07C1AE59-10D2-4A59-97CD-8B2C0BE083D1}"/>
              </a:ext>
            </a:extLst>
          </p:cNvPr>
          <p:cNvCxnSpPr>
            <a:cxnSpLocks/>
          </p:cNvCxnSpPr>
          <p:nvPr/>
        </p:nvCxnSpPr>
        <p:spPr bwMode="auto">
          <a:xfrm>
            <a:off x="3589971" y="3128198"/>
            <a:ext cx="1116414" cy="768114"/>
          </a:xfrm>
          <a:prstGeom prst="line">
            <a:avLst/>
          </a:prstGeom>
          <a:noFill/>
          <a:ln w="9525" cap="flat" cmpd="sng" algn="ctr">
            <a:solidFill>
              <a:schemeClr val="tx1">
                <a:lumMod val="50000"/>
                <a:lumOff val="50000"/>
              </a:schemeClr>
            </a:solidFill>
            <a:prstDash val="solid"/>
            <a:round/>
            <a:headEnd type="none" w="med" len="med"/>
            <a:tailEnd type="none" w="med" len="med"/>
          </a:ln>
          <a:effectLst/>
        </p:spPr>
      </p:cxnSp>
      <p:pic>
        <p:nvPicPr>
          <p:cNvPr id="8" name="Picture 7" descr="Related image">
            <a:extLst>
              <a:ext uri="{FF2B5EF4-FFF2-40B4-BE49-F238E27FC236}">
                <a16:creationId xmlns:a16="http://schemas.microsoft.com/office/drawing/2014/main" id="{CFF160C5-1E56-4345-84DE-69D5BC51F905}"/>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0661" t="17983" r="33957" b="17308"/>
          <a:stretch/>
        </p:blipFill>
        <p:spPr bwMode="auto">
          <a:xfrm rot="5400000">
            <a:off x="3546137" y="5054283"/>
            <a:ext cx="655976" cy="674825"/>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1B191979-63AA-479F-95CA-D2F60EBD70EF}"/>
              </a:ext>
            </a:extLst>
          </p:cNvPr>
          <p:cNvSpPr/>
          <p:nvPr/>
        </p:nvSpPr>
        <p:spPr bwMode="auto">
          <a:xfrm>
            <a:off x="1656691" y="2207415"/>
            <a:ext cx="2197337" cy="3138269"/>
          </a:xfrm>
          <a:custGeom>
            <a:avLst/>
            <a:gdLst>
              <a:gd name="connsiteX0" fmla="*/ 0 w 3076575"/>
              <a:gd name="connsiteY0" fmla="*/ 0 h 4229100"/>
              <a:gd name="connsiteX1" fmla="*/ 3076575 w 3076575"/>
              <a:gd name="connsiteY1" fmla="*/ 4229100 h 4229100"/>
              <a:gd name="connsiteX0" fmla="*/ 0 w 3076575"/>
              <a:gd name="connsiteY0" fmla="*/ 0 h 4229100"/>
              <a:gd name="connsiteX1" fmla="*/ 3076575 w 3076575"/>
              <a:gd name="connsiteY1" fmla="*/ 4229100 h 4229100"/>
              <a:gd name="connsiteX0" fmla="*/ 0 w 3076575"/>
              <a:gd name="connsiteY0" fmla="*/ 0 h 4229100"/>
              <a:gd name="connsiteX1" fmla="*/ 3076575 w 3076575"/>
              <a:gd name="connsiteY1" fmla="*/ 4229100 h 4229100"/>
              <a:gd name="connsiteX0" fmla="*/ 0 w 3076575"/>
              <a:gd name="connsiteY0" fmla="*/ 0 h 4229100"/>
              <a:gd name="connsiteX1" fmla="*/ 3076575 w 3076575"/>
              <a:gd name="connsiteY1" fmla="*/ 4229100 h 4229100"/>
            </a:gdLst>
            <a:ahLst/>
            <a:cxnLst>
              <a:cxn ang="0">
                <a:pos x="connsiteX0" y="connsiteY0"/>
              </a:cxn>
              <a:cxn ang="0">
                <a:pos x="connsiteX1" y="connsiteY1"/>
              </a:cxn>
            </a:cxnLst>
            <a:rect l="l" t="t" r="r" b="b"/>
            <a:pathLst>
              <a:path w="3076575" h="4229100">
                <a:moveTo>
                  <a:pt x="0" y="0"/>
                </a:moveTo>
                <a:cubicBezTo>
                  <a:pt x="648493" y="327025"/>
                  <a:pt x="2620962" y="1444625"/>
                  <a:pt x="3076575" y="4229100"/>
                </a:cubicBezTo>
              </a:path>
            </a:pathLst>
          </a:custGeom>
          <a:noFill/>
          <a:ln w="25400">
            <a:solidFill>
              <a:schemeClr val="accent6">
                <a:lumMod val="50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ts val="0"/>
              </a:spcBef>
              <a:spcAft>
                <a:spcPts val="0"/>
              </a:spcAft>
              <a:buNone/>
            </a:pPr>
            <a:endParaRPr lang="en-US" sz="1350" b="0">
              <a:solidFill>
                <a:prstClr val="black"/>
              </a:solidFill>
              <a:latin typeface="Calibri" panose="020F0502020204030204"/>
            </a:endParaRPr>
          </a:p>
        </p:txBody>
      </p:sp>
      <p:sp>
        <p:nvSpPr>
          <p:cNvPr id="10" name="Freeform: Shape 9">
            <a:extLst>
              <a:ext uri="{FF2B5EF4-FFF2-40B4-BE49-F238E27FC236}">
                <a16:creationId xmlns:a16="http://schemas.microsoft.com/office/drawing/2014/main" id="{A6A96E1A-5429-4A75-A92A-5EDCE31546C4}"/>
              </a:ext>
            </a:extLst>
          </p:cNvPr>
          <p:cNvSpPr/>
          <p:nvPr/>
        </p:nvSpPr>
        <p:spPr bwMode="auto">
          <a:xfrm>
            <a:off x="1603113" y="2181003"/>
            <a:ext cx="2500313" cy="3164681"/>
          </a:xfrm>
          <a:custGeom>
            <a:avLst/>
            <a:gdLst>
              <a:gd name="connsiteX0" fmla="*/ 0 w 3076575"/>
              <a:gd name="connsiteY0" fmla="*/ 0 h 4229100"/>
              <a:gd name="connsiteX1" fmla="*/ 3076575 w 3076575"/>
              <a:gd name="connsiteY1" fmla="*/ 4229100 h 4229100"/>
              <a:gd name="connsiteX0" fmla="*/ 0 w 3076575"/>
              <a:gd name="connsiteY0" fmla="*/ 0 h 4229100"/>
              <a:gd name="connsiteX1" fmla="*/ 3076575 w 3076575"/>
              <a:gd name="connsiteY1" fmla="*/ 4229100 h 4229100"/>
              <a:gd name="connsiteX0" fmla="*/ 0 w 3076575"/>
              <a:gd name="connsiteY0" fmla="*/ 0 h 4229100"/>
              <a:gd name="connsiteX1" fmla="*/ 3076575 w 3076575"/>
              <a:gd name="connsiteY1" fmla="*/ 4229100 h 4229100"/>
              <a:gd name="connsiteX0" fmla="*/ 0 w 3076575"/>
              <a:gd name="connsiteY0" fmla="*/ 0 h 4229100"/>
              <a:gd name="connsiteX1" fmla="*/ 3076575 w 3076575"/>
              <a:gd name="connsiteY1" fmla="*/ 4229100 h 4229100"/>
              <a:gd name="connsiteX0" fmla="*/ 0 w 3661124"/>
              <a:gd name="connsiteY0" fmla="*/ 0 h 4219575"/>
              <a:gd name="connsiteX1" fmla="*/ 3661124 w 3661124"/>
              <a:gd name="connsiteY1" fmla="*/ 4219575 h 4219575"/>
              <a:gd name="connsiteX0" fmla="*/ 0 w 3589337"/>
              <a:gd name="connsiteY0" fmla="*/ 0 h 4219575"/>
              <a:gd name="connsiteX1" fmla="*/ 3589337 w 3589337"/>
              <a:gd name="connsiteY1" fmla="*/ 4219575 h 4219575"/>
            </a:gdLst>
            <a:ahLst/>
            <a:cxnLst>
              <a:cxn ang="0">
                <a:pos x="connsiteX0" y="connsiteY0"/>
              </a:cxn>
              <a:cxn ang="0">
                <a:pos x="connsiteX1" y="connsiteY1"/>
              </a:cxn>
            </a:cxnLst>
            <a:rect l="l" t="t" r="r" b="b"/>
            <a:pathLst>
              <a:path w="3589337" h="4219575">
                <a:moveTo>
                  <a:pt x="0" y="0"/>
                </a:moveTo>
                <a:cubicBezTo>
                  <a:pt x="648493" y="327025"/>
                  <a:pt x="3133724" y="1435100"/>
                  <a:pt x="3589337" y="4219575"/>
                </a:cubicBezTo>
              </a:path>
            </a:pathLst>
          </a:custGeom>
          <a:noFill/>
          <a:ln>
            <a:solidFill>
              <a:schemeClr val="accent6">
                <a:lumMod val="50000"/>
              </a:schemeClr>
            </a:solidFill>
            <a:prstDash val="lgDash"/>
            <a:headEnd/>
            <a:tailEnd/>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ts val="0"/>
              </a:spcBef>
              <a:spcAft>
                <a:spcPts val="0"/>
              </a:spcAft>
              <a:buNone/>
            </a:pPr>
            <a:endParaRPr lang="en-US" sz="1350" b="0" dirty="0">
              <a:solidFill>
                <a:prstClr val="black"/>
              </a:solidFill>
              <a:latin typeface="Calibri" panose="020F0502020204030204"/>
            </a:endParaRPr>
          </a:p>
        </p:txBody>
      </p:sp>
      <p:sp>
        <p:nvSpPr>
          <p:cNvPr id="11" name="Freeform: Shape 10">
            <a:extLst>
              <a:ext uri="{FF2B5EF4-FFF2-40B4-BE49-F238E27FC236}">
                <a16:creationId xmlns:a16="http://schemas.microsoft.com/office/drawing/2014/main" id="{61D5131F-ED48-43A1-990F-1D2B91D4B645}"/>
              </a:ext>
            </a:extLst>
          </p:cNvPr>
          <p:cNvSpPr/>
          <p:nvPr/>
        </p:nvSpPr>
        <p:spPr bwMode="auto">
          <a:xfrm>
            <a:off x="1603113" y="2195290"/>
            <a:ext cx="2027040" cy="3161111"/>
          </a:xfrm>
          <a:custGeom>
            <a:avLst/>
            <a:gdLst>
              <a:gd name="connsiteX0" fmla="*/ 0 w 3076575"/>
              <a:gd name="connsiteY0" fmla="*/ 0 h 4229100"/>
              <a:gd name="connsiteX1" fmla="*/ 3076575 w 3076575"/>
              <a:gd name="connsiteY1" fmla="*/ 4229100 h 4229100"/>
              <a:gd name="connsiteX0" fmla="*/ 0 w 3076575"/>
              <a:gd name="connsiteY0" fmla="*/ 0 h 4229100"/>
              <a:gd name="connsiteX1" fmla="*/ 3076575 w 3076575"/>
              <a:gd name="connsiteY1" fmla="*/ 4229100 h 4229100"/>
              <a:gd name="connsiteX0" fmla="*/ 0 w 3076575"/>
              <a:gd name="connsiteY0" fmla="*/ 0 h 4229100"/>
              <a:gd name="connsiteX1" fmla="*/ 3076575 w 3076575"/>
              <a:gd name="connsiteY1" fmla="*/ 4229100 h 4229100"/>
              <a:gd name="connsiteX0" fmla="*/ 0 w 3076575"/>
              <a:gd name="connsiteY0" fmla="*/ 0 h 4229100"/>
              <a:gd name="connsiteX1" fmla="*/ 3076575 w 3076575"/>
              <a:gd name="connsiteY1" fmla="*/ 4229100 h 4229100"/>
              <a:gd name="connsiteX0" fmla="*/ 0 w 2803967"/>
              <a:gd name="connsiteY0" fmla="*/ 0 h 4127969"/>
              <a:gd name="connsiteX1" fmla="*/ 2803967 w 2803967"/>
              <a:gd name="connsiteY1" fmla="*/ 4127969 h 4127969"/>
              <a:gd name="connsiteX0" fmla="*/ 0 w 2755287"/>
              <a:gd name="connsiteY0" fmla="*/ 0 h 4008451"/>
              <a:gd name="connsiteX1" fmla="*/ 2755287 w 2755287"/>
              <a:gd name="connsiteY1" fmla="*/ 4008451 h 4008451"/>
              <a:gd name="connsiteX0" fmla="*/ 0 w 2765023"/>
              <a:gd name="connsiteY0" fmla="*/ 0 h 4036032"/>
              <a:gd name="connsiteX1" fmla="*/ 2765023 w 2765023"/>
              <a:gd name="connsiteY1" fmla="*/ 4036032 h 4036032"/>
              <a:gd name="connsiteX0" fmla="*/ 0 w 2765023"/>
              <a:gd name="connsiteY0" fmla="*/ 0 h 4082000"/>
              <a:gd name="connsiteX1" fmla="*/ 2765023 w 2765023"/>
              <a:gd name="connsiteY1" fmla="*/ 4082000 h 4082000"/>
              <a:gd name="connsiteX0" fmla="*/ 0 w 2762589"/>
              <a:gd name="connsiteY0" fmla="*/ 0 h 4068210"/>
              <a:gd name="connsiteX1" fmla="*/ 2762589 w 2762589"/>
              <a:gd name="connsiteY1" fmla="*/ 4068210 h 4068210"/>
            </a:gdLst>
            <a:ahLst/>
            <a:cxnLst>
              <a:cxn ang="0">
                <a:pos x="connsiteX0" y="connsiteY0"/>
              </a:cxn>
              <a:cxn ang="0">
                <a:pos x="connsiteX1" y="connsiteY1"/>
              </a:cxn>
            </a:cxnLst>
            <a:rect l="l" t="t" r="r" b="b"/>
            <a:pathLst>
              <a:path w="2762589" h="4068210">
                <a:moveTo>
                  <a:pt x="0" y="0"/>
                </a:moveTo>
                <a:cubicBezTo>
                  <a:pt x="648493" y="327025"/>
                  <a:pt x="2306976" y="1283735"/>
                  <a:pt x="2762589" y="4068210"/>
                </a:cubicBezTo>
              </a:path>
            </a:pathLst>
          </a:custGeom>
          <a:noFill/>
          <a:ln>
            <a:solidFill>
              <a:schemeClr val="accent6">
                <a:lumMod val="50000"/>
              </a:schemeClr>
            </a:solidFill>
            <a:prstDash val="lgDash"/>
            <a:headEnd/>
            <a:tailEnd/>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ts val="0"/>
              </a:spcBef>
              <a:spcAft>
                <a:spcPts val="0"/>
              </a:spcAft>
              <a:buNone/>
            </a:pPr>
            <a:endParaRPr lang="en-US" sz="1350" b="0">
              <a:solidFill>
                <a:prstClr val="black"/>
              </a:solidFill>
              <a:latin typeface="Calibri" panose="020F0502020204030204"/>
            </a:endParaRPr>
          </a:p>
        </p:txBody>
      </p:sp>
      <p:sp>
        <p:nvSpPr>
          <p:cNvPr id="12" name="Isosceles Triangle 11">
            <a:extLst>
              <a:ext uri="{FF2B5EF4-FFF2-40B4-BE49-F238E27FC236}">
                <a16:creationId xmlns:a16="http://schemas.microsoft.com/office/drawing/2014/main" id="{7447C763-4D26-4D35-B4DE-2F7E36259A3F}"/>
              </a:ext>
            </a:extLst>
          </p:cNvPr>
          <p:cNvSpPr/>
          <p:nvPr/>
        </p:nvSpPr>
        <p:spPr bwMode="auto">
          <a:xfrm rot="7132280">
            <a:off x="972553" y="1616388"/>
            <a:ext cx="310447" cy="597461"/>
          </a:xfrm>
          <a:prstGeom prst="triangle">
            <a:avLst/>
          </a:prstGeom>
          <a:solidFill>
            <a:schemeClr val="bg1">
              <a:lumMod val="50000"/>
            </a:schemeClr>
          </a:solidFill>
          <a:ln>
            <a:solidFill>
              <a:schemeClr val="bg1">
                <a:lumMod val="50000"/>
              </a:schemeClr>
            </a:solidFill>
            <a:headEnd/>
            <a:tailEnd/>
          </a:ln>
          <a:scene3d>
            <a:camera prst="orthographicFront"/>
            <a:lightRig rig="chilly" dir="t"/>
          </a:scene3d>
          <a:sp3d extrusionH="19050" contourW="12700">
            <a:bevelT/>
            <a:contourClr>
              <a:schemeClr val="tx1"/>
            </a:contourClr>
          </a:sp3d>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13" name="Oval 12">
            <a:extLst>
              <a:ext uri="{FF2B5EF4-FFF2-40B4-BE49-F238E27FC236}">
                <a16:creationId xmlns:a16="http://schemas.microsoft.com/office/drawing/2014/main" id="{1513135C-A052-4680-802A-C1509A2022AB}"/>
              </a:ext>
            </a:extLst>
          </p:cNvPr>
          <p:cNvSpPr/>
          <p:nvPr/>
        </p:nvSpPr>
        <p:spPr bwMode="auto">
          <a:xfrm>
            <a:off x="2674676" y="2952528"/>
            <a:ext cx="137160" cy="137160"/>
          </a:xfrm>
          <a:prstGeom prst="ellipse">
            <a:avLst/>
          </a:prstGeom>
          <a:solidFill>
            <a:schemeClr val="accent6">
              <a:lumMod val="50000"/>
            </a:schemeClr>
          </a:solidFill>
          <a:ln>
            <a:solidFill>
              <a:schemeClr val="accent6">
                <a:lumMod val="50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14" name="Oval 13">
            <a:extLst>
              <a:ext uri="{FF2B5EF4-FFF2-40B4-BE49-F238E27FC236}">
                <a16:creationId xmlns:a16="http://schemas.microsoft.com/office/drawing/2014/main" id="{6BAE4E32-1391-4393-9D6D-E466346AB820}"/>
              </a:ext>
            </a:extLst>
          </p:cNvPr>
          <p:cNvSpPr/>
          <p:nvPr/>
        </p:nvSpPr>
        <p:spPr bwMode="auto">
          <a:xfrm>
            <a:off x="1549535" y="2134569"/>
            <a:ext cx="137160" cy="137160"/>
          </a:xfrm>
          <a:prstGeom prst="ellipse">
            <a:avLst/>
          </a:prstGeom>
          <a:solidFill>
            <a:schemeClr val="accent6">
              <a:lumMod val="50000"/>
            </a:schemeClr>
          </a:solidFill>
          <a:ln>
            <a:solidFill>
              <a:schemeClr val="accent6">
                <a:lumMod val="50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15" name="Oval 14">
            <a:extLst>
              <a:ext uri="{FF2B5EF4-FFF2-40B4-BE49-F238E27FC236}">
                <a16:creationId xmlns:a16="http://schemas.microsoft.com/office/drawing/2014/main" id="{CA1379A2-2257-4A69-9EBF-D923C4107D2E}"/>
              </a:ext>
            </a:extLst>
          </p:cNvPr>
          <p:cNvSpPr/>
          <p:nvPr/>
        </p:nvSpPr>
        <p:spPr bwMode="auto">
          <a:xfrm>
            <a:off x="3395004" y="3981229"/>
            <a:ext cx="137160" cy="137160"/>
          </a:xfrm>
          <a:prstGeom prst="ellipse">
            <a:avLst/>
          </a:prstGeom>
          <a:solidFill>
            <a:schemeClr val="accent6">
              <a:lumMod val="50000"/>
            </a:schemeClr>
          </a:solidFill>
          <a:ln>
            <a:solidFill>
              <a:schemeClr val="accent6">
                <a:lumMod val="50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16" name="Oval 15">
            <a:extLst>
              <a:ext uri="{FF2B5EF4-FFF2-40B4-BE49-F238E27FC236}">
                <a16:creationId xmlns:a16="http://schemas.microsoft.com/office/drawing/2014/main" id="{88CE9CAC-2D9D-46E4-818E-430AFE3BA194}"/>
              </a:ext>
            </a:extLst>
          </p:cNvPr>
          <p:cNvSpPr/>
          <p:nvPr/>
        </p:nvSpPr>
        <p:spPr bwMode="auto">
          <a:xfrm>
            <a:off x="3798030" y="5302822"/>
            <a:ext cx="137160" cy="137160"/>
          </a:xfrm>
          <a:prstGeom prst="ellipse">
            <a:avLst/>
          </a:prstGeom>
          <a:solidFill>
            <a:schemeClr val="accent6">
              <a:lumMod val="50000"/>
            </a:schemeClr>
          </a:solidFill>
          <a:ln>
            <a:solidFill>
              <a:schemeClr val="accent6">
                <a:lumMod val="50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17" name="Left Brace 16">
            <a:extLst>
              <a:ext uri="{FF2B5EF4-FFF2-40B4-BE49-F238E27FC236}">
                <a16:creationId xmlns:a16="http://schemas.microsoft.com/office/drawing/2014/main" id="{CF03D983-DB5A-4230-A803-C355E9355F6D}"/>
              </a:ext>
            </a:extLst>
          </p:cNvPr>
          <p:cNvSpPr/>
          <p:nvPr/>
        </p:nvSpPr>
        <p:spPr>
          <a:xfrm rot="18326735">
            <a:off x="1897550" y="2135346"/>
            <a:ext cx="251956" cy="1326278"/>
          </a:xfrm>
          <a:prstGeom prst="leftBrace">
            <a:avLst>
              <a:gd name="adj1" fmla="val 38771"/>
              <a:gd name="adj2" fmla="val 50387"/>
            </a:avLst>
          </a:prstGeom>
          <a:gradFill flip="none" rotWithShape="1">
            <a:gsLst>
              <a:gs pos="0">
                <a:schemeClr val="bg1"/>
              </a:gs>
              <a:gs pos="46000">
                <a:schemeClr val="accent6">
                  <a:lumMod val="40000"/>
                  <a:lumOff val="60000"/>
                </a:schemeClr>
              </a:gs>
              <a:gs pos="100000">
                <a:schemeClr val="accent6">
                  <a:lumMod val="75000"/>
                </a:schemeClr>
              </a:gs>
            </a:gsLst>
            <a:lin ang="10800000" scaled="1"/>
            <a:tileRect/>
          </a:grad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algn="l" rtl="0" fontAlgn="base">
              <a:lnSpc>
                <a:spcPct val="90000"/>
              </a:lnSpc>
              <a:spcBef>
                <a:spcPct val="20000"/>
              </a:spcBef>
              <a:spcAft>
                <a:spcPct val="0"/>
              </a:spcAft>
              <a:buChar char="•"/>
              <a:defRPr sz="2400" b="1" kern="1200">
                <a:solidFill>
                  <a:schemeClr val="tx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mn-lt"/>
                <a:ea typeface="+mn-ea"/>
                <a:cs typeface="+mn-cs"/>
              </a:defRPr>
            </a:lvl5pPr>
            <a:lvl6pPr marL="2286000" algn="l" defTabSz="914400" rtl="0" eaLnBrk="1" latinLnBrk="0" hangingPunct="1">
              <a:defRPr sz="2400" b="1" kern="1200">
                <a:solidFill>
                  <a:schemeClr val="tx1"/>
                </a:solidFill>
                <a:latin typeface="+mn-lt"/>
                <a:ea typeface="+mn-ea"/>
                <a:cs typeface="+mn-cs"/>
              </a:defRPr>
            </a:lvl6pPr>
            <a:lvl7pPr marL="2743200" algn="l" defTabSz="914400" rtl="0" eaLnBrk="1" latinLnBrk="0" hangingPunct="1">
              <a:defRPr sz="2400" b="1" kern="1200">
                <a:solidFill>
                  <a:schemeClr val="tx1"/>
                </a:solidFill>
                <a:latin typeface="+mn-lt"/>
                <a:ea typeface="+mn-ea"/>
                <a:cs typeface="+mn-cs"/>
              </a:defRPr>
            </a:lvl7pPr>
            <a:lvl8pPr marL="3200400" algn="l" defTabSz="914400" rtl="0" eaLnBrk="1" latinLnBrk="0" hangingPunct="1">
              <a:defRPr sz="2400" b="1" kern="1200">
                <a:solidFill>
                  <a:schemeClr val="tx1"/>
                </a:solidFill>
                <a:latin typeface="+mn-lt"/>
                <a:ea typeface="+mn-ea"/>
                <a:cs typeface="+mn-cs"/>
              </a:defRPr>
            </a:lvl8pPr>
            <a:lvl9pPr marL="3657600" algn="l" defTabSz="914400" rtl="0" eaLnBrk="1" latinLnBrk="0" hangingPunct="1">
              <a:defRPr sz="2400" b="1" kern="1200">
                <a:solidFill>
                  <a:schemeClr val="tx1"/>
                </a:solidFill>
                <a:latin typeface="+mn-lt"/>
                <a:ea typeface="+mn-ea"/>
                <a:cs typeface="+mn-cs"/>
              </a:defRPr>
            </a:lvl9pPr>
          </a:lstStyle>
          <a:p>
            <a:pPr algn="ctr" defTabSz="342900" fontAlgn="auto">
              <a:lnSpc>
                <a:spcPct val="100000"/>
              </a:lnSpc>
              <a:spcBef>
                <a:spcPts val="0"/>
              </a:spcBef>
              <a:spcAft>
                <a:spcPts val="0"/>
              </a:spcAft>
              <a:buNone/>
            </a:pPr>
            <a:endParaRPr lang="en-US" sz="1350" b="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18" name="TextBox 13">
                <a:extLst>
                  <a:ext uri="{FF2B5EF4-FFF2-40B4-BE49-F238E27FC236}">
                    <a16:creationId xmlns:a16="http://schemas.microsoft.com/office/drawing/2014/main" id="{C5C79C26-F0D9-47B6-A11D-C07BEFF46726}"/>
                  </a:ext>
                </a:extLst>
              </p:cNvPr>
              <p:cNvSpPr txBox="1"/>
              <p:nvPr/>
            </p:nvSpPr>
            <p:spPr>
              <a:xfrm>
                <a:off x="1680601" y="2975114"/>
                <a:ext cx="214226" cy="207749"/>
              </a:xfrm>
              <a:prstGeom prst="rect">
                <a:avLst/>
              </a:prstGeom>
              <a:noFill/>
            </p:spPr>
            <p:txBody>
              <a:bodyPr wrap="square" lIns="0" tIns="0" rIns="0" bIns="0" rtlCol="0">
                <a:spAutoFit/>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defTabSz="342900" fontAlgn="auto">
                  <a:lnSpc>
                    <a:spcPct val="100000"/>
                  </a:lnSpc>
                  <a:spcBef>
                    <a:spcPts val="0"/>
                  </a:spcBef>
                  <a:spcAft>
                    <a:spcPts val="0"/>
                  </a:spcAft>
                  <a:buNone/>
                </a:pPr>
                <a14:m>
                  <m:oMathPara xmlns:m="http://schemas.openxmlformats.org/officeDocument/2006/math">
                    <m:oMathParaPr>
                      <m:jc m:val="centerGroup"/>
                    </m:oMathParaPr>
                    <m:oMath xmlns:m="http://schemas.openxmlformats.org/officeDocument/2006/math">
                      <m:r>
                        <m:rPr>
                          <m:sty m:val="p"/>
                        </m:rPr>
                        <a:rPr lang="en-US" sz="1350" b="0" smtClean="0">
                          <a:solidFill>
                            <a:prstClr val="black"/>
                          </a:solidFill>
                          <a:latin typeface="Cambria Math" panose="02040503050406030204" pitchFamily="18" charset="0"/>
                        </a:rPr>
                        <m:t>Δ</m:t>
                      </m:r>
                      <m:r>
                        <a:rPr lang="en-US" sz="1350" b="1" i="0" smtClean="0">
                          <a:solidFill>
                            <a:prstClr val="black"/>
                          </a:solidFill>
                          <a:latin typeface="Cambria Math" panose="02040503050406030204" pitchFamily="18" charset="0"/>
                        </a:rPr>
                        <m:t>𝐭</m:t>
                      </m:r>
                    </m:oMath>
                  </m:oMathPara>
                </a14:m>
                <a:endParaRPr lang="en-US" sz="1350" dirty="0">
                  <a:solidFill>
                    <a:prstClr val="black"/>
                  </a:solidFill>
                  <a:latin typeface="Calibri" panose="020F0502020204030204" pitchFamily="34" charset="0"/>
                  <a:cs typeface="Calibri" panose="020F0502020204030204" pitchFamily="34" charset="0"/>
                </a:endParaRPr>
              </a:p>
            </p:txBody>
          </p:sp>
        </mc:Choice>
        <mc:Fallback xmlns="">
          <p:sp>
            <p:nvSpPr>
              <p:cNvPr id="18" name="TextBox 13">
                <a:extLst>
                  <a:ext uri="{FF2B5EF4-FFF2-40B4-BE49-F238E27FC236}">
                    <a16:creationId xmlns:a16="http://schemas.microsoft.com/office/drawing/2014/main" id="{C5C79C26-F0D9-47B6-A11D-C07BEFF46726}"/>
                  </a:ext>
                </a:extLst>
              </p:cNvPr>
              <p:cNvSpPr txBox="1">
                <a:spLocks noRot="1" noChangeAspect="1" noMove="1" noResize="1" noEditPoints="1" noAdjustHandles="1" noChangeArrowheads="1" noChangeShapeType="1" noTextEdit="1"/>
              </p:cNvSpPr>
              <p:nvPr/>
            </p:nvSpPr>
            <p:spPr>
              <a:xfrm>
                <a:off x="1680601" y="2975114"/>
                <a:ext cx="214226" cy="207749"/>
              </a:xfrm>
              <a:prstGeom prst="rect">
                <a:avLst/>
              </a:prstGeom>
              <a:blipFill>
                <a:blip r:embed="rId5"/>
                <a:stretch>
                  <a:fillRect l="-17143" r="-17143" b="-5882"/>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FA011AF4-3305-43B2-B611-26848532CEA0}"/>
              </a:ext>
            </a:extLst>
          </p:cNvPr>
          <p:cNvSpPr/>
          <p:nvPr/>
        </p:nvSpPr>
        <p:spPr bwMode="auto">
          <a:xfrm>
            <a:off x="6470805" y="1830200"/>
            <a:ext cx="1595027" cy="55729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lt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lt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lt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lt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defTabSz="342900" fontAlgn="auto">
              <a:lnSpc>
                <a:spcPct val="100000"/>
              </a:lnSpc>
              <a:spcBef>
                <a:spcPct val="0"/>
              </a:spcBef>
              <a:spcAft>
                <a:spcPts val="0"/>
              </a:spcAft>
              <a:buNone/>
            </a:pPr>
            <a:r>
              <a:rPr lang="en-US" sz="1200" dirty="0">
                <a:solidFill>
                  <a:schemeClr val="bg1"/>
                </a:solidFill>
                <a:latin typeface="Calibri" panose="020F0502020204030204"/>
              </a:rPr>
              <a:t>weather model</a:t>
            </a:r>
          </a:p>
        </p:txBody>
      </p:sp>
      <p:sp>
        <p:nvSpPr>
          <p:cNvPr id="20" name="TextBox 16">
            <a:extLst>
              <a:ext uri="{FF2B5EF4-FFF2-40B4-BE49-F238E27FC236}">
                <a16:creationId xmlns:a16="http://schemas.microsoft.com/office/drawing/2014/main" id="{E9074ACE-1380-434F-B33F-9455061C2D3B}"/>
              </a:ext>
            </a:extLst>
          </p:cNvPr>
          <p:cNvSpPr txBox="1"/>
          <p:nvPr/>
        </p:nvSpPr>
        <p:spPr>
          <a:xfrm>
            <a:off x="5232965" y="3004991"/>
            <a:ext cx="1183729" cy="300082"/>
          </a:xfrm>
          <a:prstGeom prst="rect">
            <a:avLst/>
          </a:prstGeom>
          <a:noFill/>
        </p:spPr>
        <p:txBody>
          <a:bodyPr wrap="square" rtlCol="0">
            <a:spAutoFit/>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defTabSz="342900" fontAlgn="auto">
              <a:lnSpc>
                <a:spcPct val="100000"/>
              </a:lnSpc>
              <a:spcBef>
                <a:spcPts val="0"/>
              </a:spcBef>
              <a:spcAft>
                <a:spcPts val="0"/>
              </a:spcAft>
              <a:buNone/>
            </a:pPr>
            <a:r>
              <a:rPr lang="en-US" sz="1350" dirty="0">
                <a:solidFill>
                  <a:prstClr val="black"/>
                </a:solidFill>
                <a:latin typeface="Calibri" panose="020F0502020204030204"/>
              </a:rPr>
              <a:t>Loading</a:t>
            </a:r>
          </a:p>
        </p:txBody>
      </p:sp>
      <p:grpSp>
        <p:nvGrpSpPr>
          <p:cNvPr id="21" name="Group 20">
            <a:extLst>
              <a:ext uri="{FF2B5EF4-FFF2-40B4-BE49-F238E27FC236}">
                <a16:creationId xmlns:a16="http://schemas.microsoft.com/office/drawing/2014/main" id="{72D025AD-217A-4414-B2E2-C6EBF9061A64}"/>
              </a:ext>
            </a:extLst>
          </p:cNvPr>
          <p:cNvGrpSpPr/>
          <p:nvPr/>
        </p:nvGrpSpPr>
        <p:grpSpPr>
          <a:xfrm>
            <a:off x="2969478" y="2783419"/>
            <a:ext cx="614390" cy="344779"/>
            <a:chOff x="1990094" y="1618999"/>
            <a:chExt cx="819185" cy="459705"/>
          </a:xfrm>
        </p:grpSpPr>
        <p:sp>
          <p:nvSpPr>
            <p:cNvPr id="55" name="Rectangle 54">
              <a:extLst>
                <a:ext uri="{FF2B5EF4-FFF2-40B4-BE49-F238E27FC236}">
                  <a16:creationId xmlns:a16="http://schemas.microsoft.com/office/drawing/2014/main" id="{54C6318B-58D1-4C15-A2F7-A86259AA2E75}"/>
                </a:ext>
              </a:extLst>
            </p:cNvPr>
            <p:cNvSpPr/>
            <p:nvPr/>
          </p:nvSpPr>
          <p:spPr bwMode="auto">
            <a:xfrm>
              <a:off x="2337013" y="1618999"/>
              <a:ext cx="472266" cy="459705"/>
            </a:xfrm>
            <a:prstGeom prst="rect">
              <a:avLst/>
            </a:prstGeom>
            <a:solidFill>
              <a:schemeClr val="tx1">
                <a:lumMod val="50000"/>
                <a:lumOff val="50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56" name="Rectangle 55">
              <a:extLst>
                <a:ext uri="{FF2B5EF4-FFF2-40B4-BE49-F238E27FC236}">
                  <a16:creationId xmlns:a16="http://schemas.microsoft.com/office/drawing/2014/main" id="{918E422C-41A6-4981-8967-37DEA35B235F}"/>
                </a:ext>
              </a:extLst>
            </p:cNvPr>
            <p:cNvSpPr/>
            <p:nvPr/>
          </p:nvSpPr>
          <p:spPr bwMode="auto">
            <a:xfrm>
              <a:off x="2390400" y="1676691"/>
              <a:ext cx="365492" cy="1373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lt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lt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lt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lt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57" name="Rectangle 56">
              <a:extLst>
                <a:ext uri="{FF2B5EF4-FFF2-40B4-BE49-F238E27FC236}">
                  <a16:creationId xmlns:a16="http://schemas.microsoft.com/office/drawing/2014/main" id="{FDA64052-499E-4A64-9D28-70D2D47C9287}"/>
                </a:ext>
              </a:extLst>
            </p:cNvPr>
            <p:cNvSpPr/>
            <p:nvPr/>
          </p:nvSpPr>
          <p:spPr bwMode="auto">
            <a:xfrm>
              <a:off x="2390401" y="1872640"/>
              <a:ext cx="365492" cy="13737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lt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lt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lt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lt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grpSp>
          <p:nvGrpSpPr>
            <p:cNvPr id="58" name="Group 57">
              <a:extLst>
                <a:ext uri="{FF2B5EF4-FFF2-40B4-BE49-F238E27FC236}">
                  <a16:creationId xmlns:a16="http://schemas.microsoft.com/office/drawing/2014/main" id="{6EDB285B-5A13-480F-AAF7-BDDB7104EEF8}"/>
                </a:ext>
              </a:extLst>
            </p:cNvPr>
            <p:cNvGrpSpPr/>
            <p:nvPr/>
          </p:nvGrpSpPr>
          <p:grpSpPr>
            <a:xfrm>
              <a:off x="1990094" y="1801044"/>
              <a:ext cx="302259" cy="105817"/>
              <a:chOff x="1980566" y="1735854"/>
              <a:chExt cx="302259" cy="105817"/>
            </a:xfrm>
          </p:grpSpPr>
          <p:cxnSp>
            <p:nvCxnSpPr>
              <p:cNvPr id="59" name="Straight Arrow Connector 58">
                <a:extLst>
                  <a:ext uri="{FF2B5EF4-FFF2-40B4-BE49-F238E27FC236}">
                    <a16:creationId xmlns:a16="http://schemas.microsoft.com/office/drawing/2014/main" id="{145742C6-5B4B-4E9E-BE4E-4067FD326715}"/>
                  </a:ext>
                </a:extLst>
              </p:cNvPr>
              <p:cNvCxnSpPr/>
              <p:nvPr/>
            </p:nvCxnSpPr>
            <p:spPr>
              <a:xfrm>
                <a:off x="2003425" y="1735854"/>
                <a:ext cx="279400" cy="0"/>
              </a:xfrm>
              <a:prstGeom prst="straightConnector1">
                <a:avLst/>
              </a:prstGeom>
              <a:ln w="6350" cmpd="sng">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0303E324-F0B5-42C7-8392-0C031F057B34}"/>
                  </a:ext>
                </a:extLst>
              </p:cNvPr>
              <p:cNvCxnSpPr>
                <a:cxnSpLocks/>
              </p:cNvCxnSpPr>
              <p:nvPr/>
            </p:nvCxnSpPr>
            <p:spPr>
              <a:xfrm flipH="1">
                <a:off x="1980566" y="1841671"/>
                <a:ext cx="276859" cy="0"/>
              </a:xfrm>
              <a:prstGeom prst="straightConnector1">
                <a:avLst/>
              </a:prstGeom>
              <a:ln w="6350" cmpd="sng">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grpSp>
      </p:grpSp>
      <p:cxnSp>
        <p:nvCxnSpPr>
          <p:cNvPr id="22" name="Straight Arrow Connector 21">
            <a:extLst>
              <a:ext uri="{FF2B5EF4-FFF2-40B4-BE49-F238E27FC236}">
                <a16:creationId xmlns:a16="http://schemas.microsoft.com/office/drawing/2014/main" id="{42ECAEC2-4123-44AE-847F-070F5D077D05}"/>
              </a:ext>
            </a:extLst>
          </p:cNvPr>
          <p:cNvCxnSpPr>
            <a:cxnSpLocks/>
          </p:cNvCxnSpPr>
          <p:nvPr/>
        </p:nvCxnSpPr>
        <p:spPr>
          <a:xfrm>
            <a:off x="6008432" y="2108845"/>
            <a:ext cx="462373" cy="0"/>
          </a:xfrm>
          <a:prstGeom prst="straightConnector1">
            <a:avLst/>
          </a:prstGeom>
          <a:ln w="28575" cmpd="sng">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48C469A-75D8-46B8-B200-A37EEFF84C64}"/>
              </a:ext>
            </a:extLst>
          </p:cNvPr>
          <p:cNvCxnSpPr>
            <a:cxnSpLocks/>
            <a:endCxn id="6" idx="0"/>
          </p:cNvCxnSpPr>
          <p:nvPr/>
        </p:nvCxnSpPr>
        <p:spPr>
          <a:xfrm flipH="1">
            <a:off x="1581943" y="3277161"/>
            <a:ext cx="150829" cy="41973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B3C1D45-15E9-4968-B3FD-D71E7EFE7242}"/>
              </a:ext>
            </a:extLst>
          </p:cNvPr>
          <p:cNvSpPr/>
          <p:nvPr/>
        </p:nvSpPr>
        <p:spPr bwMode="auto">
          <a:xfrm>
            <a:off x="6463682" y="2877843"/>
            <a:ext cx="1595027" cy="55729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lt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lt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lt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lt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defTabSz="342900" fontAlgn="auto">
              <a:lnSpc>
                <a:spcPct val="100000"/>
              </a:lnSpc>
              <a:spcBef>
                <a:spcPct val="0"/>
              </a:spcBef>
              <a:spcAft>
                <a:spcPts val="0"/>
              </a:spcAft>
              <a:buNone/>
            </a:pPr>
            <a:r>
              <a:rPr lang="en-US" sz="1200" dirty="0">
                <a:solidFill>
                  <a:schemeClr val="bg1"/>
                </a:solidFill>
                <a:latin typeface="Calibri" panose="020F0502020204030204"/>
              </a:rPr>
              <a:t>Aero database</a:t>
            </a:r>
          </a:p>
        </p:txBody>
      </p:sp>
      <p:sp>
        <p:nvSpPr>
          <p:cNvPr id="25" name="Arrow: Right 24">
            <a:extLst>
              <a:ext uri="{FF2B5EF4-FFF2-40B4-BE49-F238E27FC236}">
                <a16:creationId xmlns:a16="http://schemas.microsoft.com/office/drawing/2014/main" id="{139A7BE1-28C5-4A12-977F-F9CF13E8104D}"/>
              </a:ext>
            </a:extLst>
          </p:cNvPr>
          <p:cNvSpPr/>
          <p:nvPr/>
        </p:nvSpPr>
        <p:spPr bwMode="auto">
          <a:xfrm rot="5400000">
            <a:off x="6645063" y="2432429"/>
            <a:ext cx="570371" cy="415493"/>
          </a:xfrm>
          <a:prstGeom prst="rightArrow">
            <a:avLst/>
          </a:prstGeom>
          <a:ln>
            <a:solidFill>
              <a:schemeClr val="bg1">
                <a:lumMod val="6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marL="342900" marR="0" indent="-342900" algn="l" defTabSz="914400" rtl="0" eaLnBrk="1" fontAlgn="base" latinLnBrk="0" hangingPunct="1">
              <a:lnSpc>
                <a:spcPct val="90000"/>
              </a:lnSpc>
              <a:spcBef>
                <a:spcPct val="20000"/>
              </a:spcBef>
              <a:spcAft>
                <a:spcPct val="0"/>
              </a:spcAft>
              <a:buClrTx/>
              <a:buSzTx/>
              <a:buFontTx/>
              <a:buChar char="•"/>
              <a:tabLst/>
            </a:pPr>
            <a:endParaRPr kumimoji="0" lang="en-US" sz="2400" b="1" i="0" u="none" strike="noStrike" cap="none" normalizeH="0" baseline="0">
              <a:ln>
                <a:noFill/>
              </a:ln>
              <a:solidFill>
                <a:schemeClr val="tx1"/>
              </a:solidFill>
              <a:effectLst/>
              <a:latin typeface="Arial Narrow" pitchFamily="34" charset="0"/>
            </a:endParaRPr>
          </a:p>
        </p:txBody>
      </p:sp>
      <p:sp>
        <p:nvSpPr>
          <p:cNvPr id="26" name="TextBox 47">
            <a:extLst>
              <a:ext uri="{FF2B5EF4-FFF2-40B4-BE49-F238E27FC236}">
                <a16:creationId xmlns:a16="http://schemas.microsoft.com/office/drawing/2014/main" id="{0CC0BBBB-F224-48BD-BAB1-B62933F2C0DB}"/>
              </a:ext>
            </a:extLst>
          </p:cNvPr>
          <p:cNvSpPr txBox="1"/>
          <p:nvPr/>
        </p:nvSpPr>
        <p:spPr>
          <a:xfrm>
            <a:off x="7300405" y="2439185"/>
            <a:ext cx="1365502" cy="369332"/>
          </a:xfrm>
          <a:prstGeom prst="rect">
            <a:avLst/>
          </a:prstGeom>
          <a:noFill/>
        </p:spPr>
        <p:txBody>
          <a:bodyPr wrap="none" lIns="0" tIns="0" rIns="0" bIns="0" rtlCol="0">
            <a:spAutoFit/>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defTabSz="342900" fontAlgn="auto">
              <a:lnSpc>
                <a:spcPct val="100000"/>
              </a:lnSpc>
              <a:spcBef>
                <a:spcPts val="0"/>
              </a:spcBef>
              <a:spcAft>
                <a:spcPts val="0"/>
              </a:spcAft>
              <a:buNone/>
            </a:pPr>
            <a:r>
              <a:rPr lang="en-US" sz="1200" dirty="0">
                <a:solidFill>
                  <a:prstClr val="black"/>
                </a:solidFill>
                <a:latin typeface="Calibri" panose="020F0502020204030204" pitchFamily="34" charset="0"/>
                <a:cs typeface="Calibri" panose="020F0502020204030204" pitchFamily="34" charset="0"/>
              </a:rPr>
              <a:t>Density, Temperature</a:t>
            </a:r>
          </a:p>
          <a:p>
            <a:pPr defTabSz="342900" fontAlgn="auto">
              <a:lnSpc>
                <a:spcPct val="100000"/>
              </a:lnSpc>
              <a:spcBef>
                <a:spcPts val="0"/>
              </a:spcBef>
              <a:spcAft>
                <a:spcPts val="0"/>
              </a:spcAft>
              <a:buNone/>
            </a:pPr>
            <a:r>
              <a:rPr lang="en-US" sz="1200" dirty="0">
                <a:solidFill>
                  <a:prstClr val="black"/>
                </a:solidFill>
                <a:latin typeface="Calibri" panose="020F0502020204030204" pitchFamily="34" charset="0"/>
                <a:cs typeface="Calibri" panose="020F0502020204030204" pitchFamily="34" charset="0"/>
              </a:rPr>
              <a:t>Turbulence</a:t>
            </a:r>
          </a:p>
        </p:txBody>
      </p:sp>
      <p:cxnSp>
        <p:nvCxnSpPr>
          <p:cNvPr id="27" name="Straight Arrow Connector 26">
            <a:extLst>
              <a:ext uri="{FF2B5EF4-FFF2-40B4-BE49-F238E27FC236}">
                <a16:creationId xmlns:a16="http://schemas.microsoft.com/office/drawing/2014/main" id="{77F96CEE-0DA4-472F-AF9C-7B509682C11E}"/>
              </a:ext>
            </a:extLst>
          </p:cNvPr>
          <p:cNvCxnSpPr>
            <a:cxnSpLocks/>
          </p:cNvCxnSpPr>
          <p:nvPr/>
        </p:nvCxnSpPr>
        <p:spPr>
          <a:xfrm flipH="1">
            <a:off x="6008432" y="3169320"/>
            <a:ext cx="455251" cy="1456"/>
          </a:xfrm>
          <a:prstGeom prst="straightConnector1">
            <a:avLst/>
          </a:prstGeom>
          <a:ln w="28575" cmpd="sng">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72">
            <a:extLst>
              <a:ext uri="{FF2B5EF4-FFF2-40B4-BE49-F238E27FC236}">
                <a16:creationId xmlns:a16="http://schemas.microsoft.com/office/drawing/2014/main" id="{3166B3DA-2A57-4741-A764-E7E9012A8D30}"/>
              </a:ext>
            </a:extLst>
          </p:cNvPr>
          <p:cNvSpPr txBox="1"/>
          <p:nvPr/>
        </p:nvSpPr>
        <p:spPr>
          <a:xfrm>
            <a:off x="5174723" y="1920660"/>
            <a:ext cx="1183729" cy="507831"/>
          </a:xfrm>
          <a:prstGeom prst="rect">
            <a:avLst/>
          </a:prstGeom>
          <a:noFill/>
        </p:spPr>
        <p:txBody>
          <a:bodyPr wrap="square" rtlCol="0">
            <a:spAutoFit/>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defTabSz="342900" fontAlgn="auto">
              <a:lnSpc>
                <a:spcPct val="100000"/>
              </a:lnSpc>
              <a:spcBef>
                <a:spcPts val="0"/>
              </a:spcBef>
              <a:spcAft>
                <a:spcPts val="0"/>
              </a:spcAft>
              <a:buNone/>
            </a:pPr>
            <a:r>
              <a:rPr lang="en-US" sz="1350" dirty="0">
                <a:solidFill>
                  <a:prstClr val="black"/>
                </a:solidFill>
                <a:latin typeface="Calibri" panose="020F0502020204030204"/>
              </a:rPr>
              <a:t>Position</a:t>
            </a:r>
          </a:p>
          <a:p>
            <a:pPr defTabSz="342900" fontAlgn="auto">
              <a:lnSpc>
                <a:spcPct val="100000"/>
              </a:lnSpc>
              <a:spcBef>
                <a:spcPts val="0"/>
              </a:spcBef>
              <a:spcAft>
                <a:spcPts val="0"/>
              </a:spcAft>
              <a:buNone/>
            </a:pPr>
            <a:r>
              <a:rPr lang="en-US" sz="1350" dirty="0">
                <a:solidFill>
                  <a:prstClr val="black"/>
                </a:solidFill>
                <a:latin typeface="Calibri" panose="020F0502020204030204"/>
              </a:rPr>
              <a:t>Time</a:t>
            </a:r>
          </a:p>
        </p:txBody>
      </p:sp>
      <p:grpSp>
        <p:nvGrpSpPr>
          <p:cNvPr id="29" name="Group 28">
            <a:extLst>
              <a:ext uri="{FF2B5EF4-FFF2-40B4-BE49-F238E27FC236}">
                <a16:creationId xmlns:a16="http://schemas.microsoft.com/office/drawing/2014/main" id="{8F9AEE97-2704-4F7D-9560-6D89F51AF234}"/>
              </a:ext>
            </a:extLst>
          </p:cNvPr>
          <p:cNvGrpSpPr/>
          <p:nvPr/>
        </p:nvGrpSpPr>
        <p:grpSpPr>
          <a:xfrm>
            <a:off x="3828394" y="3827246"/>
            <a:ext cx="614390" cy="344779"/>
            <a:chOff x="1990094" y="1618999"/>
            <a:chExt cx="819185" cy="459705"/>
          </a:xfrm>
        </p:grpSpPr>
        <p:sp>
          <p:nvSpPr>
            <p:cNvPr id="49" name="Rectangle 48">
              <a:extLst>
                <a:ext uri="{FF2B5EF4-FFF2-40B4-BE49-F238E27FC236}">
                  <a16:creationId xmlns:a16="http://schemas.microsoft.com/office/drawing/2014/main" id="{77AFC5BD-8F2F-40B3-AE5C-D36BCE803843}"/>
                </a:ext>
              </a:extLst>
            </p:cNvPr>
            <p:cNvSpPr/>
            <p:nvPr/>
          </p:nvSpPr>
          <p:spPr bwMode="auto">
            <a:xfrm>
              <a:off x="2337013" y="1618999"/>
              <a:ext cx="472266" cy="459705"/>
            </a:xfrm>
            <a:prstGeom prst="rect">
              <a:avLst/>
            </a:prstGeom>
            <a:solidFill>
              <a:schemeClr val="tx1">
                <a:lumMod val="50000"/>
                <a:lumOff val="50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50" name="Rectangle 49">
              <a:extLst>
                <a:ext uri="{FF2B5EF4-FFF2-40B4-BE49-F238E27FC236}">
                  <a16:creationId xmlns:a16="http://schemas.microsoft.com/office/drawing/2014/main" id="{04D54D74-6718-4A23-9019-DB6C76FCC75B}"/>
                </a:ext>
              </a:extLst>
            </p:cNvPr>
            <p:cNvSpPr/>
            <p:nvPr/>
          </p:nvSpPr>
          <p:spPr bwMode="auto">
            <a:xfrm>
              <a:off x="2390400" y="1676691"/>
              <a:ext cx="365492" cy="1373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lt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lt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lt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lt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51" name="Rectangle 50">
              <a:extLst>
                <a:ext uri="{FF2B5EF4-FFF2-40B4-BE49-F238E27FC236}">
                  <a16:creationId xmlns:a16="http://schemas.microsoft.com/office/drawing/2014/main" id="{0E3F154E-4C97-49B4-8660-5C1754DCB918}"/>
                </a:ext>
              </a:extLst>
            </p:cNvPr>
            <p:cNvSpPr/>
            <p:nvPr/>
          </p:nvSpPr>
          <p:spPr bwMode="auto">
            <a:xfrm>
              <a:off x="2390401" y="1872640"/>
              <a:ext cx="365492" cy="13737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lt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lt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lt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lt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grpSp>
          <p:nvGrpSpPr>
            <p:cNvPr id="52" name="Group 51">
              <a:extLst>
                <a:ext uri="{FF2B5EF4-FFF2-40B4-BE49-F238E27FC236}">
                  <a16:creationId xmlns:a16="http://schemas.microsoft.com/office/drawing/2014/main" id="{C81A3209-D2C0-4A7E-A1E3-4D471F601A56}"/>
                </a:ext>
              </a:extLst>
            </p:cNvPr>
            <p:cNvGrpSpPr/>
            <p:nvPr/>
          </p:nvGrpSpPr>
          <p:grpSpPr>
            <a:xfrm>
              <a:off x="1990094" y="1801044"/>
              <a:ext cx="302259" cy="105817"/>
              <a:chOff x="1980566" y="1735854"/>
              <a:chExt cx="302259" cy="105817"/>
            </a:xfrm>
          </p:grpSpPr>
          <p:cxnSp>
            <p:nvCxnSpPr>
              <p:cNvPr id="53" name="Straight Arrow Connector 52">
                <a:extLst>
                  <a:ext uri="{FF2B5EF4-FFF2-40B4-BE49-F238E27FC236}">
                    <a16:creationId xmlns:a16="http://schemas.microsoft.com/office/drawing/2014/main" id="{ED6CFC36-6708-479F-B29B-C985EB704419}"/>
                  </a:ext>
                </a:extLst>
              </p:cNvPr>
              <p:cNvCxnSpPr/>
              <p:nvPr/>
            </p:nvCxnSpPr>
            <p:spPr>
              <a:xfrm>
                <a:off x="2003425" y="1735854"/>
                <a:ext cx="279400" cy="0"/>
              </a:xfrm>
              <a:prstGeom prst="straightConnector1">
                <a:avLst/>
              </a:prstGeom>
              <a:ln w="6350" cmpd="sng">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1CDA47E3-7E33-4672-AFA0-38E66857C9E5}"/>
                  </a:ext>
                </a:extLst>
              </p:cNvPr>
              <p:cNvCxnSpPr>
                <a:cxnSpLocks/>
              </p:cNvCxnSpPr>
              <p:nvPr/>
            </p:nvCxnSpPr>
            <p:spPr>
              <a:xfrm flipH="1">
                <a:off x="1980566" y="1841671"/>
                <a:ext cx="276859" cy="0"/>
              </a:xfrm>
              <a:prstGeom prst="straightConnector1">
                <a:avLst/>
              </a:prstGeom>
              <a:ln w="6350" cmpd="sng">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grpSp>
      </p:grpSp>
      <p:grpSp>
        <p:nvGrpSpPr>
          <p:cNvPr id="30" name="Group 29">
            <a:extLst>
              <a:ext uri="{FF2B5EF4-FFF2-40B4-BE49-F238E27FC236}">
                <a16:creationId xmlns:a16="http://schemas.microsoft.com/office/drawing/2014/main" id="{4186E544-8035-48EF-BD9F-13EF472C41D1}"/>
              </a:ext>
            </a:extLst>
          </p:cNvPr>
          <p:cNvGrpSpPr/>
          <p:nvPr/>
        </p:nvGrpSpPr>
        <p:grpSpPr>
          <a:xfrm>
            <a:off x="1893758" y="1892949"/>
            <a:ext cx="614390" cy="344779"/>
            <a:chOff x="1990094" y="1618999"/>
            <a:chExt cx="819185" cy="459705"/>
          </a:xfrm>
        </p:grpSpPr>
        <p:sp>
          <p:nvSpPr>
            <p:cNvPr id="43" name="Rectangle 42">
              <a:extLst>
                <a:ext uri="{FF2B5EF4-FFF2-40B4-BE49-F238E27FC236}">
                  <a16:creationId xmlns:a16="http://schemas.microsoft.com/office/drawing/2014/main" id="{DE898B24-7922-4120-9B21-34260B078245}"/>
                </a:ext>
              </a:extLst>
            </p:cNvPr>
            <p:cNvSpPr/>
            <p:nvPr/>
          </p:nvSpPr>
          <p:spPr bwMode="auto">
            <a:xfrm>
              <a:off x="2337013" y="1618999"/>
              <a:ext cx="472266" cy="459705"/>
            </a:xfrm>
            <a:prstGeom prst="rect">
              <a:avLst/>
            </a:prstGeom>
            <a:solidFill>
              <a:schemeClr val="tx1">
                <a:lumMod val="50000"/>
                <a:lumOff val="50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44" name="Rectangle 43">
              <a:extLst>
                <a:ext uri="{FF2B5EF4-FFF2-40B4-BE49-F238E27FC236}">
                  <a16:creationId xmlns:a16="http://schemas.microsoft.com/office/drawing/2014/main" id="{707C0128-F935-4699-89DB-BA0E370D04E2}"/>
                </a:ext>
              </a:extLst>
            </p:cNvPr>
            <p:cNvSpPr/>
            <p:nvPr/>
          </p:nvSpPr>
          <p:spPr bwMode="auto">
            <a:xfrm>
              <a:off x="2390400" y="1676691"/>
              <a:ext cx="365492" cy="1373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lt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lt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lt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lt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45" name="Rectangle 44">
              <a:extLst>
                <a:ext uri="{FF2B5EF4-FFF2-40B4-BE49-F238E27FC236}">
                  <a16:creationId xmlns:a16="http://schemas.microsoft.com/office/drawing/2014/main" id="{CAC76597-8294-4B4C-AC2C-DCA5D7AD30CA}"/>
                </a:ext>
              </a:extLst>
            </p:cNvPr>
            <p:cNvSpPr/>
            <p:nvPr/>
          </p:nvSpPr>
          <p:spPr bwMode="auto">
            <a:xfrm>
              <a:off x="2390401" y="1872640"/>
              <a:ext cx="365492" cy="13737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lt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lt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lt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lt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grpSp>
          <p:nvGrpSpPr>
            <p:cNvPr id="46" name="Group 45">
              <a:extLst>
                <a:ext uri="{FF2B5EF4-FFF2-40B4-BE49-F238E27FC236}">
                  <a16:creationId xmlns:a16="http://schemas.microsoft.com/office/drawing/2014/main" id="{8285C3CE-5DCA-4BA2-9F7C-7E6FD3132EB6}"/>
                </a:ext>
              </a:extLst>
            </p:cNvPr>
            <p:cNvGrpSpPr/>
            <p:nvPr/>
          </p:nvGrpSpPr>
          <p:grpSpPr>
            <a:xfrm>
              <a:off x="1990094" y="1801044"/>
              <a:ext cx="302259" cy="105817"/>
              <a:chOff x="1980566" y="1735854"/>
              <a:chExt cx="302259" cy="105817"/>
            </a:xfrm>
          </p:grpSpPr>
          <p:cxnSp>
            <p:nvCxnSpPr>
              <p:cNvPr id="47" name="Straight Arrow Connector 46">
                <a:extLst>
                  <a:ext uri="{FF2B5EF4-FFF2-40B4-BE49-F238E27FC236}">
                    <a16:creationId xmlns:a16="http://schemas.microsoft.com/office/drawing/2014/main" id="{C22A91CF-E8AC-4791-BC9A-3BE62880608D}"/>
                  </a:ext>
                </a:extLst>
              </p:cNvPr>
              <p:cNvCxnSpPr/>
              <p:nvPr/>
            </p:nvCxnSpPr>
            <p:spPr>
              <a:xfrm>
                <a:off x="2003425" y="1735854"/>
                <a:ext cx="279400" cy="0"/>
              </a:xfrm>
              <a:prstGeom prst="straightConnector1">
                <a:avLst/>
              </a:prstGeom>
              <a:ln w="6350" cmpd="sng">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80990762-2D67-4A48-AEFA-D3EE6179A845}"/>
                  </a:ext>
                </a:extLst>
              </p:cNvPr>
              <p:cNvCxnSpPr>
                <a:cxnSpLocks/>
              </p:cNvCxnSpPr>
              <p:nvPr/>
            </p:nvCxnSpPr>
            <p:spPr>
              <a:xfrm flipH="1">
                <a:off x="1980566" y="1841671"/>
                <a:ext cx="276859" cy="0"/>
              </a:xfrm>
              <a:prstGeom prst="straightConnector1">
                <a:avLst/>
              </a:prstGeom>
              <a:ln w="6350" cmpd="sng">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grpSp>
      </p:grpSp>
      <p:sp>
        <p:nvSpPr>
          <p:cNvPr id="31" name="Isosceles Triangle 30">
            <a:extLst>
              <a:ext uri="{FF2B5EF4-FFF2-40B4-BE49-F238E27FC236}">
                <a16:creationId xmlns:a16="http://schemas.microsoft.com/office/drawing/2014/main" id="{BFEA5BD9-3E1C-4767-8E22-11652AAE3D06}"/>
              </a:ext>
            </a:extLst>
          </p:cNvPr>
          <p:cNvSpPr/>
          <p:nvPr/>
        </p:nvSpPr>
        <p:spPr bwMode="auto">
          <a:xfrm rot="15280627">
            <a:off x="1906679" y="3753212"/>
            <a:ext cx="310447" cy="597461"/>
          </a:xfrm>
          <a:prstGeom prst="triangle">
            <a:avLst/>
          </a:prstGeom>
          <a:solidFill>
            <a:schemeClr val="bg1">
              <a:lumMod val="50000"/>
            </a:schemeClr>
          </a:solidFill>
          <a:ln>
            <a:solidFill>
              <a:schemeClr val="bg1">
                <a:lumMod val="50000"/>
              </a:schemeClr>
            </a:solidFill>
            <a:headEnd/>
            <a:tailEnd/>
          </a:ln>
          <a:scene3d>
            <a:camera prst="orthographicFront"/>
            <a:lightRig rig="chilly" dir="t"/>
          </a:scene3d>
          <a:sp3d extrusionH="19050" contourW="12700">
            <a:bevelT/>
            <a:contourClr>
              <a:schemeClr val="tx1"/>
            </a:contourClr>
          </a:sp3d>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grpSp>
        <p:nvGrpSpPr>
          <p:cNvPr id="32" name="Group 31">
            <a:extLst>
              <a:ext uri="{FF2B5EF4-FFF2-40B4-BE49-F238E27FC236}">
                <a16:creationId xmlns:a16="http://schemas.microsoft.com/office/drawing/2014/main" id="{A2467EB0-4A00-4E40-8002-0A6D35CD7CA9}"/>
              </a:ext>
            </a:extLst>
          </p:cNvPr>
          <p:cNvGrpSpPr/>
          <p:nvPr/>
        </p:nvGrpSpPr>
        <p:grpSpPr>
          <a:xfrm>
            <a:off x="1700644" y="4638421"/>
            <a:ext cx="635101" cy="325992"/>
            <a:chOff x="1197731" y="4382070"/>
            <a:chExt cx="635101" cy="325992"/>
          </a:xfrm>
        </p:grpSpPr>
        <p:sp>
          <p:nvSpPr>
            <p:cNvPr id="40" name="Isosceles Triangle 39">
              <a:extLst>
                <a:ext uri="{FF2B5EF4-FFF2-40B4-BE49-F238E27FC236}">
                  <a16:creationId xmlns:a16="http://schemas.microsoft.com/office/drawing/2014/main" id="{0FBD344B-B11F-4FD6-956E-E121C8B8A9A2}"/>
                </a:ext>
              </a:extLst>
            </p:cNvPr>
            <p:cNvSpPr/>
            <p:nvPr/>
          </p:nvSpPr>
          <p:spPr bwMode="auto">
            <a:xfrm rot="14324124">
              <a:off x="1392685" y="4260589"/>
              <a:ext cx="281689" cy="597337"/>
            </a:xfrm>
            <a:prstGeom prst="triangle">
              <a:avLst/>
            </a:prstGeom>
            <a:solidFill>
              <a:schemeClr val="bg1">
                <a:lumMod val="75000"/>
                <a:alpha val="50000"/>
              </a:schemeClr>
            </a:solidFill>
            <a:ln>
              <a:noFill/>
              <a:headEnd/>
              <a:tailEnd/>
            </a:ln>
            <a:scene3d>
              <a:camera prst="orthographicFront"/>
              <a:lightRig rig="chilly" dir="t"/>
            </a:scene3d>
            <a:sp3d extrusionH="19050" contourW="12700">
              <a:bevelT/>
              <a:contourClr>
                <a:schemeClr val="tx1"/>
              </a:contourClr>
            </a:sp3d>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41" name="Isosceles Triangle 40">
              <a:extLst>
                <a:ext uri="{FF2B5EF4-FFF2-40B4-BE49-F238E27FC236}">
                  <a16:creationId xmlns:a16="http://schemas.microsoft.com/office/drawing/2014/main" id="{C42A72F0-46B0-49E4-BF7C-0FAB5634505A}"/>
                </a:ext>
              </a:extLst>
            </p:cNvPr>
            <p:cNvSpPr/>
            <p:nvPr/>
          </p:nvSpPr>
          <p:spPr bwMode="auto">
            <a:xfrm rot="16200000">
              <a:off x="1355184" y="4230414"/>
              <a:ext cx="320195" cy="635101"/>
            </a:xfrm>
            <a:prstGeom prst="triangle">
              <a:avLst/>
            </a:prstGeom>
            <a:solidFill>
              <a:schemeClr val="bg1">
                <a:lumMod val="75000"/>
                <a:alpha val="50000"/>
              </a:schemeClr>
            </a:solidFill>
            <a:ln>
              <a:noFill/>
              <a:headEnd/>
              <a:tailEnd/>
            </a:ln>
            <a:scene3d>
              <a:camera prst="orthographicFront"/>
              <a:lightRig rig="chilly" dir="t"/>
            </a:scene3d>
            <a:sp3d extrusionH="19050" contourW="12700">
              <a:bevelT/>
              <a:contourClr>
                <a:schemeClr val="tx1"/>
              </a:contourClr>
            </a:sp3d>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sp>
          <p:nvSpPr>
            <p:cNvPr id="42" name="Isosceles Triangle 41">
              <a:extLst>
                <a:ext uri="{FF2B5EF4-FFF2-40B4-BE49-F238E27FC236}">
                  <a16:creationId xmlns:a16="http://schemas.microsoft.com/office/drawing/2014/main" id="{6993A047-7066-4181-9A1E-DE789AF509AF}"/>
                </a:ext>
              </a:extLst>
            </p:cNvPr>
            <p:cNvSpPr/>
            <p:nvPr/>
          </p:nvSpPr>
          <p:spPr bwMode="auto">
            <a:xfrm rot="15280627">
              <a:off x="1360960" y="4238563"/>
              <a:ext cx="310447" cy="597461"/>
            </a:xfrm>
            <a:prstGeom prst="triangle">
              <a:avLst/>
            </a:prstGeom>
            <a:solidFill>
              <a:schemeClr val="bg1">
                <a:lumMod val="50000"/>
              </a:schemeClr>
            </a:solidFill>
            <a:ln>
              <a:solidFill>
                <a:schemeClr val="bg1">
                  <a:lumMod val="50000"/>
                </a:schemeClr>
              </a:solidFill>
              <a:headEnd/>
              <a:tailEnd/>
            </a:ln>
            <a:scene3d>
              <a:camera prst="orthographicFront"/>
              <a:lightRig rig="chilly" dir="t"/>
            </a:scene3d>
            <a:sp3d extrusionH="19050" contourW="12700">
              <a:bevelT/>
              <a:contourClr>
                <a:schemeClr val="tx1"/>
              </a:contourClr>
            </a:sp3d>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dk1"/>
                  </a:solidFill>
                  <a:latin typeface="+mn-lt"/>
                  <a:ea typeface="+mn-ea"/>
                  <a:cs typeface="+mn-cs"/>
                </a:defRPr>
              </a:lvl1pPr>
              <a:lvl2pPr marL="457200" algn="l" rtl="0" fontAlgn="base">
                <a:lnSpc>
                  <a:spcPct val="90000"/>
                </a:lnSpc>
                <a:spcBef>
                  <a:spcPct val="20000"/>
                </a:spcBef>
                <a:spcAft>
                  <a:spcPct val="0"/>
                </a:spcAft>
                <a:buChar char="•"/>
                <a:defRPr sz="2400" b="1" kern="1200">
                  <a:solidFill>
                    <a:schemeClr val="dk1"/>
                  </a:solidFill>
                  <a:latin typeface="+mn-lt"/>
                  <a:ea typeface="+mn-ea"/>
                  <a:cs typeface="+mn-cs"/>
                </a:defRPr>
              </a:lvl2pPr>
              <a:lvl3pPr marL="914400" algn="l" rtl="0" fontAlgn="base">
                <a:lnSpc>
                  <a:spcPct val="90000"/>
                </a:lnSpc>
                <a:spcBef>
                  <a:spcPct val="20000"/>
                </a:spcBef>
                <a:spcAft>
                  <a:spcPct val="0"/>
                </a:spcAft>
                <a:buChar char="•"/>
                <a:defRPr sz="2400" b="1" kern="1200">
                  <a:solidFill>
                    <a:schemeClr val="dk1"/>
                  </a:solidFill>
                  <a:latin typeface="+mn-lt"/>
                  <a:ea typeface="+mn-ea"/>
                  <a:cs typeface="+mn-cs"/>
                </a:defRPr>
              </a:lvl3pPr>
              <a:lvl4pPr marL="1371600" algn="l" rtl="0" fontAlgn="base">
                <a:lnSpc>
                  <a:spcPct val="90000"/>
                </a:lnSpc>
                <a:spcBef>
                  <a:spcPct val="20000"/>
                </a:spcBef>
                <a:spcAft>
                  <a:spcPct val="0"/>
                </a:spcAft>
                <a:buChar char="•"/>
                <a:defRPr sz="2400" b="1" kern="1200">
                  <a:solidFill>
                    <a:schemeClr val="dk1"/>
                  </a:solidFill>
                  <a:latin typeface="+mn-lt"/>
                  <a:ea typeface="+mn-ea"/>
                  <a:cs typeface="+mn-cs"/>
                </a:defRPr>
              </a:lvl4pPr>
              <a:lvl5pPr marL="1828800" algn="l" rtl="0" fontAlgn="base">
                <a:lnSpc>
                  <a:spcPct val="90000"/>
                </a:lnSpc>
                <a:spcBef>
                  <a:spcPct val="20000"/>
                </a:spcBef>
                <a:spcAft>
                  <a:spcPct val="0"/>
                </a:spcAft>
                <a:buChar char="•"/>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defTabSz="342900" fontAlgn="auto">
                <a:lnSpc>
                  <a:spcPct val="100000"/>
                </a:lnSpc>
                <a:spcBef>
                  <a:spcPct val="0"/>
                </a:spcBef>
                <a:spcAft>
                  <a:spcPts val="0"/>
                </a:spcAft>
                <a:buNone/>
              </a:pPr>
              <a:endParaRPr lang="en-US" sz="1200" b="0" dirty="0">
                <a:solidFill>
                  <a:srgbClr val="000000"/>
                </a:solidFill>
                <a:latin typeface="Calibri" panose="020F0502020204030204"/>
              </a:endParaRPr>
            </a:p>
          </p:txBody>
        </p:sp>
      </p:grpSp>
      <p:sp>
        <p:nvSpPr>
          <p:cNvPr id="33" name="Isosceles Triangle 32">
            <a:extLst>
              <a:ext uri="{FF2B5EF4-FFF2-40B4-BE49-F238E27FC236}">
                <a16:creationId xmlns:a16="http://schemas.microsoft.com/office/drawing/2014/main" id="{62D5DE7A-27E3-4344-929C-D31C4508BB25}"/>
              </a:ext>
            </a:extLst>
          </p:cNvPr>
          <p:cNvSpPr/>
          <p:nvPr/>
        </p:nvSpPr>
        <p:spPr bwMode="auto">
          <a:xfrm rot="15004369">
            <a:off x="1864916" y="5180843"/>
            <a:ext cx="367092" cy="603481"/>
          </a:xfrm>
          <a:prstGeom prst="triangle">
            <a:avLst/>
          </a:prstGeom>
          <a:gradFill flip="none" rotWithShape="1">
            <a:gsLst>
              <a:gs pos="0">
                <a:srgbClr val="C0504D">
                  <a:lumMod val="40000"/>
                  <a:lumOff val="60000"/>
                </a:srgbClr>
              </a:gs>
              <a:gs pos="46000">
                <a:srgbClr val="C0504D">
                  <a:lumMod val="95000"/>
                  <a:lumOff val="5000"/>
                </a:srgbClr>
              </a:gs>
              <a:gs pos="100000">
                <a:srgbClr val="C0504D">
                  <a:lumMod val="60000"/>
                </a:srgbClr>
              </a:gs>
            </a:gsLst>
            <a:path path="circle">
              <a:fillToRect l="50000" t="130000" r="50000" b="-30000"/>
            </a:path>
            <a:tileRect/>
          </a:gradFill>
          <a:ln w="6350" cap="rnd" cmpd="sng" algn="ctr">
            <a:solidFill>
              <a:srgbClr val="4F81BD">
                <a:lumMod val="75000"/>
              </a:srgbClr>
            </a:solidFill>
            <a:prstDash val="solid"/>
            <a:headEnd/>
            <a:tailEnd/>
          </a:ln>
          <a:effectLst>
            <a:outerShdw blurRad="45000" dist="25000" dir="5400000" rotWithShape="0">
              <a:srgbClr val="000000">
                <a:alpha val="38000"/>
              </a:srgbClr>
            </a:outerShdw>
          </a:effectLst>
        </p:spPr>
        <p:txBody>
          <a:bodyPr rtlCol="0" anchor="b">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marL="0" marR="0" lvl="0" indent="0" algn="ctr" defTabSz="457200" eaLnBrk="1" fontAlgn="auto" latinLnBrk="0" hangingPunct="1">
              <a:lnSpc>
                <a:spcPct val="100000"/>
              </a:lnSpc>
              <a:spcBef>
                <a:spcPct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4" name="TextBox 101">
            <a:extLst>
              <a:ext uri="{FF2B5EF4-FFF2-40B4-BE49-F238E27FC236}">
                <a16:creationId xmlns:a16="http://schemas.microsoft.com/office/drawing/2014/main" id="{344163AA-41F3-460A-BCCD-C91C56525DFC}"/>
              </a:ext>
            </a:extLst>
          </p:cNvPr>
          <p:cNvSpPr txBox="1"/>
          <p:nvPr/>
        </p:nvSpPr>
        <p:spPr>
          <a:xfrm>
            <a:off x="682885" y="3835268"/>
            <a:ext cx="909223" cy="424732"/>
          </a:xfrm>
          <a:prstGeom prst="rect">
            <a:avLst/>
          </a:prstGeom>
          <a:noFill/>
        </p:spPr>
        <p:txBody>
          <a:bodyPr wrap="none" rtlCol="0">
            <a:spAutoFit/>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algn="ctr">
              <a:buNone/>
            </a:pPr>
            <a:r>
              <a:rPr lang="en-US" sz="1200" dirty="0">
                <a:latin typeface="Calibri" panose="020F0502020204030204" pitchFamily="34" charset="0"/>
                <a:cs typeface="Calibri" panose="020F0502020204030204" pitchFamily="34" charset="0"/>
              </a:rPr>
              <a:t>Rigid-body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dynamics</a:t>
            </a:r>
          </a:p>
        </p:txBody>
      </p:sp>
      <p:sp>
        <p:nvSpPr>
          <p:cNvPr id="35" name="TextBox 102">
            <a:extLst>
              <a:ext uri="{FF2B5EF4-FFF2-40B4-BE49-F238E27FC236}">
                <a16:creationId xmlns:a16="http://schemas.microsoft.com/office/drawing/2014/main" id="{09A43A7C-0E54-4991-A7A2-E4281503C60A}"/>
              </a:ext>
            </a:extLst>
          </p:cNvPr>
          <p:cNvSpPr txBox="1"/>
          <p:nvPr/>
        </p:nvSpPr>
        <p:spPr>
          <a:xfrm>
            <a:off x="276685" y="4592726"/>
            <a:ext cx="1669137" cy="424732"/>
          </a:xfrm>
          <a:prstGeom prst="rect">
            <a:avLst/>
          </a:prstGeom>
          <a:noFill/>
        </p:spPr>
        <p:txBody>
          <a:bodyPr wrap="square" rtlCol="0">
            <a:spAutoFit/>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algn="ctr">
              <a:spcBef>
                <a:spcPts val="0"/>
              </a:spcBef>
              <a:buNone/>
            </a:pPr>
            <a:r>
              <a:rPr lang="en-US" sz="1200" dirty="0">
                <a:latin typeface="Calibri" panose="020F0502020204030204" pitchFamily="34" charset="0"/>
                <a:cs typeface="Calibri" panose="020F0502020204030204" pitchFamily="34" charset="0"/>
              </a:rPr>
              <a:t>Structural </a:t>
            </a:r>
          </a:p>
          <a:p>
            <a:pPr algn="ctr">
              <a:spcBef>
                <a:spcPts val="0"/>
              </a:spcBef>
              <a:buNone/>
            </a:pPr>
            <a:r>
              <a:rPr lang="en-US" sz="1200" dirty="0">
                <a:latin typeface="Calibri" panose="020F0502020204030204" pitchFamily="34" charset="0"/>
                <a:cs typeface="Calibri" panose="020F0502020204030204" pitchFamily="34" charset="0"/>
              </a:rPr>
              <a:t>dynamics</a:t>
            </a:r>
          </a:p>
        </p:txBody>
      </p:sp>
      <p:sp>
        <p:nvSpPr>
          <p:cNvPr id="36" name="TextBox 103">
            <a:extLst>
              <a:ext uri="{FF2B5EF4-FFF2-40B4-BE49-F238E27FC236}">
                <a16:creationId xmlns:a16="http://schemas.microsoft.com/office/drawing/2014/main" id="{497E2748-C6B7-41D6-B4A2-4643FEE5F79C}"/>
              </a:ext>
            </a:extLst>
          </p:cNvPr>
          <p:cNvSpPr txBox="1"/>
          <p:nvPr/>
        </p:nvSpPr>
        <p:spPr>
          <a:xfrm>
            <a:off x="605811" y="5339515"/>
            <a:ext cx="1097508" cy="424732"/>
          </a:xfrm>
          <a:prstGeom prst="rect">
            <a:avLst/>
          </a:prstGeom>
          <a:noFill/>
        </p:spPr>
        <p:txBody>
          <a:bodyPr wrap="square" rtlCol="0">
            <a:spAutoFit/>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algn="ctr">
              <a:spcBef>
                <a:spcPts val="0"/>
              </a:spcBef>
              <a:buNone/>
            </a:pPr>
            <a:r>
              <a:rPr lang="en-US" sz="1200" dirty="0">
                <a:latin typeface="Calibri" panose="020F0502020204030204" pitchFamily="34" charset="0"/>
                <a:cs typeface="Calibri" panose="020F0502020204030204" pitchFamily="34" charset="0"/>
              </a:rPr>
              <a:t>Thermo-</a:t>
            </a:r>
          </a:p>
          <a:p>
            <a:pPr algn="ctr">
              <a:spcBef>
                <a:spcPts val="0"/>
              </a:spcBef>
              <a:buNone/>
            </a:pPr>
            <a:r>
              <a:rPr lang="en-US" sz="1200" dirty="0">
                <a:latin typeface="Calibri" panose="020F0502020204030204" pitchFamily="34" charset="0"/>
                <a:cs typeface="Calibri" panose="020F0502020204030204" pitchFamily="34" charset="0"/>
              </a:rPr>
              <a:t>dynamics</a:t>
            </a:r>
          </a:p>
        </p:txBody>
      </p:sp>
      <p:sp>
        <p:nvSpPr>
          <p:cNvPr id="37" name="TextBox 104">
            <a:extLst>
              <a:ext uri="{FF2B5EF4-FFF2-40B4-BE49-F238E27FC236}">
                <a16:creationId xmlns:a16="http://schemas.microsoft.com/office/drawing/2014/main" id="{D8E05B60-F17A-43B1-9551-161375351761}"/>
              </a:ext>
            </a:extLst>
          </p:cNvPr>
          <p:cNvSpPr txBox="1"/>
          <p:nvPr/>
        </p:nvSpPr>
        <p:spPr>
          <a:xfrm>
            <a:off x="964078" y="4267182"/>
            <a:ext cx="274435" cy="286232"/>
          </a:xfrm>
          <a:prstGeom prst="rect">
            <a:avLst/>
          </a:prstGeom>
          <a:noFill/>
        </p:spPr>
        <p:txBody>
          <a:bodyPr wrap="none" rtlCol="0">
            <a:spAutoFit/>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algn="ctr">
              <a:buNone/>
            </a:pPr>
            <a:r>
              <a:rPr lang="en-US" sz="1400" dirty="0">
                <a:latin typeface="Calibri" panose="020F0502020204030204" pitchFamily="34" charset="0"/>
                <a:cs typeface="Calibri" panose="020F0502020204030204" pitchFamily="34" charset="0"/>
              </a:rPr>
              <a:t>+</a:t>
            </a:r>
          </a:p>
        </p:txBody>
      </p:sp>
      <p:sp>
        <p:nvSpPr>
          <p:cNvPr id="38" name="TextBox 112">
            <a:extLst>
              <a:ext uri="{FF2B5EF4-FFF2-40B4-BE49-F238E27FC236}">
                <a16:creationId xmlns:a16="http://schemas.microsoft.com/office/drawing/2014/main" id="{66C862C9-CDF7-4412-B5EE-9B6FB8985AD3}"/>
              </a:ext>
            </a:extLst>
          </p:cNvPr>
          <p:cNvSpPr txBox="1"/>
          <p:nvPr/>
        </p:nvSpPr>
        <p:spPr>
          <a:xfrm>
            <a:off x="964078" y="5005832"/>
            <a:ext cx="274435" cy="286232"/>
          </a:xfrm>
          <a:prstGeom prst="rect">
            <a:avLst/>
          </a:prstGeom>
          <a:noFill/>
        </p:spPr>
        <p:txBody>
          <a:bodyPr wrap="none" rtlCol="0">
            <a:spAutoFit/>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algn="ctr">
              <a:buNone/>
            </a:pPr>
            <a:r>
              <a:rPr lang="en-US" sz="1400" dirty="0">
                <a:latin typeface="Calibri" panose="020F0502020204030204" pitchFamily="34" charset="0"/>
                <a:cs typeface="Calibri" panose="020F0502020204030204" pitchFamily="34" charset="0"/>
              </a:rPr>
              <a:t>+</a:t>
            </a:r>
          </a:p>
        </p:txBody>
      </p:sp>
      <p:sp>
        <p:nvSpPr>
          <p:cNvPr id="39" name="Title 1">
            <a:extLst>
              <a:ext uri="{FF2B5EF4-FFF2-40B4-BE49-F238E27FC236}">
                <a16:creationId xmlns:a16="http://schemas.microsoft.com/office/drawing/2014/main" id="{33D185D7-BC01-4E68-BCCE-37C3BB332FA6}"/>
              </a:ext>
            </a:extLst>
          </p:cNvPr>
          <p:cNvSpPr txBox="1">
            <a:spLocks/>
          </p:cNvSpPr>
          <p:nvPr/>
        </p:nvSpPr>
        <p:spPr bwMode="auto">
          <a:xfrm>
            <a:off x="4943055" y="4082674"/>
            <a:ext cx="3881074" cy="13226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1pPr>
            <a:lvl2pPr marL="4572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2pPr>
            <a:lvl3pPr marL="9144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3pPr>
            <a:lvl4pPr marL="13716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4pPr>
            <a:lvl5pPr marL="1828800" algn="l" rtl="0" fontAlgn="base">
              <a:lnSpc>
                <a:spcPct val="90000"/>
              </a:lnSpc>
              <a:spcBef>
                <a:spcPct val="20000"/>
              </a:spcBef>
              <a:spcAft>
                <a:spcPct val="0"/>
              </a:spcAft>
              <a:buChar char="•"/>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algn="l">
              <a:lnSpc>
                <a:spcPct val="100000"/>
              </a:lnSpc>
              <a:buNone/>
            </a:pPr>
            <a:r>
              <a:rPr lang="en-US" sz="1800" kern="0" dirty="0"/>
              <a:t>Sora calculates flight vehicle’s state history for payload performance as a function of time coupled to exterior environment variables.</a:t>
            </a:r>
          </a:p>
        </p:txBody>
      </p:sp>
      <p:sp>
        <p:nvSpPr>
          <p:cNvPr id="2" name="TextBox 1">
            <a:extLst>
              <a:ext uri="{FF2B5EF4-FFF2-40B4-BE49-F238E27FC236}">
                <a16:creationId xmlns:a16="http://schemas.microsoft.com/office/drawing/2014/main" id="{A0C4F6BA-B7D6-4EF1-9A1F-1B9D25ECC1EF}"/>
              </a:ext>
            </a:extLst>
          </p:cNvPr>
          <p:cNvSpPr txBox="1"/>
          <p:nvPr/>
        </p:nvSpPr>
        <p:spPr>
          <a:xfrm>
            <a:off x="6722502" y="5992010"/>
            <a:ext cx="2459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Credit: Dr. Dan Driver</a:t>
            </a:r>
          </a:p>
        </p:txBody>
      </p:sp>
      <p:pic>
        <p:nvPicPr>
          <p:cNvPr id="61" name="Picture 60">
            <a:extLst>
              <a:ext uri="{FF2B5EF4-FFF2-40B4-BE49-F238E27FC236}">
                <a16:creationId xmlns:a16="http://schemas.microsoft.com/office/drawing/2014/main" id="{ACD76BFF-15D5-244A-80D0-F64DBFF1A010}"/>
              </a:ext>
            </a:extLst>
          </p:cNvPr>
          <p:cNvPicPr>
            <a:picLocks noChangeAspect="1"/>
          </p:cNvPicPr>
          <p:nvPr/>
        </p:nvPicPr>
        <p:blipFill rotWithShape="1">
          <a:blip r:embed="rId6"/>
          <a:srcRect l="15031"/>
          <a:stretch/>
        </p:blipFill>
        <p:spPr>
          <a:xfrm>
            <a:off x="922353" y="6668339"/>
            <a:ext cx="318052" cy="140744"/>
          </a:xfrm>
          <a:prstGeom prst="rect">
            <a:avLst/>
          </a:prstGeom>
        </p:spPr>
      </p:pic>
    </p:spTree>
    <p:extLst>
      <p:ext uri="{BB962C8B-B14F-4D97-AF65-F5344CB8AC3E}">
        <p14:creationId xmlns:p14="http://schemas.microsoft.com/office/powerpoint/2010/main" val="256599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CEF5F4-0F45-934B-BA3A-5C920D3ACA77}"/>
              </a:ext>
            </a:extLst>
          </p:cNvPr>
          <p:cNvSpPr>
            <a:spLocks noGrp="1"/>
          </p:cNvSpPr>
          <p:nvPr>
            <p:ph type="title"/>
          </p:nvPr>
        </p:nvSpPr>
        <p:spPr/>
        <p:txBody>
          <a:bodyPr/>
          <a:lstStyle/>
          <a:p>
            <a:r>
              <a:rPr lang="en-US" dirty="0"/>
              <a:t>Multi-Fidelity Model Setup</a:t>
            </a:r>
          </a:p>
        </p:txBody>
      </p:sp>
      <p:sp>
        <p:nvSpPr>
          <p:cNvPr id="6" name="TextBox 5">
            <a:extLst>
              <a:ext uri="{FF2B5EF4-FFF2-40B4-BE49-F238E27FC236}">
                <a16:creationId xmlns:a16="http://schemas.microsoft.com/office/drawing/2014/main" id="{F20E5960-1512-CD40-A6EE-0C47B161C680}"/>
              </a:ext>
            </a:extLst>
          </p:cNvPr>
          <p:cNvSpPr txBox="1"/>
          <p:nvPr/>
        </p:nvSpPr>
        <p:spPr>
          <a:xfrm>
            <a:off x="297657" y="3272904"/>
            <a:ext cx="1439561" cy="646331"/>
          </a:xfrm>
          <a:prstGeom prst="rect">
            <a:avLst/>
          </a:prstGeom>
          <a:noFill/>
        </p:spPr>
        <p:txBody>
          <a:bodyPr wrap="none" rtlCol="0">
            <a:spAutoFit/>
          </a:bodyPr>
          <a:lstStyle/>
          <a:p>
            <a:r>
              <a:rPr lang="en-US" dirty="0"/>
              <a:t>High Fidelity</a:t>
            </a:r>
          </a:p>
          <a:p>
            <a:r>
              <a:rPr lang="en-US" dirty="0"/>
              <a:t>(Many hours)</a:t>
            </a:r>
          </a:p>
        </p:txBody>
      </p:sp>
      <p:sp>
        <p:nvSpPr>
          <p:cNvPr id="7" name="TextBox 6">
            <a:extLst>
              <a:ext uri="{FF2B5EF4-FFF2-40B4-BE49-F238E27FC236}">
                <a16:creationId xmlns:a16="http://schemas.microsoft.com/office/drawing/2014/main" id="{CD014408-315F-EC40-8467-F9D01C18D0F7}"/>
              </a:ext>
            </a:extLst>
          </p:cNvPr>
          <p:cNvSpPr txBox="1"/>
          <p:nvPr/>
        </p:nvSpPr>
        <p:spPr>
          <a:xfrm>
            <a:off x="297657" y="4248813"/>
            <a:ext cx="1713931" cy="646331"/>
          </a:xfrm>
          <a:prstGeom prst="rect">
            <a:avLst/>
          </a:prstGeom>
          <a:noFill/>
        </p:spPr>
        <p:txBody>
          <a:bodyPr wrap="none" rtlCol="0">
            <a:spAutoFit/>
          </a:bodyPr>
          <a:lstStyle/>
          <a:p>
            <a:r>
              <a:rPr lang="en-US" dirty="0"/>
              <a:t>Medium Fidelity</a:t>
            </a:r>
          </a:p>
          <a:p>
            <a:r>
              <a:rPr lang="en-US" dirty="0"/>
              <a:t>(Minutes)</a:t>
            </a:r>
          </a:p>
        </p:txBody>
      </p:sp>
      <p:sp>
        <p:nvSpPr>
          <p:cNvPr id="8" name="TextBox 7">
            <a:extLst>
              <a:ext uri="{FF2B5EF4-FFF2-40B4-BE49-F238E27FC236}">
                <a16:creationId xmlns:a16="http://schemas.microsoft.com/office/drawing/2014/main" id="{505F0B5A-B066-F04A-A3B0-92CF03FF9746}"/>
              </a:ext>
            </a:extLst>
          </p:cNvPr>
          <p:cNvSpPr txBox="1"/>
          <p:nvPr/>
        </p:nvSpPr>
        <p:spPr>
          <a:xfrm>
            <a:off x="297657" y="5279990"/>
            <a:ext cx="1304268" cy="646331"/>
          </a:xfrm>
          <a:prstGeom prst="rect">
            <a:avLst/>
          </a:prstGeom>
          <a:noFill/>
        </p:spPr>
        <p:txBody>
          <a:bodyPr wrap="none" rtlCol="0">
            <a:spAutoFit/>
          </a:bodyPr>
          <a:lstStyle/>
          <a:p>
            <a:r>
              <a:rPr lang="en-US" dirty="0"/>
              <a:t>Low Fidelity</a:t>
            </a:r>
          </a:p>
          <a:p>
            <a:r>
              <a:rPr lang="en-US" dirty="0"/>
              <a:t>(Seconds)</a:t>
            </a:r>
          </a:p>
        </p:txBody>
      </p:sp>
      <p:sp>
        <p:nvSpPr>
          <p:cNvPr id="12" name="Rectangle 11">
            <a:extLst>
              <a:ext uri="{FF2B5EF4-FFF2-40B4-BE49-F238E27FC236}">
                <a16:creationId xmlns:a16="http://schemas.microsoft.com/office/drawing/2014/main" id="{C56DB7EC-2CF0-B341-9934-3800BC96DE61}"/>
              </a:ext>
            </a:extLst>
          </p:cNvPr>
          <p:cNvSpPr/>
          <p:nvPr/>
        </p:nvSpPr>
        <p:spPr bwMode="auto">
          <a:xfrm>
            <a:off x="2509802" y="3273188"/>
            <a:ext cx="1893918" cy="64633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a:solidFill>
                  <a:srgbClr val="000000"/>
                </a:solidFill>
              </a:rPr>
              <a:t>US3D</a:t>
            </a:r>
          </a:p>
        </p:txBody>
      </p:sp>
      <p:sp>
        <p:nvSpPr>
          <p:cNvPr id="13" name="Rectangle 12">
            <a:extLst>
              <a:ext uri="{FF2B5EF4-FFF2-40B4-BE49-F238E27FC236}">
                <a16:creationId xmlns:a16="http://schemas.microsoft.com/office/drawing/2014/main" id="{BC62C56E-DCDB-BB47-A28B-805ED5B4D337}"/>
              </a:ext>
            </a:extLst>
          </p:cNvPr>
          <p:cNvSpPr/>
          <p:nvPr/>
        </p:nvSpPr>
        <p:spPr bwMode="auto">
          <a:xfrm>
            <a:off x="5540975" y="3274238"/>
            <a:ext cx="1893918" cy="643662"/>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a:solidFill>
                  <a:srgbClr val="000000"/>
                </a:solidFill>
              </a:rPr>
              <a:t>US3D</a:t>
            </a:r>
          </a:p>
        </p:txBody>
      </p:sp>
      <p:sp>
        <p:nvSpPr>
          <p:cNvPr id="14" name="Rectangle 13">
            <a:extLst>
              <a:ext uri="{FF2B5EF4-FFF2-40B4-BE49-F238E27FC236}">
                <a16:creationId xmlns:a16="http://schemas.microsoft.com/office/drawing/2014/main" id="{743C5519-9716-8247-A97E-00BA57C7ABAE}"/>
              </a:ext>
            </a:extLst>
          </p:cNvPr>
          <p:cNvSpPr/>
          <p:nvPr/>
        </p:nvSpPr>
        <p:spPr bwMode="auto">
          <a:xfrm>
            <a:off x="2512208" y="4283238"/>
            <a:ext cx="1893906" cy="64633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a:solidFill>
                  <a:srgbClr val="000000"/>
                </a:solidFill>
              </a:rPr>
              <a:t>Cart3D</a:t>
            </a:r>
          </a:p>
        </p:txBody>
      </p:sp>
      <p:sp>
        <p:nvSpPr>
          <p:cNvPr id="15" name="Rectangle 14">
            <a:extLst>
              <a:ext uri="{FF2B5EF4-FFF2-40B4-BE49-F238E27FC236}">
                <a16:creationId xmlns:a16="http://schemas.microsoft.com/office/drawing/2014/main" id="{F4F84140-3438-F94A-8412-D2BD4C326B6A}"/>
              </a:ext>
            </a:extLst>
          </p:cNvPr>
          <p:cNvSpPr/>
          <p:nvPr/>
        </p:nvSpPr>
        <p:spPr bwMode="auto">
          <a:xfrm>
            <a:off x="2512208" y="5284708"/>
            <a:ext cx="1893906" cy="64633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err="1">
                <a:solidFill>
                  <a:srgbClr val="000000"/>
                </a:solidFill>
              </a:rPr>
              <a:t>cbaero</a:t>
            </a:r>
            <a:endParaRPr lang="en-US" sz="1600" dirty="0">
              <a:solidFill>
                <a:srgbClr val="000000"/>
              </a:solidFill>
            </a:endParaRPr>
          </a:p>
        </p:txBody>
      </p:sp>
      <p:sp>
        <p:nvSpPr>
          <p:cNvPr id="16" name="Rectangle 15">
            <a:extLst>
              <a:ext uri="{FF2B5EF4-FFF2-40B4-BE49-F238E27FC236}">
                <a16:creationId xmlns:a16="http://schemas.microsoft.com/office/drawing/2014/main" id="{01679C13-FDFC-DA41-9044-7CB43E31F45D}"/>
              </a:ext>
            </a:extLst>
          </p:cNvPr>
          <p:cNvSpPr/>
          <p:nvPr/>
        </p:nvSpPr>
        <p:spPr bwMode="auto">
          <a:xfrm>
            <a:off x="5540987" y="5279990"/>
            <a:ext cx="1893906" cy="646332"/>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err="1">
                <a:solidFill>
                  <a:srgbClr val="000000"/>
                </a:solidFill>
              </a:rPr>
              <a:t>cbaero</a:t>
            </a:r>
            <a:endParaRPr lang="en-US" sz="1600" dirty="0">
              <a:solidFill>
                <a:srgbClr val="000000"/>
              </a:solidFill>
            </a:endParaRPr>
          </a:p>
        </p:txBody>
      </p:sp>
      <p:cxnSp>
        <p:nvCxnSpPr>
          <p:cNvPr id="18" name="Straight Arrow Connector 17">
            <a:extLst>
              <a:ext uri="{FF2B5EF4-FFF2-40B4-BE49-F238E27FC236}">
                <a16:creationId xmlns:a16="http://schemas.microsoft.com/office/drawing/2014/main" id="{B6C89354-EDBC-9D48-92BA-F2ECB372E1FD}"/>
              </a:ext>
            </a:extLst>
          </p:cNvPr>
          <p:cNvCxnSpPr>
            <a:cxnSpLocks/>
            <a:stCxn id="15" idx="0"/>
            <a:endCxn id="14" idx="2"/>
          </p:cNvCxnSpPr>
          <p:nvPr/>
        </p:nvCxnSpPr>
        <p:spPr>
          <a:xfrm flipV="1">
            <a:off x="3459161" y="4929569"/>
            <a:ext cx="0" cy="355139"/>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733C13C-B633-364A-9AB8-9B6DE06EA6AF}"/>
              </a:ext>
            </a:extLst>
          </p:cNvPr>
          <p:cNvCxnSpPr>
            <a:cxnSpLocks/>
            <a:stCxn id="14" idx="0"/>
            <a:endCxn id="12" idx="2"/>
          </p:cNvCxnSpPr>
          <p:nvPr/>
        </p:nvCxnSpPr>
        <p:spPr>
          <a:xfrm flipH="1" flipV="1">
            <a:off x="3456761" y="3919519"/>
            <a:ext cx="2400" cy="363719"/>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188AEBE-D89D-8D45-B543-C8376EF21D72}"/>
              </a:ext>
            </a:extLst>
          </p:cNvPr>
          <p:cNvCxnSpPr>
            <a:cxnSpLocks/>
            <a:stCxn id="16" idx="0"/>
            <a:endCxn id="13" idx="2"/>
          </p:cNvCxnSpPr>
          <p:nvPr/>
        </p:nvCxnSpPr>
        <p:spPr>
          <a:xfrm flipH="1" flipV="1">
            <a:off x="6487934" y="3917900"/>
            <a:ext cx="6" cy="1362090"/>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788C438-E27D-874A-84C0-DBA242CA0A50}"/>
              </a:ext>
            </a:extLst>
          </p:cNvPr>
          <p:cNvCxnSpPr>
            <a:cxnSpLocks/>
            <a:stCxn id="12" idx="0"/>
            <a:endCxn id="41" idx="2"/>
          </p:cNvCxnSpPr>
          <p:nvPr/>
        </p:nvCxnSpPr>
        <p:spPr>
          <a:xfrm flipV="1">
            <a:off x="3456761" y="2979221"/>
            <a:ext cx="545157" cy="293967"/>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BA2FCB46-85A8-5440-AAF5-B1E6769FB18A}"/>
              </a:ext>
            </a:extLst>
          </p:cNvPr>
          <p:cNvSpPr/>
          <p:nvPr/>
        </p:nvSpPr>
        <p:spPr>
          <a:xfrm>
            <a:off x="6939380" y="2473000"/>
            <a:ext cx="1697388" cy="646331"/>
          </a:xfrm>
          <a:prstGeom prst="rect">
            <a:avLst/>
          </a:prstGeom>
        </p:spPr>
        <p:txBody>
          <a:bodyPr wrap="none">
            <a:spAutoFit/>
          </a:bodyPr>
          <a:lstStyle/>
          <a:p>
            <a:r>
              <a:rPr lang="en-US" dirty="0"/>
              <a:t>Aero Coefficients</a:t>
            </a:r>
          </a:p>
          <a:p>
            <a:r>
              <a:rPr lang="en-US" dirty="0"/>
              <a:t>(Lift/Drag) </a:t>
            </a:r>
          </a:p>
        </p:txBody>
      </p:sp>
      <p:sp>
        <p:nvSpPr>
          <p:cNvPr id="40" name="TextBox 39">
            <a:extLst>
              <a:ext uri="{FF2B5EF4-FFF2-40B4-BE49-F238E27FC236}">
                <a16:creationId xmlns:a16="http://schemas.microsoft.com/office/drawing/2014/main" id="{A31DA2BD-161E-3543-A2A7-585B48B6F1AD}"/>
              </a:ext>
            </a:extLst>
          </p:cNvPr>
          <p:cNvSpPr txBox="1"/>
          <p:nvPr/>
        </p:nvSpPr>
        <p:spPr>
          <a:xfrm>
            <a:off x="5097886" y="2609642"/>
            <a:ext cx="1545167" cy="369332"/>
          </a:xfrm>
          <a:prstGeom prst="rect">
            <a:avLst/>
          </a:prstGeom>
          <a:noFill/>
        </p:spPr>
        <p:txBody>
          <a:bodyPr wrap="none" rtlCol="0">
            <a:spAutoFit/>
          </a:bodyPr>
          <a:lstStyle/>
          <a:p>
            <a:r>
              <a:rPr lang="en-US" dirty="0"/>
              <a:t>Viscous Forces</a:t>
            </a:r>
          </a:p>
        </p:txBody>
      </p:sp>
      <p:sp>
        <p:nvSpPr>
          <p:cNvPr id="41" name="TextBox 40">
            <a:extLst>
              <a:ext uri="{FF2B5EF4-FFF2-40B4-BE49-F238E27FC236}">
                <a16:creationId xmlns:a16="http://schemas.microsoft.com/office/drawing/2014/main" id="{861601EC-4A5F-6044-AEA0-29062D65B928}"/>
              </a:ext>
            </a:extLst>
          </p:cNvPr>
          <p:cNvSpPr txBox="1"/>
          <p:nvPr/>
        </p:nvSpPr>
        <p:spPr>
          <a:xfrm>
            <a:off x="3278386" y="2609889"/>
            <a:ext cx="1447063" cy="369332"/>
          </a:xfrm>
          <a:prstGeom prst="rect">
            <a:avLst/>
          </a:prstGeom>
          <a:noFill/>
        </p:spPr>
        <p:txBody>
          <a:bodyPr wrap="none" rtlCol="0">
            <a:spAutoFit/>
          </a:bodyPr>
          <a:lstStyle/>
          <a:p>
            <a:r>
              <a:rPr lang="en-US" dirty="0"/>
              <a:t>Inviscid Forces</a:t>
            </a:r>
          </a:p>
        </p:txBody>
      </p:sp>
      <p:cxnSp>
        <p:nvCxnSpPr>
          <p:cNvPr id="42" name="Straight Arrow Connector 41">
            <a:extLst>
              <a:ext uri="{FF2B5EF4-FFF2-40B4-BE49-F238E27FC236}">
                <a16:creationId xmlns:a16="http://schemas.microsoft.com/office/drawing/2014/main" id="{0F679AED-DC11-5848-9453-1E36B2488C9D}"/>
              </a:ext>
            </a:extLst>
          </p:cNvPr>
          <p:cNvCxnSpPr>
            <a:cxnSpLocks/>
            <a:stCxn id="13" idx="0"/>
            <a:endCxn id="40" idx="2"/>
          </p:cNvCxnSpPr>
          <p:nvPr/>
        </p:nvCxnSpPr>
        <p:spPr>
          <a:xfrm flipH="1" flipV="1">
            <a:off x="5870470" y="2978974"/>
            <a:ext cx="617464" cy="295264"/>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5F09198C-A893-D440-8733-79EDB5B0204B}"/>
              </a:ext>
            </a:extLst>
          </p:cNvPr>
          <p:cNvSpPr txBox="1"/>
          <p:nvPr/>
        </p:nvSpPr>
        <p:spPr>
          <a:xfrm>
            <a:off x="4821530" y="2610522"/>
            <a:ext cx="300082" cy="369332"/>
          </a:xfrm>
          <a:prstGeom prst="rect">
            <a:avLst/>
          </a:prstGeom>
          <a:noFill/>
        </p:spPr>
        <p:txBody>
          <a:bodyPr wrap="none" rtlCol="0">
            <a:spAutoFit/>
          </a:bodyPr>
          <a:lstStyle/>
          <a:p>
            <a:r>
              <a:rPr lang="en-US" dirty="0"/>
              <a:t>+</a:t>
            </a:r>
          </a:p>
        </p:txBody>
      </p:sp>
      <p:sp>
        <p:nvSpPr>
          <p:cNvPr id="51" name="TextBox 50">
            <a:extLst>
              <a:ext uri="{FF2B5EF4-FFF2-40B4-BE49-F238E27FC236}">
                <a16:creationId xmlns:a16="http://schemas.microsoft.com/office/drawing/2014/main" id="{6AA8A3E9-56F2-4546-A705-328B9D55354B}"/>
              </a:ext>
            </a:extLst>
          </p:cNvPr>
          <p:cNvSpPr txBox="1"/>
          <p:nvPr/>
        </p:nvSpPr>
        <p:spPr>
          <a:xfrm>
            <a:off x="6606485" y="2611889"/>
            <a:ext cx="184731" cy="369332"/>
          </a:xfrm>
          <a:prstGeom prst="rect">
            <a:avLst/>
          </a:prstGeom>
          <a:noFill/>
        </p:spPr>
        <p:txBody>
          <a:bodyPr wrap="none" rtlCol="0">
            <a:spAutoFit/>
          </a:bodyPr>
          <a:lstStyle/>
          <a:p>
            <a:r>
              <a:rPr lang="en-US" dirty="0"/>
              <a:t>=</a:t>
            </a:r>
          </a:p>
        </p:txBody>
      </p:sp>
      <p:cxnSp>
        <p:nvCxnSpPr>
          <p:cNvPr id="54" name="Straight Arrow Connector 53">
            <a:extLst>
              <a:ext uri="{FF2B5EF4-FFF2-40B4-BE49-F238E27FC236}">
                <a16:creationId xmlns:a16="http://schemas.microsoft.com/office/drawing/2014/main" id="{FD9BA7BB-39FA-2747-A7F8-3D48DFD52B96}"/>
              </a:ext>
            </a:extLst>
          </p:cNvPr>
          <p:cNvCxnSpPr>
            <a:cxnSpLocks/>
            <a:stCxn id="40" idx="0"/>
            <a:endCxn id="57" idx="2"/>
          </p:cNvCxnSpPr>
          <p:nvPr/>
        </p:nvCxnSpPr>
        <p:spPr>
          <a:xfrm flipH="1" flipV="1">
            <a:off x="4993003" y="2241232"/>
            <a:ext cx="877467" cy="368410"/>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41E9E8BB-6B8E-E249-AD47-E82B0630BF5D}"/>
              </a:ext>
            </a:extLst>
          </p:cNvPr>
          <p:cNvSpPr/>
          <p:nvPr/>
        </p:nvSpPr>
        <p:spPr bwMode="auto">
          <a:xfrm>
            <a:off x="4046044" y="1597570"/>
            <a:ext cx="1893918" cy="643662"/>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a:solidFill>
                  <a:srgbClr val="000000"/>
                </a:solidFill>
              </a:rPr>
              <a:t>Field Data</a:t>
            </a:r>
          </a:p>
        </p:txBody>
      </p:sp>
      <p:sp>
        <p:nvSpPr>
          <p:cNvPr id="61" name="TextBox 60">
            <a:extLst>
              <a:ext uri="{FF2B5EF4-FFF2-40B4-BE49-F238E27FC236}">
                <a16:creationId xmlns:a16="http://schemas.microsoft.com/office/drawing/2014/main" id="{EE312D12-F890-4644-9F25-0D6E9326A793}"/>
              </a:ext>
            </a:extLst>
          </p:cNvPr>
          <p:cNvSpPr txBox="1"/>
          <p:nvPr/>
        </p:nvSpPr>
        <p:spPr>
          <a:xfrm>
            <a:off x="57806" y="2837261"/>
            <a:ext cx="1920206" cy="369332"/>
          </a:xfrm>
          <a:prstGeom prst="rect">
            <a:avLst/>
          </a:prstGeom>
          <a:noFill/>
        </p:spPr>
        <p:txBody>
          <a:bodyPr wrap="none" rtlCol="0">
            <a:spAutoFit/>
          </a:bodyPr>
          <a:lstStyle/>
          <a:p>
            <a:r>
              <a:rPr lang="en-US" u="sng" dirty="0"/>
              <a:t>Simulation Fidelity</a:t>
            </a:r>
          </a:p>
        </p:txBody>
      </p:sp>
      <p:cxnSp>
        <p:nvCxnSpPr>
          <p:cNvPr id="28" name="Straight Arrow Connector 27">
            <a:extLst>
              <a:ext uri="{FF2B5EF4-FFF2-40B4-BE49-F238E27FC236}">
                <a16:creationId xmlns:a16="http://schemas.microsoft.com/office/drawing/2014/main" id="{F901F100-A0CE-CE46-B29C-E5B2A358D0C2}"/>
              </a:ext>
            </a:extLst>
          </p:cNvPr>
          <p:cNvCxnSpPr>
            <a:cxnSpLocks/>
            <a:stCxn id="41" idx="0"/>
            <a:endCxn id="57" idx="2"/>
          </p:cNvCxnSpPr>
          <p:nvPr/>
        </p:nvCxnSpPr>
        <p:spPr>
          <a:xfrm flipV="1">
            <a:off x="4001918" y="2241232"/>
            <a:ext cx="991085" cy="368657"/>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768535DF-DA11-2049-BF34-872A16F488D5}"/>
              </a:ext>
            </a:extLst>
          </p:cNvPr>
          <p:cNvPicPr>
            <a:picLocks noChangeAspect="1"/>
          </p:cNvPicPr>
          <p:nvPr/>
        </p:nvPicPr>
        <p:blipFill rotWithShape="1">
          <a:blip r:embed="rId2"/>
          <a:srcRect l="15031"/>
          <a:stretch/>
        </p:blipFill>
        <p:spPr>
          <a:xfrm>
            <a:off x="922353" y="6668339"/>
            <a:ext cx="318052" cy="140744"/>
          </a:xfrm>
          <a:prstGeom prst="rect">
            <a:avLst/>
          </a:prstGeom>
        </p:spPr>
      </p:pic>
    </p:spTree>
    <p:extLst>
      <p:ext uri="{BB962C8B-B14F-4D97-AF65-F5344CB8AC3E}">
        <p14:creationId xmlns:p14="http://schemas.microsoft.com/office/powerpoint/2010/main" val="109536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CEF5F4-0F45-934B-BA3A-5C920D3ACA77}"/>
              </a:ext>
            </a:extLst>
          </p:cNvPr>
          <p:cNvSpPr>
            <a:spLocks noGrp="1"/>
          </p:cNvSpPr>
          <p:nvPr>
            <p:ph type="title"/>
          </p:nvPr>
        </p:nvSpPr>
        <p:spPr/>
        <p:txBody>
          <a:bodyPr/>
          <a:lstStyle/>
          <a:p>
            <a:r>
              <a:rPr lang="en-US" dirty="0"/>
              <a:t>Multi-Fidelity Model Setup</a:t>
            </a:r>
          </a:p>
        </p:txBody>
      </p:sp>
      <p:sp>
        <p:nvSpPr>
          <p:cNvPr id="6" name="TextBox 5">
            <a:extLst>
              <a:ext uri="{FF2B5EF4-FFF2-40B4-BE49-F238E27FC236}">
                <a16:creationId xmlns:a16="http://schemas.microsoft.com/office/drawing/2014/main" id="{F20E5960-1512-CD40-A6EE-0C47B161C680}"/>
              </a:ext>
            </a:extLst>
          </p:cNvPr>
          <p:cNvSpPr txBox="1"/>
          <p:nvPr/>
        </p:nvSpPr>
        <p:spPr>
          <a:xfrm>
            <a:off x="297657" y="3272904"/>
            <a:ext cx="1439561" cy="646331"/>
          </a:xfrm>
          <a:prstGeom prst="rect">
            <a:avLst/>
          </a:prstGeom>
          <a:noFill/>
        </p:spPr>
        <p:txBody>
          <a:bodyPr wrap="none" rtlCol="0">
            <a:spAutoFit/>
          </a:bodyPr>
          <a:lstStyle/>
          <a:p>
            <a:r>
              <a:rPr lang="en-US" dirty="0"/>
              <a:t>High Fidelity</a:t>
            </a:r>
          </a:p>
          <a:p>
            <a:r>
              <a:rPr lang="en-US" dirty="0"/>
              <a:t>(Many hours)</a:t>
            </a:r>
          </a:p>
        </p:txBody>
      </p:sp>
      <p:sp>
        <p:nvSpPr>
          <p:cNvPr id="7" name="TextBox 6">
            <a:extLst>
              <a:ext uri="{FF2B5EF4-FFF2-40B4-BE49-F238E27FC236}">
                <a16:creationId xmlns:a16="http://schemas.microsoft.com/office/drawing/2014/main" id="{CD014408-315F-EC40-8467-F9D01C18D0F7}"/>
              </a:ext>
            </a:extLst>
          </p:cNvPr>
          <p:cNvSpPr txBox="1"/>
          <p:nvPr/>
        </p:nvSpPr>
        <p:spPr>
          <a:xfrm>
            <a:off x="297657" y="4248813"/>
            <a:ext cx="1713931" cy="646331"/>
          </a:xfrm>
          <a:prstGeom prst="rect">
            <a:avLst/>
          </a:prstGeom>
          <a:noFill/>
        </p:spPr>
        <p:txBody>
          <a:bodyPr wrap="none" rtlCol="0">
            <a:spAutoFit/>
          </a:bodyPr>
          <a:lstStyle/>
          <a:p>
            <a:r>
              <a:rPr lang="en-US" dirty="0"/>
              <a:t>Medium Fidelity</a:t>
            </a:r>
          </a:p>
          <a:p>
            <a:r>
              <a:rPr lang="en-US" dirty="0"/>
              <a:t>(Minutes)</a:t>
            </a:r>
          </a:p>
        </p:txBody>
      </p:sp>
      <p:sp>
        <p:nvSpPr>
          <p:cNvPr id="8" name="TextBox 7">
            <a:extLst>
              <a:ext uri="{FF2B5EF4-FFF2-40B4-BE49-F238E27FC236}">
                <a16:creationId xmlns:a16="http://schemas.microsoft.com/office/drawing/2014/main" id="{505F0B5A-B066-F04A-A3B0-92CF03FF9746}"/>
              </a:ext>
            </a:extLst>
          </p:cNvPr>
          <p:cNvSpPr txBox="1"/>
          <p:nvPr/>
        </p:nvSpPr>
        <p:spPr>
          <a:xfrm>
            <a:off x="297657" y="5279990"/>
            <a:ext cx="1304268" cy="646331"/>
          </a:xfrm>
          <a:prstGeom prst="rect">
            <a:avLst/>
          </a:prstGeom>
          <a:noFill/>
        </p:spPr>
        <p:txBody>
          <a:bodyPr wrap="none" rtlCol="0">
            <a:spAutoFit/>
          </a:bodyPr>
          <a:lstStyle/>
          <a:p>
            <a:r>
              <a:rPr lang="en-US" dirty="0"/>
              <a:t>Low Fidelity</a:t>
            </a:r>
          </a:p>
          <a:p>
            <a:r>
              <a:rPr lang="en-US" dirty="0"/>
              <a:t>(Seconds)</a:t>
            </a:r>
          </a:p>
        </p:txBody>
      </p:sp>
      <p:sp>
        <p:nvSpPr>
          <p:cNvPr id="12" name="Rectangle 11">
            <a:extLst>
              <a:ext uri="{FF2B5EF4-FFF2-40B4-BE49-F238E27FC236}">
                <a16:creationId xmlns:a16="http://schemas.microsoft.com/office/drawing/2014/main" id="{C56DB7EC-2CF0-B341-9934-3800BC96DE61}"/>
              </a:ext>
            </a:extLst>
          </p:cNvPr>
          <p:cNvSpPr/>
          <p:nvPr/>
        </p:nvSpPr>
        <p:spPr bwMode="auto">
          <a:xfrm>
            <a:off x="2509802" y="3273188"/>
            <a:ext cx="1893918" cy="64633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a:solidFill>
                  <a:srgbClr val="000000"/>
                </a:solidFill>
              </a:rPr>
              <a:t>US3D</a:t>
            </a:r>
          </a:p>
        </p:txBody>
      </p:sp>
      <p:sp>
        <p:nvSpPr>
          <p:cNvPr id="13" name="Rectangle 12">
            <a:extLst>
              <a:ext uri="{FF2B5EF4-FFF2-40B4-BE49-F238E27FC236}">
                <a16:creationId xmlns:a16="http://schemas.microsoft.com/office/drawing/2014/main" id="{BC62C56E-DCDB-BB47-A28B-805ED5B4D337}"/>
              </a:ext>
            </a:extLst>
          </p:cNvPr>
          <p:cNvSpPr/>
          <p:nvPr/>
        </p:nvSpPr>
        <p:spPr bwMode="auto">
          <a:xfrm>
            <a:off x="5540975" y="3274238"/>
            <a:ext cx="1893918" cy="643662"/>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a:solidFill>
                  <a:srgbClr val="000000"/>
                </a:solidFill>
              </a:rPr>
              <a:t>US3D</a:t>
            </a:r>
          </a:p>
        </p:txBody>
      </p:sp>
      <p:sp>
        <p:nvSpPr>
          <p:cNvPr id="14" name="Rectangle 13">
            <a:extLst>
              <a:ext uri="{FF2B5EF4-FFF2-40B4-BE49-F238E27FC236}">
                <a16:creationId xmlns:a16="http://schemas.microsoft.com/office/drawing/2014/main" id="{743C5519-9716-8247-A97E-00BA57C7ABAE}"/>
              </a:ext>
            </a:extLst>
          </p:cNvPr>
          <p:cNvSpPr/>
          <p:nvPr/>
        </p:nvSpPr>
        <p:spPr bwMode="auto">
          <a:xfrm>
            <a:off x="2512208" y="4283238"/>
            <a:ext cx="1893906" cy="64633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a:solidFill>
                  <a:srgbClr val="000000"/>
                </a:solidFill>
              </a:rPr>
              <a:t>Cart3D</a:t>
            </a:r>
          </a:p>
        </p:txBody>
      </p:sp>
      <p:sp>
        <p:nvSpPr>
          <p:cNvPr id="15" name="Rectangle 14">
            <a:extLst>
              <a:ext uri="{FF2B5EF4-FFF2-40B4-BE49-F238E27FC236}">
                <a16:creationId xmlns:a16="http://schemas.microsoft.com/office/drawing/2014/main" id="{F4F84140-3438-F94A-8412-D2BD4C326B6A}"/>
              </a:ext>
            </a:extLst>
          </p:cNvPr>
          <p:cNvSpPr/>
          <p:nvPr/>
        </p:nvSpPr>
        <p:spPr bwMode="auto">
          <a:xfrm>
            <a:off x="2512208" y="5284708"/>
            <a:ext cx="1893906" cy="64633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err="1">
                <a:solidFill>
                  <a:srgbClr val="000000"/>
                </a:solidFill>
              </a:rPr>
              <a:t>cbaero</a:t>
            </a:r>
            <a:endParaRPr lang="en-US" sz="1600" dirty="0">
              <a:solidFill>
                <a:srgbClr val="000000"/>
              </a:solidFill>
            </a:endParaRPr>
          </a:p>
        </p:txBody>
      </p:sp>
      <p:sp>
        <p:nvSpPr>
          <p:cNvPr id="16" name="Rectangle 15">
            <a:extLst>
              <a:ext uri="{FF2B5EF4-FFF2-40B4-BE49-F238E27FC236}">
                <a16:creationId xmlns:a16="http://schemas.microsoft.com/office/drawing/2014/main" id="{01679C13-FDFC-DA41-9044-7CB43E31F45D}"/>
              </a:ext>
            </a:extLst>
          </p:cNvPr>
          <p:cNvSpPr/>
          <p:nvPr/>
        </p:nvSpPr>
        <p:spPr bwMode="auto">
          <a:xfrm>
            <a:off x="5540987" y="5279990"/>
            <a:ext cx="1893906" cy="646332"/>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err="1">
                <a:solidFill>
                  <a:srgbClr val="000000"/>
                </a:solidFill>
              </a:rPr>
              <a:t>cbaero</a:t>
            </a:r>
            <a:endParaRPr lang="en-US" sz="1600" dirty="0">
              <a:solidFill>
                <a:srgbClr val="000000"/>
              </a:solidFill>
            </a:endParaRPr>
          </a:p>
        </p:txBody>
      </p:sp>
      <p:cxnSp>
        <p:nvCxnSpPr>
          <p:cNvPr id="18" name="Straight Arrow Connector 17">
            <a:extLst>
              <a:ext uri="{FF2B5EF4-FFF2-40B4-BE49-F238E27FC236}">
                <a16:creationId xmlns:a16="http://schemas.microsoft.com/office/drawing/2014/main" id="{B6C89354-EDBC-9D48-92BA-F2ECB372E1FD}"/>
              </a:ext>
            </a:extLst>
          </p:cNvPr>
          <p:cNvCxnSpPr>
            <a:cxnSpLocks/>
            <a:stCxn id="15" idx="0"/>
            <a:endCxn id="14" idx="2"/>
          </p:cNvCxnSpPr>
          <p:nvPr/>
        </p:nvCxnSpPr>
        <p:spPr>
          <a:xfrm flipV="1">
            <a:off x="3459161" y="4929569"/>
            <a:ext cx="0" cy="355139"/>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733C13C-B633-364A-9AB8-9B6DE06EA6AF}"/>
              </a:ext>
            </a:extLst>
          </p:cNvPr>
          <p:cNvCxnSpPr>
            <a:cxnSpLocks/>
            <a:stCxn id="14" idx="0"/>
            <a:endCxn id="12" idx="2"/>
          </p:cNvCxnSpPr>
          <p:nvPr/>
        </p:nvCxnSpPr>
        <p:spPr>
          <a:xfrm flipH="1" flipV="1">
            <a:off x="3456761" y="3919519"/>
            <a:ext cx="2400" cy="363719"/>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188AEBE-D89D-8D45-B543-C8376EF21D72}"/>
              </a:ext>
            </a:extLst>
          </p:cNvPr>
          <p:cNvCxnSpPr>
            <a:cxnSpLocks/>
            <a:stCxn id="16" idx="0"/>
            <a:endCxn id="13" idx="2"/>
          </p:cNvCxnSpPr>
          <p:nvPr/>
        </p:nvCxnSpPr>
        <p:spPr>
          <a:xfrm flipH="1" flipV="1">
            <a:off x="6487934" y="3917900"/>
            <a:ext cx="6" cy="1362090"/>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788C438-E27D-874A-84C0-DBA242CA0A50}"/>
              </a:ext>
            </a:extLst>
          </p:cNvPr>
          <p:cNvCxnSpPr>
            <a:cxnSpLocks/>
            <a:stCxn id="12" idx="0"/>
            <a:endCxn id="41" idx="2"/>
          </p:cNvCxnSpPr>
          <p:nvPr/>
        </p:nvCxnSpPr>
        <p:spPr>
          <a:xfrm flipV="1">
            <a:off x="3456761" y="2979221"/>
            <a:ext cx="545157" cy="293967"/>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BA2FCB46-85A8-5440-AAF5-B1E6769FB18A}"/>
              </a:ext>
            </a:extLst>
          </p:cNvPr>
          <p:cNvSpPr/>
          <p:nvPr/>
        </p:nvSpPr>
        <p:spPr>
          <a:xfrm>
            <a:off x="6939380" y="2473000"/>
            <a:ext cx="1697388" cy="646331"/>
          </a:xfrm>
          <a:prstGeom prst="rect">
            <a:avLst/>
          </a:prstGeom>
        </p:spPr>
        <p:txBody>
          <a:bodyPr wrap="none">
            <a:spAutoFit/>
          </a:bodyPr>
          <a:lstStyle/>
          <a:p>
            <a:r>
              <a:rPr lang="en-US" dirty="0"/>
              <a:t>Aero Coefficients</a:t>
            </a:r>
          </a:p>
          <a:p>
            <a:r>
              <a:rPr lang="en-US" dirty="0"/>
              <a:t>(Lift/Drag) </a:t>
            </a:r>
          </a:p>
        </p:txBody>
      </p:sp>
      <p:sp>
        <p:nvSpPr>
          <p:cNvPr id="40" name="TextBox 39">
            <a:extLst>
              <a:ext uri="{FF2B5EF4-FFF2-40B4-BE49-F238E27FC236}">
                <a16:creationId xmlns:a16="http://schemas.microsoft.com/office/drawing/2014/main" id="{A31DA2BD-161E-3543-A2A7-585B48B6F1AD}"/>
              </a:ext>
            </a:extLst>
          </p:cNvPr>
          <p:cNvSpPr txBox="1"/>
          <p:nvPr/>
        </p:nvSpPr>
        <p:spPr>
          <a:xfrm>
            <a:off x="5097886" y="2609642"/>
            <a:ext cx="1545167" cy="369332"/>
          </a:xfrm>
          <a:prstGeom prst="rect">
            <a:avLst/>
          </a:prstGeom>
          <a:noFill/>
        </p:spPr>
        <p:txBody>
          <a:bodyPr wrap="none" rtlCol="0">
            <a:spAutoFit/>
          </a:bodyPr>
          <a:lstStyle/>
          <a:p>
            <a:r>
              <a:rPr lang="en-US" dirty="0"/>
              <a:t>Viscous Forces</a:t>
            </a:r>
          </a:p>
        </p:txBody>
      </p:sp>
      <p:sp>
        <p:nvSpPr>
          <p:cNvPr id="41" name="TextBox 40">
            <a:extLst>
              <a:ext uri="{FF2B5EF4-FFF2-40B4-BE49-F238E27FC236}">
                <a16:creationId xmlns:a16="http://schemas.microsoft.com/office/drawing/2014/main" id="{861601EC-4A5F-6044-AEA0-29062D65B928}"/>
              </a:ext>
            </a:extLst>
          </p:cNvPr>
          <p:cNvSpPr txBox="1"/>
          <p:nvPr/>
        </p:nvSpPr>
        <p:spPr>
          <a:xfrm>
            <a:off x="3278386" y="2609889"/>
            <a:ext cx="1447063" cy="369332"/>
          </a:xfrm>
          <a:prstGeom prst="rect">
            <a:avLst/>
          </a:prstGeom>
          <a:noFill/>
        </p:spPr>
        <p:txBody>
          <a:bodyPr wrap="none" rtlCol="0">
            <a:spAutoFit/>
          </a:bodyPr>
          <a:lstStyle/>
          <a:p>
            <a:r>
              <a:rPr lang="en-US" dirty="0"/>
              <a:t>Inviscid Forces</a:t>
            </a:r>
          </a:p>
        </p:txBody>
      </p:sp>
      <p:cxnSp>
        <p:nvCxnSpPr>
          <p:cNvPr id="42" name="Straight Arrow Connector 41">
            <a:extLst>
              <a:ext uri="{FF2B5EF4-FFF2-40B4-BE49-F238E27FC236}">
                <a16:creationId xmlns:a16="http://schemas.microsoft.com/office/drawing/2014/main" id="{0F679AED-DC11-5848-9453-1E36B2488C9D}"/>
              </a:ext>
            </a:extLst>
          </p:cNvPr>
          <p:cNvCxnSpPr>
            <a:cxnSpLocks/>
            <a:stCxn id="13" idx="0"/>
            <a:endCxn id="40" idx="2"/>
          </p:cNvCxnSpPr>
          <p:nvPr/>
        </p:nvCxnSpPr>
        <p:spPr>
          <a:xfrm flipH="1" flipV="1">
            <a:off x="5870470" y="2978974"/>
            <a:ext cx="617464" cy="295264"/>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5F09198C-A893-D440-8733-79EDB5B0204B}"/>
              </a:ext>
            </a:extLst>
          </p:cNvPr>
          <p:cNvSpPr txBox="1"/>
          <p:nvPr/>
        </p:nvSpPr>
        <p:spPr>
          <a:xfrm>
            <a:off x="4821530" y="2610522"/>
            <a:ext cx="300082" cy="369332"/>
          </a:xfrm>
          <a:prstGeom prst="rect">
            <a:avLst/>
          </a:prstGeom>
          <a:noFill/>
        </p:spPr>
        <p:txBody>
          <a:bodyPr wrap="none" rtlCol="0">
            <a:spAutoFit/>
          </a:bodyPr>
          <a:lstStyle/>
          <a:p>
            <a:r>
              <a:rPr lang="en-US" dirty="0"/>
              <a:t>+</a:t>
            </a:r>
          </a:p>
        </p:txBody>
      </p:sp>
      <p:sp>
        <p:nvSpPr>
          <p:cNvPr id="51" name="TextBox 50">
            <a:extLst>
              <a:ext uri="{FF2B5EF4-FFF2-40B4-BE49-F238E27FC236}">
                <a16:creationId xmlns:a16="http://schemas.microsoft.com/office/drawing/2014/main" id="{6AA8A3E9-56F2-4546-A705-328B9D55354B}"/>
              </a:ext>
            </a:extLst>
          </p:cNvPr>
          <p:cNvSpPr txBox="1"/>
          <p:nvPr/>
        </p:nvSpPr>
        <p:spPr>
          <a:xfrm>
            <a:off x="6606485" y="2611889"/>
            <a:ext cx="184731" cy="369332"/>
          </a:xfrm>
          <a:prstGeom prst="rect">
            <a:avLst/>
          </a:prstGeom>
          <a:noFill/>
        </p:spPr>
        <p:txBody>
          <a:bodyPr wrap="none" rtlCol="0">
            <a:spAutoFit/>
          </a:bodyPr>
          <a:lstStyle/>
          <a:p>
            <a:r>
              <a:rPr lang="en-US" dirty="0"/>
              <a:t>=</a:t>
            </a:r>
          </a:p>
        </p:txBody>
      </p:sp>
      <p:cxnSp>
        <p:nvCxnSpPr>
          <p:cNvPr id="54" name="Straight Arrow Connector 53">
            <a:extLst>
              <a:ext uri="{FF2B5EF4-FFF2-40B4-BE49-F238E27FC236}">
                <a16:creationId xmlns:a16="http://schemas.microsoft.com/office/drawing/2014/main" id="{FD9BA7BB-39FA-2747-A7F8-3D48DFD52B96}"/>
              </a:ext>
            </a:extLst>
          </p:cNvPr>
          <p:cNvCxnSpPr>
            <a:cxnSpLocks/>
            <a:stCxn id="40" idx="0"/>
            <a:endCxn id="57" idx="2"/>
          </p:cNvCxnSpPr>
          <p:nvPr/>
        </p:nvCxnSpPr>
        <p:spPr>
          <a:xfrm flipH="1" flipV="1">
            <a:off x="4993003" y="2241232"/>
            <a:ext cx="877467" cy="368410"/>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41E9E8BB-6B8E-E249-AD47-E82B0630BF5D}"/>
              </a:ext>
            </a:extLst>
          </p:cNvPr>
          <p:cNvSpPr/>
          <p:nvPr/>
        </p:nvSpPr>
        <p:spPr bwMode="auto">
          <a:xfrm>
            <a:off x="4046044" y="1597570"/>
            <a:ext cx="1893918" cy="643662"/>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p>
            <a:pPr algn="ctr">
              <a:spcBef>
                <a:spcPct val="0"/>
              </a:spcBef>
            </a:pPr>
            <a:r>
              <a:rPr lang="en-US" sz="1600" dirty="0">
                <a:solidFill>
                  <a:srgbClr val="000000"/>
                </a:solidFill>
              </a:rPr>
              <a:t>Field Data</a:t>
            </a:r>
          </a:p>
        </p:txBody>
      </p:sp>
      <p:sp>
        <p:nvSpPr>
          <p:cNvPr id="61" name="TextBox 60">
            <a:extLst>
              <a:ext uri="{FF2B5EF4-FFF2-40B4-BE49-F238E27FC236}">
                <a16:creationId xmlns:a16="http://schemas.microsoft.com/office/drawing/2014/main" id="{EE312D12-F890-4644-9F25-0D6E9326A793}"/>
              </a:ext>
            </a:extLst>
          </p:cNvPr>
          <p:cNvSpPr txBox="1"/>
          <p:nvPr/>
        </p:nvSpPr>
        <p:spPr>
          <a:xfrm>
            <a:off x="57806" y="2837261"/>
            <a:ext cx="1920206" cy="369332"/>
          </a:xfrm>
          <a:prstGeom prst="rect">
            <a:avLst/>
          </a:prstGeom>
          <a:noFill/>
        </p:spPr>
        <p:txBody>
          <a:bodyPr wrap="none" rtlCol="0">
            <a:spAutoFit/>
          </a:bodyPr>
          <a:lstStyle/>
          <a:p>
            <a:r>
              <a:rPr lang="en-US" u="sng" dirty="0"/>
              <a:t>Simulation Fidelity</a:t>
            </a:r>
          </a:p>
        </p:txBody>
      </p:sp>
      <p:sp>
        <p:nvSpPr>
          <p:cNvPr id="85" name="Frame 84">
            <a:extLst>
              <a:ext uri="{FF2B5EF4-FFF2-40B4-BE49-F238E27FC236}">
                <a16:creationId xmlns:a16="http://schemas.microsoft.com/office/drawing/2014/main" id="{77F6C824-9C8E-0E42-80D1-5CE5235CCB00}"/>
              </a:ext>
            </a:extLst>
          </p:cNvPr>
          <p:cNvSpPr/>
          <p:nvPr/>
        </p:nvSpPr>
        <p:spPr bwMode="auto">
          <a:xfrm>
            <a:off x="43328" y="4124114"/>
            <a:ext cx="4937760" cy="1966910"/>
          </a:xfrm>
          <a:prstGeom prst="frame">
            <a:avLst>
              <a:gd name="adj1" fmla="val 2331"/>
            </a:avLst>
          </a:prstGeom>
          <a:solidFill>
            <a:srgbClr val="FF0000"/>
          </a:solidFill>
          <a:ln w="3175">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88" name="Straight Arrow Connector 87">
            <a:extLst>
              <a:ext uri="{FF2B5EF4-FFF2-40B4-BE49-F238E27FC236}">
                <a16:creationId xmlns:a16="http://schemas.microsoft.com/office/drawing/2014/main" id="{076C005A-8FAB-D843-9EF6-7BFE279E57C8}"/>
              </a:ext>
            </a:extLst>
          </p:cNvPr>
          <p:cNvCxnSpPr>
            <a:cxnSpLocks/>
            <a:stCxn id="41" idx="0"/>
            <a:endCxn id="57" idx="2"/>
          </p:cNvCxnSpPr>
          <p:nvPr/>
        </p:nvCxnSpPr>
        <p:spPr>
          <a:xfrm flipV="1">
            <a:off x="4001918" y="2241232"/>
            <a:ext cx="991085" cy="368657"/>
          </a:xfrm>
          <a:prstGeom prst="straightConnector1">
            <a:avLst/>
          </a:prstGeom>
          <a:ln w="4762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B4ADC16F-9DDE-814D-880E-4386FDFDDBD2}"/>
              </a:ext>
            </a:extLst>
          </p:cNvPr>
          <p:cNvPicPr>
            <a:picLocks noChangeAspect="1"/>
          </p:cNvPicPr>
          <p:nvPr/>
        </p:nvPicPr>
        <p:blipFill rotWithShape="1">
          <a:blip r:embed="rId2"/>
          <a:srcRect l="15031"/>
          <a:stretch/>
        </p:blipFill>
        <p:spPr>
          <a:xfrm>
            <a:off x="922353" y="6668339"/>
            <a:ext cx="318052" cy="140744"/>
          </a:xfrm>
          <a:prstGeom prst="rect">
            <a:avLst/>
          </a:prstGeom>
        </p:spPr>
      </p:pic>
    </p:spTree>
    <p:extLst>
      <p:ext uri="{BB962C8B-B14F-4D97-AF65-F5344CB8AC3E}">
        <p14:creationId xmlns:p14="http://schemas.microsoft.com/office/powerpoint/2010/main" val="278548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9D7FFD-7AE1-9243-921F-2160F1F3E2AC}"/>
              </a:ext>
            </a:extLst>
          </p:cNvPr>
          <p:cNvSpPr>
            <a:spLocks noGrp="1"/>
          </p:cNvSpPr>
          <p:nvPr>
            <p:ph idx="1"/>
          </p:nvPr>
        </p:nvSpPr>
        <p:spPr/>
        <p:txBody>
          <a:bodyPr>
            <a:normAutofit lnSpcReduction="10000"/>
          </a:bodyPr>
          <a:lstStyle/>
          <a:p>
            <a:r>
              <a:rPr lang="en-US" dirty="0"/>
              <a:t>Main Goal: Generate an accurate surrogate model</a:t>
            </a:r>
          </a:p>
          <a:p>
            <a:pPr lvl="1"/>
            <a:r>
              <a:rPr lang="en-US" dirty="0"/>
              <a:t>Leverage fast low-fidelity simulations to improve high-fidelity predictions</a:t>
            </a:r>
          </a:p>
          <a:p>
            <a:pPr lvl="1"/>
            <a:r>
              <a:rPr lang="en-US" dirty="0"/>
              <a:t>High-fidelity codes are time-consuming to run (require SME interaction AND lots of compute cycles)</a:t>
            </a:r>
          </a:p>
          <a:p>
            <a:r>
              <a:rPr lang="en-US" dirty="0"/>
              <a:t>Low-fidelity simulations give approximations of the response</a:t>
            </a:r>
          </a:p>
          <a:p>
            <a:pPr lvl="1"/>
            <a:r>
              <a:rPr lang="en-US" dirty="0"/>
              <a:t>Missing Physics </a:t>
            </a:r>
          </a:p>
          <a:p>
            <a:pPr lvl="2"/>
            <a:r>
              <a:rPr lang="en-US" dirty="0"/>
              <a:t>Simplifying assumptions: inviscid, irrotational flow</a:t>
            </a:r>
          </a:p>
          <a:p>
            <a:pPr lvl="1"/>
            <a:r>
              <a:rPr lang="en-US" dirty="0"/>
              <a:t>Approximations of difficult calculations </a:t>
            </a:r>
          </a:p>
          <a:p>
            <a:pPr lvl="2"/>
            <a:r>
              <a:rPr lang="en-US" dirty="0"/>
              <a:t>Engineering correlations unanchored until sufficient high-fidelity RANS CFD coverage of flight envelope</a:t>
            </a:r>
          </a:p>
          <a:p>
            <a:r>
              <a:rPr lang="en-US" dirty="0"/>
              <a:t>Gaussian Process models are effective surrogates and use them to model low-fidelity simulations and differences </a:t>
            </a:r>
          </a:p>
          <a:p>
            <a:r>
              <a:rPr lang="en-US" dirty="0"/>
              <a:t>Principles from design of computer experiments allow us to efficiently generate samples</a:t>
            </a:r>
          </a:p>
        </p:txBody>
      </p:sp>
      <p:sp>
        <p:nvSpPr>
          <p:cNvPr id="3" name="Title 2">
            <a:extLst>
              <a:ext uri="{FF2B5EF4-FFF2-40B4-BE49-F238E27FC236}">
                <a16:creationId xmlns:a16="http://schemas.microsoft.com/office/drawing/2014/main" id="{DA5BD58B-BBC8-6347-A1A5-829816C0AC3C}"/>
              </a:ext>
            </a:extLst>
          </p:cNvPr>
          <p:cNvSpPr>
            <a:spLocks noGrp="1"/>
          </p:cNvSpPr>
          <p:nvPr>
            <p:ph type="title"/>
          </p:nvPr>
        </p:nvSpPr>
        <p:spPr/>
        <p:txBody>
          <a:bodyPr/>
          <a:lstStyle/>
          <a:p>
            <a:r>
              <a:rPr lang="en-US" dirty="0"/>
              <a:t>Multi-fidelity Modeling - Big Picture</a:t>
            </a:r>
          </a:p>
        </p:txBody>
      </p:sp>
      <p:pic>
        <p:nvPicPr>
          <p:cNvPr id="4" name="Picture 3">
            <a:extLst>
              <a:ext uri="{FF2B5EF4-FFF2-40B4-BE49-F238E27FC236}">
                <a16:creationId xmlns:a16="http://schemas.microsoft.com/office/drawing/2014/main" id="{D8C37065-E421-2244-AD59-BE767CA7833A}"/>
              </a:ext>
            </a:extLst>
          </p:cNvPr>
          <p:cNvPicPr>
            <a:picLocks noChangeAspect="1"/>
          </p:cNvPicPr>
          <p:nvPr/>
        </p:nvPicPr>
        <p:blipFill rotWithShape="1">
          <a:blip r:embed="rId2"/>
          <a:srcRect l="15031"/>
          <a:stretch/>
        </p:blipFill>
        <p:spPr>
          <a:xfrm>
            <a:off x="922353" y="6668339"/>
            <a:ext cx="318052" cy="140744"/>
          </a:xfrm>
          <a:prstGeom prst="rect">
            <a:avLst/>
          </a:prstGeom>
        </p:spPr>
      </p:pic>
    </p:spTree>
    <p:extLst>
      <p:ext uri="{BB962C8B-B14F-4D97-AF65-F5344CB8AC3E}">
        <p14:creationId xmlns:p14="http://schemas.microsoft.com/office/powerpoint/2010/main" val="333413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4C801F87-0876-2144-90BD-F15F664C5909}"/>
                  </a:ext>
                </a:extLst>
              </p:cNvPr>
              <p:cNvSpPr>
                <a:spLocks noGrp="1"/>
              </p:cNvSpPr>
              <p:nvPr>
                <p:ph idx="1"/>
              </p:nvPr>
            </p:nvSpPr>
            <p:spPr/>
            <p:txBody>
              <a:bodyPr>
                <a:normAutofit/>
              </a:bodyPr>
              <a:lstStyle/>
              <a:p>
                <a:r>
                  <a:rPr lang="en-US" dirty="0"/>
                  <a:t>Gaussian Process (GP) Model (or Kriging Model) is a flexible non-parametric model </a:t>
                </a:r>
              </a:p>
              <a:p>
                <a:r>
                  <a:rPr lang="en-US" dirty="0"/>
                  <a:t>GP is defined by it’s mean and covariance</a:t>
                </a:r>
              </a:p>
              <a:p>
                <a:pPr marL="57150" indent="0" algn="ctr">
                  <a:buNone/>
                </a:pP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𝐺𝑃</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oMath>
                </a14:m>
                <a:r>
                  <a:rPr lang="en-US" dirty="0"/>
                  <a:t>)</a:t>
                </a:r>
              </a:p>
              <a:p>
                <a14:m>
                  <m:oMath xmlns:m="http://schemas.openxmlformats.org/officeDocument/2006/math">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d>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𝜏</m:t>
                        </m:r>
                      </m:e>
                      <m:sup>
                        <m:r>
                          <a:rPr lang="en-US" i="1">
                            <a:latin typeface="Cambria Math" panose="02040503050406030204" pitchFamily="18" charset="0"/>
                          </a:rPr>
                          <m:t>2</m:t>
                        </m:r>
                      </m:sup>
                    </m:sSup>
                    <m:r>
                      <a:rPr lang="en-US" i="1">
                        <a:latin typeface="Cambria Math" panose="02040503050406030204" pitchFamily="18" charset="0"/>
                      </a:rPr>
                      <m:t>𝐾</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𝑔</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ub>
                    </m:sSub>
                  </m:oMath>
                </a14:m>
                <a:endParaRPr lang="en-US" dirty="0"/>
              </a:p>
              <a:p>
                <a:pPr lvl="1"/>
                <a14:m>
                  <m:oMath xmlns:m="http://schemas.openxmlformats.org/officeDocument/2006/math">
                    <m:r>
                      <a:rPr lang="en-US" i="1">
                        <a:latin typeface="Cambria Math" panose="02040503050406030204" pitchFamily="18" charset="0"/>
                      </a:rPr>
                      <m:t>𝑔</m:t>
                    </m:r>
                  </m:oMath>
                </a14:m>
                <a:r>
                  <a:rPr lang="en-US" dirty="0"/>
                  <a:t> is the nugget parameter, adds a small amount of noise, helps with smoothness</a:t>
                </a:r>
              </a:p>
              <a:p>
                <a:pPr lvl="1"/>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𝜏</m:t>
                        </m:r>
                      </m:e>
                      <m:sup>
                        <m:r>
                          <a:rPr lang="en-US" i="1">
                            <a:latin typeface="Cambria Math" panose="02040503050406030204" pitchFamily="18" charset="0"/>
                          </a:rPr>
                          <m:t>2</m:t>
                        </m:r>
                      </m:sup>
                    </m:sSup>
                  </m:oMath>
                </a14:m>
                <a:r>
                  <a:rPr lang="en-US" dirty="0"/>
                  <a:t> is the scale hyperparameter </a:t>
                </a:r>
              </a:p>
              <a:p>
                <a:r>
                  <a:rPr lang="en-US" dirty="0" err="1"/>
                  <a:t>Matérn</a:t>
                </a:r>
                <a:r>
                  <a:rPr lang="en-US" dirty="0"/>
                  <a:t> 5/2 Kernel d =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e>
                    </m:d>
                  </m:oMath>
                </a14:m>
                <a:r>
                  <a:rPr lang="en-US" dirty="0"/>
                  <a:t>: </a:t>
                </a:r>
              </a:p>
              <a:p>
                <a:pPr marL="57150" indent="0" algn="ctr">
                  <a:buNone/>
                </a:pPr>
                <a14:m>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r>
                              <a:rPr lang="en-US" i="1">
                                <a:latin typeface="Cambria Math" panose="02040503050406030204" pitchFamily="18" charset="0"/>
                              </a:rPr>
                              <m:t>𝑑</m:t>
                            </m:r>
                          </m:num>
                          <m:den>
                            <m:r>
                              <a:rPr lang="en-US" i="1">
                                <a:latin typeface="Cambria Math" panose="02040503050406030204" pitchFamily="18" charset="0"/>
                                <a:ea typeface="Cambria Math" panose="02040503050406030204" pitchFamily="18" charset="0"/>
                              </a:rPr>
                              <m:t>𝜐</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5</m:t>
                            </m:r>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num>
                          <m:den>
                            <m:r>
                              <a:rPr lang="en-US" i="1">
                                <a:latin typeface="Cambria Math" panose="02040503050406030204" pitchFamily="18" charset="0"/>
                              </a:rPr>
                              <m:t>3</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𝜐</m:t>
                                </m:r>
                              </m:e>
                              <m:sup>
                                <m:r>
                                  <a:rPr lang="en-US" i="1">
                                    <a:latin typeface="Cambria Math" panose="02040503050406030204" pitchFamily="18" charset="0"/>
                                  </a:rPr>
                                  <m:t>2</m:t>
                                </m:r>
                              </m:sup>
                            </m:sSup>
                          </m:den>
                        </m:f>
                      </m:e>
                    </m:d>
                  </m:oMath>
                </a14:m>
                <a:r>
                  <a:rPr lang="en-US" dirty="0"/>
                  <a:t>exp</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m:t>
                        </m:r>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r>
                              <a:rPr lang="en-US" i="1">
                                <a:latin typeface="Cambria Math" panose="02040503050406030204" pitchFamily="18" charset="0"/>
                              </a:rPr>
                              <m:t>𝑑</m:t>
                            </m:r>
                          </m:num>
                          <m:den>
                            <m:r>
                              <a:rPr lang="en-US" i="1">
                                <a:latin typeface="Cambria Math" panose="02040503050406030204" pitchFamily="18" charset="0"/>
                                <a:ea typeface="Cambria Math" panose="02040503050406030204" pitchFamily="18" charset="0"/>
                              </a:rPr>
                              <m:t>𝜐</m:t>
                            </m:r>
                          </m:den>
                        </m:f>
                      </m:e>
                    </m:d>
                  </m:oMath>
                </a14:m>
                <a:endParaRPr lang="en-US" dirty="0">
                  <a:ea typeface="Cambria Math" panose="02040503050406030204" pitchFamily="18" charset="0"/>
                </a:endParaRPr>
              </a:p>
            </p:txBody>
          </p:sp>
        </mc:Choice>
        <mc:Fallback xmlns="">
          <p:sp>
            <p:nvSpPr>
              <p:cNvPr id="2" name="Content Placeholder 1">
                <a:extLst>
                  <a:ext uri="{FF2B5EF4-FFF2-40B4-BE49-F238E27FC236}">
                    <a16:creationId xmlns:a16="http://schemas.microsoft.com/office/drawing/2014/main" id="{4C801F87-0876-2144-90BD-F15F664C5909}"/>
                  </a:ext>
                </a:extLst>
              </p:cNvPr>
              <p:cNvSpPr>
                <a:spLocks noGrp="1" noRot="1" noChangeAspect="1" noMove="1" noResize="1" noEditPoints="1" noAdjustHandles="1" noChangeArrowheads="1" noChangeShapeType="1" noTextEdit="1"/>
              </p:cNvSpPr>
              <p:nvPr>
                <p:ph idx="1"/>
              </p:nvPr>
            </p:nvSpPr>
            <p:spPr>
              <a:blipFill>
                <a:blip r:embed="rId2"/>
                <a:stretch>
                  <a:fillRect l="-1235" t="-1809" b="-103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CC4E7AFB-739F-B447-8CBD-DE411269832F}"/>
              </a:ext>
            </a:extLst>
          </p:cNvPr>
          <p:cNvSpPr>
            <a:spLocks noGrp="1"/>
          </p:cNvSpPr>
          <p:nvPr>
            <p:ph type="title"/>
          </p:nvPr>
        </p:nvSpPr>
        <p:spPr/>
        <p:txBody>
          <a:bodyPr/>
          <a:lstStyle/>
          <a:p>
            <a:r>
              <a:rPr lang="en-US" dirty="0"/>
              <a:t>Review of Gaussian Processes</a:t>
            </a:r>
          </a:p>
        </p:txBody>
      </p:sp>
      <p:pic>
        <p:nvPicPr>
          <p:cNvPr id="4" name="Picture 3">
            <a:extLst>
              <a:ext uri="{FF2B5EF4-FFF2-40B4-BE49-F238E27FC236}">
                <a16:creationId xmlns:a16="http://schemas.microsoft.com/office/drawing/2014/main" id="{81A634F4-113C-C94B-A13D-33274F088317}"/>
              </a:ext>
            </a:extLst>
          </p:cNvPr>
          <p:cNvPicPr>
            <a:picLocks noChangeAspect="1"/>
          </p:cNvPicPr>
          <p:nvPr/>
        </p:nvPicPr>
        <p:blipFill rotWithShape="1">
          <a:blip r:embed="rId3"/>
          <a:srcRect l="15031"/>
          <a:stretch/>
        </p:blipFill>
        <p:spPr>
          <a:xfrm>
            <a:off x="922353" y="6668339"/>
            <a:ext cx="318052" cy="140744"/>
          </a:xfrm>
          <a:prstGeom prst="rect">
            <a:avLst/>
          </a:prstGeom>
        </p:spPr>
      </p:pic>
    </p:spTree>
    <p:extLst>
      <p:ext uri="{BB962C8B-B14F-4D97-AF65-F5344CB8AC3E}">
        <p14:creationId xmlns:p14="http://schemas.microsoft.com/office/powerpoint/2010/main" val="3754855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B6114C44-1BA5-EF4B-90B7-B59C0D299060}"/>
                  </a:ext>
                </a:extLst>
              </p:cNvPr>
              <p:cNvSpPr>
                <a:spLocks noGrp="1"/>
              </p:cNvSpPr>
              <p:nvPr>
                <p:ph idx="1"/>
              </p:nvPr>
            </p:nvSpPr>
            <p:spPr>
              <a:xfrm>
                <a:off x="457200" y="1441525"/>
                <a:ext cx="4378036" cy="3239456"/>
              </a:xfrm>
            </p:spPr>
            <p:txBody>
              <a:bodyPr>
                <a:normAutofit fontScale="92500"/>
              </a:bodyPr>
              <a:lstStyle/>
              <a:p>
                <a:r>
                  <a:rPr lang="en-US" dirty="0"/>
                  <a:t>(Assuming mean 0 for simplicity) For a new design location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oMath>
                </a14:m>
                <a:r>
                  <a:rPr lang="en-US" dirty="0"/>
                  <a:t>:</a:t>
                </a:r>
              </a:p>
              <a:p>
                <a:pPr marL="57150" indent="0">
                  <a:buNone/>
                </a:pPr>
                <a:endParaRPr lang="en-US" b="0" i="1" dirty="0">
                  <a:latin typeface="Cambria Math" panose="02040503050406030204" pitchFamily="18" charset="0"/>
                </a:endParaRPr>
              </a:p>
              <a:p>
                <a:pPr marL="57150" indent="0" algn="ctr">
                  <a:spcAft>
                    <a:spcPts val="1800"/>
                  </a:spcAft>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𝑌</m:t>
                          </m:r>
                        </m:e>
                      </m:acc>
                      <m:d>
                        <m:dPr>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𝑛</m:t>
                              </m:r>
                            </m:sub>
                          </m:sSub>
                        </m:e>
                      </m:d>
                      <m:r>
                        <a:rPr lang="en-US" b="0" i="1" smtClean="0">
                          <a:latin typeface="Cambria Math" panose="02040503050406030204" pitchFamily="18" charset="0"/>
                        </a:rPr>
                        <m:t>~ </m:t>
                      </m:r>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d>
                        <m:dPr>
                          <m:ctrlPr>
                            <a:rPr lang="en-US" b="0" i="1" smtClean="0">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d>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d>
                        <m:dPr>
                          <m:ctrlPr>
                            <a:rPr lang="en-US" b="0" i="1" smtClean="0">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d>
                      <m:r>
                        <a:rPr lang="en-US" b="0" i="1" smtClean="0">
                          <a:latin typeface="Cambria Math" panose="02040503050406030204" pitchFamily="18" charset="0"/>
                          <a:ea typeface="Cambria Math" panose="02040503050406030204" pitchFamily="18" charset="0"/>
                        </a:rPr>
                        <m:t>)</m:t>
                      </m:r>
                    </m:oMath>
                  </m:oMathPara>
                </a14:m>
                <a:endParaRPr lang="en-US" i="1" dirty="0">
                  <a:latin typeface="Cambria Math" panose="02040503050406030204" pitchFamily="18" charset="0"/>
                  <a:ea typeface="Cambria Math" panose="02040503050406030204" pitchFamily="18" charset="0"/>
                </a:endParaRPr>
              </a:p>
              <a:p>
                <a:pPr marL="57150" indent="0" algn="ctr">
                  <a:spcBef>
                    <a:spcPts val="600"/>
                  </a:spcBef>
                  <a:spcAft>
                    <a:spcPts val="1800"/>
                  </a:spcAft>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𝜇</m:t>
                      </m:r>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d>
                      <m:r>
                        <a:rPr lang="en-US" b="0" i="1" smtClean="0">
                          <a:latin typeface="Cambria Math" panose="02040503050406030204" pitchFamily="18" charset="0"/>
                        </a:rPr>
                        <m:t>= </m:t>
                      </m:r>
                      <m:r>
                        <a:rPr lang="en-US" b="0" i="1" smtClean="0">
                          <a:latin typeface="Cambria Math" panose="02040503050406030204" pitchFamily="18" charset="0"/>
                        </a:rPr>
                        <m:t>𝐾</m:t>
                      </m:r>
                      <m:d>
                        <m:dPr>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e>
                      </m:d>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𝐾</m:t>
                          </m:r>
                        </m:e>
                        <m:sub>
                          <m:r>
                            <a:rPr lang="en-US" b="0" i="1" smtClean="0">
                              <a:latin typeface="Cambria Math" panose="02040503050406030204" pitchFamily="18" charset="0"/>
                            </a:rPr>
                            <m:t>𝑛</m:t>
                          </m:r>
                        </m:sub>
                        <m:sup>
                          <m:r>
                            <a:rPr lang="en-US" b="0" i="1" smtClean="0">
                              <a:latin typeface="Cambria Math" panose="02040503050406030204" pitchFamily="18" charset="0"/>
                            </a:rPr>
                            <m:t>−1</m:t>
                          </m:r>
                        </m:sup>
                      </m:sSubSup>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𝑛</m:t>
                          </m:r>
                        </m:sub>
                      </m:sSub>
                    </m:oMath>
                  </m:oMathPara>
                </a14:m>
                <a:endParaRPr lang="en-US" b="0" i="1" dirty="0">
                  <a:latin typeface="Cambria Math" panose="02040503050406030204" pitchFamily="18" charset="0"/>
                </a:endParaRPr>
              </a:p>
              <a:p>
                <a:pPr marL="57150" indent="0" algn="ctr">
                  <a:spcBef>
                    <a:spcPts val="600"/>
                  </a:spcBef>
                  <a:spcAft>
                    <a:spcPts val="600"/>
                  </a:spcAft>
                  <a:buNone/>
                </a:pP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d>
                  </m:oMath>
                </a14:m>
                <a:r>
                  <a:rPr lang="en-US" dirty="0"/>
                  <a:t> =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rPr>
                          <m:t>2</m:t>
                        </m:r>
                      </m:sup>
                    </m:sSup>
                    <m:r>
                      <a:rPr lang="en-US" b="0" i="0" smtClean="0">
                        <a:latin typeface="Cambria Math" panose="02040503050406030204" pitchFamily="18" charset="0"/>
                      </a:rPr>
                      <m:t>[1</m:t>
                    </m:r>
                    <m:r>
                      <a:rPr lang="en-US" b="0" i="1" smtClean="0">
                        <a:latin typeface="Cambria Math" panose="02040503050406030204" pitchFamily="18" charset="0"/>
                      </a:rPr>
                      <m:t>−</m:t>
                    </m:r>
                    <m:r>
                      <a:rPr lang="en-US" i="1">
                        <a:latin typeface="Cambria Math" panose="02040503050406030204" pitchFamily="18" charset="0"/>
                      </a:rPr>
                      <m:t>𝐾</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e>
                    </m:d>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𝑛</m:t>
                        </m:r>
                      </m:sub>
                      <m:sup>
                        <m:r>
                          <a:rPr lang="en-US" i="1">
                            <a:latin typeface="Cambria Math" panose="02040503050406030204" pitchFamily="18" charset="0"/>
                          </a:rPr>
                          <m:t>−1</m:t>
                        </m:r>
                      </m:sup>
                    </m:sSubSup>
                  </m:oMath>
                </a14:m>
                <a:r>
                  <a:rPr lang="en-US" dirty="0"/>
                  <a:t> </a:t>
                </a:r>
                <a14:m>
                  <m:oMath xmlns:m="http://schemas.openxmlformats.org/officeDocument/2006/math">
                    <m:r>
                      <a:rPr lang="en-US" i="1">
                        <a:latin typeface="Cambria Math" panose="02040503050406030204" pitchFamily="18" charset="0"/>
                      </a:rPr>
                      <m:t>𝐾</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d>
                    <m:r>
                      <a:rPr lang="en-US" b="0" i="1" smtClean="0">
                        <a:latin typeface="Cambria Math" panose="02040503050406030204" pitchFamily="18" charset="0"/>
                      </a:rPr>
                      <m:t>]</m:t>
                    </m:r>
                  </m:oMath>
                </a14:m>
                <a:endParaRPr lang="en-US" dirty="0"/>
              </a:p>
            </p:txBody>
          </p:sp>
        </mc:Choice>
        <mc:Fallback xmlns="">
          <p:sp>
            <p:nvSpPr>
              <p:cNvPr id="2" name="Content Placeholder 1">
                <a:extLst>
                  <a:ext uri="{FF2B5EF4-FFF2-40B4-BE49-F238E27FC236}">
                    <a16:creationId xmlns:a16="http://schemas.microsoft.com/office/drawing/2014/main" id="{B6114C44-1BA5-EF4B-90B7-B59C0D299060}"/>
                  </a:ext>
                </a:extLst>
              </p:cNvPr>
              <p:cNvSpPr>
                <a:spLocks noGrp="1" noRot="1" noChangeAspect="1" noMove="1" noResize="1" noEditPoints="1" noAdjustHandles="1" noChangeArrowheads="1" noChangeShapeType="1" noTextEdit="1"/>
              </p:cNvSpPr>
              <p:nvPr>
                <p:ph idx="1"/>
              </p:nvPr>
            </p:nvSpPr>
            <p:spPr>
              <a:xfrm>
                <a:off x="457200" y="1441525"/>
                <a:ext cx="4378036" cy="3239456"/>
              </a:xfrm>
              <a:blipFill>
                <a:blip r:embed="rId2"/>
                <a:stretch>
                  <a:fillRect l="-2029" t="-2734" b="-391"/>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A346CB2D-FC2B-E648-9FBE-4411083E005D}"/>
              </a:ext>
            </a:extLst>
          </p:cNvPr>
          <p:cNvSpPr>
            <a:spLocks noGrp="1"/>
          </p:cNvSpPr>
          <p:nvPr>
            <p:ph type="title"/>
          </p:nvPr>
        </p:nvSpPr>
        <p:spPr/>
        <p:txBody>
          <a:bodyPr/>
          <a:lstStyle/>
          <a:p>
            <a:r>
              <a:rPr lang="en-US" dirty="0"/>
              <a:t>Review of Gaussian Processes </a:t>
            </a:r>
          </a:p>
        </p:txBody>
      </p:sp>
      <p:pic>
        <p:nvPicPr>
          <p:cNvPr id="4" name="Picture 3">
            <a:extLst>
              <a:ext uri="{FF2B5EF4-FFF2-40B4-BE49-F238E27FC236}">
                <a16:creationId xmlns:a16="http://schemas.microsoft.com/office/drawing/2014/main" id="{53C99B3D-719F-FC4B-87E6-5D3B1049EBB7}"/>
              </a:ext>
            </a:extLst>
          </p:cNvPr>
          <p:cNvPicPr>
            <a:picLocks noChangeAspect="1"/>
          </p:cNvPicPr>
          <p:nvPr/>
        </p:nvPicPr>
        <p:blipFill>
          <a:blip r:embed="rId3"/>
          <a:stretch>
            <a:fillRect/>
          </a:stretch>
        </p:blipFill>
        <p:spPr>
          <a:xfrm>
            <a:off x="4599351" y="1644651"/>
            <a:ext cx="4572000" cy="3239457"/>
          </a:xfrm>
          <a:prstGeom prst="rect">
            <a:avLst/>
          </a:prstGeom>
        </p:spPr>
      </p:pic>
      <mc:AlternateContent xmlns:mc="http://schemas.openxmlformats.org/markup-compatibility/2006" xmlns:a14="http://schemas.microsoft.com/office/drawing/2010/main">
        <mc:Choice Requires="a14">
          <p:sp>
            <p:nvSpPr>
              <p:cNvPr id="5" name="Content Placeholder 1">
                <a:extLst>
                  <a:ext uri="{FF2B5EF4-FFF2-40B4-BE49-F238E27FC236}">
                    <a16:creationId xmlns:a16="http://schemas.microsoft.com/office/drawing/2014/main" id="{7CFF005E-BA2F-BF4A-9947-C1FEF9536ECB}"/>
                  </a:ext>
                </a:extLst>
              </p:cNvPr>
              <p:cNvSpPr txBox="1">
                <a:spLocks/>
              </p:cNvSpPr>
              <p:nvPr/>
            </p:nvSpPr>
            <p:spPr>
              <a:xfrm>
                <a:off x="457200" y="4884108"/>
                <a:ext cx="7107382" cy="1366963"/>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14:m>
                  <m:oMath xmlns:m="http://schemas.openxmlformats.org/officeDocument/2006/math">
                    <m:r>
                      <a:rPr lang="en-US" sz="2200" i="1">
                        <a:latin typeface="Cambria Math" panose="02040503050406030204" pitchFamily="18" charset="0"/>
                      </a:rPr>
                      <m:t>𝐾</m:t>
                    </m:r>
                    <m:d>
                      <m:dPr>
                        <m:ctrlPr>
                          <a:rPr lang="en-US" sz="2200" i="1" smtClean="0">
                            <a:latin typeface="Cambria Math" panose="02040503050406030204" pitchFamily="18" charset="0"/>
                          </a:rPr>
                        </m:ctrlPr>
                      </m:dPr>
                      <m:e>
                        <m:r>
                          <a:rPr lang="en-US" sz="2200" i="1" smtClean="0">
                            <a:latin typeface="Cambria Math" panose="02040503050406030204" pitchFamily="18" charset="0"/>
                            <a:ea typeface="Cambria Math" panose="02040503050406030204" pitchFamily="18" charset="0"/>
                          </a:rPr>
                          <m:t>∙,∙</m:t>
                        </m:r>
                      </m:e>
                    </m:d>
                  </m:oMath>
                </a14:m>
                <a:r>
                  <a:rPr lang="en-US" sz="2200" dirty="0"/>
                  <a:t> is the kernel function and </a:t>
                </a:r>
                <a14:m>
                  <m:oMath xmlns:m="http://schemas.openxmlformats.org/officeDocument/2006/math">
                    <m:r>
                      <a:rPr lang="en-US" sz="2200"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𝑋</m:t>
                        </m:r>
                      </m:e>
                      <m:sub>
                        <m:r>
                          <a:rPr lang="en-US" sz="2200" i="1">
                            <a:latin typeface="Cambria Math" panose="02040503050406030204" pitchFamily="18" charset="0"/>
                          </a:rPr>
                          <m:t>𝑛</m:t>
                        </m:r>
                      </m:sub>
                    </m:sSub>
                  </m:oMath>
                </a14:m>
                <a:r>
                  <a:rPr lang="en-US" sz="2200" dirty="0"/>
                  <a:t>,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𝑌</m:t>
                        </m:r>
                      </m:e>
                      <m:sub>
                        <m:r>
                          <a:rPr lang="en-US" sz="2200" i="1">
                            <a:latin typeface="Cambria Math" panose="02040503050406030204" pitchFamily="18" charset="0"/>
                          </a:rPr>
                          <m:t>𝑛</m:t>
                        </m:r>
                      </m:sub>
                    </m:sSub>
                  </m:oMath>
                </a14:m>
                <a:r>
                  <a:rPr lang="en-US" sz="2200" dirty="0"/>
                  <a:t>) are the existing collected data with </a:t>
                </a:r>
                <a14:m>
                  <m:oMath xmlns:m="http://schemas.openxmlformats.org/officeDocument/2006/math">
                    <m:r>
                      <a:rPr lang="en-US" sz="2200" i="1" smtClean="0">
                        <a:latin typeface="Cambria Math" panose="02040503050406030204" pitchFamily="18" charset="0"/>
                      </a:rPr>
                      <m:t>𝑛</m:t>
                    </m:r>
                  </m:oMath>
                </a14:m>
                <a:r>
                  <a:rPr lang="en-US" sz="2200" dirty="0"/>
                  <a:t> the sample size</a:t>
                </a:r>
              </a:p>
            </p:txBody>
          </p:sp>
        </mc:Choice>
        <mc:Fallback xmlns="">
          <p:sp>
            <p:nvSpPr>
              <p:cNvPr id="5" name="Content Placeholder 1">
                <a:extLst>
                  <a:ext uri="{FF2B5EF4-FFF2-40B4-BE49-F238E27FC236}">
                    <a16:creationId xmlns:a16="http://schemas.microsoft.com/office/drawing/2014/main" id="{7CFF005E-BA2F-BF4A-9947-C1FEF9536ECB}"/>
                  </a:ext>
                </a:extLst>
              </p:cNvPr>
              <p:cNvSpPr txBox="1">
                <a:spLocks noRot="1" noChangeAspect="1" noMove="1" noResize="1" noEditPoints="1" noAdjustHandles="1" noChangeArrowheads="1" noChangeShapeType="1" noTextEdit="1"/>
              </p:cNvSpPr>
              <p:nvPr/>
            </p:nvSpPr>
            <p:spPr>
              <a:xfrm>
                <a:off x="457200" y="4884108"/>
                <a:ext cx="7107382" cy="1366963"/>
              </a:xfrm>
              <a:prstGeom prst="rect">
                <a:avLst/>
              </a:prstGeom>
              <a:blipFill>
                <a:blip r:embed="rId4"/>
                <a:stretch>
                  <a:fillRect l="-1250" t="-642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DE5B999-FD47-594F-BB5D-F095375CC88D}"/>
              </a:ext>
            </a:extLst>
          </p:cNvPr>
          <p:cNvPicPr>
            <a:picLocks noChangeAspect="1"/>
          </p:cNvPicPr>
          <p:nvPr/>
        </p:nvPicPr>
        <p:blipFill rotWithShape="1">
          <a:blip r:embed="rId5"/>
          <a:srcRect l="15031"/>
          <a:stretch/>
        </p:blipFill>
        <p:spPr>
          <a:xfrm>
            <a:off x="922353" y="6668339"/>
            <a:ext cx="318052" cy="140744"/>
          </a:xfrm>
          <a:prstGeom prst="rect">
            <a:avLst/>
          </a:prstGeom>
        </p:spPr>
      </p:pic>
    </p:spTree>
    <p:extLst>
      <p:ext uri="{BB962C8B-B14F-4D97-AF65-F5344CB8AC3E}">
        <p14:creationId xmlns:p14="http://schemas.microsoft.com/office/powerpoint/2010/main" val="3599648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BAERO_Cart3D_PredictionCalls" id="{90EDB2AF-642D-AD48-9AD4-43BF7937FE72}" vid="{92C3B95C-8F92-2E43-AEF3-A6313DC404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A95BB603DF8C4691ABA350354DD87D" ma:contentTypeVersion="10" ma:contentTypeDescription="Create a new document." ma:contentTypeScope="" ma:versionID="6eda2cbcaa9d097be363e18f1c51de93">
  <xsd:schema xmlns:xsd="http://www.w3.org/2001/XMLSchema" xmlns:xs="http://www.w3.org/2001/XMLSchema" xmlns:p="http://schemas.microsoft.com/office/2006/metadata/properties" xmlns:ns3="d4f4f740-93f7-4603-9fc4-b216f5a3d710" xmlns:ns4="a137405c-20fa-4864-a71d-62a3d6a2c605" targetNamespace="http://schemas.microsoft.com/office/2006/metadata/properties" ma:root="true" ma:fieldsID="2d7ad757d7802b23c44d797b13b370eb" ns3:_="" ns4:_="">
    <xsd:import namespace="d4f4f740-93f7-4603-9fc4-b216f5a3d710"/>
    <xsd:import namespace="a137405c-20fa-4864-a71d-62a3d6a2c60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f4f740-93f7-4603-9fc4-b216f5a3d7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37405c-20fa-4864-a71d-62a3d6a2c60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C44371-C507-4510-B9AE-6EAD680F7CA1}">
  <ds:schemaRefs>
    <ds:schemaRef ds:uri="http://schemas.microsoft.com/sharepoint/v3/contenttype/forms"/>
  </ds:schemaRefs>
</ds:datastoreItem>
</file>

<file path=customXml/itemProps2.xml><?xml version="1.0" encoding="utf-8"?>
<ds:datastoreItem xmlns:ds="http://schemas.openxmlformats.org/officeDocument/2006/customXml" ds:itemID="{C74DF355-0052-4955-B300-DA5D363BB306}">
  <ds:schemaRefs>
    <ds:schemaRef ds:uri="http://purl.org/dc/terms/"/>
    <ds:schemaRef ds:uri="http://purl.org/dc/elements/1.1/"/>
    <ds:schemaRef ds:uri="a137405c-20fa-4864-a71d-62a3d6a2c605"/>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d4f4f740-93f7-4603-9fc4-b216f5a3d710"/>
    <ds:schemaRef ds:uri="http://www.w3.org/XML/1998/namespace"/>
    <ds:schemaRef ds:uri="http://purl.org/dc/dcmitype/"/>
  </ds:schemaRefs>
</ds:datastoreItem>
</file>

<file path=customXml/itemProps3.xml><?xml version="1.0" encoding="utf-8"?>
<ds:datastoreItem xmlns:ds="http://schemas.openxmlformats.org/officeDocument/2006/customXml" ds:itemID="{CE9AAFA7-4BDC-4883-AE12-B481EA688A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f4f740-93f7-4603-9fc4-b216f5a3d710"/>
    <ds:schemaRef ds:uri="a137405c-20fa-4864-a71d-62a3d6a2c6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2015_PPT_UNC_V7</Template>
  <TotalTime>71040</TotalTime>
  <Words>2662</Words>
  <Application>Microsoft Macintosh PowerPoint</Application>
  <PresentationFormat>On-screen Show (4:3)</PresentationFormat>
  <Paragraphs>337</Paragraphs>
  <Slides>39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Arial Narrow</vt:lpstr>
      <vt:lpstr>Calibri</vt:lpstr>
      <vt:lpstr>Cambria Math</vt:lpstr>
      <vt:lpstr>Lucida Grande</vt:lpstr>
      <vt:lpstr>Open Sans</vt:lpstr>
      <vt:lpstr>Wingdings</vt:lpstr>
      <vt:lpstr>Wingdings 2</vt:lpstr>
      <vt:lpstr>2015_PPT_UNC_V7.06 (1)</vt:lpstr>
      <vt:lpstr>Surrogate Models and Sampling Plans for Multi-Fidelity Aerodynamic Performance Databases</vt:lpstr>
      <vt:lpstr>Outline</vt:lpstr>
      <vt:lpstr>PowerPoint Presentation</vt:lpstr>
      <vt:lpstr>An Introduction to Sora (LLNL’s Flight Sim Suite)</vt:lpstr>
      <vt:lpstr>Multi-Fidelity Model Setup</vt:lpstr>
      <vt:lpstr>Multi-Fidelity Model Setup</vt:lpstr>
      <vt:lpstr>Multi-fidelity Modeling - Big Picture</vt:lpstr>
      <vt:lpstr>Review of Gaussian Processes</vt:lpstr>
      <vt:lpstr>Review of Gaussian Processes </vt:lpstr>
      <vt:lpstr>Recursive Cokriging model</vt:lpstr>
      <vt:lpstr>Recursive Cokriging Model</vt:lpstr>
      <vt:lpstr>Multi-Fidelity Cokriging Examples</vt:lpstr>
      <vt:lpstr>Multi-Fidelity Cokriging Examples</vt:lpstr>
      <vt:lpstr>Multi-Fidelity Cokriging Example</vt:lpstr>
      <vt:lpstr>Multi-Fidelity Cokriging Example</vt:lpstr>
      <vt:lpstr>Generating Quality Data With Design of Experiments</vt:lpstr>
      <vt:lpstr>Multi-Fidelity Space-Filling Designs</vt:lpstr>
      <vt:lpstr>Integrated Mean Square Prediction Error (IMSPE)</vt:lpstr>
      <vt:lpstr>Sequential Design Examples</vt:lpstr>
      <vt:lpstr>Sequential Design with Cokriging Model</vt:lpstr>
      <vt:lpstr>Sequential Design Optimization Algorithm</vt:lpstr>
      <vt:lpstr>Stream Simulation Study</vt:lpstr>
      <vt:lpstr>Multi-Fidelity Cokriging Example</vt:lpstr>
      <vt:lpstr>Response for Drag</vt:lpstr>
      <vt:lpstr>Stream Simulation Study</vt:lpstr>
      <vt:lpstr>Results Drag</vt:lpstr>
      <vt:lpstr>Results Lift</vt:lpstr>
      <vt:lpstr>Results</vt:lpstr>
      <vt:lpstr>Conclusions</vt:lpstr>
      <vt:lpstr>Future Work</vt:lpstr>
      <vt:lpstr>Work in Progress : Aero Performance Roadmap</vt:lpstr>
      <vt:lpstr>References</vt:lpstr>
      <vt:lpstr>References II</vt:lpstr>
      <vt:lpstr>PowerPoint Presentation</vt:lpstr>
      <vt:lpstr>Multi-Fidelity Cokriging Example</vt:lpstr>
      <vt:lpstr>CBAERO Inviscid Lift Difference </vt:lpstr>
      <vt:lpstr>Cokriging Code Capabilities: Multi-fidelity Sensitivity Analysis</vt:lpstr>
      <vt:lpstr>Cokriging Code Capabilities: Fast Leave-one-out Predictions</vt:lpstr>
      <vt:lpstr>Latin Hypercube Design (LHD)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Recursive Model For Cokriging</dc:title>
  <dc:creator>Quinlan, Kevin Randall</dc:creator>
  <cp:lastModifiedBy>Quinlan, Kevin Randall</cp:lastModifiedBy>
  <cp:revision>327</cp:revision>
  <cp:lastPrinted>2018-03-02T18:19:44Z</cp:lastPrinted>
  <dcterms:created xsi:type="dcterms:W3CDTF">2020-10-29T20:46:58Z</dcterms:created>
  <dcterms:modified xsi:type="dcterms:W3CDTF">2021-04-02T18:21:00Z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0x010100FAA95BB603DF8C4691ABA350354DD87D</vt:lpwstr>
  </property>
</Properties>
</file>