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5"/>
  </p:sldMasterIdLst>
  <p:notesMasterIdLst>
    <p:notesMasterId r:id="rId73"/>
  </p:notesMasterIdLst>
  <p:sldIdLst>
    <p:sldId id="484" r:id="rId6"/>
    <p:sldId id="485" r:id="rId7"/>
    <p:sldId id="486" r:id="rId8"/>
    <p:sldId id="487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313" r:id="rId20"/>
    <p:sldId id="473" r:id="rId21"/>
    <p:sldId id="448" r:id="rId22"/>
    <p:sldId id="377" r:id="rId23"/>
    <p:sldId id="474" r:id="rId24"/>
    <p:sldId id="475" r:id="rId25"/>
    <p:sldId id="385" r:id="rId26"/>
    <p:sldId id="317" r:id="rId27"/>
    <p:sldId id="426" r:id="rId28"/>
    <p:sldId id="329" r:id="rId29"/>
    <p:sldId id="447" r:id="rId30"/>
    <p:sldId id="318" r:id="rId31"/>
    <p:sldId id="330" r:id="rId32"/>
    <p:sldId id="476" r:id="rId33"/>
    <p:sldId id="477" r:id="rId34"/>
    <p:sldId id="478" r:id="rId35"/>
    <p:sldId id="331" r:id="rId36"/>
    <p:sldId id="449" r:id="rId37"/>
    <p:sldId id="335" r:id="rId38"/>
    <p:sldId id="368" r:id="rId39"/>
    <p:sldId id="370" r:id="rId40"/>
    <p:sldId id="403" r:id="rId41"/>
    <p:sldId id="479" r:id="rId42"/>
    <p:sldId id="480" r:id="rId43"/>
    <p:sldId id="434" r:id="rId44"/>
    <p:sldId id="481" r:id="rId45"/>
    <p:sldId id="373" r:id="rId46"/>
    <p:sldId id="438" r:id="rId47"/>
    <p:sldId id="446" r:id="rId48"/>
    <p:sldId id="440" r:id="rId49"/>
    <p:sldId id="339" r:id="rId50"/>
    <p:sldId id="482" r:id="rId51"/>
    <p:sldId id="443" r:id="rId52"/>
    <p:sldId id="430" r:id="rId53"/>
    <p:sldId id="450" r:id="rId54"/>
    <p:sldId id="343" r:id="rId55"/>
    <p:sldId id="346" r:id="rId56"/>
    <p:sldId id="392" r:id="rId57"/>
    <p:sldId id="483" r:id="rId58"/>
    <p:sldId id="393" r:id="rId59"/>
    <p:sldId id="397" r:id="rId60"/>
    <p:sldId id="394" r:id="rId61"/>
    <p:sldId id="349" r:id="rId62"/>
    <p:sldId id="395" r:id="rId63"/>
    <p:sldId id="396" r:id="rId64"/>
    <p:sldId id="398" r:id="rId65"/>
    <p:sldId id="399" r:id="rId66"/>
    <p:sldId id="400" r:id="rId67"/>
    <p:sldId id="401" r:id="rId68"/>
    <p:sldId id="402" r:id="rId69"/>
    <p:sldId id="406" r:id="rId70"/>
    <p:sldId id="407" r:id="rId71"/>
    <p:sldId id="471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lup, Jason R [UNC]" initials="SJR[" lastIdx="9" clrIdx="0">
    <p:extLst>
      <p:ext uri="{19B8F6BF-5375-455C-9EA6-DF929625EA0E}">
        <p15:presenceInfo xmlns:p15="http://schemas.microsoft.com/office/powerpoint/2012/main" userId="S-1-5-21-748114381-82326301-405542714-46573" providerId="AD"/>
      </p:ext>
    </p:extLst>
  </p:cmAuthor>
  <p:cmAuthor id="2" name="Tran, Kelly" initials="TK[" lastIdx="103" clrIdx="1"/>
  <p:cmAuthor id="3" name="Mancini, Peter M" initials="MPM" lastIdx="9" clrIdx="2">
    <p:extLst>
      <p:ext uri="{19B8F6BF-5375-455C-9EA6-DF929625EA0E}">
        <p15:presenceInfo xmlns:p15="http://schemas.microsoft.com/office/powerpoint/2012/main" userId="S-1-5-21-748114381-82326301-405542714-45116" providerId="AD"/>
      </p:ext>
    </p:extLst>
  </p:cmAuthor>
  <p:cmAuthor id="4" name="Haskins, LaShea T [UNC]" initials="HLT[" lastIdx="5" clrIdx="3">
    <p:extLst>
      <p:ext uri="{19B8F6BF-5375-455C-9EA6-DF929625EA0E}">
        <p15:presenceInfo xmlns:p15="http://schemas.microsoft.com/office/powerpoint/2012/main" userId="S-1-5-21-748114381-82326301-405542714-48479" providerId="AD"/>
      </p:ext>
    </p:extLst>
  </p:cmAuthor>
  <p:cmAuthor id="5" name="Rosenfeld, Patricia C" initials="RPC" lastIdx="2" clrIdx="4">
    <p:extLst>
      <p:ext uri="{19B8F6BF-5375-455C-9EA6-DF929625EA0E}">
        <p15:presenceInfo xmlns:p15="http://schemas.microsoft.com/office/powerpoint/2012/main" userId="S-1-5-21-748114381-82326301-405542714-19235" providerId="AD"/>
      </p:ext>
    </p:extLst>
  </p:cmAuthor>
  <p:cmAuthor id="6" name="Mathis-Briand, Patricia D &quot;Trish&quot;" initials="MPD&quot;" lastIdx="42" clrIdx="5">
    <p:extLst>
      <p:ext uri="{19B8F6BF-5375-455C-9EA6-DF929625EA0E}">
        <p15:presenceInfo xmlns:p15="http://schemas.microsoft.com/office/powerpoint/2012/main" userId="S-1-5-21-748114381-82326301-405542714-463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90E"/>
    <a:srgbClr val="0A181F"/>
    <a:srgbClr val="0A1920"/>
    <a:srgbClr val="DBCBCB"/>
    <a:srgbClr val="FFFFFF"/>
    <a:srgbClr val="09171F"/>
    <a:srgbClr val="0B1920"/>
    <a:srgbClr val="000101"/>
    <a:srgbClr val="010B11"/>
    <a:srgbClr val="81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2883" autoAdjust="0"/>
    <p:restoredTop sz="26907" autoAdjust="0"/>
  </p:normalViewPr>
  <p:slideViewPr>
    <p:cSldViewPr snapToGrid="0">
      <p:cViewPr varScale="1">
        <p:scale>
          <a:sx n="14" d="100"/>
          <a:sy n="14" d="100"/>
        </p:scale>
        <p:origin x="2812" y="20"/>
      </p:cViewPr>
      <p:guideLst/>
    </p:cSldViewPr>
  </p:slideViewPr>
  <p:outlineViewPr>
    <p:cViewPr>
      <p:scale>
        <a:sx n="33" d="100"/>
        <a:sy n="33" d="100"/>
      </p:scale>
      <p:origin x="0" y="-153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39088"/>
    </p:cViewPr>
  </p:sorterViewPr>
  <p:notesViewPr>
    <p:cSldViewPr snapToGrid="0" showGuides="1">
      <p:cViewPr varScale="1">
        <p:scale>
          <a:sx n="50" d="100"/>
          <a:sy n="50" d="100"/>
        </p:scale>
        <p:origin x="2640" y="2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031DF5-0796-4E06-BA09-FD704593EF1E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9CF1FF-68F8-4082-84D1-94D8BC5E22E0}">
      <dgm:prSet phldrT="[Text]"/>
      <dgm:spPr/>
      <dgm:t>
        <a:bodyPr/>
        <a:lstStyle/>
        <a:p>
          <a:r>
            <a:rPr lang="en-US" dirty="0"/>
            <a:t>Prepare</a:t>
          </a:r>
        </a:p>
      </dgm:t>
    </dgm:pt>
    <dgm:pt modelId="{1CDC7CDE-611D-4727-94B1-47861312A131}" type="parTrans" cxnId="{13499306-8D14-4192-89CD-4DC653D109E8}">
      <dgm:prSet/>
      <dgm:spPr/>
      <dgm:t>
        <a:bodyPr/>
        <a:lstStyle/>
        <a:p>
          <a:endParaRPr lang="en-US"/>
        </a:p>
      </dgm:t>
    </dgm:pt>
    <dgm:pt modelId="{3120EEAB-6C7C-43DA-B3E6-35BAEFEE40F4}" type="sibTrans" cxnId="{13499306-8D14-4192-89CD-4DC653D109E8}">
      <dgm:prSet/>
      <dgm:spPr/>
      <dgm:t>
        <a:bodyPr/>
        <a:lstStyle/>
        <a:p>
          <a:endParaRPr lang="en-US"/>
        </a:p>
      </dgm:t>
    </dgm:pt>
    <dgm:pt modelId="{76DFF62B-E4E7-42B4-BB1B-513374654DF9}">
      <dgm:prSet phldrT="[Text]"/>
      <dgm:spPr/>
      <dgm:t>
        <a:bodyPr/>
        <a:lstStyle/>
        <a:p>
          <a:r>
            <a:rPr lang="en-US"/>
            <a:t>Methods (Tools</a:t>
          </a:r>
          <a:r>
            <a:rPr lang="en-US" dirty="0"/>
            <a:t>, Techniques)</a:t>
          </a:r>
        </a:p>
      </dgm:t>
    </dgm:pt>
    <dgm:pt modelId="{69D9BB1F-07DB-4D75-BC08-8F328BC5D7D0}" type="parTrans" cxnId="{F55931B2-9267-44E7-AB47-78FFDDFAD71B}">
      <dgm:prSet/>
      <dgm:spPr/>
      <dgm:t>
        <a:bodyPr/>
        <a:lstStyle/>
        <a:p>
          <a:endParaRPr lang="en-US"/>
        </a:p>
      </dgm:t>
    </dgm:pt>
    <dgm:pt modelId="{EC4A8F3B-BFF7-4D5C-BD1F-51633EBEF026}" type="sibTrans" cxnId="{F55931B2-9267-44E7-AB47-78FFDDFAD71B}">
      <dgm:prSet/>
      <dgm:spPr/>
      <dgm:t>
        <a:bodyPr/>
        <a:lstStyle/>
        <a:p>
          <a:endParaRPr lang="en-US"/>
        </a:p>
      </dgm:t>
    </dgm:pt>
    <dgm:pt modelId="{61D1E39B-C644-4DE2-854E-473920007476}">
      <dgm:prSet phldrT="[Text]"/>
      <dgm:spPr/>
      <dgm:t>
        <a:bodyPr/>
        <a:lstStyle/>
        <a:p>
          <a:r>
            <a:rPr lang="en-US" dirty="0"/>
            <a:t>Reconnaissance (Foot Print)</a:t>
          </a:r>
        </a:p>
      </dgm:t>
    </dgm:pt>
    <dgm:pt modelId="{20DE4725-7BE1-457B-8A7F-3100C42239AC}" type="parTrans" cxnId="{98C2B8C2-687B-48DA-9D6A-3BFBBCE6C814}">
      <dgm:prSet/>
      <dgm:spPr/>
      <dgm:t>
        <a:bodyPr/>
        <a:lstStyle/>
        <a:p>
          <a:endParaRPr lang="en-US"/>
        </a:p>
      </dgm:t>
    </dgm:pt>
    <dgm:pt modelId="{6F2105D9-D953-41FB-844E-75DE50005C02}" type="sibTrans" cxnId="{98C2B8C2-687B-48DA-9D6A-3BFBBCE6C814}">
      <dgm:prSet/>
      <dgm:spPr/>
      <dgm:t>
        <a:bodyPr/>
        <a:lstStyle/>
        <a:p>
          <a:endParaRPr lang="en-US"/>
        </a:p>
      </dgm:t>
    </dgm:pt>
    <dgm:pt modelId="{49E18883-3B68-4FAB-84BC-C7D17B0569FF}">
      <dgm:prSet phldrT="[Text]"/>
      <dgm:spPr/>
      <dgm:t>
        <a:bodyPr/>
        <a:lstStyle/>
        <a:p>
          <a:r>
            <a:rPr lang="en-US" dirty="0"/>
            <a:t>Attack</a:t>
          </a:r>
        </a:p>
      </dgm:t>
    </dgm:pt>
    <dgm:pt modelId="{C4A41C8C-CA31-41AC-AD72-A975A55C80B4}" type="parTrans" cxnId="{BF98F743-D862-47F8-A676-1C7E7F9F788C}">
      <dgm:prSet/>
      <dgm:spPr/>
      <dgm:t>
        <a:bodyPr/>
        <a:lstStyle/>
        <a:p>
          <a:endParaRPr lang="en-US"/>
        </a:p>
      </dgm:t>
    </dgm:pt>
    <dgm:pt modelId="{03A4C5D0-72CC-4B7D-9A58-E41545B09D3A}" type="sibTrans" cxnId="{BF98F743-D862-47F8-A676-1C7E7F9F788C}">
      <dgm:prSet/>
      <dgm:spPr/>
      <dgm:t>
        <a:bodyPr/>
        <a:lstStyle/>
        <a:p>
          <a:endParaRPr lang="en-US"/>
        </a:p>
      </dgm:t>
    </dgm:pt>
    <dgm:pt modelId="{49A35326-2FC7-48EE-AD77-7C087E949450}">
      <dgm:prSet phldrT="[Text]"/>
      <dgm:spPr/>
      <dgm:t>
        <a:bodyPr/>
        <a:lstStyle/>
        <a:p>
          <a:r>
            <a:rPr lang="en-US" dirty="0"/>
            <a:t>Access Network (Ingress)</a:t>
          </a:r>
        </a:p>
      </dgm:t>
    </dgm:pt>
    <dgm:pt modelId="{384E3D6F-FFBD-4906-94CA-190FD67B6ED4}" type="parTrans" cxnId="{E9AC8558-C39A-4AB9-8CA1-ED2A28866C86}">
      <dgm:prSet/>
      <dgm:spPr/>
      <dgm:t>
        <a:bodyPr/>
        <a:lstStyle/>
        <a:p>
          <a:endParaRPr lang="en-US"/>
        </a:p>
      </dgm:t>
    </dgm:pt>
    <dgm:pt modelId="{D1FCDAE3-68D8-45CE-A37D-5940C2EA0667}" type="sibTrans" cxnId="{E9AC8558-C39A-4AB9-8CA1-ED2A28866C86}">
      <dgm:prSet/>
      <dgm:spPr/>
      <dgm:t>
        <a:bodyPr/>
        <a:lstStyle/>
        <a:p>
          <a:endParaRPr lang="en-US"/>
        </a:p>
      </dgm:t>
    </dgm:pt>
    <dgm:pt modelId="{D0674339-2A5B-4A75-BBCB-BA15391812A7}">
      <dgm:prSet phldrT="[Text]"/>
      <dgm:spPr/>
      <dgm:t>
        <a:bodyPr/>
        <a:lstStyle/>
        <a:p>
          <a:r>
            <a:rPr lang="en-US" dirty="0"/>
            <a:t>Maneuver (Lateral Movement)</a:t>
          </a:r>
        </a:p>
      </dgm:t>
    </dgm:pt>
    <dgm:pt modelId="{6B20524E-1EC1-46A3-BAA3-5C371E2CF8EE}" type="parTrans" cxnId="{D19195C7-DC90-42F1-A347-F86F0E49E450}">
      <dgm:prSet/>
      <dgm:spPr/>
      <dgm:t>
        <a:bodyPr/>
        <a:lstStyle/>
        <a:p>
          <a:endParaRPr lang="en-US"/>
        </a:p>
      </dgm:t>
    </dgm:pt>
    <dgm:pt modelId="{C816431E-8D30-4C02-B7BD-81DF6CA66917}" type="sibTrans" cxnId="{D19195C7-DC90-42F1-A347-F86F0E49E450}">
      <dgm:prSet/>
      <dgm:spPr/>
      <dgm:t>
        <a:bodyPr/>
        <a:lstStyle/>
        <a:p>
          <a:endParaRPr lang="en-US"/>
        </a:p>
      </dgm:t>
    </dgm:pt>
    <dgm:pt modelId="{A0AB1BB9-E7CB-4DF7-8809-34B5D00595C8}">
      <dgm:prSet phldrT="[Text]"/>
      <dgm:spPr/>
      <dgm:t>
        <a:bodyPr/>
        <a:lstStyle/>
        <a:p>
          <a:r>
            <a:rPr lang="en-US" dirty="0"/>
            <a:t>Assess</a:t>
          </a:r>
        </a:p>
      </dgm:t>
    </dgm:pt>
    <dgm:pt modelId="{C0D2D5D2-DF2F-4FB2-87BC-8CF312391DF4}" type="parTrans" cxnId="{74238CA4-5825-4959-92F8-7F8E1EF63480}">
      <dgm:prSet/>
      <dgm:spPr/>
      <dgm:t>
        <a:bodyPr/>
        <a:lstStyle/>
        <a:p>
          <a:endParaRPr lang="en-US"/>
        </a:p>
      </dgm:t>
    </dgm:pt>
    <dgm:pt modelId="{CB771B5E-2EA5-42D3-AC42-7B7D1D75A27D}" type="sibTrans" cxnId="{74238CA4-5825-4959-92F8-7F8E1EF63480}">
      <dgm:prSet/>
      <dgm:spPr/>
      <dgm:t>
        <a:bodyPr/>
        <a:lstStyle/>
        <a:p>
          <a:endParaRPr lang="en-US"/>
        </a:p>
      </dgm:t>
    </dgm:pt>
    <dgm:pt modelId="{6A338DD7-5CE5-4485-8677-061EEA094474}">
      <dgm:prSet phldrT="[Text]"/>
      <dgm:spPr/>
      <dgm:t>
        <a:bodyPr/>
        <a:lstStyle/>
        <a:p>
          <a:r>
            <a:rPr lang="en-US" dirty="0"/>
            <a:t>Tactical (Persist, Egress)</a:t>
          </a:r>
        </a:p>
      </dgm:t>
    </dgm:pt>
    <dgm:pt modelId="{610FD54A-D0DF-40E0-8848-7AFD483C4696}" type="parTrans" cxnId="{87E1D591-192F-4962-B945-95C45405EB8C}">
      <dgm:prSet/>
      <dgm:spPr/>
      <dgm:t>
        <a:bodyPr/>
        <a:lstStyle/>
        <a:p>
          <a:endParaRPr lang="en-US"/>
        </a:p>
      </dgm:t>
    </dgm:pt>
    <dgm:pt modelId="{C10486D7-F57F-47FF-87CD-5FDD84BF3E10}" type="sibTrans" cxnId="{87E1D591-192F-4962-B945-95C45405EB8C}">
      <dgm:prSet/>
      <dgm:spPr/>
      <dgm:t>
        <a:bodyPr/>
        <a:lstStyle/>
        <a:p>
          <a:endParaRPr lang="en-US"/>
        </a:p>
      </dgm:t>
    </dgm:pt>
    <dgm:pt modelId="{4C7D833E-AAB4-4CAB-9E58-04C727A0B4B1}">
      <dgm:prSet phldrT="[Text]"/>
      <dgm:spPr/>
      <dgm:t>
        <a:bodyPr/>
        <a:lstStyle/>
        <a:p>
          <a:r>
            <a:rPr lang="en-US" dirty="0"/>
            <a:t>Operational (Continue, Stop)</a:t>
          </a:r>
        </a:p>
      </dgm:t>
    </dgm:pt>
    <dgm:pt modelId="{B8AD974A-210B-4868-91F9-67601712F7D6}" type="parTrans" cxnId="{27D1EED4-0DFD-4E53-B328-651BC1FCBC3C}">
      <dgm:prSet/>
      <dgm:spPr/>
      <dgm:t>
        <a:bodyPr/>
        <a:lstStyle/>
        <a:p>
          <a:endParaRPr lang="en-US"/>
        </a:p>
      </dgm:t>
    </dgm:pt>
    <dgm:pt modelId="{67E04A92-EA78-4AEE-8CBC-98E0FB9F6E0C}" type="sibTrans" cxnId="{27D1EED4-0DFD-4E53-B328-651BC1FCBC3C}">
      <dgm:prSet/>
      <dgm:spPr/>
      <dgm:t>
        <a:bodyPr/>
        <a:lstStyle/>
        <a:p>
          <a:endParaRPr lang="en-US"/>
        </a:p>
      </dgm:t>
    </dgm:pt>
    <dgm:pt modelId="{7BFB354F-0067-4E16-9810-B2BEE73F0B99}">
      <dgm:prSet phldrT="[Text]"/>
      <dgm:spPr/>
      <dgm:t>
        <a:bodyPr/>
        <a:lstStyle/>
        <a:p>
          <a:r>
            <a:rPr lang="en-US" dirty="0"/>
            <a:t>Collection (Scan, Enumerate)</a:t>
          </a:r>
        </a:p>
      </dgm:t>
    </dgm:pt>
    <dgm:pt modelId="{A4B49A06-0700-4E16-9C47-E2C4BDBAB77D}" type="parTrans" cxnId="{85FD23C5-ED4C-4F2F-92F4-7D1147ABE67E}">
      <dgm:prSet/>
      <dgm:spPr/>
      <dgm:t>
        <a:bodyPr/>
        <a:lstStyle/>
        <a:p>
          <a:endParaRPr lang="en-US"/>
        </a:p>
      </dgm:t>
    </dgm:pt>
    <dgm:pt modelId="{E8CCDD08-20C1-4650-ACA4-5F4835FA87CE}" type="sibTrans" cxnId="{85FD23C5-ED4C-4F2F-92F4-7D1147ABE67E}">
      <dgm:prSet/>
      <dgm:spPr/>
      <dgm:t>
        <a:bodyPr/>
        <a:lstStyle/>
        <a:p>
          <a:endParaRPr lang="en-US"/>
        </a:p>
      </dgm:t>
    </dgm:pt>
    <dgm:pt modelId="{1CE9A0F9-5356-4C8F-B06D-F66EC59A3813}">
      <dgm:prSet phldrT="[Text]"/>
      <dgm:spPr/>
      <dgm:t>
        <a:bodyPr/>
        <a:lstStyle/>
        <a:p>
          <a:r>
            <a:rPr lang="en-US" dirty="0"/>
            <a:t>Create Effect (Objective)</a:t>
          </a:r>
        </a:p>
      </dgm:t>
    </dgm:pt>
    <dgm:pt modelId="{439B35B9-B0ED-441F-B607-C6F433C5DD6D}" type="parTrans" cxnId="{21DB0BCE-D4AB-43A3-8F0E-473D94169068}">
      <dgm:prSet/>
      <dgm:spPr/>
      <dgm:t>
        <a:bodyPr/>
        <a:lstStyle/>
        <a:p>
          <a:endParaRPr lang="en-US"/>
        </a:p>
      </dgm:t>
    </dgm:pt>
    <dgm:pt modelId="{AE49E9DA-DB33-459B-ADF2-1226389A02F8}" type="sibTrans" cxnId="{21DB0BCE-D4AB-43A3-8F0E-473D94169068}">
      <dgm:prSet/>
      <dgm:spPr/>
      <dgm:t>
        <a:bodyPr/>
        <a:lstStyle/>
        <a:p>
          <a:endParaRPr lang="en-US"/>
        </a:p>
      </dgm:t>
    </dgm:pt>
    <dgm:pt modelId="{8CAEAA87-E8BD-420F-B253-DBCD7D50371D}" type="pres">
      <dgm:prSet presAssocID="{ED031DF5-0796-4E06-BA09-FD704593EF1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9D71F41-3DBB-444F-BEA9-7639FF4389FD}" type="pres">
      <dgm:prSet presAssocID="{7F9CF1FF-68F8-4082-84D1-94D8BC5E22E0}" presName="horFlow" presStyleCnt="0"/>
      <dgm:spPr/>
    </dgm:pt>
    <dgm:pt modelId="{2251323A-23F4-4335-A86C-B74C3E7E1F8C}" type="pres">
      <dgm:prSet presAssocID="{7F9CF1FF-68F8-4082-84D1-94D8BC5E22E0}" presName="bigChev" presStyleLbl="node1" presStyleIdx="0" presStyleCnt="3"/>
      <dgm:spPr/>
      <dgm:t>
        <a:bodyPr/>
        <a:lstStyle/>
        <a:p>
          <a:endParaRPr lang="en-US"/>
        </a:p>
      </dgm:t>
    </dgm:pt>
    <dgm:pt modelId="{125360F3-C31A-447F-9A27-99B7D118830A}" type="pres">
      <dgm:prSet presAssocID="{69D9BB1F-07DB-4D75-BC08-8F328BC5D7D0}" presName="parTrans" presStyleCnt="0"/>
      <dgm:spPr/>
    </dgm:pt>
    <dgm:pt modelId="{F90A844A-1D65-4995-B5EA-DE50D9753D88}" type="pres">
      <dgm:prSet presAssocID="{76DFF62B-E4E7-42B4-BB1B-513374654DF9}" presName="node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03C50A-503C-474D-8058-DA966B749ACD}" type="pres">
      <dgm:prSet presAssocID="{EC4A8F3B-BFF7-4D5C-BD1F-51633EBEF026}" presName="sibTrans" presStyleCnt="0"/>
      <dgm:spPr/>
    </dgm:pt>
    <dgm:pt modelId="{7281EC0E-BB3B-4125-A0C6-6F8D4BBEFBE1}" type="pres">
      <dgm:prSet presAssocID="{61D1E39B-C644-4DE2-854E-473920007476}" presName="node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EB2B8-4AAA-4D63-8382-2B331E32D2D0}" type="pres">
      <dgm:prSet presAssocID="{6F2105D9-D953-41FB-844E-75DE50005C02}" presName="sibTrans" presStyleCnt="0"/>
      <dgm:spPr/>
    </dgm:pt>
    <dgm:pt modelId="{4C4F51A1-3006-48BA-8E85-DF90473752BA}" type="pres">
      <dgm:prSet presAssocID="{7BFB354F-0067-4E16-9810-B2BEE73F0B99}" presName="node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F019D-F7DD-4A0E-B051-96D5493FB358}" type="pres">
      <dgm:prSet presAssocID="{7F9CF1FF-68F8-4082-84D1-94D8BC5E22E0}" presName="vSp" presStyleCnt="0"/>
      <dgm:spPr/>
    </dgm:pt>
    <dgm:pt modelId="{4DE5AD36-2F7C-46EE-848C-6402E3E96975}" type="pres">
      <dgm:prSet presAssocID="{49E18883-3B68-4FAB-84BC-C7D17B0569FF}" presName="horFlow" presStyleCnt="0"/>
      <dgm:spPr/>
    </dgm:pt>
    <dgm:pt modelId="{5771B1C3-5B19-4F9E-8C5C-48B9558749CB}" type="pres">
      <dgm:prSet presAssocID="{49E18883-3B68-4FAB-84BC-C7D17B0569FF}" presName="bigChev" presStyleLbl="node1" presStyleIdx="1" presStyleCnt="3"/>
      <dgm:spPr/>
      <dgm:t>
        <a:bodyPr/>
        <a:lstStyle/>
        <a:p>
          <a:endParaRPr lang="en-US"/>
        </a:p>
      </dgm:t>
    </dgm:pt>
    <dgm:pt modelId="{B97FDCFB-DB71-4DB2-8FF5-08B2ED6B2B50}" type="pres">
      <dgm:prSet presAssocID="{384E3D6F-FFBD-4906-94CA-190FD67B6ED4}" presName="parTrans" presStyleCnt="0"/>
      <dgm:spPr/>
    </dgm:pt>
    <dgm:pt modelId="{CAF7219F-5332-4369-9F58-63AE170AEB7F}" type="pres">
      <dgm:prSet presAssocID="{49A35326-2FC7-48EE-AD77-7C087E949450}" presName="node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AC5C5-4FAD-4B8F-8114-4D90DC125D18}" type="pres">
      <dgm:prSet presAssocID="{D1FCDAE3-68D8-45CE-A37D-5940C2EA0667}" presName="sibTrans" presStyleCnt="0"/>
      <dgm:spPr/>
    </dgm:pt>
    <dgm:pt modelId="{02ADE346-7723-47ED-B4A0-5FC772B7DDC2}" type="pres">
      <dgm:prSet presAssocID="{D0674339-2A5B-4A75-BBCB-BA15391812A7}" presName="node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6F12E-1810-40D4-AE74-498400F55765}" type="pres">
      <dgm:prSet presAssocID="{C816431E-8D30-4C02-B7BD-81DF6CA66917}" presName="sibTrans" presStyleCnt="0"/>
      <dgm:spPr/>
    </dgm:pt>
    <dgm:pt modelId="{FE51581E-6EEE-43DC-8C5E-EF19072F93D7}" type="pres">
      <dgm:prSet presAssocID="{1CE9A0F9-5356-4C8F-B06D-F66EC59A3813}" presName="node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494BB-5037-49FD-93F1-93D41395F049}" type="pres">
      <dgm:prSet presAssocID="{49E18883-3B68-4FAB-84BC-C7D17B0569FF}" presName="vSp" presStyleCnt="0"/>
      <dgm:spPr/>
    </dgm:pt>
    <dgm:pt modelId="{D9A3823D-7D4F-43E8-BEAC-43160A9858BC}" type="pres">
      <dgm:prSet presAssocID="{A0AB1BB9-E7CB-4DF7-8809-34B5D00595C8}" presName="horFlow" presStyleCnt="0"/>
      <dgm:spPr/>
    </dgm:pt>
    <dgm:pt modelId="{F2781569-99EB-45A1-999B-35C5DA6CC0E2}" type="pres">
      <dgm:prSet presAssocID="{A0AB1BB9-E7CB-4DF7-8809-34B5D00595C8}" presName="bigChev" presStyleLbl="node1" presStyleIdx="2" presStyleCnt="3"/>
      <dgm:spPr/>
      <dgm:t>
        <a:bodyPr/>
        <a:lstStyle/>
        <a:p>
          <a:endParaRPr lang="en-US"/>
        </a:p>
      </dgm:t>
    </dgm:pt>
    <dgm:pt modelId="{5EAD251A-6A53-4130-8DC7-47CA617C4A81}" type="pres">
      <dgm:prSet presAssocID="{610FD54A-D0DF-40E0-8848-7AFD483C4696}" presName="parTrans" presStyleCnt="0"/>
      <dgm:spPr/>
    </dgm:pt>
    <dgm:pt modelId="{CC02B228-321C-47D6-93C0-5B7F65A6CD53}" type="pres">
      <dgm:prSet presAssocID="{6A338DD7-5CE5-4485-8677-061EEA094474}" presName="node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2C46D6-66B1-4DC6-AF8C-10ECDFB0EBFB}" type="pres">
      <dgm:prSet presAssocID="{C10486D7-F57F-47FF-87CD-5FDD84BF3E10}" presName="sibTrans" presStyleCnt="0"/>
      <dgm:spPr/>
    </dgm:pt>
    <dgm:pt modelId="{63189473-F6D7-4D1A-80D6-5B5309858A36}" type="pres">
      <dgm:prSet presAssocID="{4C7D833E-AAB4-4CAB-9E58-04C727A0B4B1}" presName="node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0E1567-FB9F-4A81-9010-B6D0FDDB7836}" type="presOf" srcId="{A0AB1BB9-E7CB-4DF7-8809-34B5D00595C8}" destId="{F2781569-99EB-45A1-999B-35C5DA6CC0E2}" srcOrd="0" destOrd="0" presId="urn:microsoft.com/office/officeart/2005/8/layout/lProcess3"/>
    <dgm:cxn modelId="{E7BEE078-5976-4211-A2A3-52D71F39C9CD}" type="presOf" srcId="{49E18883-3B68-4FAB-84BC-C7D17B0569FF}" destId="{5771B1C3-5B19-4F9E-8C5C-48B9558749CB}" srcOrd="0" destOrd="0" presId="urn:microsoft.com/office/officeart/2005/8/layout/lProcess3"/>
    <dgm:cxn modelId="{F55931B2-9267-44E7-AB47-78FFDDFAD71B}" srcId="{7F9CF1FF-68F8-4082-84D1-94D8BC5E22E0}" destId="{76DFF62B-E4E7-42B4-BB1B-513374654DF9}" srcOrd="0" destOrd="0" parTransId="{69D9BB1F-07DB-4D75-BC08-8F328BC5D7D0}" sibTransId="{EC4A8F3B-BFF7-4D5C-BD1F-51633EBEF026}"/>
    <dgm:cxn modelId="{5216576A-93A7-4392-A97A-876029E93764}" type="presOf" srcId="{D0674339-2A5B-4A75-BBCB-BA15391812A7}" destId="{02ADE346-7723-47ED-B4A0-5FC772B7DDC2}" srcOrd="0" destOrd="0" presId="urn:microsoft.com/office/officeart/2005/8/layout/lProcess3"/>
    <dgm:cxn modelId="{6B29155E-A59E-4D0C-8548-8982D4736E07}" type="presOf" srcId="{4C7D833E-AAB4-4CAB-9E58-04C727A0B4B1}" destId="{63189473-F6D7-4D1A-80D6-5B5309858A36}" srcOrd="0" destOrd="0" presId="urn:microsoft.com/office/officeart/2005/8/layout/lProcess3"/>
    <dgm:cxn modelId="{036E9468-E106-4AC7-A31B-31EBE21D5EDB}" type="presOf" srcId="{61D1E39B-C644-4DE2-854E-473920007476}" destId="{7281EC0E-BB3B-4125-A0C6-6F8D4BBEFBE1}" srcOrd="0" destOrd="0" presId="urn:microsoft.com/office/officeart/2005/8/layout/lProcess3"/>
    <dgm:cxn modelId="{D946C5C0-3BDE-4BAF-8710-BFF93B676030}" type="presOf" srcId="{49A35326-2FC7-48EE-AD77-7C087E949450}" destId="{CAF7219F-5332-4369-9F58-63AE170AEB7F}" srcOrd="0" destOrd="0" presId="urn:microsoft.com/office/officeart/2005/8/layout/lProcess3"/>
    <dgm:cxn modelId="{489F010C-177F-4EBE-8AAA-31E48D5787BC}" type="presOf" srcId="{7F9CF1FF-68F8-4082-84D1-94D8BC5E22E0}" destId="{2251323A-23F4-4335-A86C-B74C3E7E1F8C}" srcOrd="0" destOrd="0" presId="urn:microsoft.com/office/officeart/2005/8/layout/lProcess3"/>
    <dgm:cxn modelId="{85FD23C5-ED4C-4F2F-92F4-7D1147ABE67E}" srcId="{7F9CF1FF-68F8-4082-84D1-94D8BC5E22E0}" destId="{7BFB354F-0067-4E16-9810-B2BEE73F0B99}" srcOrd="2" destOrd="0" parTransId="{A4B49A06-0700-4E16-9C47-E2C4BDBAB77D}" sibTransId="{E8CCDD08-20C1-4650-ACA4-5F4835FA87CE}"/>
    <dgm:cxn modelId="{74238CA4-5825-4959-92F8-7F8E1EF63480}" srcId="{ED031DF5-0796-4E06-BA09-FD704593EF1E}" destId="{A0AB1BB9-E7CB-4DF7-8809-34B5D00595C8}" srcOrd="2" destOrd="0" parTransId="{C0D2D5D2-DF2F-4FB2-87BC-8CF312391DF4}" sibTransId="{CB771B5E-2EA5-42D3-AC42-7B7D1D75A27D}"/>
    <dgm:cxn modelId="{E9AC8558-C39A-4AB9-8CA1-ED2A28866C86}" srcId="{49E18883-3B68-4FAB-84BC-C7D17B0569FF}" destId="{49A35326-2FC7-48EE-AD77-7C087E949450}" srcOrd="0" destOrd="0" parTransId="{384E3D6F-FFBD-4906-94CA-190FD67B6ED4}" sibTransId="{D1FCDAE3-68D8-45CE-A37D-5940C2EA0667}"/>
    <dgm:cxn modelId="{504BACC1-4CEF-4FFD-B0AE-4334D698FE0D}" type="presOf" srcId="{1CE9A0F9-5356-4C8F-B06D-F66EC59A3813}" destId="{FE51581E-6EEE-43DC-8C5E-EF19072F93D7}" srcOrd="0" destOrd="0" presId="urn:microsoft.com/office/officeart/2005/8/layout/lProcess3"/>
    <dgm:cxn modelId="{A0F10EDD-F6FC-4129-AECD-683885FB53A7}" type="presOf" srcId="{6A338DD7-5CE5-4485-8677-061EEA094474}" destId="{CC02B228-321C-47D6-93C0-5B7F65A6CD53}" srcOrd="0" destOrd="0" presId="urn:microsoft.com/office/officeart/2005/8/layout/lProcess3"/>
    <dgm:cxn modelId="{98C2B8C2-687B-48DA-9D6A-3BFBBCE6C814}" srcId="{7F9CF1FF-68F8-4082-84D1-94D8BC5E22E0}" destId="{61D1E39B-C644-4DE2-854E-473920007476}" srcOrd="1" destOrd="0" parTransId="{20DE4725-7BE1-457B-8A7F-3100C42239AC}" sibTransId="{6F2105D9-D953-41FB-844E-75DE50005C02}"/>
    <dgm:cxn modelId="{BAA4DFC3-E825-43D4-B15F-E97935B0814A}" type="presOf" srcId="{ED031DF5-0796-4E06-BA09-FD704593EF1E}" destId="{8CAEAA87-E8BD-420F-B253-DBCD7D50371D}" srcOrd="0" destOrd="0" presId="urn:microsoft.com/office/officeart/2005/8/layout/lProcess3"/>
    <dgm:cxn modelId="{13499306-8D14-4192-89CD-4DC653D109E8}" srcId="{ED031DF5-0796-4E06-BA09-FD704593EF1E}" destId="{7F9CF1FF-68F8-4082-84D1-94D8BC5E22E0}" srcOrd="0" destOrd="0" parTransId="{1CDC7CDE-611D-4727-94B1-47861312A131}" sibTransId="{3120EEAB-6C7C-43DA-B3E6-35BAEFEE40F4}"/>
    <dgm:cxn modelId="{21DB0BCE-D4AB-43A3-8F0E-473D94169068}" srcId="{49E18883-3B68-4FAB-84BC-C7D17B0569FF}" destId="{1CE9A0F9-5356-4C8F-B06D-F66EC59A3813}" srcOrd="2" destOrd="0" parTransId="{439B35B9-B0ED-441F-B607-C6F433C5DD6D}" sibTransId="{AE49E9DA-DB33-459B-ADF2-1226389A02F8}"/>
    <dgm:cxn modelId="{CD499B62-4966-44F5-9714-3AAD0B2CF3B7}" type="presOf" srcId="{7BFB354F-0067-4E16-9810-B2BEE73F0B99}" destId="{4C4F51A1-3006-48BA-8E85-DF90473752BA}" srcOrd="0" destOrd="0" presId="urn:microsoft.com/office/officeart/2005/8/layout/lProcess3"/>
    <dgm:cxn modelId="{27D1EED4-0DFD-4E53-B328-651BC1FCBC3C}" srcId="{A0AB1BB9-E7CB-4DF7-8809-34B5D00595C8}" destId="{4C7D833E-AAB4-4CAB-9E58-04C727A0B4B1}" srcOrd="1" destOrd="0" parTransId="{B8AD974A-210B-4868-91F9-67601712F7D6}" sibTransId="{67E04A92-EA78-4AEE-8CBC-98E0FB9F6E0C}"/>
    <dgm:cxn modelId="{87E1D591-192F-4962-B945-95C45405EB8C}" srcId="{A0AB1BB9-E7CB-4DF7-8809-34B5D00595C8}" destId="{6A338DD7-5CE5-4485-8677-061EEA094474}" srcOrd="0" destOrd="0" parTransId="{610FD54A-D0DF-40E0-8848-7AFD483C4696}" sibTransId="{C10486D7-F57F-47FF-87CD-5FDD84BF3E10}"/>
    <dgm:cxn modelId="{D19195C7-DC90-42F1-A347-F86F0E49E450}" srcId="{49E18883-3B68-4FAB-84BC-C7D17B0569FF}" destId="{D0674339-2A5B-4A75-BBCB-BA15391812A7}" srcOrd="1" destOrd="0" parTransId="{6B20524E-1EC1-46A3-BAA3-5C371E2CF8EE}" sibTransId="{C816431E-8D30-4C02-B7BD-81DF6CA66917}"/>
    <dgm:cxn modelId="{B1D54CEA-4815-4FEC-9426-55C6C83244D2}" type="presOf" srcId="{76DFF62B-E4E7-42B4-BB1B-513374654DF9}" destId="{F90A844A-1D65-4995-B5EA-DE50D9753D88}" srcOrd="0" destOrd="0" presId="urn:microsoft.com/office/officeart/2005/8/layout/lProcess3"/>
    <dgm:cxn modelId="{BF98F743-D862-47F8-A676-1C7E7F9F788C}" srcId="{ED031DF5-0796-4E06-BA09-FD704593EF1E}" destId="{49E18883-3B68-4FAB-84BC-C7D17B0569FF}" srcOrd="1" destOrd="0" parTransId="{C4A41C8C-CA31-41AC-AD72-A975A55C80B4}" sibTransId="{03A4C5D0-72CC-4B7D-9A58-E41545B09D3A}"/>
    <dgm:cxn modelId="{51F09DE6-FF50-4E0F-B41D-56419555A278}" type="presParOf" srcId="{8CAEAA87-E8BD-420F-B253-DBCD7D50371D}" destId="{69D71F41-3DBB-444F-BEA9-7639FF4389FD}" srcOrd="0" destOrd="0" presId="urn:microsoft.com/office/officeart/2005/8/layout/lProcess3"/>
    <dgm:cxn modelId="{0EC2726F-C304-4E27-B74D-164A31A8D6A1}" type="presParOf" srcId="{69D71F41-3DBB-444F-BEA9-7639FF4389FD}" destId="{2251323A-23F4-4335-A86C-B74C3E7E1F8C}" srcOrd="0" destOrd="0" presId="urn:microsoft.com/office/officeart/2005/8/layout/lProcess3"/>
    <dgm:cxn modelId="{8EB42FFE-2231-4AB6-AD6A-ED6C81C7AC7A}" type="presParOf" srcId="{69D71F41-3DBB-444F-BEA9-7639FF4389FD}" destId="{125360F3-C31A-447F-9A27-99B7D118830A}" srcOrd="1" destOrd="0" presId="urn:microsoft.com/office/officeart/2005/8/layout/lProcess3"/>
    <dgm:cxn modelId="{096B6E86-742E-4BFE-886D-5307C613E7E0}" type="presParOf" srcId="{69D71F41-3DBB-444F-BEA9-7639FF4389FD}" destId="{F90A844A-1D65-4995-B5EA-DE50D9753D88}" srcOrd="2" destOrd="0" presId="urn:microsoft.com/office/officeart/2005/8/layout/lProcess3"/>
    <dgm:cxn modelId="{B73A90AB-6782-46D5-B1B0-CE2A3FADF080}" type="presParOf" srcId="{69D71F41-3DBB-444F-BEA9-7639FF4389FD}" destId="{4E03C50A-503C-474D-8058-DA966B749ACD}" srcOrd="3" destOrd="0" presId="urn:microsoft.com/office/officeart/2005/8/layout/lProcess3"/>
    <dgm:cxn modelId="{748FF479-AE0F-46D6-9E21-983FE1FD1144}" type="presParOf" srcId="{69D71F41-3DBB-444F-BEA9-7639FF4389FD}" destId="{7281EC0E-BB3B-4125-A0C6-6F8D4BBEFBE1}" srcOrd="4" destOrd="0" presId="urn:microsoft.com/office/officeart/2005/8/layout/lProcess3"/>
    <dgm:cxn modelId="{9E461519-9479-46CD-944E-DA787111D0A9}" type="presParOf" srcId="{69D71F41-3DBB-444F-BEA9-7639FF4389FD}" destId="{4ABEB2B8-4AAA-4D63-8382-2B331E32D2D0}" srcOrd="5" destOrd="0" presId="urn:microsoft.com/office/officeart/2005/8/layout/lProcess3"/>
    <dgm:cxn modelId="{0E0A5FBD-9BAA-4110-8335-CB231B625BC3}" type="presParOf" srcId="{69D71F41-3DBB-444F-BEA9-7639FF4389FD}" destId="{4C4F51A1-3006-48BA-8E85-DF90473752BA}" srcOrd="6" destOrd="0" presId="urn:microsoft.com/office/officeart/2005/8/layout/lProcess3"/>
    <dgm:cxn modelId="{0BFEF94E-0F9C-49A4-9A8D-5A69024AC452}" type="presParOf" srcId="{8CAEAA87-E8BD-420F-B253-DBCD7D50371D}" destId="{BC0F019D-F7DD-4A0E-B051-96D5493FB358}" srcOrd="1" destOrd="0" presId="urn:microsoft.com/office/officeart/2005/8/layout/lProcess3"/>
    <dgm:cxn modelId="{68396578-A0A0-431E-938E-7242774F026B}" type="presParOf" srcId="{8CAEAA87-E8BD-420F-B253-DBCD7D50371D}" destId="{4DE5AD36-2F7C-46EE-848C-6402E3E96975}" srcOrd="2" destOrd="0" presId="urn:microsoft.com/office/officeart/2005/8/layout/lProcess3"/>
    <dgm:cxn modelId="{B788B58A-D401-4DCC-8172-E29FA13D4F6C}" type="presParOf" srcId="{4DE5AD36-2F7C-46EE-848C-6402E3E96975}" destId="{5771B1C3-5B19-4F9E-8C5C-48B9558749CB}" srcOrd="0" destOrd="0" presId="urn:microsoft.com/office/officeart/2005/8/layout/lProcess3"/>
    <dgm:cxn modelId="{2B32D332-105C-43E8-BBD9-39AF84881A41}" type="presParOf" srcId="{4DE5AD36-2F7C-46EE-848C-6402E3E96975}" destId="{B97FDCFB-DB71-4DB2-8FF5-08B2ED6B2B50}" srcOrd="1" destOrd="0" presId="urn:microsoft.com/office/officeart/2005/8/layout/lProcess3"/>
    <dgm:cxn modelId="{5392A818-CE2E-4E22-A33E-3DA5A9E5F0BC}" type="presParOf" srcId="{4DE5AD36-2F7C-46EE-848C-6402E3E96975}" destId="{CAF7219F-5332-4369-9F58-63AE170AEB7F}" srcOrd="2" destOrd="0" presId="urn:microsoft.com/office/officeart/2005/8/layout/lProcess3"/>
    <dgm:cxn modelId="{00574974-6220-4C55-9C52-EA0AFD68BE99}" type="presParOf" srcId="{4DE5AD36-2F7C-46EE-848C-6402E3E96975}" destId="{C61AC5C5-4FAD-4B8F-8114-4D90DC125D18}" srcOrd="3" destOrd="0" presId="urn:microsoft.com/office/officeart/2005/8/layout/lProcess3"/>
    <dgm:cxn modelId="{7BA43201-E3B5-4DEB-8EB9-2456CFD2BB03}" type="presParOf" srcId="{4DE5AD36-2F7C-46EE-848C-6402E3E96975}" destId="{02ADE346-7723-47ED-B4A0-5FC772B7DDC2}" srcOrd="4" destOrd="0" presId="urn:microsoft.com/office/officeart/2005/8/layout/lProcess3"/>
    <dgm:cxn modelId="{FB28620C-F7A3-4DA4-93E4-3C13D3A8050D}" type="presParOf" srcId="{4DE5AD36-2F7C-46EE-848C-6402E3E96975}" destId="{E326F12E-1810-40D4-AE74-498400F55765}" srcOrd="5" destOrd="0" presId="urn:microsoft.com/office/officeart/2005/8/layout/lProcess3"/>
    <dgm:cxn modelId="{324FC640-CE8F-4404-8115-D32DB757D744}" type="presParOf" srcId="{4DE5AD36-2F7C-46EE-848C-6402E3E96975}" destId="{FE51581E-6EEE-43DC-8C5E-EF19072F93D7}" srcOrd="6" destOrd="0" presId="urn:microsoft.com/office/officeart/2005/8/layout/lProcess3"/>
    <dgm:cxn modelId="{ECD96981-9761-4304-83F3-5B8CA387670D}" type="presParOf" srcId="{8CAEAA87-E8BD-420F-B253-DBCD7D50371D}" destId="{A41494BB-5037-49FD-93F1-93D41395F049}" srcOrd="3" destOrd="0" presId="urn:microsoft.com/office/officeart/2005/8/layout/lProcess3"/>
    <dgm:cxn modelId="{80B661BB-B2E4-4E38-AD1C-CCECCBB3B9BF}" type="presParOf" srcId="{8CAEAA87-E8BD-420F-B253-DBCD7D50371D}" destId="{D9A3823D-7D4F-43E8-BEAC-43160A9858BC}" srcOrd="4" destOrd="0" presId="urn:microsoft.com/office/officeart/2005/8/layout/lProcess3"/>
    <dgm:cxn modelId="{E37D7C6D-C0DF-4E3D-8875-2A7B7176FA67}" type="presParOf" srcId="{D9A3823D-7D4F-43E8-BEAC-43160A9858BC}" destId="{F2781569-99EB-45A1-999B-35C5DA6CC0E2}" srcOrd="0" destOrd="0" presId="urn:microsoft.com/office/officeart/2005/8/layout/lProcess3"/>
    <dgm:cxn modelId="{E4F67BFF-1E51-48A6-8A99-BA7C6A6365DC}" type="presParOf" srcId="{D9A3823D-7D4F-43E8-BEAC-43160A9858BC}" destId="{5EAD251A-6A53-4130-8DC7-47CA617C4A81}" srcOrd="1" destOrd="0" presId="urn:microsoft.com/office/officeart/2005/8/layout/lProcess3"/>
    <dgm:cxn modelId="{2D589F52-A894-47E2-B094-0222E55FC78C}" type="presParOf" srcId="{D9A3823D-7D4F-43E8-BEAC-43160A9858BC}" destId="{CC02B228-321C-47D6-93C0-5B7F65A6CD53}" srcOrd="2" destOrd="0" presId="urn:microsoft.com/office/officeart/2005/8/layout/lProcess3"/>
    <dgm:cxn modelId="{562CE226-06ED-4BA9-9460-5548B4ED3BEC}" type="presParOf" srcId="{D9A3823D-7D4F-43E8-BEAC-43160A9858BC}" destId="{252C46D6-66B1-4DC6-AF8C-10ECDFB0EBFB}" srcOrd="3" destOrd="0" presId="urn:microsoft.com/office/officeart/2005/8/layout/lProcess3"/>
    <dgm:cxn modelId="{D6B39642-6E9F-4FBA-B18B-B9A5DFB31EE7}" type="presParOf" srcId="{D9A3823D-7D4F-43E8-BEAC-43160A9858BC}" destId="{63189473-F6D7-4D1A-80D6-5B5309858A3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53E4A5-74FB-4E9F-9DA3-72CD292DC82D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0AB5DB-941E-472D-8026-4DC6EAA63D3A}">
      <dgm:prSet phldrT="[Text]"/>
      <dgm:spPr/>
      <dgm:t>
        <a:bodyPr/>
        <a:lstStyle/>
        <a:p>
          <a:r>
            <a:rPr lang="en-US" b="1" dirty="0"/>
            <a:t>Kali Linux</a:t>
          </a:r>
        </a:p>
        <a:p>
          <a:r>
            <a:rPr lang="en-US" dirty="0"/>
            <a:t>Free-to-use exploitation platform with hundreds of tools for multiple purposes</a:t>
          </a:r>
        </a:p>
      </dgm:t>
    </dgm:pt>
    <dgm:pt modelId="{C4215653-4E9E-48A1-B46C-5C49EB49707D}" type="parTrans" cxnId="{DE9CAC3F-2754-411E-87D1-3EAA773FC21F}">
      <dgm:prSet/>
      <dgm:spPr/>
      <dgm:t>
        <a:bodyPr/>
        <a:lstStyle/>
        <a:p>
          <a:endParaRPr lang="en-US"/>
        </a:p>
      </dgm:t>
    </dgm:pt>
    <dgm:pt modelId="{8FC5C8EE-C94A-444F-BEC8-2143B61441C9}" type="sibTrans" cxnId="{DE9CAC3F-2754-411E-87D1-3EAA773FC21F}">
      <dgm:prSet/>
      <dgm:spPr/>
      <dgm:t>
        <a:bodyPr/>
        <a:lstStyle/>
        <a:p>
          <a:endParaRPr lang="en-US"/>
        </a:p>
      </dgm:t>
    </dgm:pt>
    <dgm:pt modelId="{070F85B1-960B-4863-89D3-F11264E162DE}">
      <dgm:prSet phldrT="[Text]"/>
      <dgm:spPr/>
      <dgm:t>
        <a:bodyPr/>
        <a:lstStyle/>
        <a:p>
          <a:r>
            <a:rPr lang="en-US" b="1" dirty="0"/>
            <a:t>Metasploit</a:t>
          </a:r>
        </a:p>
        <a:p>
          <a:r>
            <a:rPr lang="en-US" dirty="0"/>
            <a:t>Framework to establish command and control of a target system</a:t>
          </a:r>
        </a:p>
      </dgm:t>
    </dgm:pt>
    <dgm:pt modelId="{6160DC6B-4209-440D-BA27-3A4641192CC5}" type="parTrans" cxnId="{985DBA6A-E826-468D-B465-3E958145C2A3}">
      <dgm:prSet/>
      <dgm:spPr/>
      <dgm:t>
        <a:bodyPr/>
        <a:lstStyle/>
        <a:p>
          <a:endParaRPr lang="en-US"/>
        </a:p>
      </dgm:t>
    </dgm:pt>
    <dgm:pt modelId="{2BB765DA-59DF-4367-B707-58665C41B2E5}" type="sibTrans" cxnId="{985DBA6A-E826-468D-B465-3E958145C2A3}">
      <dgm:prSet/>
      <dgm:spPr/>
      <dgm:t>
        <a:bodyPr/>
        <a:lstStyle/>
        <a:p>
          <a:endParaRPr lang="en-US"/>
        </a:p>
      </dgm:t>
    </dgm:pt>
    <dgm:pt modelId="{EE92DC24-6CDE-478E-8CDF-81570AD1D3D6}">
      <dgm:prSet phldrT="[Text]"/>
      <dgm:spPr/>
      <dgm:t>
        <a:bodyPr/>
        <a:lstStyle/>
        <a:p>
          <a:r>
            <a:rPr lang="en-US" b="1" dirty="0"/>
            <a:t>John the Ripper</a:t>
          </a:r>
        </a:p>
        <a:p>
          <a:r>
            <a:rPr lang="en-US" dirty="0"/>
            <a:t>Easy-to-use password cracking utility with pre-built password lists</a:t>
          </a:r>
        </a:p>
      </dgm:t>
    </dgm:pt>
    <dgm:pt modelId="{2FE43A12-3DD0-47EA-9B4F-F741D0337A15}" type="parTrans" cxnId="{53006BBA-B7D7-4E6A-B11F-075A7060A078}">
      <dgm:prSet/>
      <dgm:spPr/>
      <dgm:t>
        <a:bodyPr/>
        <a:lstStyle/>
        <a:p>
          <a:endParaRPr lang="en-US"/>
        </a:p>
      </dgm:t>
    </dgm:pt>
    <dgm:pt modelId="{C3FD3159-63CB-4AD3-8A0B-DDCFD7C68AE9}" type="sibTrans" cxnId="{53006BBA-B7D7-4E6A-B11F-075A7060A078}">
      <dgm:prSet/>
      <dgm:spPr/>
      <dgm:t>
        <a:bodyPr/>
        <a:lstStyle/>
        <a:p>
          <a:endParaRPr lang="en-US"/>
        </a:p>
      </dgm:t>
    </dgm:pt>
    <dgm:pt modelId="{C914ECF7-5295-44AC-8783-BB3A1C9666DC}">
      <dgm:prSet phldrT="[Text]"/>
      <dgm:spPr>
        <a:solidFill>
          <a:schemeClr val="accent5"/>
        </a:solidFill>
      </dgm:spPr>
      <dgm:t>
        <a:bodyPr/>
        <a:lstStyle/>
        <a:p>
          <a:r>
            <a:rPr lang="en-US" b="1" dirty="0"/>
            <a:t>Wireshark</a:t>
          </a:r>
        </a:p>
        <a:p>
          <a:r>
            <a:rPr lang="en-US" dirty="0"/>
            <a:t>Network analysis tool to identify what information is flowing on the network</a:t>
          </a:r>
        </a:p>
      </dgm:t>
    </dgm:pt>
    <dgm:pt modelId="{50761ED9-CC09-457F-AF71-81F6DB78D5C0}" type="parTrans" cxnId="{BB0F3310-D1B7-4C7A-AF12-2DE8596C06E4}">
      <dgm:prSet/>
      <dgm:spPr/>
      <dgm:t>
        <a:bodyPr/>
        <a:lstStyle/>
        <a:p>
          <a:endParaRPr lang="en-US"/>
        </a:p>
      </dgm:t>
    </dgm:pt>
    <dgm:pt modelId="{F0AD92AC-A914-4414-B404-9938C8F21493}" type="sibTrans" cxnId="{BB0F3310-D1B7-4C7A-AF12-2DE8596C06E4}">
      <dgm:prSet/>
      <dgm:spPr/>
      <dgm:t>
        <a:bodyPr/>
        <a:lstStyle/>
        <a:p>
          <a:endParaRPr lang="en-US"/>
        </a:p>
      </dgm:t>
    </dgm:pt>
    <dgm:pt modelId="{43731D08-261F-4695-B3AA-F92B3CD5359E}">
      <dgm:prSet/>
      <dgm:spPr/>
      <dgm:t>
        <a:bodyPr/>
        <a:lstStyle/>
        <a:p>
          <a:r>
            <a:rPr lang="en-US" b="1" dirty="0"/>
            <a:t>Nmap</a:t>
          </a:r>
        </a:p>
        <a:p>
          <a:r>
            <a:rPr lang="en-US" dirty="0"/>
            <a:t>Network scanning utility to identify other systems on a network</a:t>
          </a:r>
        </a:p>
      </dgm:t>
    </dgm:pt>
    <dgm:pt modelId="{A929D18D-8DF1-43F8-96A2-1CABA99C1D2F}" type="parTrans" cxnId="{D68D6520-4B3E-473E-A187-5ADAC22FA3A2}">
      <dgm:prSet/>
      <dgm:spPr/>
      <dgm:t>
        <a:bodyPr/>
        <a:lstStyle/>
        <a:p>
          <a:endParaRPr lang="en-US"/>
        </a:p>
      </dgm:t>
    </dgm:pt>
    <dgm:pt modelId="{3D739095-77DC-4201-AE46-994878D29F8D}" type="sibTrans" cxnId="{D68D6520-4B3E-473E-A187-5ADAC22FA3A2}">
      <dgm:prSet/>
      <dgm:spPr/>
      <dgm:t>
        <a:bodyPr/>
        <a:lstStyle/>
        <a:p>
          <a:endParaRPr lang="en-US"/>
        </a:p>
      </dgm:t>
    </dgm:pt>
    <dgm:pt modelId="{A1315611-1F90-4CC5-914F-5CA859456F8E}">
      <dgm:prSet phldrT="[Text]"/>
      <dgm:spPr>
        <a:solidFill>
          <a:schemeClr val="accent5"/>
        </a:solidFill>
      </dgm:spPr>
      <dgm:t>
        <a:bodyPr/>
        <a:lstStyle/>
        <a:p>
          <a:r>
            <a:rPr lang="en-US" b="1" dirty="0"/>
            <a:t>Windows Event Viewer/rsyslog</a:t>
          </a:r>
        </a:p>
        <a:p>
          <a:r>
            <a:rPr lang="en-US" dirty="0"/>
            <a:t>Log files that monitor system activities</a:t>
          </a:r>
        </a:p>
      </dgm:t>
    </dgm:pt>
    <dgm:pt modelId="{BC44F309-177B-43B3-A76D-0419807AEE20}" type="parTrans" cxnId="{D5B2D7BE-BA61-4586-BE0C-00064AE3A696}">
      <dgm:prSet/>
      <dgm:spPr/>
      <dgm:t>
        <a:bodyPr/>
        <a:lstStyle/>
        <a:p>
          <a:endParaRPr lang="en-US"/>
        </a:p>
      </dgm:t>
    </dgm:pt>
    <dgm:pt modelId="{A5DD00C8-0770-44E3-BD46-83BEF7CD29E0}" type="sibTrans" cxnId="{D5B2D7BE-BA61-4586-BE0C-00064AE3A696}">
      <dgm:prSet/>
      <dgm:spPr/>
      <dgm:t>
        <a:bodyPr/>
        <a:lstStyle/>
        <a:p>
          <a:endParaRPr lang="en-US"/>
        </a:p>
      </dgm:t>
    </dgm:pt>
    <dgm:pt modelId="{29EB0A6E-B760-41B4-98E4-8C248F22DEA9}">
      <dgm:prSet/>
      <dgm:spPr/>
      <dgm:t>
        <a:bodyPr/>
        <a:lstStyle/>
        <a:p>
          <a:r>
            <a:rPr lang="en-US" b="1" dirty="0"/>
            <a:t>Social Media</a:t>
          </a:r>
        </a:p>
        <a:p>
          <a:r>
            <a:rPr lang="en-US" dirty="0"/>
            <a:t>An excellent source of open-source intelligence gathering</a:t>
          </a:r>
        </a:p>
      </dgm:t>
    </dgm:pt>
    <dgm:pt modelId="{AC524BDA-A8A6-43D5-AB59-5922CE67950F}" type="parTrans" cxnId="{EEC91E82-A58F-4D1B-844A-0EECD433F98E}">
      <dgm:prSet/>
      <dgm:spPr/>
      <dgm:t>
        <a:bodyPr/>
        <a:lstStyle/>
        <a:p>
          <a:endParaRPr lang="en-US"/>
        </a:p>
      </dgm:t>
    </dgm:pt>
    <dgm:pt modelId="{A6E1E5C2-C992-467B-9727-5FA3C4817052}" type="sibTrans" cxnId="{EEC91E82-A58F-4D1B-844A-0EECD433F98E}">
      <dgm:prSet/>
      <dgm:spPr/>
      <dgm:t>
        <a:bodyPr/>
        <a:lstStyle/>
        <a:p>
          <a:endParaRPr lang="en-US"/>
        </a:p>
      </dgm:t>
    </dgm:pt>
    <dgm:pt modelId="{EE7E7629-BDB3-4FE0-A8E0-04A4E875F10D}" type="pres">
      <dgm:prSet presAssocID="{E553E4A5-74FB-4E9F-9DA3-72CD292DC82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29508E-07B0-4914-BCA5-96FEA77FAFD4}" type="pres">
      <dgm:prSet presAssocID="{FB0AB5DB-941E-472D-8026-4DC6EAA63D3A}" presName="comp" presStyleCnt="0"/>
      <dgm:spPr/>
    </dgm:pt>
    <dgm:pt modelId="{18DBF2B4-D8F1-4AD0-8211-6222D3295E06}" type="pres">
      <dgm:prSet presAssocID="{FB0AB5DB-941E-472D-8026-4DC6EAA63D3A}" presName="box" presStyleLbl="node1" presStyleIdx="0" presStyleCnt="7"/>
      <dgm:spPr/>
      <dgm:t>
        <a:bodyPr/>
        <a:lstStyle/>
        <a:p>
          <a:endParaRPr lang="en-US"/>
        </a:p>
      </dgm:t>
    </dgm:pt>
    <dgm:pt modelId="{26C220CF-34D5-43EE-94BD-3625DA49A1F1}" type="pres">
      <dgm:prSet presAssocID="{FB0AB5DB-941E-472D-8026-4DC6EAA63D3A}" presName="img" presStyleLbl="fgImgPlace1" presStyleIdx="0" presStyleCnt="7" custLinFactNeighborX="-1353"/>
      <dgm:spPr>
        <a:blipFill dpi="0" rotWithShape="1">
          <a:blip xmlns:r="http://schemas.openxmlformats.org/officeDocument/2006/relationships" r:embed="rId1"/>
          <a:srcRect/>
          <a:stretch>
            <a:fillRect l="2239" t="-44813" r="-2239" b="-140689"/>
          </a:stretch>
        </a:blipFill>
      </dgm:spPr>
    </dgm:pt>
    <dgm:pt modelId="{7A7CF67F-A2CE-4A40-9BEE-835F408E0CFB}" type="pres">
      <dgm:prSet presAssocID="{FB0AB5DB-941E-472D-8026-4DC6EAA63D3A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19748-374E-4E47-B0E1-E7E6B10C6294}" type="pres">
      <dgm:prSet presAssocID="{8FC5C8EE-C94A-444F-BEC8-2143B61441C9}" presName="spacer" presStyleCnt="0"/>
      <dgm:spPr/>
    </dgm:pt>
    <dgm:pt modelId="{42611F4E-5B67-43A7-9344-1C6989F27433}" type="pres">
      <dgm:prSet presAssocID="{070F85B1-960B-4863-89D3-F11264E162DE}" presName="comp" presStyleCnt="0"/>
      <dgm:spPr/>
    </dgm:pt>
    <dgm:pt modelId="{38285257-3F58-4287-8B93-F55E6E843E81}" type="pres">
      <dgm:prSet presAssocID="{070F85B1-960B-4863-89D3-F11264E162DE}" presName="box" presStyleLbl="node1" presStyleIdx="1" presStyleCnt="7"/>
      <dgm:spPr/>
      <dgm:t>
        <a:bodyPr/>
        <a:lstStyle/>
        <a:p>
          <a:endParaRPr lang="en-US"/>
        </a:p>
      </dgm:t>
    </dgm:pt>
    <dgm:pt modelId="{958D58AE-EF67-4060-A048-97AA03B7E7AF}" type="pres">
      <dgm:prSet presAssocID="{070F85B1-960B-4863-89D3-F11264E162DE}" presName="img" presStyleLbl="fgImgPlace1" presStyleIdx="1" presStyleCnt="7" custLinFactNeighborX="-1353"/>
      <dgm:spPr>
        <a:blipFill dpi="0" rotWithShape="1">
          <a:blip xmlns:r="http://schemas.openxmlformats.org/officeDocument/2006/relationships" r:embed="rId2"/>
          <a:srcRect/>
          <a:stretch>
            <a:fillRect l="-13476" t="-130057" r="-14930" b="-159637"/>
          </a:stretch>
        </a:blipFill>
      </dgm:spPr>
    </dgm:pt>
    <dgm:pt modelId="{519B51FA-AE33-41B5-A78A-6462657416CC}" type="pres">
      <dgm:prSet presAssocID="{070F85B1-960B-4863-89D3-F11264E162DE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EA68A8-7D5A-4F24-BBD0-6C03C3343D80}" type="pres">
      <dgm:prSet presAssocID="{2BB765DA-59DF-4367-B707-58665C41B2E5}" presName="spacer" presStyleCnt="0"/>
      <dgm:spPr/>
    </dgm:pt>
    <dgm:pt modelId="{0BC13691-F490-4F8B-9378-EBB9078E4829}" type="pres">
      <dgm:prSet presAssocID="{43731D08-261F-4695-B3AA-F92B3CD5359E}" presName="comp" presStyleCnt="0"/>
      <dgm:spPr/>
    </dgm:pt>
    <dgm:pt modelId="{4734F393-F8FE-41F9-87E8-CBCAD3FDEC6F}" type="pres">
      <dgm:prSet presAssocID="{43731D08-261F-4695-B3AA-F92B3CD5359E}" presName="box" presStyleLbl="node1" presStyleIdx="2" presStyleCnt="7"/>
      <dgm:spPr/>
      <dgm:t>
        <a:bodyPr/>
        <a:lstStyle/>
        <a:p>
          <a:endParaRPr lang="en-US"/>
        </a:p>
      </dgm:t>
    </dgm:pt>
    <dgm:pt modelId="{528BF3C6-A592-4E7E-BAE7-F7A28E014115}" type="pres">
      <dgm:prSet presAssocID="{43731D08-261F-4695-B3AA-F92B3CD5359E}" presName="img" presStyleLbl="fgImgPlace1" presStyleIdx="2" presStyleCnt="7" custLinFactNeighborX="-1353"/>
      <dgm:spPr>
        <a:blipFill dpi="0" rotWithShape="1">
          <a:blip xmlns:r="http://schemas.openxmlformats.org/officeDocument/2006/relationships" r:embed="rId3"/>
          <a:srcRect/>
          <a:stretch>
            <a:fillRect l="-2073" t="-37852" r="2073" b="-89762"/>
          </a:stretch>
        </a:blipFill>
      </dgm:spPr>
    </dgm:pt>
    <dgm:pt modelId="{F7BD9B0B-9B39-4D18-9D5A-8DA2531685D5}" type="pres">
      <dgm:prSet presAssocID="{43731D08-261F-4695-B3AA-F92B3CD5359E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5F56B-5F77-4FCE-BD3E-A7F9216E1EF4}" type="pres">
      <dgm:prSet presAssocID="{3D739095-77DC-4201-AE46-994878D29F8D}" presName="spacer" presStyleCnt="0"/>
      <dgm:spPr/>
    </dgm:pt>
    <dgm:pt modelId="{26322B29-7B58-4B7B-832F-9575BE6137F1}" type="pres">
      <dgm:prSet presAssocID="{EE92DC24-6CDE-478E-8CDF-81570AD1D3D6}" presName="comp" presStyleCnt="0"/>
      <dgm:spPr/>
    </dgm:pt>
    <dgm:pt modelId="{1CCC42D5-8D09-472C-8544-6D35F263B9E9}" type="pres">
      <dgm:prSet presAssocID="{EE92DC24-6CDE-478E-8CDF-81570AD1D3D6}" presName="box" presStyleLbl="node1" presStyleIdx="3" presStyleCnt="7"/>
      <dgm:spPr/>
      <dgm:t>
        <a:bodyPr/>
        <a:lstStyle/>
        <a:p>
          <a:endParaRPr lang="en-US"/>
        </a:p>
      </dgm:t>
    </dgm:pt>
    <dgm:pt modelId="{F0A671A0-433E-47FD-8C85-C7CD78DBD040}" type="pres">
      <dgm:prSet presAssocID="{EE92DC24-6CDE-478E-8CDF-81570AD1D3D6}" presName="img" presStyleLbl="fgImgPlace1" presStyleIdx="3" presStyleCnt="7" custLinFactNeighborX="-1353"/>
      <dgm:spPr>
        <a:blipFill dpi="0" rotWithShape="1">
          <a:blip xmlns:r="http://schemas.openxmlformats.org/officeDocument/2006/relationships" r:embed="rId4"/>
          <a:srcRect/>
          <a:stretch>
            <a:fillRect l="-1037" t="-35311" r="1037" b="-106097"/>
          </a:stretch>
        </a:blipFill>
      </dgm:spPr>
    </dgm:pt>
    <dgm:pt modelId="{82EC8C3D-BB64-4528-9C41-82976FC7C986}" type="pres">
      <dgm:prSet presAssocID="{EE92DC24-6CDE-478E-8CDF-81570AD1D3D6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33E536-D500-4528-89A5-8EB652AD88DF}" type="pres">
      <dgm:prSet presAssocID="{C3FD3159-63CB-4AD3-8A0B-DDCFD7C68AE9}" presName="spacer" presStyleCnt="0"/>
      <dgm:spPr/>
    </dgm:pt>
    <dgm:pt modelId="{D601CF89-F35F-4888-9452-066AB0DA0D1E}" type="pres">
      <dgm:prSet presAssocID="{29EB0A6E-B760-41B4-98E4-8C248F22DEA9}" presName="comp" presStyleCnt="0"/>
      <dgm:spPr/>
    </dgm:pt>
    <dgm:pt modelId="{1B096DC5-DA82-44B2-A09D-137A034E5C0B}" type="pres">
      <dgm:prSet presAssocID="{29EB0A6E-B760-41B4-98E4-8C248F22DEA9}" presName="box" presStyleLbl="node1" presStyleIdx="4" presStyleCnt="7"/>
      <dgm:spPr/>
      <dgm:t>
        <a:bodyPr/>
        <a:lstStyle/>
        <a:p>
          <a:endParaRPr lang="en-US"/>
        </a:p>
      </dgm:t>
    </dgm:pt>
    <dgm:pt modelId="{DD8D05D0-9EE0-4AE2-B494-7B5CDF4F4848}" type="pres">
      <dgm:prSet presAssocID="{29EB0A6E-B760-41B4-98E4-8C248F22DEA9}" presName="img" presStyleLbl="fgImgPlace1" presStyleIdx="4" presStyleCnt="7" custScaleY="127126" custLinFactNeighborX="-1353" custLinFactNeighborY="111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4B02BC7-693F-43A3-B638-2F9FB7DFD058}" type="pres">
      <dgm:prSet presAssocID="{29EB0A6E-B760-41B4-98E4-8C248F22DEA9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7523F-1ADB-4DFC-A85C-F1B0A1F2C7B7}" type="pres">
      <dgm:prSet presAssocID="{A6E1E5C2-C992-467B-9727-5FA3C4817052}" presName="spacer" presStyleCnt="0"/>
      <dgm:spPr/>
    </dgm:pt>
    <dgm:pt modelId="{B1F8A1A9-BD75-4F4D-AB11-D20D89D900FD}" type="pres">
      <dgm:prSet presAssocID="{C914ECF7-5295-44AC-8783-BB3A1C9666DC}" presName="comp" presStyleCnt="0"/>
      <dgm:spPr/>
    </dgm:pt>
    <dgm:pt modelId="{5DC1BE65-FB7C-49A0-A4DA-BAB2BC2B2BCC}" type="pres">
      <dgm:prSet presAssocID="{C914ECF7-5295-44AC-8783-BB3A1C9666DC}" presName="box" presStyleLbl="node1" presStyleIdx="5" presStyleCnt="7"/>
      <dgm:spPr/>
      <dgm:t>
        <a:bodyPr/>
        <a:lstStyle/>
        <a:p>
          <a:endParaRPr lang="en-US"/>
        </a:p>
      </dgm:t>
    </dgm:pt>
    <dgm:pt modelId="{6E08E846-123D-4CBC-AFA0-041A1CA76EEA}" type="pres">
      <dgm:prSet presAssocID="{C914ECF7-5295-44AC-8783-BB3A1C9666DC}" presName="img" presStyleLbl="fgImgPlace1" presStyleIdx="5" presStyleCnt="7" custLinFactNeighborX="-1353"/>
      <dgm:spPr>
        <a:prstGeom prst="roundRect">
          <a:avLst/>
        </a:prstGeom>
        <a:blipFill dpi="0" rotWithShape="1">
          <a:blip xmlns:r="http://schemas.openxmlformats.org/officeDocument/2006/relationships" r:embed="rId6"/>
          <a:srcRect/>
          <a:stretch>
            <a:fillRect t="-63807" b="-63807"/>
          </a:stretch>
        </a:blipFill>
      </dgm:spPr>
    </dgm:pt>
    <dgm:pt modelId="{AEDAAA6E-9047-4A54-9DD9-D76A53F297CC}" type="pres">
      <dgm:prSet presAssocID="{C914ECF7-5295-44AC-8783-BB3A1C9666DC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D14FAA-A9B8-4017-B425-FD1FE698CA96}" type="pres">
      <dgm:prSet presAssocID="{F0AD92AC-A914-4414-B404-9938C8F21493}" presName="spacer" presStyleCnt="0"/>
      <dgm:spPr/>
    </dgm:pt>
    <dgm:pt modelId="{BC97BD7D-5B34-43AE-BF99-D22ECD99B801}" type="pres">
      <dgm:prSet presAssocID="{A1315611-1F90-4CC5-914F-5CA859456F8E}" presName="comp" presStyleCnt="0"/>
      <dgm:spPr/>
    </dgm:pt>
    <dgm:pt modelId="{8028A317-AF14-4D84-B2FA-2F43984FA433}" type="pres">
      <dgm:prSet presAssocID="{A1315611-1F90-4CC5-914F-5CA859456F8E}" presName="box" presStyleLbl="node1" presStyleIdx="6" presStyleCnt="7"/>
      <dgm:spPr/>
      <dgm:t>
        <a:bodyPr/>
        <a:lstStyle/>
        <a:p>
          <a:endParaRPr lang="en-US"/>
        </a:p>
      </dgm:t>
    </dgm:pt>
    <dgm:pt modelId="{E5A7CD8B-F00F-4BB2-9607-909ECB16F01A}" type="pres">
      <dgm:prSet presAssocID="{A1315611-1F90-4CC5-914F-5CA859456F8E}" presName="img" presStyleLbl="fgImgPlace1" presStyleIdx="6" presStyleCnt="7" custLinFactNeighborX="-1353" custLinFactNeighborY="1119"/>
      <dgm:spPr>
        <a:prstGeom prst="roundRect">
          <a:avLst/>
        </a:prstGeom>
        <a:blipFill dpi="0" rotWithShape="1">
          <a:blip xmlns:r="http://schemas.openxmlformats.org/officeDocument/2006/relationships" r:embed="rId7"/>
          <a:srcRect/>
          <a:stretch>
            <a:fillRect t="-45936" b="-81678"/>
          </a:stretch>
        </a:blipFill>
      </dgm:spPr>
    </dgm:pt>
    <dgm:pt modelId="{9ED86D98-F0B7-447E-AE20-A3CE23F04ECB}" type="pres">
      <dgm:prSet presAssocID="{A1315611-1F90-4CC5-914F-5CA859456F8E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9CAC3F-2754-411E-87D1-3EAA773FC21F}" srcId="{E553E4A5-74FB-4E9F-9DA3-72CD292DC82D}" destId="{FB0AB5DB-941E-472D-8026-4DC6EAA63D3A}" srcOrd="0" destOrd="0" parTransId="{C4215653-4E9E-48A1-B46C-5C49EB49707D}" sibTransId="{8FC5C8EE-C94A-444F-BEC8-2143B61441C9}"/>
    <dgm:cxn modelId="{D90CB64F-92BA-4098-B666-B67D9F05C9C3}" type="presOf" srcId="{A1315611-1F90-4CC5-914F-5CA859456F8E}" destId="{8028A317-AF14-4D84-B2FA-2F43984FA433}" srcOrd="0" destOrd="0" presId="urn:microsoft.com/office/officeart/2005/8/layout/vList4"/>
    <dgm:cxn modelId="{36A43973-0A80-465F-A79A-3D485FAE1FDB}" type="presOf" srcId="{29EB0A6E-B760-41B4-98E4-8C248F22DEA9}" destId="{1B096DC5-DA82-44B2-A09D-137A034E5C0B}" srcOrd="0" destOrd="0" presId="urn:microsoft.com/office/officeart/2005/8/layout/vList4"/>
    <dgm:cxn modelId="{F73CD892-A25E-453B-95F1-C0650E0CD404}" type="presOf" srcId="{43731D08-261F-4695-B3AA-F92B3CD5359E}" destId="{F7BD9B0B-9B39-4D18-9D5A-8DA2531685D5}" srcOrd="1" destOrd="0" presId="urn:microsoft.com/office/officeart/2005/8/layout/vList4"/>
    <dgm:cxn modelId="{7A85244E-0038-49C1-857A-FDD1E4ED6B46}" type="presOf" srcId="{C914ECF7-5295-44AC-8783-BB3A1C9666DC}" destId="{AEDAAA6E-9047-4A54-9DD9-D76A53F297CC}" srcOrd="1" destOrd="0" presId="urn:microsoft.com/office/officeart/2005/8/layout/vList4"/>
    <dgm:cxn modelId="{53006BBA-B7D7-4E6A-B11F-075A7060A078}" srcId="{E553E4A5-74FB-4E9F-9DA3-72CD292DC82D}" destId="{EE92DC24-6CDE-478E-8CDF-81570AD1D3D6}" srcOrd="3" destOrd="0" parTransId="{2FE43A12-3DD0-47EA-9B4F-F741D0337A15}" sibTransId="{C3FD3159-63CB-4AD3-8A0B-DDCFD7C68AE9}"/>
    <dgm:cxn modelId="{F6A5C39D-71A2-4ABE-890A-B74F162379DF}" type="presOf" srcId="{C914ECF7-5295-44AC-8783-BB3A1C9666DC}" destId="{5DC1BE65-FB7C-49A0-A4DA-BAB2BC2B2BCC}" srcOrd="0" destOrd="0" presId="urn:microsoft.com/office/officeart/2005/8/layout/vList4"/>
    <dgm:cxn modelId="{985DBA6A-E826-468D-B465-3E958145C2A3}" srcId="{E553E4A5-74FB-4E9F-9DA3-72CD292DC82D}" destId="{070F85B1-960B-4863-89D3-F11264E162DE}" srcOrd="1" destOrd="0" parTransId="{6160DC6B-4209-440D-BA27-3A4641192CC5}" sibTransId="{2BB765DA-59DF-4367-B707-58665C41B2E5}"/>
    <dgm:cxn modelId="{2F163469-E8A6-4969-8E4D-06D096B1AFDE}" type="presOf" srcId="{070F85B1-960B-4863-89D3-F11264E162DE}" destId="{519B51FA-AE33-41B5-A78A-6462657416CC}" srcOrd="1" destOrd="0" presId="urn:microsoft.com/office/officeart/2005/8/layout/vList4"/>
    <dgm:cxn modelId="{C960D16B-6274-48DD-87D1-431D386E0F1E}" type="presOf" srcId="{EE92DC24-6CDE-478E-8CDF-81570AD1D3D6}" destId="{82EC8C3D-BB64-4528-9C41-82976FC7C986}" srcOrd="1" destOrd="0" presId="urn:microsoft.com/office/officeart/2005/8/layout/vList4"/>
    <dgm:cxn modelId="{EA3B9492-692C-40A4-AC6C-E2C0E46FEC05}" type="presOf" srcId="{43731D08-261F-4695-B3AA-F92B3CD5359E}" destId="{4734F393-F8FE-41F9-87E8-CBCAD3FDEC6F}" srcOrd="0" destOrd="0" presId="urn:microsoft.com/office/officeart/2005/8/layout/vList4"/>
    <dgm:cxn modelId="{D68D6520-4B3E-473E-A187-5ADAC22FA3A2}" srcId="{E553E4A5-74FB-4E9F-9DA3-72CD292DC82D}" destId="{43731D08-261F-4695-B3AA-F92B3CD5359E}" srcOrd="2" destOrd="0" parTransId="{A929D18D-8DF1-43F8-96A2-1CABA99C1D2F}" sibTransId="{3D739095-77DC-4201-AE46-994878D29F8D}"/>
    <dgm:cxn modelId="{D5B2D7BE-BA61-4586-BE0C-00064AE3A696}" srcId="{E553E4A5-74FB-4E9F-9DA3-72CD292DC82D}" destId="{A1315611-1F90-4CC5-914F-5CA859456F8E}" srcOrd="6" destOrd="0" parTransId="{BC44F309-177B-43B3-A76D-0419807AEE20}" sibTransId="{A5DD00C8-0770-44E3-BD46-83BEF7CD29E0}"/>
    <dgm:cxn modelId="{BB0F3310-D1B7-4C7A-AF12-2DE8596C06E4}" srcId="{E553E4A5-74FB-4E9F-9DA3-72CD292DC82D}" destId="{C914ECF7-5295-44AC-8783-BB3A1C9666DC}" srcOrd="5" destOrd="0" parTransId="{50761ED9-CC09-457F-AF71-81F6DB78D5C0}" sibTransId="{F0AD92AC-A914-4414-B404-9938C8F21493}"/>
    <dgm:cxn modelId="{03F9C4CB-4006-46C4-ADCE-94790375ADDD}" type="presOf" srcId="{FB0AB5DB-941E-472D-8026-4DC6EAA63D3A}" destId="{7A7CF67F-A2CE-4A40-9BEE-835F408E0CFB}" srcOrd="1" destOrd="0" presId="urn:microsoft.com/office/officeart/2005/8/layout/vList4"/>
    <dgm:cxn modelId="{A08B7C85-2346-4352-8F01-B26E10FA50B4}" type="presOf" srcId="{29EB0A6E-B760-41B4-98E4-8C248F22DEA9}" destId="{74B02BC7-693F-43A3-B638-2F9FB7DFD058}" srcOrd="1" destOrd="0" presId="urn:microsoft.com/office/officeart/2005/8/layout/vList4"/>
    <dgm:cxn modelId="{78EEF3A6-A9A1-4FF5-917B-3DDF91FA03F2}" type="presOf" srcId="{A1315611-1F90-4CC5-914F-5CA859456F8E}" destId="{9ED86D98-F0B7-447E-AE20-A3CE23F04ECB}" srcOrd="1" destOrd="0" presId="urn:microsoft.com/office/officeart/2005/8/layout/vList4"/>
    <dgm:cxn modelId="{3BF2BB8F-663E-4C59-B8AD-79A7655D74D4}" type="presOf" srcId="{EE92DC24-6CDE-478E-8CDF-81570AD1D3D6}" destId="{1CCC42D5-8D09-472C-8544-6D35F263B9E9}" srcOrd="0" destOrd="0" presId="urn:microsoft.com/office/officeart/2005/8/layout/vList4"/>
    <dgm:cxn modelId="{EEC91E82-A58F-4D1B-844A-0EECD433F98E}" srcId="{E553E4A5-74FB-4E9F-9DA3-72CD292DC82D}" destId="{29EB0A6E-B760-41B4-98E4-8C248F22DEA9}" srcOrd="4" destOrd="0" parTransId="{AC524BDA-A8A6-43D5-AB59-5922CE67950F}" sibTransId="{A6E1E5C2-C992-467B-9727-5FA3C4817052}"/>
    <dgm:cxn modelId="{1FE72374-37E7-4A48-A1AB-EA0E007810E6}" type="presOf" srcId="{070F85B1-960B-4863-89D3-F11264E162DE}" destId="{38285257-3F58-4287-8B93-F55E6E843E81}" srcOrd="0" destOrd="0" presId="urn:microsoft.com/office/officeart/2005/8/layout/vList4"/>
    <dgm:cxn modelId="{B7B7512D-F1FD-4BFE-A675-BE4DA0750D97}" type="presOf" srcId="{E553E4A5-74FB-4E9F-9DA3-72CD292DC82D}" destId="{EE7E7629-BDB3-4FE0-A8E0-04A4E875F10D}" srcOrd="0" destOrd="0" presId="urn:microsoft.com/office/officeart/2005/8/layout/vList4"/>
    <dgm:cxn modelId="{7F1D5217-1574-41AF-AC70-95A5AE6069BF}" type="presOf" srcId="{FB0AB5DB-941E-472D-8026-4DC6EAA63D3A}" destId="{18DBF2B4-D8F1-4AD0-8211-6222D3295E06}" srcOrd="0" destOrd="0" presId="urn:microsoft.com/office/officeart/2005/8/layout/vList4"/>
    <dgm:cxn modelId="{3CE77DA1-F911-4AC4-AA6B-9D285D775160}" type="presParOf" srcId="{EE7E7629-BDB3-4FE0-A8E0-04A4E875F10D}" destId="{A429508E-07B0-4914-BCA5-96FEA77FAFD4}" srcOrd="0" destOrd="0" presId="urn:microsoft.com/office/officeart/2005/8/layout/vList4"/>
    <dgm:cxn modelId="{633DC20E-A6B3-4F0D-AC0E-85D20F59119F}" type="presParOf" srcId="{A429508E-07B0-4914-BCA5-96FEA77FAFD4}" destId="{18DBF2B4-D8F1-4AD0-8211-6222D3295E06}" srcOrd="0" destOrd="0" presId="urn:microsoft.com/office/officeart/2005/8/layout/vList4"/>
    <dgm:cxn modelId="{65CC61DD-2CD5-4760-9C89-C373B1F8B2E8}" type="presParOf" srcId="{A429508E-07B0-4914-BCA5-96FEA77FAFD4}" destId="{26C220CF-34D5-43EE-94BD-3625DA49A1F1}" srcOrd="1" destOrd="0" presId="urn:microsoft.com/office/officeart/2005/8/layout/vList4"/>
    <dgm:cxn modelId="{CCE50F73-1F6D-4CAA-A3B1-AD1189594F6F}" type="presParOf" srcId="{A429508E-07B0-4914-BCA5-96FEA77FAFD4}" destId="{7A7CF67F-A2CE-4A40-9BEE-835F408E0CFB}" srcOrd="2" destOrd="0" presId="urn:microsoft.com/office/officeart/2005/8/layout/vList4"/>
    <dgm:cxn modelId="{ADB3A074-5677-4296-AD43-5C08AB19F1E6}" type="presParOf" srcId="{EE7E7629-BDB3-4FE0-A8E0-04A4E875F10D}" destId="{57C19748-374E-4E47-B0E1-E7E6B10C6294}" srcOrd="1" destOrd="0" presId="urn:microsoft.com/office/officeart/2005/8/layout/vList4"/>
    <dgm:cxn modelId="{BD4DA58C-E204-4FFE-AD53-2CDD746CF9FE}" type="presParOf" srcId="{EE7E7629-BDB3-4FE0-A8E0-04A4E875F10D}" destId="{42611F4E-5B67-43A7-9344-1C6989F27433}" srcOrd="2" destOrd="0" presId="urn:microsoft.com/office/officeart/2005/8/layout/vList4"/>
    <dgm:cxn modelId="{390BD634-E8FD-429A-97C3-0F2CE45325BC}" type="presParOf" srcId="{42611F4E-5B67-43A7-9344-1C6989F27433}" destId="{38285257-3F58-4287-8B93-F55E6E843E81}" srcOrd="0" destOrd="0" presId="urn:microsoft.com/office/officeart/2005/8/layout/vList4"/>
    <dgm:cxn modelId="{55655B89-B75F-4734-9F35-F5D8D3279D03}" type="presParOf" srcId="{42611F4E-5B67-43A7-9344-1C6989F27433}" destId="{958D58AE-EF67-4060-A048-97AA03B7E7AF}" srcOrd="1" destOrd="0" presId="urn:microsoft.com/office/officeart/2005/8/layout/vList4"/>
    <dgm:cxn modelId="{0863DE44-E2A9-4A07-9B6C-FF0DB46E8F3F}" type="presParOf" srcId="{42611F4E-5B67-43A7-9344-1C6989F27433}" destId="{519B51FA-AE33-41B5-A78A-6462657416CC}" srcOrd="2" destOrd="0" presId="urn:microsoft.com/office/officeart/2005/8/layout/vList4"/>
    <dgm:cxn modelId="{F68BB16B-D2FF-4753-8619-4DD325B88539}" type="presParOf" srcId="{EE7E7629-BDB3-4FE0-A8E0-04A4E875F10D}" destId="{96EA68A8-7D5A-4F24-BBD0-6C03C3343D80}" srcOrd="3" destOrd="0" presId="urn:microsoft.com/office/officeart/2005/8/layout/vList4"/>
    <dgm:cxn modelId="{8F163411-9039-4F0A-AF8C-F9EC4EA04238}" type="presParOf" srcId="{EE7E7629-BDB3-4FE0-A8E0-04A4E875F10D}" destId="{0BC13691-F490-4F8B-9378-EBB9078E4829}" srcOrd="4" destOrd="0" presId="urn:microsoft.com/office/officeart/2005/8/layout/vList4"/>
    <dgm:cxn modelId="{A259E3A7-9E72-408B-8D54-E1662246F932}" type="presParOf" srcId="{0BC13691-F490-4F8B-9378-EBB9078E4829}" destId="{4734F393-F8FE-41F9-87E8-CBCAD3FDEC6F}" srcOrd="0" destOrd="0" presId="urn:microsoft.com/office/officeart/2005/8/layout/vList4"/>
    <dgm:cxn modelId="{61EFEF87-C901-4D97-B7C9-0A4DB63BC20A}" type="presParOf" srcId="{0BC13691-F490-4F8B-9378-EBB9078E4829}" destId="{528BF3C6-A592-4E7E-BAE7-F7A28E014115}" srcOrd="1" destOrd="0" presId="urn:microsoft.com/office/officeart/2005/8/layout/vList4"/>
    <dgm:cxn modelId="{970D6973-5563-4965-95E8-1434460B9591}" type="presParOf" srcId="{0BC13691-F490-4F8B-9378-EBB9078E4829}" destId="{F7BD9B0B-9B39-4D18-9D5A-8DA2531685D5}" srcOrd="2" destOrd="0" presId="urn:microsoft.com/office/officeart/2005/8/layout/vList4"/>
    <dgm:cxn modelId="{9A1ADD15-A926-4FF9-BA5A-F3346AC12C33}" type="presParOf" srcId="{EE7E7629-BDB3-4FE0-A8E0-04A4E875F10D}" destId="{9D55F56B-5F77-4FCE-BD3E-A7F9216E1EF4}" srcOrd="5" destOrd="0" presId="urn:microsoft.com/office/officeart/2005/8/layout/vList4"/>
    <dgm:cxn modelId="{B467FDC7-214B-433B-AE48-A7291ED5BB38}" type="presParOf" srcId="{EE7E7629-BDB3-4FE0-A8E0-04A4E875F10D}" destId="{26322B29-7B58-4B7B-832F-9575BE6137F1}" srcOrd="6" destOrd="0" presId="urn:microsoft.com/office/officeart/2005/8/layout/vList4"/>
    <dgm:cxn modelId="{31110B06-5803-40EF-8F80-6A410AAE6F58}" type="presParOf" srcId="{26322B29-7B58-4B7B-832F-9575BE6137F1}" destId="{1CCC42D5-8D09-472C-8544-6D35F263B9E9}" srcOrd="0" destOrd="0" presId="urn:microsoft.com/office/officeart/2005/8/layout/vList4"/>
    <dgm:cxn modelId="{E1B70811-EEF2-403D-AFD9-1CDD234DAF61}" type="presParOf" srcId="{26322B29-7B58-4B7B-832F-9575BE6137F1}" destId="{F0A671A0-433E-47FD-8C85-C7CD78DBD040}" srcOrd="1" destOrd="0" presId="urn:microsoft.com/office/officeart/2005/8/layout/vList4"/>
    <dgm:cxn modelId="{4B248437-750D-4961-8E9B-3DF08A077D94}" type="presParOf" srcId="{26322B29-7B58-4B7B-832F-9575BE6137F1}" destId="{82EC8C3D-BB64-4528-9C41-82976FC7C986}" srcOrd="2" destOrd="0" presId="urn:microsoft.com/office/officeart/2005/8/layout/vList4"/>
    <dgm:cxn modelId="{AE55534C-C7E2-4CEF-BBE8-5988038B1AA3}" type="presParOf" srcId="{EE7E7629-BDB3-4FE0-A8E0-04A4E875F10D}" destId="{9B33E536-D500-4528-89A5-8EB652AD88DF}" srcOrd="7" destOrd="0" presId="urn:microsoft.com/office/officeart/2005/8/layout/vList4"/>
    <dgm:cxn modelId="{097AE7EC-5FF5-4A77-A2F9-75738581D5DC}" type="presParOf" srcId="{EE7E7629-BDB3-4FE0-A8E0-04A4E875F10D}" destId="{D601CF89-F35F-4888-9452-066AB0DA0D1E}" srcOrd="8" destOrd="0" presId="urn:microsoft.com/office/officeart/2005/8/layout/vList4"/>
    <dgm:cxn modelId="{597B8819-C37A-438B-8EDA-40D8BBBE9E01}" type="presParOf" srcId="{D601CF89-F35F-4888-9452-066AB0DA0D1E}" destId="{1B096DC5-DA82-44B2-A09D-137A034E5C0B}" srcOrd="0" destOrd="0" presId="urn:microsoft.com/office/officeart/2005/8/layout/vList4"/>
    <dgm:cxn modelId="{519F3BB6-75D3-44D2-BB03-9B01346CBEA6}" type="presParOf" srcId="{D601CF89-F35F-4888-9452-066AB0DA0D1E}" destId="{DD8D05D0-9EE0-4AE2-B494-7B5CDF4F4848}" srcOrd="1" destOrd="0" presId="urn:microsoft.com/office/officeart/2005/8/layout/vList4"/>
    <dgm:cxn modelId="{BD45136B-1E43-49B8-BB91-6A95353E1BD8}" type="presParOf" srcId="{D601CF89-F35F-4888-9452-066AB0DA0D1E}" destId="{74B02BC7-693F-43A3-B638-2F9FB7DFD058}" srcOrd="2" destOrd="0" presId="urn:microsoft.com/office/officeart/2005/8/layout/vList4"/>
    <dgm:cxn modelId="{28376C9C-6C85-480D-92DD-0095EAE8BBD2}" type="presParOf" srcId="{EE7E7629-BDB3-4FE0-A8E0-04A4E875F10D}" destId="{94D7523F-1ADB-4DFC-A85C-F1B0A1F2C7B7}" srcOrd="9" destOrd="0" presId="urn:microsoft.com/office/officeart/2005/8/layout/vList4"/>
    <dgm:cxn modelId="{5DF53034-8F40-4BE6-BCA3-969C16450047}" type="presParOf" srcId="{EE7E7629-BDB3-4FE0-A8E0-04A4E875F10D}" destId="{B1F8A1A9-BD75-4F4D-AB11-D20D89D900FD}" srcOrd="10" destOrd="0" presId="urn:microsoft.com/office/officeart/2005/8/layout/vList4"/>
    <dgm:cxn modelId="{CB008151-D552-415E-8D2A-55AF4F6F92F5}" type="presParOf" srcId="{B1F8A1A9-BD75-4F4D-AB11-D20D89D900FD}" destId="{5DC1BE65-FB7C-49A0-A4DA-BAB2BC2B2BCC}" srcOrd="0" destOrd="0" presId="urn:microsoft.com/office/officeart/2005/8/layout/vList4"/>
    <dgm:cxn modelId="{2C81DC37-0A83-4C9F-BA9F-1C0B61598D4E}" type="presParOf" srcId="{B1F8A1A9-BD75-4F4D-AB11-D20D89D900FD}" destId="{6E08E846-123D-4CBC-AFA0-041A1CA76EEA}" srcOrd="1" destOrd="0" presId="urn:microsoft.com/office/officeart/2005/8/layout/vList4"/>
    <dgm:cxn modelId="{C68C723B-7C01-4D98-A72F-E4782A4BBEF2}" type="presParOf" srcId="{B1F8A1A9-BD75-4F4D-AB11-D20D89D900FD}" destId="{AEDAAA6E-9047-4A54-9DD9-D76A53F297CC}" srcOrd="2" destOrd="0" presId="urn:microsoft.com/office/officeart/2005/8/layout/vList4"/>
    <dgm:cxn modelId="{C55ECAC5-3702-49DB-AF0E-236F5A5F77AB}" type="presParOf" srcId="{EE7E7629-BDB3-4FE0-A8E0-04A4E875F10D}" destId="{F5D14FAA-A9B8-4017-B425-FD1FE698CA96}" srcOrd="11" destOrd="0" presId="urn:microsoft.com/office/officeart/2005/8/layout/vList4"/>
    <dgm:cxn modelId="{67EA83E7-CE1A-48F4-BDA0-DB5509DA9300}" type="presParOf" srcId="{EE7E7629-BDB3-4FE0-A8E0-04A4E875F10D}" destId="{BC97BD7D-5B34-43AE-BF99-D22ECD99B801}" srcOrd="12" destOrd="0" presId="urn:microsoft.com/office/officeart/2005/8/layout/vList4"/>
    <dgm:cxn modelId="{0127849F-F249-4E42-A275-45D035D836B5}" type="presParOf" srcId="{BC97BD7D-5B34-43AE-BF99-D22ECD99B801}" destId="{8028A317-AF14-4D84-B2FA-2F43984FA433}" srcOrd="0" destOrd="0" presId="urn:microsoft.com/office/officeart/2005/8/layout/vList4"/>
    <dgm:cxn modelId="{13CE3B6E-968B-450A-B3F0-248782DE35C1}" type="presParOf" srcId="{BC97BD7D-5B34-43AE-BF99-D22ECD99B801}" destId="{E5A7CD8B-F00F-4BB2-9607-909ECB16F01A}" srcOrd="1" destOrd="0" presId="urn:microsoft.com/office/officeart/2005/8/layout/vList4"/>
    <dgm:cxn modelId="{F5EB5311-F42E-48F0-9F3B-C94A7302CFB1}" type="presParOf" srcId="{BC97BD7D-5B34-43AE-BF99-D22ECD99B801}" destId="{9ED86D98-F0B7-447E-AE20-A3CE23F04E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1323A-23F4-4335-A86C-B74C3E7E1F8C}">
      <dsp:nvSpPr>
        <dsp:cNvPr id="0" name=""/>
        <dsp:cNvSpPr/>
      </dsp:nvSpPr>
      <dsp:spPr>
        <a:xfrm>
          <a:off x="5109" y="70955"/>
          <a:ext cx="2621251" cy="10485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Prepare</a:t>
          </a:r>
        </a:p>
      </dsp:txBody>
      <dsp:txXfrm>
        <a:off x="529359" y="70955"/>
        <a:ext cx="1572751" cy="1048500"/>
      </dsp:txXfrm>
    </dsp:sp>
    <dsp:sp modelId="{F90A844A-1D65-4995-B5EA-DE50D9753D88}">
      <dsp:nvSpPr>
        <dsp:cNvPr id="0" name=""/>
        <dsp:cNvSpPr/>
      </dsp:nvSpPr>
      <dsp:spPr>
        <a:xfrm>
          <a:off x="2285598" y="160078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Methods (Tools</a:t>
          </a:r>
          <a:r>
            <a:rPr lang="en-US" sz="1400" kern="1200" dirty="0"/>
            <a:t>, Techniques)</a:t>
          </a:r>
        </a:p>
      </dsp:txBody>
      <dsp:txXfrm>
        <a:off x="2720726" y="160078"/>
        <a:ext cx="1305383" cy="870255"/>
      </dsp:txXfrm>
    </dsp:sp>
    <dsp:sp modelId="{7281EC0E-BB3B-4125-A0C6-6F8D4BBEFBE1}">
      <dsp:nvSpPr>
        <dsp:cNvPr id="0" name=""/>
        <dsp:cNvSpPr/>
      </dsp:nvSpPr>
      <dsp:spPr>
        <a:xfrm>
          <a:off x="4156648" y="160078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Reconnaissance (Foot Print)</a:t>
          </a:r>
        </a:p>
      </dsp:txBody>
      <dsp:txXfrm>
        <a:off x="4591776" y="160078"/>
        <a:ext cx="1305383" cy="870255"/>
      </dsp:txXfrm>
    </dsp:sp>
    <dsp:sp modelId="{4C4F51A1-3006-48BA-8E85-DF90473752BA}">
      <dsp:nvSpPr>
        <dsp:cNvPr id="0" name=""/>
        <dsp:cNvSpPr/>
      </dsp:nvSpPr>
      <dsp:spPr>
        <a:xfrm>
          <a:off x="6027697" y="160078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Collection (Scan, Enumerate)</a:t>
          </a:r>
        </a:p>
      </dsp:txBody>
      <dsp:txXfrm>
        <a:off x="6462825" y="160078"/>
        <a:ext cx="1305383" cy="870255"/>
      </dsp:txXfrm>
    </dsp:sp>
    <dsp:sp modelId="{5771B1C3-5B19-4F9E-8C5C-48B9558749CB}">
      <dsp:nvSpPr>
        <dsp:cNvPr id="0" name=""/>
        <dsp:cNvSpPr/>
      </dsp:nvSpPr>
      <dsp:spPr>
        <a:xfrm>
          <a:off x="5109" y="1266246"/>
          <a:ext cx="2621251" cy="10485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Attack</a:t>
          </a:r>
        </a:p>
      </dsp:txBody>
      <dsp:txXfrm>
        <a:off x="529359" y="1266246"/>
        <a:ext cx="1572751" cy="1048500"/>
      </dsp:txXfrm>
    </dsp:sp>
    <dsp:sp modelId="{CAF7219F-5332-4369-9F58-63AE170AEB7F}">
      <dsp:nvSpPr>
        <dsp:cNvPr id="0" name=""/>
        <dsp:cNvSpPr/>
      </dsp:nvSpPr>
      <dsp:spPr>
        <a:xfrm>
          <a:off x="2285598" y="1355369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Access Network (Ingress)</a:t>
          </a:r>
        </a:p>
      </dsp:txBody>
      <dsp:txXfrm>
        <a:off x="2720726" y="1355369"/>
        <a:ext cx="1305383" cy="870255"/>
      </dsp:txXfrm>
    </dsp:sp>
    <dsp:sp modelId="{02ADE346-7723-47ED-B4A0-5FC772B7DDC2}">
      <dsp:nvSpPr>
        <dsp:cNvPr id="0" name=""/>
        <dsp:cNvSpPr/>
      </dsp:nvSpPr>
      <dsp:spPr>
        <a:xfrm>
          <a:off x="4156648" y="1355369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Maneuver (Lateral Movement)</a:t>
          </a:r>
        </a:p>
      </dsp:txBody>
      <dsp:txXfrm>
        <a:off x="4591776" y="1355369"/>
        <a:ext cx="1305383" cy="870255"/>
      </dsp:txXfrm>
    </dsp:sp>
    <dsp:sp modelId="{FE51581E-6EEE-43DC-8C5E-EF19072F93D7}">
      <dsp:nvSpPr>
        <dsp:cNvPr id="0" name=""/>
        <dsp:cNvSpPr/>
      </dsp:nvSpPr>
      <dsp:spPr>
        <a:xfrm>
          <a:off x="6027697" y="1355369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Create Effect (Objective)</a:t>
          </a:r>
        </a:p>
      </dsp:txBody>
      <dsp:txXfrm>
        <a:off x="6462825" y="1355369"/>
        <a:ext cx="1305383" cy="870255"/>
      </dsp:txXfrm>
    </dsp:sp>
    <dsp:sp modelId="{F2781569-99EB-45A1-999B-35C5DA6CC0E2}">
      <dsp:nvSpPr>
        <dsp:cNvPr id="0" name=""/>
        <dsp:cNvSpPr/>
      </dsp:nvSpPr>
      <dsp:spPr>
        <a:xfrm>
          <a:off x="5109" y="2461537"/>
          <a:ext cx="2621251" cy="10485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Assess</a:t>
          </a:r>
        </a:p>
      </dsp:txBody>
      <dsp:txXfrm>
        <a:off x="529359" y="2461537"/>
        <a:ext cx="1572751" cy="1048500"/>
      </dsp:txXfrm>
    </dsp:sp>
    <dsp:sp modelId="{CC02B228-321C-47D6-93C0-5B7F65A6CD53}">
      <dsp:nvSpPr>
        <dsp:cNvPr id="0" name=""/>
        <dsp:cNvSpPr/>
      </dsp:nvSpPr>
      <dsp:spPr>
        <a:xfrm>
          <a:off x="2285598" y="2550660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Tactical (Persist, Egress)</a:t>
          </a:r>
        </a:p>
      </dsp:txBody>
      <dsp:txXfrm>
        <a:off x="2720726" y="2550660"/>
        <a:ext cx="1305383" cy="870255"/>
      </dsp:txXfrm>
    </dsp:sp>
    <dsp:sp modelId="{63189473-F6D7-4D1A-80D6-5B5309858A36}">
      <dsp:nvSpPr>
        <dsp:cNvPr id="0" name=""/>
        <dsp:cNvSpPr/>
      </dsp:nvSpPr>
      <dsp:spPr>
        <a:xfrm>
          <a:off x="4156648" y="2550660"/>
          <a:ext cx="2175638" cy="87025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Operational (Continue, Stop)</a:t>
          </a:r>
        </a:p>
      </dsp:txBody>
      <dsp:txXfrm>
        <a:off x="4591776" y="2550660"/>
        <a:ext cx="1305383" cy="870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BF2B4-D8F1-4AD0-8211-6222D3295E06}">
      <dsp:nvSpPr>
        <dsp:cNvPr id="0" name=""/>
        <dsp:cNvSpPr/>
      </dsp:nvSpPr>
      <dsp:spPr>
        <a:xfrm>
          <a:off x="0" y="0"/>
          <a:ext cx="7132320" cy="719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Kali Linux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Free-to-use exploitation platform with hundreds of tools for multiple purposes</a:t>
          </a:r>
        </a:p>
      </dsp:txBody>
      <dsp:txXfrm>
        <a:off x="1498392" y="0"/>
        <a:ext cx="5633927" cy="719286"/>
      </dsp:txXfrm>
    </dsp:sp>
    <dsp:sp modelId="{26C220CF-34D5-43EE-94BD-3625DA49A1F1}">
      <dsp:nvSpPr>
        <dsp:cNvPr id="0" name=""/>
        <dsp:cNvSpPr/>
      </dsp:nvSpPr>
      <dsp:spPr>
        <a:xfrm>
          <a:off x="52628" y="71928"/>
          <a:ext cx="1426464" cy="5754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2239" t="-44813" r="-2239" b="-14068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285257-3F58-4287-8B93-F55E6E843E81}">
      <dsp:nvSpPr>
        <dsp:cNvPr id="0" name=""/>
        <dsp:cNvSpPr/>
      </dsp:nvSpPr>
      <dsp:spPr>
        <a:xfrm>
          <a:off x="0" y="791214"/>
          <a:ext cx="7132320" cy="719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Metasploit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Framework to establish command and control of a target system</a:t>
          </a:r>
        </a:p>
      </dsp:txBody>
      <dsp:txXfrm>
        <a:off x="1498392" y="791214"/>
        <a:ext cx="5633927" cy="719286"/>
      </dsp:txXfrm>
    </dsp:sp>
    <dsp:sp modelId="{958D58AE-EF67-4060-A048-97AA03B7E7AF}">
      <dsp:nvSpPr>
        <dsp:cNvPr id="0" name=""/>
        <dsp:cNvSpPr/>
      </dsp:nvSpPr>
      <dsp:spPr>
        <a:xfrm>
          <a:off x="52628" y="863143"/>
          <a:ext cx="1426464" cy="5754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3476" t="-130057" r="-14930" b="-15963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734F393-F8FE-41F9-87E8-CBCAD3FDEC6F}">
      <dsp:nvSpPr>
        <dsp:cNvPr id="0" name=""/>
        <dsp:cNvSpPr/>
      </dsp:nvSpPr>
      <dsp:spPr>
        <a:xfrm>
          <a:off x="0" y="1582429"/>
          <a:ext cx="7132320" cy="719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Nmap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Network scanning utility to identify other systems on a network</a:t>
          </a:r>
        </a:p>
      </dsp:txBody>
      <dsp:txXfrm>
        <a:off x="1498392" y="1582429"/>
        <a:ext cx="5633927" cy="719286"/>
      </dsp:txXfrm>
    </dsp:sp>
    <dsp:sp modelId="{528BF3C6-A592-4E7E-BAE7-F7A28E014115}">
      <dsp:nvSpPr>
        <dsp:cNvPr id="0" name=""/>
        <dsp:cNvSpPr/>
      </dsp:nvSpPr>
      <dsp:spPr>
        <a:xfrm>
          <a:off x="52628" y="1654358"/>
          <a:ext cx="1426464" cy="5754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2073" t="-37852" r="2073" b="-89762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CCC42D5-8D09-472C-8544-6D35F263B9E9}">
      <dsp:nvSpPr>
        <dsp:cNvPr id="0" name=""/>
        <dsp:cNvSpPr/>
      </dsp:nvSpPr>
      <dsp:spPr>
        <a:xfrm>
          <a:off x="0" y="2373644"/>
          <a:ext cx="7132320" cy="719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John the Ripper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Easy-to-use password cracking utility with pre-built password lists</a:t>
          </a:r>
        </a:p>
      </dsp:txBody>
      <dsp:txXfrm>
        <a:off x="1498392" y="2373644"/>
        <a:ext cx="5633927" cy="719286"/>
      </dsp:txXfrm>
    </dsp:sp>
    <dsp:sp modelId="{F0A671A0-433E-47FD-8C85-C7CD78DBD040}">
      <dsp:nvSpPr>
        <dsp:cNvPr id="0" name=""/>
        <dsp:cNvSpPr/>
      </dsp:nvSpPr>
      <dsp:spPr>
        <a:xfrm>
          <a:off x="52628" y="2445573"/>
          <a:ext cx="1426464" cy="57542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1037" t="-35311" r="1037" b="-10609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096DC5-DA82-44B2-A09D-137A034E5C0B}">
      <dsp:nvSpPr>
        <dsp:cNvPr id="0" name=""/>
        <dsp:cNvSpPr/>
      </dsp:nvSpPr>
      <dsp:spPr>
        <a:xfrm>
          <a:off x="0" y="3170976"/>
          <a:ext cx="7132320" cy="719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Social Media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An excellent source of open-source intelligence gathering</a:t>
          </a:r>
        </a:p>
      </dsp:txBody>
      <dsp:txXfrm>
        <a:off x="1498392" y="3170976"/>
        <a:ext cx="5633927" cy="719286"/>
      </dsp:txXfrm>
    </dsp:sp>
    <dsp:sp modelId="{DD8D05D0-9EE0-4AE2-B494-7B5CDF4F4848}">
      <dsp:nvSpPr>
        <dsp:cNvPr id="0" name=""/>
        <dsp:cNvSpPr/>
      </dsp:nvSpPr>
      <dsp:spPr>
        <a:xfrm>
          <a:off x="52628" y="3171298"/>
          <a:ext cx="1426464" cy="7315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C1BE65-FB7C-49A0-A4DA-BAB2BC2B2BCC}">
      <dsp:nvSpPr>
        <dsp:cNvPr id="0" name=""/>
        <dsp:cNvSpPr/>
      </dsp:nvSpPr>
      <dsp:spPr>
        <a:xfrm>
          <a:off x="0" y="3968308"/>
          <a:ext cx="7132320" cy="719286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Wireshark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Network analysis tool to identify what information is flowing on the network</a:t>
          </a:r>
        </a:p>
      </dsp:txBody>
      <dsp:txXfrm>
        <a:off x="1498392" y="3968308"/>
        <a:ext cx="5633927" cy="719286"/>
      </dsp:txXfrm>
    </dsp:sp>
    <dsp:sp modelId="{6E08E846-123D-4CBC-AFA0-041A1CA76EEA}">
      <dsp:nvSpPr>
        <dsp:cNvPr id="0" name=""/>
        <dsp:cNvSpPr/>
      </dsp:nvSpPr>
      <dsp:spPr>
        <a:xfrm>
          <a:off x="52628" y="4040237"/>
          <a:ext cx="1426464" cy="575429"/>
        </a:xfrm>
        <a:prstGeom prst="roundRect">
          <a:avLst/>
        </a:prstGeom>
        <a:blipFill dpi="0" rotWithShape="1">
          <a:blip xmlns:r="http://schemas.openxmlformats.org/officeDocument/2006/relationships" r:embed="rId6"/>
          <a:srcRect/>
          <a:stretch>
            <a:fillRect t="-63807" b="-638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8A317-AF14-4D84-B2FA-2F43984FA433}">
      <dsp:nvSpPr>
        <dsp:cNvPr id="0" name=""/>
        <dsp:cNvSpPr/>
      </dsp:nvSpPr>
      <dsp:spPr>
        <a:xfrm>
          <a:off x="0" y="4759523"/>
          <a:ext cx="7132320" cy="719286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Windows Event Viewer/rsyslog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Log files that monitor system activities</a:t>
          </a:r>
        </a:p>
      </dsp:txBody>
      <dsp:txXfrm>
        <a:off x="1498392" y="4759523"/>
        <a:ext cx="5633927" cy="719286"/>
      </dsp:txXfrm>
    </dsp:sp>
    <dsp:sp modelId="{E5A7CD8B-F00F-4BB2-9607-909ECB16F01A}">
      <dsp:nvSpPr>
        <dsp:cNvPr id="0" name=""/>
        <dsp:cNvSpPr/>
      </dsp:nvSpPr>
      <dsp:spPr>
        <a:xfrm>
          <a:off x="52628" y="4837891"/>
          <a:ext cx="1426464" cy="575429"/>
        </a:xfrm>
        <a:prstGeom prst="roundRect">
          <a:avLst/>
        </a:prstGeom>
        <a:blipFill dpi="0" rotWithShape="1">
          <a:blip xmlns:r="http://schemas.openxmlformats.org/officeDocument/2006/relationships" r:embed="rId7"/>
          <a:srcRect/>
          <a:stretch>
            <a:fillRect t="-45936" b="-8167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A6BD4-D9C7-4653-BCF1-E294D91A09A9}" type="datetimeFigureOut">
              <a:rPr lang="en-US" smtClean="0"/>
              <a:t>5/26/2020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7213F-F5DC-470A-A529-DCA4CC90B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8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3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91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90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38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99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4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9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15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68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461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56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36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23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79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95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29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2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97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84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4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99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62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315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59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38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64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22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56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49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073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7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76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06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568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57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309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03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07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602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05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263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4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477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78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63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015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33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95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322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01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135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42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52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754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736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12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792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211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5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7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7213F-F5DC-470A-A529-DCA4CC90B02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8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69347" y="1524000"/>
            <a:ext cx="8429625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latin typeface="Franklin Gothic Medium" panose="020B060302010202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9347" y="3124204"/>
            <a:ext cx="8429625" cy="14769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authors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9347" y="4706571"/>
            <a:ext cx="8429625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1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1" y="381002"/>
            <a:ext cx="1246076" cy="572089"/>
          </a:xfrm>
          <a:prstGeom prst="rect">
            <a:avLst/>
          </a:prstGeom>
        </p:spPr>
      </p:pic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2012409" y="5770125"/>
            <a:ext cx="51435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Institute for Defense</a:t>
            </a:r>
            <a:r>
              <a:rPr lang="en-US" sz="2400" b="1" kern="1200" baseline="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Analyses</a:t>
            </a:r>
            <a: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/>
            </a:r>
            <a:br>
              <a:rPr lang="en-US" sz="2400" b="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</a:b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4850 Mark Center Drive </a:t>
            </a:r>
            <a:r>
              <a:rPr lang="en-US" sz="1200" kern="1200" dirty="0">
                <a:solidFill>
                  <a:srgbClr val="980038"/>
                </a:solidFill>
                <a:latin typeface="+mj-lt"/>
                <a:ea typeface="+mn-ea"/>
                <a:cs typeface="+mn-cs"/>
                <a:sym typeface="Wingdings" pitchFamily="2" charset="2"/>
              </a:rPr>
              <a:t></a:t>
            </a:r>
            <a:r>
              <a:rPr lang="en-US" sz="1051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Alexandria, Virginia 22311-1882</a:t>
            </a:r>
          </a:p>
        </p:txBody>
      </p:sp>
    </p:spTree>
    <p:extLst>
      <p:ext uri="{BB962C8B-B14F-4D97-AF65-F5344CB8AC3E}">
        <p14:creationId xmlns:p14="http://schemas.microsoft.com/office/powerpoint/2010/main" val="406763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half" idx="10" hasCustomPrompt="1"/>
          </p:nvPr>
        </p:nvSpPr>
        <p:spPr>
          <a:xfrm flipH="1">
            <a:off x="234682" y="1209477"/>
            <a:ext cx="3532895" cy="4846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aseline="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881438" y="1209477"/>
            <a:ext cx="5027884" cy="48463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34682" y="6205538"/>
            <a:ext cx="7541991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78043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4683" y="1209476"/>
            <a:ext cx="4263499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683" y="1941333"/>
            <a:ext cx="4263499" cy="4160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09477"/>
            <a:ext cx="4280170" cy="64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941334"/>
            <a:ext cx="4280170" cy="41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333392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in Point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4826" y="1895028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454826" y="3442045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454826" y="5011781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800" b="1" baseline="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Bullet point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6" hasCustomPrompt="1"/>
          </p:nvPr>
        </p:nvSpPr>
        <p:spPr>
          <a:xfrm>
            <a:off x="4213082" y="2977938"/>
            <a:ext cx="438912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27" hasCustomPrompt="1"/>
          </p:nvPr>
        </p:nvSpPr>
        <p:spPr>
          <a:xfrm>
            <a:off x="4213082" y="4553778"/>
            <a:ext cx="438912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8" hasCustomPrompt="1"/>
          </p:nvPr>
        </p:nvSpPr>
        <p:spPr>
          <a:xfrm>
            <a:off x="4213082" y="1437025"/>
            <a:ext cx="4389120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 to elaborate </a:t>
            </a:r>
          </a:p>
        </p:txBody>
      </p:sp>
    </p:spTree>
    <p:extLst>
      <p:ext uri="{BB962C8B-B14F-4D97-AF65-F5344CB8AC3E}">
        <p14:creationId xmlns:p14="http://schemas.microsoft.com/office/powerpoint/2010/main" val="3461833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4684" y="1209477"/>
            <a:ext cx="8674638" cy="3722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2428" y="5007000"/>
            <a:ext cx="7999147" cy="1098505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38552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4682" y="1230172"/>
            <a:ext cx="4811281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236923" y="3622800"/>
            <a:ext cx="4809041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264214" y="1230172"/>
            <a:ext cx="3645108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264214" y="3622800"/>
            <a:ext cx="3645108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55073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00281" y="1230172"/>
            <a:ext cx="4809041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4683" y="1230172"/>
            <a:ext cx="3645108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100280" y="3749757"/>
            <a:ext cx="4809041" cy="2286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34683" y="3749757"/>
            <a:ext cx="3645108" cy="228600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752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9189" y="4366155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09404" y="2336378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3"/>
          </p:nvPr>
        </p:nvSpPr>
        <p:spPr>
          <a:xfrm>
            <a:off x="3390638" y="4366155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170853" y="2318186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5"/>
          </p:nvPr>
        </p:nvSpPr>
        <p:spPr>
          <a:xfrm>
            <a:off x="6352087" y="4366155"/>
            <a:ext cx="2395070" cy="457200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/>
            </a:lvl1pPr>
            <a:lvl2pPr marL="347663" indent="0">
              <a:lnSpc>
                <a:spcPct val="90000"/>
              </a:lnSpc>
              <a:buNone/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132302" y="2318329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1790941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59680" y="1500360"/>
            <a:ext cx="7024643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921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4683" y="1494075"/>
            <a:ext cx="3952756" cy="1941334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815230" y="1494075"/>
            <a:ext cx="4094092" cy="4328362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34683" y="3935422"/>
            <a:ext cx="3952756" cy="2004886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9552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 Image -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76898" y="2315993"/>
            <a:ext cx="3747147" cy="2697095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730145" y="1283112"/>
            <a:ext cx="2179177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234683" y="1283112"/>
            <a:ext cx="2179177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234683" y="4651309"/>
            <a:ext cx="2179177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6730145" y="4651309"/>
            <a:ext cx="2179177" cy="137320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135770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01588" y="6310709"/>
            <a:ext cx="391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6850" y="2819400"/>
            <a:ext cx="8696325" cy="1154113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>
              <a:buNone/>
              <a:defRPr/>
            </a:lvl2pPr>
            <a:lvl3pPr marL="342892" indent="0">
              <a:buNone/>
              <a:defRPr/>
            </a:lvl3pPr>
            <a:lvl4pPr marL="514337" indent="0">
              <a:buNone/>
              <a:defRPr/>
            </a:lvl4pPr>
            <a:lvl5pPr marL="685783" indent="0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 statement.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Zoom</a:t>
            </a:r>
            <a:r>
              <a:rPr lang="en-US" b="1" baseline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in. What’s the focus here?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7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77104" y="1393480"/>
            <a:ext cx="2640648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706311" y="1393480"/>
            <a:ext cx="2640648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241801" y="1393480"/>
            <a:ext cx="1397564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7484698" y="1393480"/>
            <a:ext cx="1397564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706311" y="3827618"/>
            <a:ext cx="2640648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241801" y="3827618"/>
            <a:ext cx="1397564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777104" y="3853246"/>
            <a:ext cx="2640648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7484698" y="3853246"/>
            <a:ext cx="1397564" cy="201168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 baseline="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text.</a:t>
            </a:r>
          </a:p>
        </p:txBody>
      </p:sp>
    </p:spTree>
    <p:extLst>
      <p:ext uri="{BB962C8B-B14F-4D97-AF65-F5344CB8AC3E}">
        <p14:creationId xmlns:p14="http://schemas.microsoft.com/office/powerpoint/2010/main" val="2867495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 box over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09404" y="3960083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170853" y="3941891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132302" y="3942034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9405" y="1230171"/>
            <a:ext cx="8699918" cy="261543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</p:spTree>
    <p:extLst>
      <p:ext uri="{BB962C8B-B14F-4D97-AF65-F5344CB8AC3E}">
        <p14:creationId xmlns:p14="http://schemas.microsoft.com/office/powerpoint/2010/main" val="57794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4683" y="3933016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34683" y="1330538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154682" y="3933016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074682" y="3933016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154682" y="1330538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074682" y="1330538"/>
            <a:ext cx="2834640" cy="2011680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8921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70019" y="2998788"/>
            <a:ext cx="8221544" cy="1479550"/>
          </a:xfr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2263152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713" y="3033713"/>
            <a:ext cx="8639175" cy="1196975"/>
          </a:xfrm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71445" indent="0" algn="ctr">
              <a:buNone/>
              <a:defRPr/>
            </a:lvl2pPr>
            <a:lvl3pPr marL="342892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Zoom</a:t>
            </a:r>
            <a:r>
              <a:rPr lang="en-US" b="1" i="0" baseline="0" dirty="0">
                <a:solidFill>
                  <a:schemeClr val="tx2">
                    <a:lumMod val="50000"/>
                  </a:schemeClr>
                </a:solidFill>
                <a:latin typeface="Franklin Gothic Book" panose="020B0503020102020204" pitchFamily="34" charset="0"/>
              </a:rPr>
              <a:t> out. Give a takeaway. Conclusion.</a:t>
            </a:r>
            <a:endParaRPr lang="en-US" b="1" i="0" dirty="0">
              <a:solidFill>
                <a:schemeClr val="tx2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203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842205" y="6254885"/>
            <a:ext cx="1006813" cy="60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>
              <a:noFill/>
            </a:endParaRPr>
          </a:p>
        </p:txBody>
      </p:sp>
      <p:sp>
        <p:nvSpPr>
          <p:cNvPr id="4" name="Title 10"/>
          <p:cNvSpPr txBox="1">
            <a:spLocks/>
          </p:cNvSpPr>
          <p:nvPr userDrawn="1"/>
        </p:nvSpPr>
        <p:spPr bwMode="auto">
          <a:xfrm>
            <a:off x="234682" y="2597920"/>
            <a:ext cx="8674639" cy="91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Adobe Devanagari" panose="02040503050201020203" pitchFamily="18" charset="0"/>
              </a:defRPr>
            </a:lvl1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1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01588" y="6310709"/>
            <a:ext cx="391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67777" y="364331"/>
            <a:ext cx="8229600" cy="9541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Contents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777" y="1371600"/>
            <a:ext cx="8229600" cy="47548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baseline="0"/>
            </a:lvl1pPr>
            <a:lvl2pPr marL="347663" indent="0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685800" indent="0">
              <a:lnSpc>
                <a:spcPct val="90000"/>
              </a:lnSpc>
              <a:buNone/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Main Section</a:t>
            </a:r>
          </a:p>
          <a:p>
            <a:pPr lvl="1"/>
            <a:r>
              <a:rPr lang="en-US" dirty="0"/>
              <a:t>Subsection</a:t>
            </a:r>
          </a:p>
          <a:p>
            <a:pPr lvl="2"/>
            <a:r>
              <a:rPr lang="en-US" dirty="0"/>
              <a:t>Topic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777" y="6205538"/>
            <a:ext cx="7323981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97732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9216" y="1914258"/>
            <a:ext cx="813816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01588" y="6310709"/>
            <a:ext cx="391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01588" y="6310709"/>
            <a:ext cx="391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FEF7D8D-2123-40E7-9174-E11C2FCE4F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9216" y="1914258"/>
            <a:ext cx="8138160" cy="221711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Subsection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7190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9282" y="1219199"/>
            <a:ext cx="8670040" cy="490813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pPr lvl="0"/>
            <a:r>
              <a:rPr lang="en-US" dirty="0"/>
              <a:t>Can you use a picture instead of words?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If you add text, be concise - avoid long, full sentences. </a:t>
            </a:r>
          </a:p>
          <a:p>
            <a:pPr lvl="1"/>
            <a:r>
              <a:rPr lang="en-US" dirty="0"/>
              <a:t>Use bullets sparingly and thoughtfully.</a:t>
            </a:r>
          </a:p>
          <a:p>
            <a:pPr lvl="0"/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4" y="6222990"/>
            <a:ext cx="745927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340126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3" y="1209476"/>
            <a:ext cx="8674639" cy="4910328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  <a:lvl4pPr marL="685783" indent="-171446">
              <a:buFont typeface="Wingdings" panose="05000000000000000000" pitchFamily="2" charset="2"/>
              <a:buChar char="§"/>
              <a:defRPr baseline="0"/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 per slide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34684" y="6222990"/>
            <a:ext cx="745927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2404743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683" y="1209477"/>
            <a:ext cx="3995485" cy="491032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685783" indent="-171446">
              <a:buFont typeface="Wingdings" panose="05000000000000000000" pitchFamily="2" charset="2"/>
              <a:buChar char="§"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</a:t>
            </a:r>
          </a:p>
          <a:p>
            <a:pPr lvl="2"/>
            <a:r>
              <a:rPr lang="en-US" dirty="0"/>
              <a:t>Keep it to the point</a:t>
            </a:r>
          </a:p>
          <a:p>
            <a:pPr lvl="3"/>
            <a:r>
              <a:rPr lang="en-US" dirty="0"/>
              <a:t>Keep it under six items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358355" y="1209475"/>
            <a:ext cx="4550967" cy="4910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Insert visual that compliments your topic statement.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34683" y="6238770"/>
            <a:ext cx="7515523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</p:spTree>
    <p:extLst>
      <p:ext uri="{BB962C8B-B14F-4D97-AF65-F5344CB8AC3E}">
        <p14:creationId xmlns:p14="http://schemas.microsoft.com/office/powerpoint/2010/main" val="411045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47820" y="1264778"/>
            <a:ext cx="2961502" cy="4875461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 marL="576263" indent="-228600">
              <a:lnSpc>
                <a:spcPct val="90000"/>
              </a:lnSpc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bullet text.</a:t>
            </a:r>
          </a:p>
          <a:p>
            <a:pPr lvl="1"/>
            <a:r>
              <a:rPr lang="en-US" dirty="0"/>
              <a:t>Keep it short.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34683" y="1264778"/>
            <a:ext cx="5610640" cy="4875143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visual that compliments your topic statement.</a:t>
            </a:r>
          </a:p>
          <a:p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34683" y="6205538"/>
            <a:ext cx="7541990" cy="55086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Acronyms: </a:t>
            </a:r>
          </a:p>
        </p:txBody>
      </p: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234683" y="205099"/>
            <a:ext cx="8674639" cy="9184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 baseline="0">
                <a:latin typeface="Franklin Gothic Medium" panose="020B0603020102020204" pitchFamily="34" charset="0"/>
                <a:cs typeface="Adobe Devanagari" panose="02040503050201020203" pitchFamily="18" charset="0"/>
              </a:defRPr>
            </a:lvl1pPr>
          </a:lstStyle>
          <a:p>
            <a:r>
              <a:rPr lang="en-US" dirty="0"/>
              <a:t>“So what?” statement. No more than two lines detailing the ONE idea/topic for slide. (12-15 words)</a:t>
            </a:r>
          </a:p>
        </p:txBody>
      </p:sp>
    </p:spTree>
    <p:extLst>
      <p:ext uri="{BB962C8B-B14F-4D97-AF65-F5344CB8AC3E}">
        <p14:creationId xmlns:p14="http://schemas.microsoft.com/office/powerpoint/2010/main" val="180001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>
          <a:xfrm>
            <a:off x="452927" y="1312029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Slide Number Placeholder 2"/>
          <p:cNvSpPr txBox="1">
            <a:spLocks/>
          </p:cNvSpPr>
          <p:nvPr userDrawn="1"/>
        </p:nvSpPr>
        <p:spPr>
          <a:xfrm>
            <a:off x="8555503" y="6378700"/>
            <a:ext cx="359899" cy="250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DDE87-FADA-4B92-9BFD-BF708B477B5D}" type="slidenum">
              <a:rPr lang="en-US" sz="900" b="0" smtClean="0"/>
              <a:pPr/>
              <a:t>‹#›</a:t>
            </a:fld>
            <a:endParaRPr lang="en-US" sz="900" b="0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94891" y="6324600"/>
            <a:ext cx="676963" cy="381000"/>
            <a:chOff x="7857438" y="6324600"/>
            <a:chExt cx="676962" cy="381000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8534400" y="6324600"/>
              <a:ext cx="0" cy="381000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7438" y="6378700"/>
              <a:ext cx="594190" cy="272800"/>
            </a:xfrm>
            <a:prstGeom prst="rect">
              <a:avLst/>
            </a:prstGeom>
          </p:spPr>
        </p:pic>
      </p:grpSp>
      <p:sp>
        <p:nvSpPr>
          <p:cNvPr id="1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35839" y="307862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Put the takeaway here</a:t>
            </a:r>
          </a:p>
        </p:txBody>
      </p:sp>
    </p:spTree>
    <p:extLst>
      <p:ext uri="{BB962C8B-B14F-4D97-AF65-F5344CB8AC3E}">
        <p14:creationId xmlns:p14="http://schemas.microsoft.com/office/powerpoint/2010/main" val="20847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3" r:id="rId3"/>
    <p:sldLayoutId id="2147483666" r:id="rId4"/>
    <p:sldLayoutId id="2147483677" r:id="rId5"/>
    <p:sldLayoutId id="2147483650" r:id="rId6"/>
    <p:sldLayoutId id="2147483663" r:id="rId7"/>
    <p:sldLayoutId id="2147483652" r:id="rId8"/>
    <p:sldLayoutId id="2147483678" r:id="rId9"/>
    <p:sldLayoutId id="2147483660" r:id="rId10"/>
    <p:sldLayoutId id="2147483653" r:id="rId11"/>
    <p:sldLayoutId id="2147483692" r:id="rId12"/>
    <p:sldLayoutId id="2147483657" r:id="rId13"/>
    <p:sldLayoutId id="2147483693" r:id="rId14"/>
    <p:sldLayoutId id="2147483685" r:id="rId15"/>
    <p:sldLayoutId id="2147483684" r:id="rId16"/>
    <p:sldLayoutId id="2147483691" r:id="rId17"/>
    <p:sldLayoutId id="2147483690" r:id="rId18"/>
    <p:sldLayoutId id="2147483689" r:id="rId19"/>
    <p:sldLayoutId id="2147483686" r:id="rId20"/>
    <p:sldLayoutId id="2147483688" r:id="rId21"/>
    <p:sldLayoutId id="2147483687" r:id="rId22"/>
    <p:sldLayoutId id="2147483654" r:id="rId23"/>
    <p:sldLayoutId id="2147483682" r:id="rId24"/>
    <p:sldLayoutId id="2147483661" r:id="rId25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800" b="0" kern="1200" baseline="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342891" indent="-171446" algn="l" defTabSz="685783" rtl="0" eaLnBrk="1" latinLnBrk="0" hangingPunct="1">
        <a:lnSpc>
          <a:spcPct val="90000"/>
        </a:lnSpc>
        <a:spcBef>
          <a:spcPts val="375"/>
        </a:spcBef>
        <a:buFont typeface="Franklin Gothic Book" panose="020B05030201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685783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900091" indent="-214308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us-cert.gov/ncas/alerts/TA18-201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ecureworks.com/research/wcry-ransomware-analysi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eason.com/blog/operation-cobalt-kitty-apt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hyperlink" Target="https://www.prweb.com/" TargetMode="External"/><Relationship Id="rId4" Type="http://schemas.openxmlformats.org/officeDocument/2006/relationships/hyperlink" Target="https://www.vice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png"/><Relationship Id="rId4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EtzP-mCwNAs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Taking Down a Turret: Introduction to Cyber Operational Test and Evaluation</a:t>
            </a:r>
          </a:p>
          <a:p>
            <a:r>
              <a:rPr lang="en-US" sz="2000" dirty="0"/>
              <a:t>DATAWorks 2020 Mini-Tutorial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138091" y="3097913"/>
            <a:ext cx="3362144" cy="21107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Peter Mancini, Project Leader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Lee Allison</a:t>
            </a:r>
            <a:br>
              <a:rPr lang="en-US" sz="2000" dirty="0"/>
            </a:br>
            <a:r>
              <a:rPr lang="en-US" sz="2000" dirty="0"/>
              <a:t>Mark Herrera</a:t>
            </a:r>
            <a:br>
              <a:rPr lang="en-US" sz="2000" dirty="0"/>
            </a:br>
            <a:r>
              <a:rPr lang="en-US" sz="2000" dirty="0"/>
              <a:t>Jason Schlup</a:t>
            </a:r>
            <a:br>
              <a:rPr lang="en-US" sz="2000" dirty="0"/>
            </a:br>
            <a:r>
              <a:rPr lang="en-US" sz="2000" dirty="0"/>
              <a:t>Kelly Tran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369347" y="5082544"/>
            <a:ext cx="2899633" cy="457200"/>
          </a:xfrm>
        </p:spPr>
        <p:txBody>
          <a:bodyPr>
            <a:normAutofit/>
          </a:bodyPr>
          <a:lstStyle/>
          <a:p>
            <a:r>
              <a:rPr lang="en-US" sz="1600" dirty="0"/>
              <a:t>May 29, 2020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73516" y="3145408"/>
            <a:ext cx="2406870" cy="1973501"/>
          </a:xfrm>
          <a:prstGeom prst="roundRect">
            <a:avLst>
              <a:gd name="adj" fmla="val 15918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Image result for nerf dart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4355">
            <a:off x="7716779" y="2945762"/>
            <a:ext cx="745645" cy="7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nerf dart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3" r="41789" b="1340"/>
          <a:stretch/>
        </p:blipFill>
        <p:spPr bwMode="auto">
          <a:xfrm rot="4366561">
            <a:off x="6118073" y="3391332"/>
            <a:ext cx="122721" cy="7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in the news: The usual suspects</a:t>
            </a:r>
          </a:p>
        </p:txBody>
      </p:sp>
      <p:pic>
        <p:nvPicPr>
          <p:cNvPr id="12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" y="918716"/>
            <a:ext cx="4235626" cy="210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0080" y="2207640"/>
            <a:ext cx="338590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The New York Times Nov 24, 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303" y="1477189"/>
            <a:ext cx="38553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b="1" dirty="0"/>
              <a:t>Iranian Hackers Attack State Dept. via </a:t>
            </a:r>
            <a:r>
              <a:rPr lang="en-US" b="1" dirty="0">
                <a:latin typeface="Bahnschrift" panose="020B0502040204020203" pitchFamily="34" charset="0"/>
              </a:rPr>
              <a:t>Social</a:t>
            </a:r>
            <a:r>
              <a:rPr lang="en-US" b="1" dirty="0"/>
              <a:t> Media Accounts</a:t>
            </a:r>
          </a:p>
        </p:txBody>
      </p:sp>
      <p:pic>
        <p:nvPicPr>
          <p:cNvPr id="24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67" y="1011525"/>
            <a:ext cx="4796481" cy="181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388268" y="2140108"/>
            <a:ext cx="4381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The Times-Picayune Dec 19, 2019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88268" y="1396403"/>
            <a:ext cx="454690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" panose="020B0502040204020203" pitchFamily="34" charset="0"/>
              </a:rPr>
              <a:t>Timeline, cost unclear as New Orleans works to restore computer network after cyberattack</a:t>
            </a:r>
          </a:p>
        </p:txBody>
      </p:sp>
      <p:pic>
        <p:nvPicPr>
          <p:cNvPr id="29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" y="2776546"/>
            <a:ext cx="4436033" cy="197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67777" y="3997625"/>
            <a:ext cx="366060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The Baltimore Sun Aug 28, 2019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670" y="3289739"/>
            <a:ext cx="40796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</a:rPr>
              <a:t>Baltimore transfers $6 million to pay for ransomware attack</a:t>
            </a:r>
          </a:p>
        </p:txBody>
      </p:sp>
      <p:pic>
        <p:nvPicPr>
          <p:cNvPr id="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65" y="2952515"/>
            <a:ext cx="4963926" cy="189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447125" y="4172858"/>
            <a:ext cx="4381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NPR June 13, 2019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67296" y="3465708"/>
            <a:ext cx="460503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2000" b="1" dirty="0">
                <a:latin typeface="Bahnschrift" panose="020B0502040204020203" pitchFamily="34" charset="0"/>
              </a:rPr>
              <a:t>Hackers Demanding Ransoms Paralyze City Computer Systems In The U.S.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192"/>
            <a:ext cx="4963926" cy="187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90081" y="5144412"/>
            <a:ext cx="4531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</a:rPr>
              <a:t>State of Stolen Credentials in the Dark Web from Fortune 500 Companies</a:t>
            </a:r>
            <a:endParaRPr lang="en-US" sz="2000" b="1" i="0" dirty="0">
              <a:solidFill>
                <a:srgbClr val="080E14"/>
              </a:solidFill>
              <a:effectLst/>
              <a:latin typeface="Bahnschrift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1004" y="5826574"/>
            <a:ext cx="4381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Immuniweb.com Oct 30, 2019</a:t>
            </a:r>
          </a:p>
        </p:txBody>
      </p:sp>
      <p:pic>
        <p:nvPicPr>
          <p:cNvPr id="1028" name="Picture 4" descr="Facebook Logo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3" y="2171143"/>
            <a:ext cx="451668" cy="4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110" y="4589707"/>
            <a:ext cx="4381918" cy="18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487246" y="5750473"/>
            <a:ext cx="43819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NPR Feb 5, 2014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86244" y="5025549"/>
            <a:ext cx="40260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latin typeface="Bahnschrift" panose="020B0502040204020203" pitchFamily="34" charset="0"/>
              </a:rPr>
              <a:t>U.S. HVAC Firm Reportedly Linked To Target's Data Security Breach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332549" y="5704753"/>
            <a:ext cx="1098560" cy="746144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6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45" grpId="0"/>
      <p:bldP spid="46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Our demonstration uses real attacker and </a:t>
            </a:r>
            <a:br>
              <a:rPr lang="en-US" dirty="0"/>
            </a:br>
            <a:r>
              <a:rPr lang="en-US" dirty="0"/>
              <a:t>defender tools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676388" y="1269242"/>
          <a:ext cx="713232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8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Disclaimer: Try this </a:t>
            </a:r>
            <a:r>
              <a:rPr lang="en-US" b="1" u="sng" dirty="0"/>
              <a:t>at home</a:t>
            </a:r>
            <a:r>
              <a:rPr lang="en-US" dirty="0"/>
              <a:t>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these tools are free and legal to use (usually)</a:t>
            </a:r>
          </a:p>
          <a:p>
            <a:endParaRPr lang="en-US" dirty="0"/>
          </a:p>
          <a:p>
            <a:r>
              <a:rPr lang="en-US" dirty="0"/>
              <a:t>Learning by doing is the best method</a:t>
            </a:r>
          </a:p>
          <a:p>
            <a:endParaRPr lang="en-US" dirty="0"/>
          </a:p>
          <a:p>
            <a:r>
              <a:rPr lang="en-US" dirty="0"/>
              <a:t>Don’t be afraid to break your virtual machines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Second disclaimer: Do </a:t>
            </a:r>
            <a:r>
              <a:rPr lang="en-US" b="1" u="sng" dirty="0"/>
              <a:t>not</a:t>
            </a:r>
            <a:r>
              <a:rPr lang="en-US" dirty="0"/>
              <a:t> try this </a:t>
            </a:r>
            <a:r>
              <a:rPr lang="en-US" b="1" u="sng" dirty="0" smtClean="0"/>
              <a:t>not</a:t>
            </a:r>
            <a:r>
              <a:rPr lang="en-US" b="1" dirty="0" smtClean="0"/>
              <a:t> </a:t>
            </a:r>
            <a:r>
              <a:rPr lang="en-US" dirty="0" smtClean="0"/>
              <a:t>at </a:t>
            </a:r>
            <a:r>
              <a:rPr lang="en-US" dirty="0"/>
              <a:t>home!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not use your company-owned machine</a:t>
            </a:r>
          </a:p>
          <a:p>
            <a:endParaRPr lang="en-US" dirty="0"/>
          </a:p>
          <a:p>
            <a:r>
              <a:rPr lang="en-US" dirty="0"/>
              <a:t>Do not try any of what you're about to see unless you have the proper approvals (and it's legal)</a:t>
            </a:r>
          </a:p>
          <a:p>
            <a:endParaRPr lang="en-US" dirty="0"/>
          </a:p>
          <a:p>
            <a:r>
              <a:rPr lang="en-US" dirty="0"/>
              <a:t>Be </a:t>
            </a:r>
            <a:r>
              <a:rPr lang="en-US" i="1" dirty="0"/>
              <a:t>very</a:t>
            </a:r>
            <a:r>
              <a:rPr lang="en-US" dirty="0"/>
              <a:t> careful if you are connected to the internet</a:t>
            </a:r>
          </a:p>
          <a:p>
            <a:pPr lvl="1"/>
            <a:r>
              <a:rPr lang="en-US" dirty="0"/>
              <a:t>Better yet, don’t do this while connected to the internet</a:t>
            </a:r>
          </a:p>
          <a:p>
            <a:pPr lvl="1"/>
            <a:endParaRPr lang="en-US" dirty="0"/>
          </a:p>
          <a:p>
            <a:r>
              <a:rPr lang="en-US" dirty="0"/>
              <a:t>Keep your live systems secure and fully patched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831691"/>
            <a:ext cx="8229600" cy="2123658"/>
          </a:xfrm>
        </p:spPr>
        <p:txBody>
          <a:bodyPr/>
          <a:lstStyle/>
          <a:p>
            <a:pPr algn="ctr"/>
            <a:r>
              <a:rPr lang="en-US" sz="4400" b="1" dirty="0"/>
              <a:t>Today’s Demonstration:</a:t>
            </a:r>
            <a:br>
              <a:rPr lang="en-US" sz="4400" b="1" dirty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dirty="0"/>
              <a:t>Hacking a Turret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18272" y="3100552"/>
            <a:ext cx="3424870" cy="2808204"/>
          </a:xfrm>
          <a:prstGeom prst="roundRect">
            <a:avLst>
              <a:gd name="adj" fmla="val 15918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Image result for nerf dart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t="1575" r="43018" b="1338"/>
          <a:stretch/>
        </p:blipFill>
        <p:spPr bwMode="auto">
          <a:xfrm rot="4366561">
            <a:off x="5184014" y="3995374"/>
            <a:ext cx="87958" cy="72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nerf dart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6" t="1575" r="43018" b="1338"/>
          <a:stretch/>
        </p:blipFill>
        <p:spPr bwMode="auto">
          <a:xfrm rot="4366561">
            <a:off x="5208934" y="3997709"/>
            <a:ext cx="87958" cy="72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5"/>
          <a:stretch/>
        </p:blipFill>
        <p:spPr>
          <a:xfrm>
            <a:off x="2818272" y="3100552"/>
            <a:ext cx="2930018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50729 -0.190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50729 -0.1905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Let’s hack Peter’s Office Nerf Turret (ONT)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Peter wants to keep his office free of distractions</a:t>
            </a:r>
          </a:p>
          <a:p>
            <a:endParaRPr lang="en-US" dirty="0"/>
          </a:p>
          <a:p>
            <a:r>
              <a:rPr lang="en-US" dirty="0"/>
              <a:t>Peter’s laptop is connected to an internal network</a:t>
            </a:r>
          </a:p>
          <a:p>
            <a:endParaRPr lang="en-US" dirty="0"/>
          </a:p>
          <a:p>
            <a:r>
              <a:rPr lang="en-US" dirty="0"/>
              <a:t>ONT has been configured to not fire at Peter and his boss (R. Tool)</a:t>
            </a:r>
          </a:p>
          <a:p>
            <a:endParaRPr lang="en-US" dirty="0"/>
          </a:p>
          <a:p>
            <a:r>
              <a:rPr lang="en-US" dirty="0"/>
              <a:t>ONT is controlled by an unknown device</a:t>
            </a:r>
          </a:p>
          <a:p>
            <a:endParaRPr lang="en-US" dirty="0"/>
          </a:p>
          <a:p>
            <a:r>
              <a:rPr lang="en-US" dirty="0"/>
              <a:t>Peter has a network defense team (NDT) monitoring his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Video</a:t>
            </a:r>
          </a:p>
        </p:txBody>
      </p:sp>
    </p:spTree>
    <p:extLst>
      <p:ext uri="{BB962C8B-B14F-4D97-AF65-F5344CB8AC3E}">
        <p14:creationId xmlns:p14="http://schemas.microsoft.com/office/powerpoint/2010/main" val="41894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1"/>
          <a:stretch/>
        </p:blipFill>
        <p:spPr>
          <a:xfrm>
            <a:off x="3213953" y="2196406"/>
            <a:ext cx="1553466" cy="134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we know so far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7610" y="3587579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ONT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IP Address?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6" y="2236697"/>
            <a:ext cx="1801176" cy="1350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2153206" y="3795363"/>
            <a:ext cx="1266477" cy="1104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>
          <a:xfrm>
            <a:off x="4590699" y="3796062"/>
            <a:ext cx="1266477" cy="1103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>
          <a:xfrm>
            <a:off x="159448" y="2271127"/>
            <a:ext cx="1371600" cy="11936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90645" y="3464542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1531048" y="2867962"/>
            <a:ext cx="2245822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9848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Attacker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54374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Pete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IP Address?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782" y="34700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6597" y="1591851"/>
            <a:ext cx="226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Internal Network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10.10.10.1/24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214191" y="2867962"/>
            <a:ext cx="1888435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651041" y="3587580"/>
            <a:ext cx="610985" cy="39687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82531" y="2406297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5"/>
                </a:solidFill>
                <a:latin typeface="Bauhaus 93" panose="04030905020B02020C02" pitchFamily="82" charset="0"/>
              </a:rPr>
              <a:t>?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4315867" y="3469524"/>
            <a:ext cx="505502" cy="57811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80657" y="3321674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5"/>
                </a:solidFill>
                <a:latin typeface="Bauhaus 93" panose="04030905020B02020C02" pitchFamily="82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999848" y="1591851"/>
            <a:ext cx="6498109" cy="3993940"/>
          </a:xfrm>
          <a:prstGeom prst="roundRect">
            <a:avLst>
              <a:gd name="adj" fmla="val 6888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b="31142"/>
          <a:stretch/>
        </p:blipFill>
        <p:spPr>
          <a:xfrm>
            <a:off x="3109562" y="2132821"/>
            <a:ext cx="2861631" cy="288036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62" y="5024029"/>
            <a:ext cx="2861631" cy="17470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659" y="165466"/>
            <a:ext cx="8229600" cy="523220"/>
          </a:xfrm>
        </p:spPr>
        <p:txBody>
          <a:bodyPr/>
          <a:lstStyle/>
          <a:p>
            <a:r>
              <a:rPr lang="en-US" b="1" dirty="0"/>
              <a:t>Recon</a:t>
            </a:r>
            <a:r>
              <a:rPr lang="en-US" dirty="0"/>
              <a:t>: What does Peter like to do?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467777" y="151384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08960" y="5980921"/>
            <a:ext cx="2806648" cy="66724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8482" b="-5312"/>
          <a:stretch/>
        </p:blipFill>
        <p:spPr>
          <a:xfrm>
            <a:off x="6185149" y="1513840"/>
            <a:ext cx="2711367" cy="37490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395632" y="4401125"/>
            <a:ext cx="2425945" cy="71987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4" y="1442054"/>
            <a:ext cx="2469189" cy="48603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15655" y="4651701"/>
            <a:ext cx="17368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Analytics for Defense Intelligence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92083" y="2783758"/>
            <a:ext cx="250443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Staff Member at Analytics for Defense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92083" y="2975351"/>
            <a:ext cx="77088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Intelligence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292" y="1261460"/>
            <a:ext cx="2862355" cy="8432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053571" y="1220333"/>
            <a:ext cx="2936682" cy="5537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Image result for instagram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7" y="1105752"/>
            <a:ext cx="264608" cy="2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instagram word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6" y="1077634"/>
            <a:ext cx="1096211" cy="3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461318" y="4540932"/>
            <a:ext cx="36576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NADI</a:t>
            </a:r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507038" y="4752267"/>
            <a:ext cx="274320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 descr="Image result for facebook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49" y="884362"/>
            <a:ext cx="281305" cy="2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facebook logo word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34" y="911347"/>
            <a:ext cx="1061379" cy="22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Image result for linkedin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65" y="1134236"/>
            <a:ext cx="1125912" cy="3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0" grpId="0" animBg="1"/>
      <p:bldP spid="20" grpId="0" animBg="1"/>
      <p:bldP spid="21" grpId="0" animBg="1"/>
      <p:bldP spid="2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7"/>
          <a:stretch/>
        </p:blipFill>
        <p:spPr>
          <a:xfrm>
            <a:off x="533887" y="1870992"/>
            <a:ext cx="8097380" cy="2505799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67777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Create malicious PDF that will connect his computer to attacker</a:t>
            </a:r>
          </a:p>
          <a:p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34683" y="205099"/>
            <a:ext cx="8674639" cy="954107"/>
          </a:xfrm>
        </p:spPr>
        <p:txBody>
          <a:bodyPr/>
          <a:lstStyle/>
          <a:p>
            <a:r>
              <a:rPr lang="en-US" b="1" dirty="0"/>
              <a:t>Ingress</a:t>
            </a:r>
            <a:r>
              <a:rPr lang="en-US" dirty="0"/>
              <a:t>: Peter really wants to play Ultimate Frisbee with coworkers – let’s </a:t>
            </a:r>
            <a:r>
              <a:rPr lang="en-US" dirty="0" err="1"/>
              <a:t>spearphish</a:t>
            </a:r>
            <a:r>
              <a:rPr lang="en-US" dirty="0"/>
              <a:t> him!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886" y="2111022"/>
            <a:ext cx="8097381" cy="2478163"/>
          </a:xfrm>
          <a:prstGeom prst="rect">
            <a:avLst/>
          </a:prstGeom>
          <a:solidFill>
            <a:srgbClr val="23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3886" y="4589185"/>
            <a:ext cx="8097381" cy="226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0893" b="92032"/>
          <a:stretch/>
        </p:blipFill>
        <p:spPr>
          <a:xfrm>
            <a:off x="363645" y="5125985"/>
            <a:ext cx="8545677" cy="40524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63645" y="43767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9" r="41055" b="12027"/>
          <a:stretch/>
        </p:blipFill>
        <p:spPr>
          <a:xfrm>
            <a:off x="1232562" y="5084733"/>
            <a:ext cx="5974723" cy="3813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3" t="7597" b="42987"/>
          <a:stretch/>
        </p:blipFill>
        <p:spPr>
          <a:xfrm>
            <a:off x="1298672" y="4264941"/>
            <a:ext cx="6049946" cy="22405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4257040" y="4585132"/>
            <a:ext cx="266192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Listening host (</a:t>
            </a:r>
            <a:r>
              <a:rPr lang="en-US" sz="1200" b="1" dirty="0" err="1">
                <a:solidFill>
                  <a:schemeClr val="bg1"/>
                </a:solidFill>
                <a:latin typeface="Consolas" panose="020B0609020204030204" pitchFamily="49" charset="0"/>
              </a:rPr>
              <a:t>lhost</a:t>
            </a:r>
            <a:r>
              <a:rPr lang="en-US" sz="1200" b="1" dirty="0"/>
              <a:t>) set as the attacker laptop (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</a:rPr>
              <a:t>10.10.10.10</a:t>
            </a:r>
            <a:r>
              <a:rPr lang="en-US" sz="1200" b="1" dirty="0"/>
              <a:t>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5445" y="5703919"/>
            <a:ext cx="1938715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Malicious PDF filename set to 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</a:rPr>
              <a:t>frisbee.pdf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399085" y="5236858"/>
            <a:ext cx="1598731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Listen on port </a:t>
            </a:r>
            <a:r>
              <a:rPr lang="en-US" sz="1200" b="1" dirty="0">
                <a:solidFill>
                  <a:schemeClr val="bg1"/>
                </a:solidFill>
                <a:latin typeface="Consolas" panose="020B0609020204030204" pitchFamily="49" charset="0"/>
              </a:rPr>
              <a:t>4444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147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2094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20949 L -1.66667E-6 0.329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  <p:bldP spid="29" grpId="0" animBg="1"/>
      <p:bldP spid="29" grpId="1" animBg="1"/>
      <p:bldP spid="33" grpId="0" animBg="1"/>
      <p:bldP spid="3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nalysis box"/>
          <p:cNvSpPr/>
          <p:nvPr/>
        </p:nvSpPr>
        <p:spPr>
          <a:xfrm>
            <a:off x="2021916" y="4263152"/>
            <a:ext cx="6995118" cy="13554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ntro box"/>
          <p:cNvSpPr/>
          <p:nvPr/>
        </p:nvSpPr>
        <p:spPr>
          <a:xfrm>
            <a:off x="333103" y="1032734"/>
            <a:ext cx="8662032" cy="13554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ttack demo box"/>
          <p:cNvSpPr/>
          <p:nvPr/>
        </p:nvSpPr>
        <p:spPr>
          <a:xfrm>
            <a:off x="1183341" y="2644484"/>
            <a:ext cx="7833692" cy="13554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4826" y="1393339"/>
            <a:ext cx="3030054" cy="634254"/>
          </a:xfrm>
        </p:spPr>
        <p:txBody>
          <a:bodyPr>
            <a:noAutofit/>
          </a:bodyPr>
          <a:lstStyle/>
          <a:p>
            <a:r>
              <a:rPr lang="en-US" sz="2000" dirty="0"/>
              <a:t>Introduction to cyber testing and attack methods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3"/>
          </p:nvPr>
        </p:nvSpPr>
        <p:spPr>
          <a:xfrm>
            <a:off x="1376218" y="2960390"/>
            <a:ext cx="1810281" cy="688891"/>
          </a:xfrm>
        </p:spPr>
        <p:txBody>
          <a:bodyPr>
            <a:noAutofit/>
          </a:bodyPr>
          <a:lstStyle/>
          <a:p>
            <a:r>
              <a:rPr lang="en-US" sz="2000" dirty="0"/>
              <a:t>Cyber attack demonstration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5"/>
          </p:nvPr>
        </p:nvSpPr>
        <p:spPr>
          <a:xfrm>
            <a:off x="2172063" y="4606755"/>
            <a:ext cx="2028871" cy="668257"/>
          </a:xfrm>
        </p:spPr>
        <p:txBody>
          <a:bodyPr>
            <a:noAutofit/>
          </a:bodyPr>
          <a:lstStyle/>
          <a:p>
            <a:r>
              <a:rPr lang="en-US" sz="2000" dirty="0"/>
              <a:t>Analysis of cyber attack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for today’s presentation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/>
        </p:blipFill>
        <p:spPr>
          <a:xfrm>
            <a:off x="3838040" y="2834623"/>
            <a:ext cx="1153892" cy="987292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5"/>
          <a:stretch/>
        </p:blipFill>
        <p:spPr>
          <a:xfrm rot="2093099">
            <a:off x="7672631" y="2828278"/>
            <a:ext cx="1138870" cy="999981"/>
          </a:xfrm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2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1"/>
          <a:stretch/>
        </p:blipFill>
        <p:spPr>
          <a:xfrm>
            <a:off x="5643473" y="2834623"/>
            <a:ext cx="1193983" cy="987292"/>
          </a:xfrm>
        </p:spPr>
      </p:pic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>
            <a:off x="4991932" y="3328269"/>
            <a:ext cx="6515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37456" y="3328269"/>
            <a:ext cx="6515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breaking new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16899" b="18907"/>
          <a:stretch/>
        </p:blipFill>
        <p:spPr bwMode="auto">
          <a:xfrm>
            <a:off x="6377193" y="1322606"/>
            <a:ext cx="2025677" cy="7898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yber attack news headl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4" y="1175581"/>
            <a:ext cx="1841124" cy="11057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emo attack connector"/>
          <p:cNvSpPr/>
          <p:nvPr/>
        </p:nvSpPr>
        <p:spPr>
          <a:xfrm>
            <a:off x="1413743" y="3999948"/>
            <a:ext cx="586275" cy="730922"/>
          </a:xfrm>
          <a:prstGeom prst="corner">
            <a:avLst>
              <a:gd name="adj1" fmla="val 25145"/>
              <a:gd name="adj2" fmla="val 27631"/>
            </a:avLst>
          </a:prstGeom>
          <a:solidFill>
            <a:srgbClr val="6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ntro demo connector"/>
          <p:cNvSpPr/>
          <p:nvPr/>
        </p:nvSpPr>
        <p:spPr>
          <a:xfrm>
            <a:off x="597065" y="2388198"/>
            <a:ext cx="586275" cy="730922"/>
          </a:xfrm>
          <a:prstGeom prst="corner">
            <a:avLst>
              <a:gd name="adj1" fmla="val 25145"/>
              <a:gd name="adj2" fmla="val 27631"/>
            </a:avLst>
          </a:prstGeom>
          <a:solidFill>
            <a:srgbClr val="68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10181" b="14385"/>
          <a:stretch/>
        </p:blipFill>
        <p:spPr>
          <a:xfrm>
            <a:off x="4991932" y="4365409"/>
            <a:ext cx="3162016" cy="1151568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5326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21" grpId="0" animBg="1"/>
      <p:bldP spid="4" grpId="0" build="p"/>
      <p:bldP spid="6" grpId="0" build="p"/>
      <p:bldP spid="7" grpId="0" build="p"/>
      <p:bldP spid="2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 txBox="1">
            <a:spLocks/>
          </p:cNvSpPr>
          <p:nvPr/>
        </p:nvSpPr>
        <p:spPr>
          <a:xfrm>
            <a:off x="467777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 up listener to await Peter’s opening of the PDF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r="29864" b="41889"/>
          <a:stretch/>
        </p:blipFill>
        <p:spPr>
          <a:xfrm>
            <a:off x="213187" y="2258260"/>
            <a:ext cx="8484190" cy="2149353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34683" y="205099"/>
            <a:ext cx="8674639" cy="954107"/>
          </a:xfrm>
        </p:spPr>
        <p:txBody>
          <a:bodyPr/>
          <a:lstStyle/>
          <a:p>
            <a:r>
              <a:rPr lang="en-US" b="1" dirty="0"/>
              <a:t>Ingress</a:t>
            </a:r>
            <a:r>
              <a:rPr lang="en-US" dirty="0"/>
              <a:t>: Peter really wants to play Ultimate Frisbee with coworkers – let’s </a:t>
            </a:r>
            <a:r>
              <a:rPr lang="en-US" dirty="0" err="1"/>
              <a:t>spearphish</a:t>
            </a:r>
            <a:r>
              <a:rPr lang="en-US" dirty="0"/>
              <a:t> him!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3185" y="4394974"/>
            <a:ext cx="8717632" cy="1971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13186" y="2587335"/>
            <a:ext cx="8484190" cy="1807639"/>
          </a:xfrm>
          <a:prstGeom prst="rect">
            <a:avLst/>
          </a:prstGeom>
          <a:solidFill>
            <a:srgbClr val="23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3185" y="4394973"/>
            <a:ext cx="8696137" cy="196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254499" y="2844800"/>
            <a:ext cx="1971040" cy="0"/>
          </a:xfrm>
          <a:prstGeom prst="line">
            <a:avLst/>
          </a:prstGeom>
          <a:ln w="28575">
            <a:solidFill>
              <a:srgbClr val="81A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173219" y="3292296"/>
            <a:ext cx="1320800" cy="0"/>
          </a:xfrm>
          <a:prstGeom prst="line">
            <a:avLst/>
          </a:prstGeom>
          <a:ln w="28575">
            <a:solidFill>
              <a:srgbClr val="81A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235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2.77778E-6 0.28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Full email"/>
          <p:cNvGrpSpPr/>
          <p:nvPr/>
        </p:nvGrpSpPr>
        <p:grpSpPr>
          <a:xfrm>
            <a:off x="257175" y="1273969"/>
            <a:ext cx="8480425" cy="4215016"/>
            <a:chOff x="380814" y="1114222"/>
            <a:chExt cx="8480425" cy="42150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" t="-112" r="563" b="53116"/>
            <a:stretch/>
          </p:blipFill>
          <p:spPr>
            <a:xfrm>
              <a:off x="380814" y="1114222"/>
              <a:ext cx="8480425" cy="389354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" t="88073" r="563" b="8047"/>
            <a:stretch/>
          </p:blipFill>
          <p:spPr>
            <a:xfrm>
              <a:off x="380814" y="5007769"/>
              <a:ext cx="8480425" cy="321469"/>
            </a:xfrm>
            <a:prstGeom prst="rect">
              <a:avLst/>
            </a:prstGeom>
          </p:spPr>
        </p:pic>
      </p:grpSp>
      <p:pic>
        <p:nvPicPr>
          <p:cNvPr id="2" name="frisbe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4" r="85211" b="-355"/>
          <a:stretch/>
        </p:blipFill>
        <p:spPr>
          <a:xfrm>
            <a:off x="255301" y="5205317"/>
            <a:ext cx="2282085" cy="274320"/>
          </a:xfrm>
          <a:prstGeom prst="rect">
            <a:avLst/>
          </a:prstGeom>
        </p:spPr>
      </p:pic>
      <p:sp>
        <p:nvSpPr>
          <p:cNvPr id="26" name="Hide Body"/>
          <p:cNvSpPr/>
          <p:nvPr/>
        </p:nvSpPr>
        <p:spPr>
          <a:xfrm>
            <a:off x="152400" y="2497931"/>
            <a:ext cx="8670131" cy="2709863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Text highlight 2"/>
          <p:cNvGrpSpPr/>
          <p:nvPr/>
        </p:nvGrpSpPr>
        <p:grpSpPr>
          <a:xfrm>
            <a:off x="321468" y="3626659"/>
            <a:ext cx="8029575" cy="475718"/>
            <a:chOff x="377081" y="4455334"/>
            <a:chExt cx="6977774" cy="475718"/>
          </a:xfrm>
        </p:grpSpPr>
        <p:sp>
          <p:nvSpPr>
            <p:cNvPr id="39" name="Rectangle 38"/>
            <p:cNvSpPr/>
            <p:nvPr/>
          </p:nvSpPr>
          <p:spPr>
            <a:xfrm>
              <a:off x="377081" y="4579704"/>
              <a:ext cx="6977774" cy="226978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65612" y="4455334"/>
              <a:ext cx="1589243" cy="124370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77082" y="4806682"/>
              <a:ext cx="3115860" cy="124370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Text highlight 1"/>
          <p:cNvGrpSpPr/>
          <p:nvPr/>
        </p:nvGrpSpPr>
        <p:grpSpPr>
          <a:xfrm>
            <a:off x="321468" y="3032643"/>
            <a:ext cx="7950994" cy="453505"/>
            <a:chOff x="377082" y="3539994"/>
            <a:chExt cx="7232913" cy="485849"/>
          </a:xfrm>
        </p:grpSpPr>
        <p:sp>
          <p:nvSpPr>
            <p:cNvPr id="36" name="Rectangle 35"/>
            <p:cNvSpPr/>
            <p:nvPr/>
          </p:nvSpPr>
          <p:spPr>
            <a:xfrm>
              <a:off x="377082" y="3690518"/>
              <a:ext cx="7232913" cy="335325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23353" y="3539994"/>
              <a:ext cx="6186642" cy="150530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Attachment highlight"/>
          <p:cNvSpPr/>
          <p:nvPr/>
        </p:nvSpPr>
        <p:spPr>
          <a:xfrm>
            <a:off x="253380" y="5177750"/>
            <a:ext cx="1982614" cy="3198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Ingress</a:t>
            </a:r>
            <a:r>
              <a:rPr lang="en-US" dirty="0"/>
              <a:t>: Peter really wants to play Ultimate Frisbee with coworkers – let’s spearphish him!</a:t>
            </a:r>
          </a:p>
        </p:txBody>
      </p:sp>
      <p:pic>
        <p:nvPicPr>
          <p:cNvPr id="22" name="Sender popu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7511" r="62615" b="85462"/>
          <a:stretch/>
        </p:blipFill>
        <p:spPr>
          <a:xfrm>
            <a:off x="2275608" y="2953649"/>
            <a:ext cx="4950731" cy="91176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3" name="Hide sender"/>
          <p:cNvSpPr/>
          <p:nvPr/>
        </p:nvSpPr>
        <p:spPr>
          <a:xfrm>
            <a:off x="152400" y="1268294"/>
            <a:ext cx="8670131" cy="1229637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ender highlight"/>
          <p:cNvSpPr/>
          <p:nvPr/>
        </p:nvSpPr>
        <p:spPr>
          <a:xfrm>
            <a:off x="269513" y="1891145"/>
            <a:ext cx="3055578" cy="617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ide attachment"/>
          <p:cNvSpPr/>
          <p:nvPr/>
        </p:nvSpPr>
        <p:spPr>
          <a:xfrm>
            <a:off x="152399" y="5229063"/>
            <a:ext cx="8670131" cy="289801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Attachment popup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88" y="1674630"/>
            <a:ext cx="3580516" cy="380796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617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3" grpId="0" animBg="1"/>
      <p:bldP spid="23" grpId="1" animBg="1"/>
      <p:bldP spid="23" grpId="2" animBg="1"/>
      <p:bldP spid="7" grpId="0" animBg="1"/>
      <p:bldP spid="7" grpId="1" animBg="1"/>
      <p:bldP spid="25" grpId="2" animBg="1"/>
      <p:bldP spid="25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 txBox="1">
            <a:spLocks/>
          </p:cNvSpPr>
          <p:nvPr/>
        </p:nvSpPr>
        <p:spPr>
          <a:xfrm>
            <a:off x="467777" y="1371600"/>
            <a:ext cx="82296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Once Peter opens the PDF, we have access to his system</a:t>
            </a:r>
          </a:p>
          <a:p>
            <a:endParaRPr lang="en-US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34683" y="205099"/>
            <a:ext cx="8674639" cy="954107"/>
          </a:xfrm>
        </p:spPr>
        <p:txBody>
          <a:bodyPr/>
          <a:lstStyle/>
          <a:p>
            <a:r>
              <a:rPr lang="en-US" b="1" dirty="0"/>
              <a:t>Ingress</a:t>
            </a:r>
            <a:r>
              <a:rPr lang="en-US" dirty="0"/>
              <a:t>: Peter really wants to play Ultimate Frisbee with coworkers – let’s spearphish him!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53021" b="13854"/>
          <a:stretch/>
        </p:blipFill>
        <p:spPr>
          <a:xfrm>
            <a:off x="152053" y="2008141"/>
            <a:ext cx="8839898" cy="324885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577" y="1726630"/>
            <a:ext cx="9144000" cy="3581176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3"/>
          <a:stretch/>
        </p:blipFill>
        <p:spPr>
          <a:xfrm>
            <a:off x="1250414" y="3112961"/>
            <a:ext cx="6643171" cy="127215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1124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 bwMode="auto">
          <a:xfrm>
            <a:off x="234683" y="205099"/>
            <a:ext cx="86746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Defensive Observation</a:t>
            </a:r>
            <a:r>
              <a:rPr lang="en-US" dirty="0"/>
              <a:t>: Why is Peter communicating with an unknown IP address on port 4444? </a:t>
            </a:r>
          </a:p>
        </p:txBody>
      </p:sp>
      <p:pic>
        <p:nvPicPr>
          <p:cNvPr id="2" name="Wireshar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b="35962"/>
          <a:stretch/>
        </p:blipFill>
        <p:spPr>
          <a:xfrm>
            <a:off x="721359" y="2081023"/>
            <a:ext cx="7660881" cy="38051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Fade box">
            <a:extLst>
              <a:ext uri="{FF2B5EF4-FFF2-40B4-BE49-F238E27FC236}">
                <a16:creationId xmlns:a16="http://schemas.microsoft.com/office/drawing/2014/main" id="{DA44C294-1E6E-45ED-B21C-B9F49ACFF32F}"/>
              </a:ext>
            </a:extLst>
          </p:cNvPr>
          <p:cNvSpPr/>
          <p:nvPr/>
        </p:nvSpPr>
        <p:spPr>
          <a:xfrm>
            <a:off x="721358" y="2081022"/>
            <a:ext cx="7660881" cy="3805147"/>
          </a:xfrm>
          <a:custGeom>
            <a:avLst/>
            <a:gdLst>
              <a:gd name="connsiteX0" fmla="*/ 1645922 w 7660881"/>
              <a:gd name="connsiteY0" fmla="*/ 1202909 h 3805147"/>
              <a:gd name="connsiteX1" fmla="*/ 1645922 w 7660881"/>
              <a:gd name="connsiteY1" fmla="*/ 2300189 h 3805147"/>
              <a:gd name="connsiteX2" fmla="*/ 7557938 w 7660881"/>
              <a:gd name="connsiteY2" fmla="*/ 2300189 h 3805147"/>
              <a:gd name="connsiteX3" fmla="*/ 7557938 w 7660881"/>
              <a:gd name="connsiteY3" fmla="*/ 1202909 h 3805147"/>
              <a:gd name="connsiteX4" fmla="*/ 0 w 7660881"/>
              <a:gd name="connsiteY4" fmla="*/ 0 h 3805147"/>
              <a:gd name="connsiteX5" fmla="*/ 7660881 w 7660881"/>
              <a:gd name="connsiteY5" fmla="*/ 0 h 3805147"/>
              <a:gd name="connsiteX6" fmla="*/ 7660881 w 7660881"/>
              <a:gd name="connsiteY6" fmla="*/ 3805147 h 3805147"/>
              <a:gd name="connsiteX7" fmla="*/ 0 w 7660881"/>
              <a:gd name="connsiteY7" fmla="*/ 3805147 h 380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0881" h="3805147">
                <a:moveTo>
                  <a:pt x="1645922" y="1202909"/>
                </a:moveTo>
                <a:lnTo>
                  <a:pt x="1645922" y="2300189"/>
                </a:lnTo>
                <a:lnTo>
                  <a:pt x="7557938" y="2300189"/>
                </a:lnTo>
                <a:lnTo>
                  <a:pt x="7557938" y="1202909"/>
                </a:lnTo>
                <a:close/>
                <a:moveTo>
                  <a:pt x="0" y="0"/>
                </a:moveTo>
                <a:lnTo>
                  <a:pt x="7660881" y="0"/>
                </a:lnTo>
                <a:lnTo>
                  <a:pt x="7660881" y="3805147"/>
                </a:lnTo>
                <a:lnTo>
                  <a:pt x="0" y="3805147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Highlight Box"/>
          <p:cNvSpPr/>
          <p:nvPr/>
        </p:nvSpPr>
        <p:spPr>
          <a:xfrm>
            <a:off x="2367280" y="3285211"/>
            <a:ext cx="5912016" cy="1097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" y="171041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Wireshark output:</a:t>
            </a:r>
          </a:p>
        </p:txBody>
      </p:sp>
      <p:sp>
        <p:nvSpPr>
          <p:cNvPr id="13" name="Attacker"/>
          <p:cNvSpPr txBox="1"/>
          <p:nvPr/>
        </p:nvSpPr>
        <p:spPr>
          <a:xfrm>
            <a:off x="4721088" y="3415409"/>
            <a:ext cx="100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(Attacker)</a:t>
            </a:r>
          </a:p>
        </p:txBody>
      </p:sp>
      <p:sp>
        <p:nvSpPr>
          <p:cNvPr id="14" name="Peter"/>
          <p:cNvSpPr txBox="1"/>
          <p:nvPr/>
        </p:nvSpPr>
        <p:spPr>
          <a:xfrm>
            <a:off x="3200457" y="3415409"/>
            <a:ext cx="1005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(Peter)</a:t>
            </a:r>
          </a:p>
        </p:txBody>
      </p:sp>
    </p:spTree>
    <p:extLst>
      <p:ext uri="{BB962C8B-B14F-4D97-AF65-F5344CB8AC3E}">
        <p14:creationId xmlns:p14="http://schemas.microsoft.com/office/powerpoint/2010/main" val="7733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We have successfully phished Peter and gained access to his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</a:t>
            </a:r>
            <a:r>
              <a:rPr lang="en-US" b="1" i="1" u="sng" dirty="0"/>
              <a:t>actually</a:t>
            </a:r>
            <a:r>
              <a:rPr lang="en-US" dirty="0"/>
              <a:t> uses phishing and who </a:t>
            </a:r>
            <a:r>
              <a:rPr lang="en-US" b="1" i="1" u="sng" dirty="0"/>
              <a:t>actually</a:t>
            </a:r>
            <a:r>
              <a:rPr lang="en-US" dirty="0"/>
              <a:t> falls for it?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United States, Viktor Borisovich Netyksho, and Robert S. Mueller. 2018. United States of America v. Viktor Borisovich Netyksho [and 11 others], defendants: case 1:18-cr-00215-ABJ. http://purl.fdlp.gov/GPO/gpo115873.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9860" y="2098325"/>
            <a:ext cx="8697355" cy="3610750"/>
            <a:chOff x="86600" y="1757362"/>
            <a:chExt cx="8697355" cy="36107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78" y="1766887"/>
              <a:ext cx="5048250" cy="33242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6600" y="5091113"/>
              <a:ext cx="3173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388"/>
              <a:r>
                <a:rPr lang="en-US" sz="1200" dirty="0"/>
                <a:t>crowdstrike.com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0205" y="1757362"/>
              <a:ext cx="3333750" cy="33337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50205" y="4814113"/>
              <a:ext cx="30258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4048"/>
              <a:r>
                <a:rPr lang="en-US" sz="1200" dirty="0"/>
                <a:t>Hillary Clinton campaign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2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1"/>
          <a:stretch/>
        </p:blipFill>
        <p:spPr>
          <a:xfrm>
            <a:off x="3213953" y="2196406"/>
            <a:ext cx="1553466" cy="134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we know so far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7610" y="3587579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ONT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IP Address?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6" y="2236697"/>
            <a:ext cx="1801176" cy="1350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2153206" y="3795363"/>
            <a:ext cx="1266477" cy="11045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>
          <a:xfrm>
            <a:off x="4590699" y="3796062"/>
            <a:ext cx="1266477" cy="1103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>
          <a:xfrm>
            <a:off x="159448" y="2271127"/>
            <a:ext cx="1371600" cy="11936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90645" y="3464542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1531048" y="2867962"/>
            <a:ext cx="2245822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9848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Attacker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54374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Pete</a:t>
            </a:r>
          </a:p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10.10.10.20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1782" y="34700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6597" y="1591851"/>
            <a:ext cx="226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Internal Network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10.10.10.1/24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214191" y="2867962"/>
            <a:ext cx="1888435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651041" y="3587580"/>
            <a:ext cx="610985" cy="39687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82531" y="2406297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5"/>
                </a:solidFill>
                <a:latin typeface="Bauhaus 93" panose="04030905020B02020C02" pitchFamily="82" charset="0"/>
              </a:rPr>
              <a:t>?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4315867" y="3469523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4315867" y="3469524"/>
            <a:ext cx="505502" cy="57811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80657" y="3321674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5"/>
                </a:solidFill>
                <a:latin typeface="Bauhaus 93" panose="04030905020B02020C02" pitchFamily="82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999848" y="1591851"/>
            <a:ext cx="6498109" cy="3993940"/>
          </a:xfrm>
          <a:prstGeom prst="roundRect">
            <a:avLst>
              <a:gd name="adj" fmla="val 6888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4590698" y="3795362"/>
            <a:ext cx="1266477" cy="11045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61928" y="2683271"/>
            <a:ext cx="771339" cy="362303"/>
            <a:chOff x="1774273" y="2406297"/>
            <a:chExt cx="705402" cy="37666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" name="Rectangle 1"/>
            <p:cNvSpPr/>
            <p:nvPr/>
          </p:nvSpPr>
          <p:spPr>
            <a:xfrm>
              <a:off x="1774273" y="2406297"/>
              <a:ext cx="705402" cy="37666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Isosceles Triangle 23"/>
            <p:cNvSpPr/>
            <p:nvPr/>
          </p:nvSpPr>
          <p:spPr>
            <a:xfrm rot="10800000" flipV="1">
              <a:off x="1798980" y="2569835"/>
              <a:ext cx="655988" cy="213120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Isosceles Triangle 3"/>
            <p:cNvSpPr/>
            <p:nvPr/>
          </p:nvSpPr>
          <p:spPr>
            <a:xfrm flipV="1">
              <a:off x="1798981" y="2408034"/>
              <a:ext cx="655984" cy="204257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6718 -2.59259E-6 C 0.20711 0.00556 0.18177 0.01667 0.20989 0.05047 C 0.22968 0.07477 0.26198 0.12639 0.27916 0.15255 C 0.29618 0.17824 0.32725 0.1919 0.33559 0.2013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Persist:</a:t>
            </a:r>
            <a:r>
              <a:rPr lang="en-US" dirty="0"/>
              <a:t> Peter may close this program – let’s embed ourselves deeper in his system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89"/>
          <a:stretch/>
        </p:blipFill>
        <p:spPr>
          <a:xfrm>
            <a:off x="244257" y="1636048"/>
            <a:ext cx="3639504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7" y="3342273"/>
            <a:ext cx="6344535" cy="2419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8331" y="1795335"/>
            <a:ext cx="3199429" cy="126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meterpreter command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getpid </a:t>
            </a:r>
            <a:r>
              <a:rPr lang="en-US" sz="1600" dirty="0"/>
              <a:t>tells us we are running as process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2908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/>
            </a:r>
            <a:b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</a:br>
            <a:r>
              <a:rPr lang="en-US" sz="1200" i="1" dirty="0"/>
              <a:t>Note: Process IDs (PIDs) vary</a:t>
            </a:r>
            <a:endParaRPr lang="en-US" sz="1400" i="1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6688" y="5170131"/>
            <a:ext cx="443003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Migrating to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explorer.exe</a:t>
            </a:r>
            <a:r>
              <a:rPr lang="en-US" sz="1600" dirty="0"/>
              <a:t> (PID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3476</a:t>
            </a:r>
            <a:r>
              <a:rPr lang="en-US" sz="1600" dirty="0"/>
              <a:t>) ensures that we maintain persistent presence on the victim’s computer. </a:t>
            </a:r>
            <a:endParaRPr lang="en-US" sz="16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982" y="2479040"/>
            <a:ext cx="1955577" cy="36576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38981" y="5049520"/>
            <a:ext cx="2971579" cy="52832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8636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6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748" y="2376972"/>
            <a:ext cx="6144126" cy="34543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We have inserted ourselves into a long-lived process.  Does this actually happen?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7777" y="6205538"/>
            <a:ext cx="7323981" cy="550862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https://www.us-cert.gov/ncas/alerts/TA18-201A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3158" y="5827108"/>
            <a:ext cx="3025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malwarebytes.com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13792" y="1885312"/>
            <a:ext cx="6348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Emotet Banking Trojan: Stealing banking info</a:t>
            </a:r>
          </a:p>
        </p:txBody>
      </p:sp>
    </p:spTree>
    <p:extLst>
      <p:ext uri="{BB962C8B-B14F-4D97-AF65-F5344CB8AC3E}">
        <p14:creationId xmlns:p14="http://schemas.microsoft.com/office/powerpoint/2010/main" val="30405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332" r="460" b="13956"/>
          <a:stretch/>
        </p:blipFill>
        <p:spPr>
          <a:xfrm>
            <a:off x="382052" y="1662113"/>
            <a:ext cx="7452261" cy="4422344"/>
          </a:xfrm>
          <a:prstGeom prst="rect">
            <a:avLst/>
          </a:prstGeom>
          <a:ln w="28575">
            <a:solidFill>
              <a:srgbClr val="08192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80" b="94464"/>
          <a:stretch/>
        </p:blipFill>
        <p:spPr>
          <a:xfrm>
            <a:off x="382052" y="1293052"/>
            <a:ext cx="7450673" cy="351097"/>
          </a:xfrm>
          <a:prstGeom prst="rect">
            <a:avLst/>
          </a:prstGeom>
          <a:ln w="28575">
            <a:solidFill>
              <a:srgbClr val="081922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This may or may not be the turret – what else can we see?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0360" y="3336530"/>
            <a:ext cx="5967855" cy="18062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0361" y="5241552"/>
            <a:ext cx="5967854" cy="742894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 hidden="1"/>
          <p:cNvSpPr/>
          <p:nvPr/>
        </p:nvSpPr>
        <p:spPr>
          <a:xfrm>
            <a:off x="382052" y="1645011"/>
            <a:ext cx="7486650" cy="4439446"/>
          </a:xfrm>
          <a:prstGeom prst="rect">
            <a:avLst/>
          </a:prstGeom>
          <a:solidFill>
            <a:srgbClr val="081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n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80" y="1173882"/>
            <a:ext cx="1155878" cy="115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6827" y="3897032"/>
            <a:ext cx="97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Peter’s laptop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0420" y="4988379"/>
            <a:ext cx="1716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Unknown </a:t>
            </a:r>
          </a:p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device</a:t>
            </a:r>
          </a:p>
          <a:p>
            <a:pPr algn="ctr"/>
            <a:r>
              <a:rPr lang="en-US" sz="1400" b="1" dirty="0">
                <a:solidFill>
                  <a:schemeClr val="bg2">
                    <a:lumMod val="75000"/>
                  </a:schemeClr>
                </a:solidFill>
              </a:rPr>
              <a:t>(Likely the turret, all ports filtered)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1" y="6110634"/>
            <a:ext cx="7868703" cy="747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3192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4.72222E-6 0.6974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4" y="1373169"/>
            <a:ext cx="7477125" cy="3924300"/>
          </a:xfrm>
          <a:prstGeom prst="rect">
            <a:avLst/>
          </a:prstGeom>
          <a:ln w="28575">
            <a:solidFill>
              <a:srgbClr val="081922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</a:t>
            </a:r>
            <a:r>
              <a:rPr lang="en-US" dirty="0"/>
              <a:t>: There’s a device filtering packets – can we scan from Pete’s computer?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777" y="4240840"/>
            <a:ext cx="5894753" cy="7428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202" y="2921766"/>
            <a:ext cx="7477500" cy="2375704"/>
          </a:xfrm>
          <a:prstGeom prst="rect">
            <a:avLst/>
          </a:prstGeom>
          <a:gradFill flip="none" rotWithShape="1">
            <a:gsLst>
              <a:gs pos="0">
                <a:srgbClr val="01090E"/>
              </a:gs>
              <a:gs pos="100000">
                <a:srgbClr val="0A181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24195" y="3009900"/>
            <a:ext cx="1344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Current Metasploit session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8248" y="3967185"/>
            <a:ext cx="1716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Route traffic through session 1 (Pete)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203" y="2228849"/>
            <a:ext cx="7477125" cy="78105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5331424"/>
            <a:ext cx="7868703" cy="1526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2.5E-6 0.35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5" grpId="0"/>
      <p:bldP spid="1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44"/>
          <a:stretch/>
        </p:blipFill>
        <p:spPr>
          <a:xfrm>
            <a:off x="1818167" y="2705538"/>
            <a:ext cx="4200495" cy="308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56" y="133443"/>
            <a:ext cx="8471507" cy="954107"/>
          </a:xfrm>
        </p:spPr>
        <p:txBody>
          <a:bodyPr/>
          <a:lstStyle/>
          <a:p>
            <a:r>
              <a:rPr lang="en-US" dirty="0"/>
              <a:t>Cybersecurity test and evaluation begins with understanding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777" y="1329746"/>
            <a:ext cx="8229600" cy="446145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/>
              <a:t>What is the purpose of this test?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i="1" dirty="0"/>
              <a:t>Example: </a:t>
            </a:r>
            <a:r>
              <a:rPr lang="en-US" sz="2000" dirty="0"/>
              <a:t>Can </a:t>
            </a:r>
            <a:r>
              <a:rPr lang="en-US" sz="2000" dirty="0" smtClean="0"/>
              <a:t>an adversary </a:t>
            </a:r>
            <a:r>
              <a:rPr lang="en-US" sz="2000" dirty="0"/>
              <a:t>access a particular system?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i="1" dirty="0"/>
              <a:t>Example: </a:t>
            </a:r>
            <a:r>
              <a:rPr lang="en-US" sz="2000" dirty="0"/>
              <a:t>Can an adversary affect </a:t>
            </a:r>
            <a:r>
              <a:rPr lang="en-US" sz="2000" dirty="0" smtClean="0"/>
              <a:t>the </a:t>
            </a:r>
            <a:r>
              <a:rPr lang="en-US" sz="2000" dirty="0"/>
              <a:t>mission?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76716" y="2730448"/>
            <a:ext cx="821444" cy="75062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13862" y="3065121"/>
            <a:ext cx="5040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398293" y="3876860"/>
            <a:ext cx="1037229" cy="709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25573" y="4220537"/>
            <a:ext cx="1037229" cy="35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"/>
          <a:stretch/>
        </p:blipFill>
        <p:spPr>
          <a:xfrm>
            <a:off x="382052" y="2026920"/>
            <a:ext cx="7465482" cy="2672658"/>
          </a:xfrm>
          <a:prstGeom prst="rect">
            <a:avLst/>
          </a:prstGeom>
          <a:ln w="28575"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What does a scan of the unknown </a:t>
            </a:r>
            <a:br>
              <a:rPr lang="en-US" dirty="0"/>
            </a:br>
            <a:r>
              <a:rPr lang="en-US" dirty="0"/>
              <a:t>device reveal?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052" y="3597651"/>
            <a:ext cx="7465482" cy="45559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 hidden="1"/>
          <p:cNvSpPr/>
          <p:nvPr/>
        </p:nvSpPr>
        <p:spPr>
          <a:xfrm>
            <a:off x="382052" y="3165958"/>
            <a:ext cx="7465481" cy="1533620"/>
          </a:xfrm>
          <a:prstGeom prst="rect">
            <a:avLst/>
          </a:prstGeom>
          <a:solidFill>
            <a:srgbClr val="04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77144" y="4104047"/>
            <a:ext cx="1783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Port 22 open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(possibly </a:t>
            </a:r>
            <a:r>
              <a:rPr lang="en-US" b="1" dirty="0" err="1">
                <a:solidFill>
                  <a:srgbClr val="00B050"/>
                </a:solidFill>
              </a:rPr>
              <a:t>ssh</a:t>
            </a:r>
            <a:r>
              <a:rPr lang="en-US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0495" y="3002502"/>
            <a:ext cx="255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Scan common ports on unknown machine</a:t>
            </a:r>
            <a:endParaRPr lang="en-US" sz="1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239" y="4721611"/>
            <a:ext cx="7718727" cy="2158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92980" y="2224992"/>
            <a:ext cx="2685733" cy="742894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00657" y="4876226"/>
            <a:ext cx="516030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Using </a:t>
            </a:r>
            <a:r>
              <a:rPr lang="en-US" sz="1600" dirty="0" err="1">
                <a:solidFill>
                  <a:schemeClr val="bg1"/>
                </a:solidFill>
              </a:rPr>
              <a:t>ssh</a:t>
            </a:r>
            <a:r>
              <a:rPr lang="en-US" sz="1600" dirty="0"/>
              <a:t> would allow us to blend in with normal traffic.  We will attempt to </a:t>
            </a:r>
            <a:r>
              <a:rPr lang="en-US" sz="1600" dirty="0">
                <a:solidFill>
                  <a:schemeClr val="bg1"/>
                </a:solidFill>
              </a:rPr>
              <a:t>find credentials </a:t>
            </a:r>
            <a:r>
              <a:rPr lang="en-US" sz="1600" dirty="0"/>
              <a:t>to allow an </a:t>
            </a:r>
            <a:r>
              <a:rPr lang="en-US" sz="1600" dirty="0" err="1">
                <a:solidFill>
                  <a:schemeClr val="bg1"/>
                </a:solidFill>
              </a:rPr>
              <a:t>ssh</a:t>
            </a:r>
            <a:r>
              <a:rPr lang="en-US" sz="1600" dirty="0"/>
              <a:t> connection.</a:t>
            </a:r>
            <a:endParaRPr lang="en-US" sz="16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039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6974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5" grpId="0"/>
      <p:bldP spid="13" grpId="0"/>
      <p:bldP spid="11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Does discovery end when you enter a network?  WannaCry doesn’t think so!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3982" y="1318439"/>
            <a:ext cx="6438262" cy="48608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https://www.secureworks.com/research/wcry-ransomware-analysis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1"/>
          <a:stretch/>
        </p:blipFill>
        <p:spPr>
          <a:xfrm>
            <a:off x="3213953" y="2196406"/>
            <a:ext cx="1553466" cy="134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we know so far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7610" y="3587579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ONT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IP Address?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2153206" y="3795363"/>
            <a:ext cx="1266477" cy="1104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>
          <a:xfrm>
            <a:off x="159448" y="2271127"/>
            <a:ext cx="1371600" cy="11936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90645" y="3464542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1531048" y="2867962"/>
            <a:ext cx="2245822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9848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Attacker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54374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Pete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782" y="34700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6597" y="1591851"/>
            <a:ext cx="226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Internal Network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10.10.10.1/24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214191" y="2867962"/>
            <a:ext cx="553228" cy="0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651041" y="3587580"/>
            <a:ext cx="610985" cy="39687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315867" y="3469523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680657" y="3321674"/>
            <a:ext cx="55175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5"/>
                </a:solidFill>
                <a:latin typeface="Bauhaus 93" panose="04030905020B02020C02" pitchFamily="82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999848" y="1591851"/>
            <a:ext cx="6498109" cy="3993940"/>
          </a:xfrm>
          <a:prstGeom prst="roundRect">
            <a:avLst>
              <a:gd name="adj" fmla="val 6888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4590698" y="3795362"/>
            <a:ext cx="1266477" cy="11045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4602967" y="2379174"/>
            <a:ext cx="1266477" cy="110451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5698792" y="2867962"/>
            <a:ext cx="678818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6" y="2236697"/>
            <a:ext cx="1801176" cy="13508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39034" y="3237087"/>
            <a:ext cx="157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10.10.10.30</a:t>
            </a:r>
          </a:p>
        </p:txBody>
      </p:sp>
    </p:spTree>
    <p:extLst>
      <p:ext uri="{BB962C8B-B14F-4D97-AF65-F5344CB8AC3E}">
        <p14:creationId xmlns:p14="http://schemas.microsoft.com/office/powerpoint/2010/main" val="23470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We don’t have credentials yet, so let’s fix that problem!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/>
          <a:stretch/>
        </p:blipFill>
        <p:spPr>
          <a:xfrm>
            <a:off x="81280" y="1946416"/>
            <a:ext cx="8991600" cy="1661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2899" y="1930400"/>
            <a:ext cx="2764221" cy="142240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378" y="3941617"/>
            <a:ext cx="6442141" cy="523220"/>
          </a:xfrm>
          <a:prstGeom prst="rect">
            <a:avLst/>
          </a:prstGeom>
          <a:solidFill>
            <a:srgbClr val="232A37"/>
          </a:solidFill>
          <a:ln w="57150">
            <a:solidFill>
              <a:srgbClr val="FF6D6E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use post/windows/gather/hashdump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2400" y="2905760"/>
            <a:ext cx="2529840" cy="172720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1378" y="4967777"/>
            <a:ext cx="7082222" cy="523220"/>
          </a:xfrm>
          <a:prstGeom prst="rect">
            <a:avLst/>
          </a:prstGeom>
          <a:solidFill>
            <a:srgbClr val="232A37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Operation failed: Access is denied. </a:t>
            </a:r>
          </a:p>
        </p:txBody>
      </p:sp>
    </p:spTree>
    <p:extLst>
      <p:ext uri="{BB962C8B-B14F-4D97-AF65-F5344CB8AC3E}">
        <p14:creationId xmlns:p14="http://schemas.microsoft.com/office/powerpoint/2010/main" val="26876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Privilege Escalation: </a:t>
            </a:r>
            <a:r>
              <a:rPr lang="en-US" dirty="0"/>
              <a:t>We cannot dump credentials as a standard user.  Get to SYSTEM!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7" y="2092960"/>
            <a:ext cx="7267011" cy="1176564"/>
          </a:xfrm>
        </p:spPr>
      </p:pic>
      <p:sp>
        <p:nvSpPr>
          <p:cNvPr id="6" name="TextBox 5"/>
          <p:cNvSpPr txBox="1"/>
          <p:nvPr/>
        </p:nvSpPr>
        <p:spPr>
          <a:xfrm>
            <a:off x="1301451" y="3636609"/>
            <a:ext cx="516030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meterpreter command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getsystem </a:t>
            </a:r>
            <a:r>
              <a:rPr lang="en-US" sz="1600" dirty="0"/>
              <a:t>escalates user privileges to the </a:t>
            </a:r>
            <a:r>
              <a:rPr lang="en-US" sz="1600" dirty="0">
                <a:solidFill>
                  <a:schemeClr val="bg1"/>
                </a:solidFill>
                <a:latin typeface="Consolas" panose="020B0609020204030204" pitchFamily="49" charset="0"/>
              </a:rPr>
              <a:t>SYSTEM</a:t>
            </a:r>
            <a:r>
              <a:rPr lang="en-US" sz="1600" dirty="0"/>
              <a:t> level.</a:t>
            </a:r>
            <a:endParaRPr lang="en-US" sz="16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69440" y="2326640"/>
            <a:ext cx="83312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4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Now that we are an administrator of Peter’s computer, let’s dump credentials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7" y="1699517"/>
            <a:ext cx="6763694" cy="3143689"/>
          </a:xfrm>
        </p:spPr>
      </p:pic>
      <p:sp>
        <p:nvSpPr>
          <p:cNvPr id="6" name="Rectangle 5"/>
          <p:cNvSpPr/>
          <p:nvPr/>
        </p:nvSpPr>
        <p:spPr>
          <a:xfrm>
            <a:off x="497840" y="3180080"/>
            <a:ext cx="6654800" cy="1503680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34405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Surely, advanced threats do something more advanced than </a:t>
            </a:r>
            <a:r>
              <a:rPr lang="en-US" dirty="0" err="1"/>
              <a:t>hashdump</a:t>
            </a:r>
            <a:r>
              <a:rPr lang="en-US" dirty="0"/>
              <a:t> or </a:t>
            </a:r>
            <a:r>
              <a:rPr lang="en-US" dirty="0" err="1"/>
              <a:t>Mimikatz</a:t>
            </a:r>
            <a:r>
              <a:rPr lang="en-US" dirty="0"/>
              <a:t>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https://www.cybereason.com/blog/operation-cobalt-kitty-apt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33397"/>
          <a:stretch/>
        </p:blipFill>
        <p:spPr>
          <a:xfrm>
            <a:off x="2806261" y="3211862"/>
            <a:ext cx="6243145" cy="279983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87118" y="1292542"/>
            <a:ext cx="4963926" cy="2109669"/>
            <a:chOff x="4345409" y="4263691"/>
            <a:chExt cx="4963926" cy="2109669"/>
          </a:xfrm>
        </p:grpSpPr>
        <p:pic>
          <p:nvPicPr>
            <p:cNvPr id="7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409" y="4263691"/>
              <a:ext cx="4963926" cy="210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86309" y="5644054"/>
              <a:ext cx="43819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rPr>
                <a:t>Cybereason May 24, 2017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43962" y="4815069"/>
              <a:ext cx="465090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dirty="0"/>
                <a:t>Operation Cobalt Kitty: A Large-Scale APT in Asia Carried out by the OceanLotus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1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We don’t actually have Peter’s password.  We will need to crack his hash first.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8"/>
          <a:stretch/>
        </p:blipFill>
        <p:spPr>
          <a:xfrm>
            <a:off x="237503" y="1886145"/>
            <a:ext cx="6945617" cy="14062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2" y="3920554"/>
            <a:ext cx="6945618" cy="1867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502" y="4699141"/>
            <a:ext cx="2049203" cy="208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7502" y="2833387"/>
            <a:ext cx="5995493" cy="198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7502" y="1557553"/>
            <a:ext cx="377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Save password hashes to </a:t>
            </a:r>
            <a:r>
              <a:rPr lang="en-US" sz="1400" dirty="0">
                <a:latin typeface="Consolas" panose="020B0609020204030204" pitchFamily="49" charset="0"/>
              </a:rPr>
              <a:t>pete_hashes.txt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222" y="3605906"/>
            <a:ext cx="753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Crack passwords contained in </a:t>
            </a:r>
            <a:r>
              <a:rPr lang="en-US" sz="1400" dirty="0">
                <a:latin typeface="Consolas" panose="020B0609020204030204" pitchFamily="49" charset="0"/>
              </a:rPr>
              <a:t>pete_hashes.txt </a:t>
            </a:r>
            <a:r>
              <a:rPr lang="en-US" sz="1400" dirty="0"/>
              <a:t>by running the file through </a:t>
            </a:r>
            <a:r>
              <a:rPr lang="en-US" sz="1400" i="1" dirty="0"/>
              <a:t>John the Ripper</a:t>
            </a:r>
            <a:endParaRPr lang="en-US" sz="1400" i="1" dirty="0">
              <a:latin typeface="Consolas" panose="020B0609020204030204" pitchFamily="49" charset="0"/>
            </a:endParaRPr>
          </a:p>
        </p:txBody>
      </p:sp>
      <p:pic>
        <p:nvPicPr>
          <p:cNvPr id="2052" name="Picture 4" descr="Image result for john the ripp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r="25085"/>
          <a:stretch/>
        </p:blipFill>
        <p:spPr bwMode="auto">
          <a:xfrm>
            <a:off x="7467599" y="4182403"/>
            <a:ext cx="1138337" cy="120879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7503" y="4104641"/>
            <a:ext cx="6945618" cy="1690514"/>
          </a:xfrm>
          <a:prstGeom prst="rect">
            <a:avLst/>
          </a:prstGeom>
          <a:solidFill>
            <a:srgbClr val="23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795154"/>
            <a:ext cx="7244080" cy="1062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2878" y="5953699"/>
            <a:ext cx="2844048" cy="64633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Username: Pete</a:t>
            </a:r>
          </a:p>
          <a:p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Password: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</a:rPr>
              <a:t>frisbeeDude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222" y="3888828"/>
            <a:ext cx="7189458" cy="208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9476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0.283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4" grpId="0" animBg="1"/>
      <p:bldP spid="3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7" b="50395"/>
          <a:stretch/>
        </p:blipFill>
        <p:spPr>
          <a:xfrm>
            <a:off x="647319" y="2616346"/>
            <a:ext cx="8050058" cy="1331844"/>
          </a:xfrm>
          <a:prstGeom prst="rect">
            <a:avLst/>
          </a:prstGeom>
          <a:ln w="28575">
            <a:solidFill>
              <a:srgbClr val="08192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Can we access the unknown machine using the stolen credentials?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56497" y="1633526"/>
            <a:ext cx="672550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Our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</a:rPr>
              <a:t>nmap</a:t>
            </a:r>
            <a:r>
              <a:rPr lang="en-US" dirty="0"/>
              <a:t> scan showed us that the port corresponding to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secure shell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</a:rPr>
              <a:t>ssh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  <a:r>
              <a:rPr lang="en-US" dirty="0"/>
              <a:t> was open on both machines. Let’s try to connect to this new machine using Pete’s laptop credentials. 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799" y="2908301"/>
            <a:ext cx="8059098" cy="1039890"/>
          </a:xfrm>
          <a:prstGeom prst="rect">
            <a:avLst/>
          </a:prstGeom>
          <a:solidFill>
            <a:srgbClr val="04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2798" y="4007680"/>
            <a:ext cx="8203027" cy="219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3" b="27422"/>
          <a:stretch/>
        </p:blipFill>
        <p:spPr>
          <a:xfrm>
            <a:off x="642799" y="4769903"/>
            <a:ext cx="8050058" cy="834887"/>
          </a:xfrm>
          <a:prstGeom prst="rect">
            <a:avLst/>
          </a:prstGeom>
          <a:ln w="28575">
            <a:solidFill>
              <a:srgbClr val="081922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4969565" y="5065644"/>
            <a:ext cx="2534919" cy="0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90550" y="3379792"/>
            <a:ext cx="8162925" cy="6207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43844" y="4014242"/>
            <a:ext cx="400015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can </a:t>
            </a:r>
            <a:r>
              <a:rPr lang="en-US" dirty="0" err="1">
                <a:solidFill>
                  <a:schemeClr val="bg1"/>
                </a:solidFill>
              </a:rPr>
              <a:t>ssh</a:t>
            </a:r>
            <a:r>
              <a:rPr lang="en-US" dirty="0"/>
              <a:t> to Pete’s computer using Pete’s credentials!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2797" y="5106158"/>
            <a:ext cx="8059098" cy="498632"/>
          </a:xfrm>
          <a:prstGeom prst="rect">
            <a:avLst/>
          </a:prstGeom>
          <a:solidFill>
            <a:srgbClr val="04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2797" y="5645303"/>
            <a:ext cx="8203027" cy="721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81024" y="5276851"/>
            <a:ext cx="4524375" cy="3714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43844" y="5259273"/>
            <a:ext cx="400015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It appears those credentials do not work for this new machine… 🙁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245360" y="2905760"/>
            <a:ext cx="2505544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8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1807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803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3" grpId="0" animBg="1"/>
      <p:bldP spid="18" grpId="0" animBg="1"/>
      <p:bldP spid="21" grpId="0" animBg="1"/>
      <p:bldP spid="21" grpId="1" animBg="1"/>
      <p:bldP spid="22" grpId="0" animBg="1"/>
      <p:bldP spid="24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" y="2396363"/>
            <a:ext cx="9044608" cy="757743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0986" y="3578682"/>
            <a:ext cx="8229600" cy="486725"/>
          </a:xfrm>
        </p:spPr>
        <p:txBody>
          <a:bodyPr/>
          <a:lstStyle/>
          <a:p>
            <a:r>
              <a:rPr lang="en-US" dirty="0"/>
              <a:t>Someone used an account that does not exist…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Defender Observation:</a:t>
            </a:r>
            <a:r>
              <a:rPr lang="en-US" dirty="0"/>
              <a:t> Someone attempted to log in with an invalid user 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37" y="200152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log output: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470" y="4061832"/>
            <a:ext cx="8921225" cy="353943"/>
          </a:xfrm>
          <a:prstGeom prst="rect">
            <a:avLst/>
          </a:prstGeom>
          <a:solidFill>
            <a:schemeClr val="bg1"/>
          </a:solidFill>
          <a:ln w="57150">
            <a:solidFill>
              <a:srgbClr val="FF6D6E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onsolas" panose="020B0609020204030204" pitchFamily="49" charset="0"/>
              </a:rPr>
              <a:t>17:53:19 dirac sshd[3809]: </a:t>
            </a:r>
            <a:r>
              <a:rPr lang="en-US" sz="1700" dirty="0">
                <a:solidFill>
                  <a:srgbClr val="FF6D6E"/>
                </a:solidFill>
                <a:latin typeface="Consolas" panose="020B0609020204030204" pitchFamily="49" charset="0"/>
              </a:rPr>
              <a:t>Invalid user pete</a:t>
            </a:r>
            <a:r>
              <a:rPr lang="en-US" sz="1700" dirty="0">
                <a:latin typeface="Consolas" panose="020B0609020204030204" pitchFamily="49" charset="0"/>
              </a:rPr>
              <a:t> </a:t>
            </a:r>
            <a:r>
              <a:rPr lang="en-US" sz="1700" dirty="0">
                <a:solidFill>
                  <a:srgbClr val="FF6D6E"/>
                </a:solidFill>
                <a:latin typeface="Consolas" panose="020B0609020204030204" pitchFamily="49" charset="0"/>
              </a:rPr>
              <a:t>from 10.10.10.20 </a:t>
            </a:r>
            <a:r>
              <a:rPr lang="en-US" sz="1700" dirty="0">
                <a:latin typeface="Consolas" panose="020B0609020204030204" pitchFamily="49" charset="0"/>
              </a:rPr>
              <a:t>port 50633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470" y="4695103"/>
            <a:ext cx="8921225" cy="61555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onsolas" panose="020B0609020204030204" pitchFamily="49" charset="0"/>
              </a:rPr>
              <a:t>17:53:53 dirac sshd[3809]: </a:t>
            </a:r>
            <a:r>
              <a:rPr lang="en-US" sz="1700" dirty="0">
                <a:solidFill>
                  <a:schemeClr val="tx2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Failed password for invalid user pete from 10.10.10.20</a:t>
            </a:r>
            <a:r>
              <a:rPr lang="en-US" sz="1700" dirty="0">
                <a:latin typeface="Consolas" panose="020B0609020204030204" pitchFamily="49" charset="0"/>
              </a:rPr>
              <a:t> port 50633 ssh2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19475" y="2702243"/>
            <a:ext cx="2328863" cy="0"/>
          </a:xfrm>
          <a:prstGeom prst="line">
            <a:avLst/>
          </a:prstGeom>
          <a:ln w="28575">
            <a:solidFill>
              <a:srgbClr val="FF6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56572" y="3154106"/>
            <a:ext cx="4826000" cy="0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2509" y="1278080"/>
            <a:ext cx="8198427" cy="3938813"/>
          </a:xfrm>
          <a:prstGeom prst="roundRect">
            <a:avLst>
              <a:gd name="adj" fmla="val 6735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2656" y="133443"/>
            <a:ext cx="8471507" cy="954107"/>
          </a:xfrm>
        </p:spPr>
        <p:txBody>
          <a:bodyPr/>
          <a:lstStyle/>
          <a:p>
            <a:r>
              <a:rPr lang="en-US" dirty="0"/>
              <a:t>Cybersecurity test and evaluation begins with understanding the problem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7777" y="1329745"/>
            <a:ext cx="7896905" cy="400265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/>
              <a:t>What is the purpose of this test?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i="1" dirty="0"/>
              <a:t>Example: </a:t>
            </a:r>
            <a:r>
              <a:rPr lang="en-US" sz="2000" dirty="0"/>
              <a:t>Can </a:t>
            </a:r>
            <a:r>
              <a:rPr lang="en-US" sz="2000" dirty="0" smtClean="0"/>
              <a:t>an adversary </a:t>
            </a:r>
            <a:r>
              <a:rPr lang="en-US" sz="2000" dirty="0"/>
              <a:t>access a particular system?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i="1" dirty="0"/>
              <a:t>Example: </a:t>
            </a:r>
            <a:r>
              <a:rPr lang="en-US" sz="2000" dirty="0"/>
              <a:t>Can an adversary affect </a:t>
            </a:r>
            <a:r>
              <a:rPr lang="en-US" sz="2000" dirty="0" smtClean="0"/>
              <a:t>the </a:t>
            </a:r>
            <a:r>
              <a:rPr lang="en-US" sz="2000" dirty="0"/>
              <a:t>mission?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800" b="1" dirty="0"/>
              <a:t>What questions do we want to answer?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sz="2000" i="1" dirty="0"/>
              <a:t>Example: </a:t>
            </a:r>
            <a:r>
              <a:rPr lang="en-US" sz="2000" dirty="0"/>
              <a:t>How does the system respond to cyber intrusion?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 </a:t>
            </a:r>
            <a:r>
              <a:rPr lang="en-US" sz="2000" i="1" dirty="0"/>
              <a:t>Example:</a:t>
            </a:r>
            <a:r>
              <a:rPr lang="en-US" sz="2000" dirty="0"/>
              <a:t> How do operators respond to an observed cyber effect?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800" b="1" dirty="0"/>
              <a:t>How are we collecting information?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sz="2800" b="1" dirty="0"/>
              <a:t>How are we analyzing the data? 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1727" y="5329187"/>
            <a:ext cx="821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These questions must be answered </a:t>
            </a:r>
            <a:r>
              <a:rPr lang="en-US" sz="2000" b="1" dirty="0">
                <a:solidFill>
                  <a:srgbClr val="0070C0"/>
                </a:solidFill>
              </a:rPr>
              <a:t>BEFORE</a:t>
            </a:r>
            <a:r>
              <a:rPr lang="en-US" sz="2000" b="1" dirty="0"/>
              <a:t> conducting the test</a:t>
            </a:r>
          </a:p>
        </p:txBody>
      </p:sp>
    </p:spTree>
    <p:extLst>
      <p:ext uri="{BB962C8B-B14F-4D97-AF65-F5344CB8AC3E}">
        <p14:creationId xmlns:p14="http://schemas.microsoft.com/office/powerpoint/2010/main" val="4553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5"/>
          <a:stretch/>
        </p:blipFill>
        <p:spPr>
          <a:xfrm>
            <a:off x="1863189" y="1389152"/>
            <a:ext cx="5438775" cy="4663778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Those credentials did not work…are there other clues on Peter’s computer?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4021" y="4820067"/>
            <a:ext cx="4267471" cy="6149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8217" y="1559718"/>
            <a:ext cx="5433747" cy="4493211"/>
          </a:xfrm>
          <a:prstGeom prst="rect">
            <a:avLst/>
          </a:prstGeom>
          <a:solidFill>
            <a:srgbClr val="08192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07756" y="3744129"/>
            <a:ext cx="4000156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There’s information about the turret in Pete’s Documents! Use </a:t>
            </a:r>
            <a:r>
              <a:rPr lang="en-US" dirty="0" err="1"/>
              <a:t>meterpreter’s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download </a:t>
            </a:r>
            <a:r>
              <a:rPr lang="en-US" dirty="0"/>
              <a:t>function.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6052930"/>
            <a:ext cx="7868703" cy="80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2224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1.11111E-6 0.145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14537 L 1.11111E-6 0.655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69973" r="73300" b="22408"/>
          <a:stretch/>
        </p:blipFill>
        <p:spPr>
          <a:xfrm>
            <a:off x="4139928" y="5227397"/>
            <a:ext cx="1550403" cy="78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276" r="6180" b="4651"/>
          <a:stretch/>
        </p:blipFill>
        <p:spPr>
          <a:xfrm>
            <a:off x="376128" y="1269341"/>
            <a:ext cx="3566160" cy="4743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It seems Pete has some correspondence about problems with the turret…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38555" b="79378"/>
          <a:stretch/>
        </p:blipFill>
        <p:spPr>
          <a:xfrm>
            <a:off x="4133330" y="1842765"/>
            <a:ext cx="3108841" cy="134570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08205" y="3868271"/>
            <a:ext cx="4906837" cy="723905"/>
            <a:chOff x="4129766" y="2894589"/>
            <a:chExt cx="4906837" cy="7239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33902" b="54961"/>
            <a:stretch/>
          </p:blipFill>
          <p:spPr>
            <a:xfrm>
              <a:off x="4129766" y="2905124"/>
              <a:ext cx="4906837" cy="704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200525" y="3104142"/>
              <a:ext cx="4657725" cy="315333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00525" y="3419476"/>
              <a:ext cx="523876" cy="199018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91525" y="2894589"/>
              <a:ext cx="466725" cy="209553"/>
            </a:xfrm>
            <a:prstGeom prst="rect">
              <a:avLst/>
            </a:prstGeom>
            <a:solidFill>
              <a:srgbClr val="92D05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4108205" y="1798320"/>
            <a:ext cx="3200400" cy="140030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7777" y="1318438"/>
            <a:ext cx="1889343" cy="103868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67777" y="2709289"/>
            <a:ext cx="3382863" cy="734951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7777" y="4632469"/>
            <a:ext cx="954624" cy="52274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08205" y="3774093"/>
            <a:ext cx="4821194" cy="89407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14801" y="5227396"/>
            <a:ext cx="1603618" cy="78503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89155" y="3387892"/>
            <a:ext cx="4485523" cy="338554"/>
          </a:xfrm>
          <a:prstGeom prst="rect">
            <a:avLst/>
          </a:prstGeom>
          <a:solidFill>
            <a:srgbClr val="81ACE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/>
              <a:t>Confirmation of valid account on turret machine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8680" y="4843747"/>
            <a:ext cx="1677062" cy="338554"/>
          </a:xfrm>
          <a:prstGeom prst="rect">
            <a:avLst/>
          </a:prstGeom>
          <a:solidFill>
            <a:srgbClr val="81ACE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/>
              <a:t>Name and email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8680" y="1415570"/>
            <a:ext cx="1837362" cy="338554"/>
          </a:xfrm>
          <a:prstGeom prst="rect">
            <a:avLst/>
          </a:prstGeom>
          <a:solidFill>
            <a:srgbClr val="81ACE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/>
              <a:t>Name and job title</a:t>
            </a:r>
          </a:p>
        </p:txBody>
      </p:sp>
    </p:spTree>
    <p:extLst>
      <p:ext uri="{BB962C8B-B14F-4D97-AF65-F5344CB8AC3E}">
        <p14:creationId xmlns:p14="http://schemas.microsoft.com/office/powerpoint/2010/main" val="1979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21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457562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Let’s try to gather open-source intelligence for more information on Mr. Tool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38539" y="1594318"/>
            <a:ext cx="3811939" cy="4532162"/>
          </a:xfrm>
        </p:spPr>
        <p:txBody>
          <a:bodyPr>
            <a:normAutofit/>
          </a:bodyPr>
          <a:lstStyle/>
          <a:p>
            <a:r>
              <a:rPr lang="en-US" dirty="0"/>
              <a:t>Perform search for password dumps on the internet</a:t>
            </a:r>
          </a:p>
          <a:p>
            <a:endParaRPr lang="en-US" dirty="0"/>
          </a:p>
          <a:p>
            <a:r>
              <a:rPr lang="en-US" dirty="0"/>
              <a:t>It appears Rob Tool is a fan of the Capitals, and he has an account on a compromised Capitals fan-site!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7"/>
          <a:stretch/>
        </p:blipFill>
        <p:spPr>
          <a:xfrm>
            <a:off x="4129767" y="1365062"/>
            <a:ext cx="4926785" cy="4210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0530" y="5706417"/>
            <a:ext cx="732123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email:    </a:t>
            </a:r>
            <a:r>
              <a:rPr lang="en-US" sz="2400" dirty="0" smtClean="0">
                <a:latin typeface="Consolas" panose="020B0609020204030204" pitchFamily="49" charset="0"/>
              </a:rPr>
              <a:t>rtool@nadi.org</a:t>
            </a:r>
            <a:endParaRPr lang="en-US" sz="2400" dirty="0">
              <a:latin typeface="Consolas" panose="020B0609020204030204" pitchFamily="49" charset="0"/>
            </a:endParaRPr>
          </a:p>
          <a:p>
            <a:r>
              <a:rPr lang="en-US" sz="2400" dirty="0">
                <a:latin typeface="Consolas" panose="020B0609020204030204" pitchFamily="49" charset="0"/>
              </a:rPr>
              <a:t>MD5 hash: 2e5dd3f697f67c19b7856f1a5f406445</a:t>
            </a:r>
          </a:p>
        </p:txBody>
      </p:sp>
    </p:spTree>
    <p:extLst>
      <p:ext uri="{BB962C8B-B14F-4D97-AF65-F5344CB8AC3E}">
        <p14:creationId xmlns:p14="http://schemas.microsoft.com/office/powerpoint/2010/main" val="26790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You can see if you’ve been “pwned.”  </a:t>
            </a:r>
            <a:r>
              <a:rPr lang="en-US" i="1" dirty="0"/>
              <a:t>Spoiler alert: You probably have.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haveibeenpwned.com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5217"/>
          <a:stretch/>
        </p:blipFill>
        <p:spPr>
          <a:xfrm>
            <a:off x="457200" y="1585704"/>
            <a:ext cx="8229600" cy="1572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7" y="4419984"/>
            <a:ext cx="8228326" cy="1665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24" r="4724"/>
          <a:stretch/>
        </p:blipFill>
        <p:spPr>
          <a:xfrm>
            <a:off x="457837" y="3222513"/>
            <a:ext cx="8228326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895396"/>
            <a:ext cx="8778240" cy="16189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 </a:t>
            </a:r>
            <a:r>
              <a:rPr lang="en-US" dirty="0"/>
              <a:t>We have the hash of one of Mr. Tool’s passwords. Let’s ask </a:t>
            </a:r>
            <a:r>
              <a:rPr lang="en-US" i="1" dirty="0"/>
              <a:t>John the Ripper</a:t>
            </a:r>
            <a:r>
              <a:rPr lang="en-US" dirty="0"/>
              <a:t> to crack it.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1052" y="3801504"/>
            <a:ext cx="3139440" cy="22860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1052" y="4581005"/>
            <a:ext cx="8817841" cy="1576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53061" y="5085504"/>
            <a:ext cx="32239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email:    </a:t>
            </a:r>
            <a:r>
              <a:rPr lang="en-US" dirty="0" smtClean="0">
                <a:latin typeface="Consolas" panose="020B0609020204030204" pitchFamily="49" charset="0"/>
              </a:rPr>
              <a:t>rtool@nadi.org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password: capitals2018!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052" y="1964066"/>
            <a:ext cx="4897495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email:    </a:t>
            </a:r>
            <a:r>
              <a:rPr lang="en-US" sz="1600" dirty="0" smtClean="0">
                <a:latin typeface="Consolas" panose="020B0609020204030204" pitchFamily="49" charset="0"/>
              </a:rPr>
              <a:t>rtool@nadi.org</a:t>
            </a:r>
            <a:endParaRPr lang="en-US" sz="1600" dirty="0">
              <a:latin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</a:rPr>
              <a:t>MD5 hash: 2e5dd3f697f67c19b7856f1a5f406445</a:t>
            </a:r>
          </a:p>
        </p:txBody>
      </p:sp>
      <p:pic>
        <p:nvPicPr>
          <p:cNvPr id="10" name="Picture 4" descr="Image result for john the ripp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r="25085"/>
          <a:stretch/>
        </p:blipFill>
        <p:spPr bwMode="auto">
          <a:xfrm>
            <a:off x="7989000" y="1695710"/>
            <a:ext cx="886644" cy="9415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0331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209"/>
          <a:stretch/>
        </p:blipFill>
        <p:spPr>
          <a:xfrm>
            <a:off x="467777" y="1681029"/>
            <a:ext cx="4020448" cy="4161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Big Picture: </a:t>
            </a:r>
            <a:r>
              <a:rPr lang="en-US" dirty="0"/>
              <a:t>Credential dumps may get leaked to pastebin or sold on the dark web!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https://www.vice.com</a:t>
            </a:r>
            <a:endParaRPr lang="en-US" dirty="0"/>
          </a:p>
          <a:p>
            <a:r>
              <a:rPr lang="en-US" dirty="0">
                <a:hlinkClick r:id="rId5"/>
              </a:rPr>
              <a:t>https://www.prweb.com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82577" y="177682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solidFill>
                  <a:srgbClr val="4E4E4E"/>
                </a:solidFill>
                <a:latin typeface="Roboto"/>
              </a:rPr>
              <a:t>TOP PASSWORDS FROM 2019</a:t>
            </a:r>
          </a:p>
          <a:p>
            <a:r>
              <a:rPr lang="en-US" dirty="0">
                <a:solidFill>
                  <a:srgbClr val="4E4E4E"/>
                </a:solidFill>
                <a:latin typeface="Roboto"/>
              </a:rPr>
              <a:t>1 - 123456 (rank unchanged from 2018)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2 - 123456789 (up 1)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3 - qwerty (Up 6)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4 - password (Down 2)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5 - 1234567 (Up 2)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6 - 12345678 (Down 2)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7 - 12345 (Down 2)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8 - iloveyou (Up 2)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9 - 111111 (Down 3)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10 - 123123 (Up 7)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11 - abc123 (Up 4)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12 - qwerty123 (Up 13)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4E4E4E"/>
                </a:solidFill>
                <a:latin typeface="Roboto"/>
              </a:rPr>
              <a:t>13 - 1q2w3e4r (New)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467776" y="1681029"/>
            <a:ext cx="8318414" cy="4332145"/>
          </a:xfrm>
          <a:custGeom>
            <a:avLst/>
            <a:gdLst>
              <a:gd name="connsiteX0" fmla="*/ 0 w 8318414"/>
              <a:gd name="connsiteY0" fmla="*/ 0 h 4332145"/>
              <a:gd name="connsiteX1" fmla="*/ 8318414 w 8318414"/>
              <a:gd name="connsiteY1" fmla="*/ 0 h 4332145"/>
              <a:gd name="connsiteX2" fmla="*/ 8318414 w 8318414"/>
              <a:gd name="connsiteY2" fmla="*/ 4332145 h 4332145"/>
              <a:gd name="connsiteX3" fmla="*/ 0 w 8318414"/>
              <a:gd name="connsiteY3" fmla="*/ 4332145 h 4332145"/>
              <a:gd name="connsiteX4" fmla="*/ 0 w 8318414"/>
              <a:gd name="connsiteY4" fmla="*/ 0 h 4332145"/>
              <a:gd name="connsiteX5" fmla="*/ 4114800 w 8318414"/>
              <a:gd name="connsiteY5" fmla="*/ 3705980 h 4332145"/>
              <a:gd name="connsiteX6" fmla="*/ 4114800 w 8318414"/>
              <a:gd name="connsiteY6" fmla="*/ 4066118 h 4332145"/>
              <a:gd name="connsiteX7" fmla="*/ 6738935 w 8318414"/>
              <a:gd name="connsiteY7" fmla="*/ 4066118 h 4332145"/>
              <a:gd name="connsiteX8" fmla="*/ 6738935 w 8318414"/>
              <a:gd name="connsiteY8" fmla="*/ 3705980 h 4332145"/>
              <a:gd name="connsiteX9" fmla="*/ 4114800 w 8318414"/>
              <a:gd name="connsiteY9" fmla="*/ 3705980 h 433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8414" h="4332145">
                <a:moveTo>
                  <a:pt x="0" y="0"/>
                </a:moveTo>
                <a:lnTo>
                  <a:pt x="8318414" y="0"/>
                </a:lnTo>
                <a:lnTo>
                  <a:pt x="8318414" y="4332145"/>
                </a:lnTo>
                <a:lnTo>
                  <a:pt x="0" y="4332145"/>
                </a:lnTo>
                <a:lnTo>
                  <a:pt x="0" y="0"/>
                </a:lnTo>
                <a:close/>
                <a:moveTo>
                  <a:pt x="4114800" y="3705980"/>
                </a:moveTo>
                <a:lnTo>
                  <a:pt x="4114800" y="4066118"/>
                </a:lnTo>
                <a:lnTo>
                  <a:pt x="6738935" y="4066118"/>
                </a:lnTo>
                <a:lnTo>
                  <a:pt x="6738935" y="3705980"/>
                </a:lnTo>
                <a:lnTo>
                  <a:pt x="4114800" y="3705980"/>
                </a:lnTo>
                <a:close/>
              </a:path>
            </a:pathLst>
          </a:custGeom>
          <a:solidFill>
            <a:srgbClr val="FFFFFF">
              <a:alpha val="83137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01300" y="3144060"/>
            <a:ext cx="3978426" cy="1580339"/>
            <a:chOff x="3201300" y="3144060"/>
            <a:chExt cx="3978426" cy="158033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72" b="41634"/>
            <a:stretch/>
          </p:blipFill>
          <p:spPr>
            <a:xfrm>
              <a:off x="3201300" y="3144060"/>
              <a:ext cx="3978426" cy="1580339"/>
            </a:xfrm>
            <a:prstGeom prst="rect">
              <a:avLst/>
            </a:prstGeom>
            <a:ln w="57150">
              <a:solidFill>
                <a:schemeClr val="accent4"/>
              </a:solidFill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4027624" y="3413760"/>
              <a:ext cx="1911012" cy="608996"/>
              <a:chOff x="4027624" y="3413760"/>
              <a:chExt cx="1911012" cy="608996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4027624" y="3413760"/>
                <a:ext cx="285143" cy="59436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312767" y="3413760"/>
                <a:ext cx="253203" cy="601678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565970" y="3421078"/>
                <a:ext cx="285143" cy="59436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851113" y="3413760"/>
                <a:ext cx="253203" cy="601678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115147" y="3421078"/>
                <a:ext cx="285143" cy="59436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5400290" y="3421078"/>
                <a:ext cx="253203" cy="601678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653493" y="3428396"/>
                <a:ext cx="285143" cy="59436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Freeform 34"/>
          <p:cNvSpPr/>
          <p:nvPr/>
        </p:nvSpPr>
        <p:spPr>
          <a:xfrm>
            <a:off x="4582577" y="5387009"/>
            <a:ext cx="2624135" cy="360138"/>
          </a:xfrm>
          <a:custGeom>
            <a:avLst/>
            <a:gdLst>
              <a:gd name="connsiteX0" fmla="*/ 0 w 2624135"/>
              <a:gd name="connsiteY0" fmla="*/ 0 h 360138"/>
              <a:gd name="connsiteX1" fmla="*/ 2624135 w 2624135"/>
              <a:gd name="connsiteY1" fmla="*/ 0 h 360138"/>
              <a:gd name="connsiteX2" fmla="*/ 2624135 w 2624135"/>
              <a:gd name="connsiteY2" fmla="*/ 360138 h 360138"/>
              <a:gd name="connsiteX3" fmla="*/ 0 w 2624135"/>
              <a:gd name="connsiteY3" fmla="*/ 360138 h 360138"/>
              <a:gd name="connsiteX4" fmla="*/ 0 w 2624135"/>
              <a:gd name="connsiteY4" fmla="*/ 0 h 36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135" h="360138">
                <a:moveTo>
                  <a:pt x="0" y="0"/>
                </a:moveTo>
                <a:lnTo>
                  <a:pt x="2624135" y="0"/>
                </a:lnTo>
                <a:lnTo>
                  <a:pt x="2624135" y="360138"/>
                </a:lnTo>
                <a:lnTo>
                  <a:pt x="0" y="36013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0" b="-246"/>
          <a:stretch/>
        </p:blipFill>
        <p:spPr>
          <a:xfrm>
            <a:off x="1202367" y="4599310"/>
            <a:ext cx="7495008" cy="121508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02367" y="5546035"/>
            <a:ext cx="7495008" cy="243621"/>
          </a:xfrm>
          <a:prstGeom prst="rect">
            <a:avLst/>
          </a:prstGeom>
          <a:solidFill>
            <a:srgbClr val="09171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02366" y="5789657"/>
            <a:ext cx="7495007" cy="47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1" b="9056"/>
          <a:stretch/>
        </p:blipFill>
        <p:spPr>
          <a:xfrm>
            <a:off x="1202369" y="1646823"/>
            <a:ext cx="7495008" cy="9771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Do the stolen username and password work as credentials for the turret?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9425" y="1846977"/>
            <a:ext cx="9050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🙁</a:t>
            </a:r>
            <a:endParaRPr lang="en-US" sz="4800" b="1" dirty="0">
              <a:solidFill>
                <a:schemeClr val="accent1">
                  <a:lumMod val="60000"/>
                  <a:lumOff val="40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1575" y="5514976"/>
            <a:ext cx="6243016" cy="2952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42237" y="5016472"/>
            <a:ext cx="90500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</a:rPr>
              <a:t>🙂</a:t>
            </a:r>
            <a:endParaRPr lang="en-US" sz="48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2101" y="1842450"/>
            <a:ext cx="186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capitals2018!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2101" y="5247305"/>
            <a:ext cx="186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capitals2019!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02369" y="2126437"/>
            <a:ext cx="7495008" cy="497493"/>
          </a:xfrm>
          <a:prstGeom prst="rect">
            <a:avLst/>
          </a:prstGeom>
          <a:solidFill>
            <a:srgbClr val="09171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202368" y="2623930"/>
            <a:ext cx="7495007" cy="1175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2300" y="2775533"/>
            <a:ext cx="8229600" cy="225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R. Tool may or may not have an account.  What else do we know?</a:t>
            </a:r>
          </a:p>
          <a:p>
            <a:pPr marL="914400" indent="-457200">
              <a:buAutoNum type="arabicParenR"/>
            </a:pPr>
            <a:r>
              <a:rPr lang="en-US" dirty="0"/>
              <a:t>R. Tool likes changing passwords</a:t>
            </a:r>
          </a:p>
          <a:p>
            <a:pPr marL="914400" indent="-457200">
              <a:buAutoNum type="arabicParenR"/>
            </a:pPr>
            <a:r>
              <a:rPr lang="en-US" dirty="0"/>
              <a:t>The turret first shot us in 2019</a:t>
            </a:r>
          </a:p>
          <a:p>
            <a:r>
              <a:rPr lang="en-US" dirty="0"/>
              <a:t>Surely, the password isn’t “</a:t>
            </a:r>
            <a:r>
              <a:rPr lang="en-US" b="1" dirty="0"/>
              <a:t>capitals2019!</a:t>
            </a:r>
            <a:r>
              <a:rPr lang="en-US" dirty="0"/>
              <a:t>”...........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42101" y="4810325"/>
            <a:ext cx="186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" b="1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</a:rPr>
              <a:t>capitals2018!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1575" y="2117034"/>
            <a:ext cx="4233546" cy="290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5.55556E-7 0.0678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5.55556E-7 0.0379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5" grpId="0"/>
      <p:bldP spid="14" grpId="0" animBg="1"/>
      <p:bldP spid="16" grpId="0"/>
      <p:bldP spid="19" grpId="0" animBg="1"/>
      <p:bldP spid="7" grpId="0"/>
      <p:bldP spid="26" grpId="0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6" y="364331"/>
            <a:ext cx="8676223" cy="954107"/>
          </a:xfrm>
        </p:spPr>
        <p:txBody>
          <a:bodyPr/>
          <a:lstStyle/>
          <a:p>
            <a:r>
              <a:rPr lang="en-US" b="1" dirty="0"/>
              <a:t>Defender Observation: </a:t>
            </a:r>
            <a:r>
              <a:rPr lang="en-US" dirty="0"/>
              <a:t>Defender sees that someone used a valid account but an invalid password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1182" y="3056373"/>
            <a:ext cx="464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Current attempt (valid user, invalid password)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9313" y="5038343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Successful login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377" y="3429285"/>
            <a:ext cx="9011920" cy="29489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onsolas" panose="020B0609020204030204" pitchFamily="49" charset="0"/>
              </a:rPr>
              <a:t>18:14:57 dirac sshd[3978]: </a:t>
            </a:r>
            <a:r>
              <a:rPr lang="en-US" sz="1300" dirty="0">
                <a:solidFill>
                  <a:schemeClr val="tx2">
                    <a:lumMod val="60000"/>
                    <a:lumOff val="40000"/>
                  </a:schemeClr>
                </a:solidFill>
                <a:latin typeface="Consolas" panose="020B0609020204030204" pitchFamily="49" charset="0"/>
              </a:rPr>
              <a:t>Failed password for rtool from 10.10.10.20</a:t>
            </a:r>
            <a:r>
              <a:rPr lang="en-US" sz="1300" dirty="0">
                <a:latin typeface="Consolas" panose="020B0609020204030204" pitchFamily="49" charset="0"/>
              </a:rPr>
              <a:t> port 50636 ssh2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77" y="169672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 log output: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2857" y="4045533"/>
            <a:ext cx="386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Recall previous attempt (invalid user)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377" y="4456620"/>
            <a:ext cx="9011920" cy="30777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17:53:19 dirac sshd[3809]: </a:t>
            </a:r>
            <a:r>
              <a:rPr lang="en-US" sz="1400" dirty="0">
                <a:solidFill>
                  <a:srgbClr val="FF6D6E"/>
                </a:solidFill>
                <a:latin typeface="Consolas" panose="020B0609020204030204" pitchFamily="49" charset="0"/>
              </a:rPr>
              <a:t>Invalid user pete</a:t>
            </a:r>
            <a:r>
              <a:rPr lang="en-US" sz="1400" dirty="0">
                <a:latin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FF6D6E"/>
                </a:solidFill>
                <a:latin typeface="Consolas" panose="020B0609020204030204" pitchFamily="49" charset="0"/>
              </a:rPr>
              <a:t>from 10.10.10.10 </a:t>
            </a:r>
            <a:r>
              <a:rPr lang="en-US" sz="1400" dirty="0">
                <a:latin typeface="Consolas" panose="020B0609020204030204" pitchFamily="49" charset="0"/>
              </a:rPr>
              <a:t>port 50633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377" y="5437790"/>
            <a:ext cx="9011920" cy="6924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Consolas" panose="020B0609020204030204" pitchFamily="49" charset="0"/>
              </a:rPr>
              <a:t>18:16:15 dirac sshd[3994]: </a:t>
            </a:r>
            <a:r>
              <a:rPr lang="en-US" sz="1300" dirty="0">
                <a:solidFill>
                  <a:srgbClr val="00B050"/>
                </a:solidFill>
                <a:latin typeface="Consolas" panose="020B0609020204030204" pitchFamily="49" charset="0"/>
              </a:rPr>
              <a:t>Accepted password for rtool from 10.10.10.10 </a:t>
            </a:r>
            <a:r>
              <a:rPr lang="en-US" sz="1300" dirty="0">
                <a:latin typeface="Consolas" panose="020B0609020204030204" pitchFamily="49" charset="0"/>
              </a:rPr>
              <a:t>port 50643 ssh2</a:t>
            </a:r>
          </a:p>
          <a:p>
            <a:r>
              <a:rPr lang="en-US" sz="1300" dirty="0">
                <a:latin typeface="Consolas" panose="020B0609020204030204" pitchFamily="49" charset="0"/>
              </a:rPr>
              <a:t>18:16:15 dirac sshd[3994]: pam_unix(sshd:session): session opened for user rtool by (uid=0)</a:t>
            </a:r>
          </a:p>
          <a:p>
            <a:r>
              <a:rPr lang="en-US" sz="1300" dirty="0">
                <a:latin typeface="Consolas" panose="020B0609020204030204" pitchFamily="49" charset="0"/>
              </a:rPr>
              <a:t>18:16:15 dirac system-logind[944]: New session 8 of user rtool.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" y="2034406"/>
            <a:ext cx="9011920" cy="993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59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 animBg="1"/>
      <p:bldP spid="20" grpId="0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" y="2003422"/>
            <a:ext cx="6819900" cy="714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477440" cy="954107"/>
          </a:xfrm>
        </p:spPr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What machine are we on now and what other devices does this machine communicate with?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" y="3088512"/>
            <a:ext cx="5322351" cy="2383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3533" y="3141654"/>
            <a:ext cx="3389244" cy="2277547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</a:rPr>
              <a:t>Arp</a:t>
            </a:r>
            <a:r>
              <a:rPr lang="en-US" sz="1600" b="1" dirty="0"/>
              <a:t> cache and </a:t>
            </a:r>
            <a:r>
              <a:rPr lang="en-US" sz="1600" b="1" dirty="0">
                <a:latin typeface="Consolas" panose="020B0609020204030204" pitchFamily="49" charset="0"/>
              </a:rPr>
              <a:t>nmap</a:t>
            </a:r>
            <a:r>
              <a:rPr lang="en-US" sz="1600" b="1" dirty="0"/>
              <a:t> scan tell us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400" dirty="0"/>
              <a:t>The device we gained access to communicates with a raspberry pi at 169.254.240.109</a:t>
            </a:r>
            <a:br>
              <a:rPr lang="en-US" sz="1400" dirty="0"/>
            </a:br>
            <a:r>
              <a:rPr lang="en-US" sz="1200" dirty="0"/>
              <a:t>Note: IP address varies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marL="342900" indent="-342900">
              <a:buFont typeface="+mj-lt"/>
              <a:buAutoNum type="arabicParenR"/>
            </a:pPr>
            <a:r>
              <a:rPr lang="en-US" sz="1400" dirty="0"/>
              <a:t>Virtual network computing (</a:t>
            </a:r>
            <a:r>
              <a:rPr lang="en-US" sz="1400" dirty="0">
                <a:latin typeface="Consolas" panose="020B0609020204030204" pitchFamily="49" charset="0"/>
              </a:rPr>
              <a:t>vnc</a:t>
            </a:r>
            <a:r>
              <a:rPr lang="en-US" sz="1400" dirty="0"/>
              <a:t>) is open (</a:t>
            </a:r>
            <a:r>
              <a:rPr lang="en-US" sz="1400" dirty="0">
                <a:latin typeface="Consolas" panose="020B0609020204030204" pitchFamily="49" charset="0"/>
              </a:rPr>
              <a:t>port 5900</a:t>
            </a:r>
            <a:r>
              <a:rPr lang="en-US" sz="1400" dirty="0"/>
              <a:t>)</a:t>
            </a:r>
            <a:br>
              <a:rPr lang="en-US" sz="1400" dirty="0"/>
            </a:br>
            <a:endParaRPr lang="en-US" sz="1400" dirty="0"/>
          </a:p>
          <a:p>
            <a:pPr marL="342900" indent="-342900">
              <a:buFont typeface="+mj-lt"/>
              <a:buAutoNum type="arabicParenR"/>
            </a:pPr>
            <a:r>
              <a:rPr lang="en-US" sz="1400" dirty="0"/>
              <a:t>The raspberry pi is running Linux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0808" y="2488095"/>
            <a:ext cx="4887843" cy="225287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0980" y="3872947"/>
            <a:ext cx="3814308" cy="1126436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emo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5835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1"/>
          <a:stretch/>
        </p:blipFill>
        <p:spPr>
          <a:xfrm>
            <a:off x="3213953" y="2196406"/>
            <a:ext cx="1553466" cy="134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what we know so far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7610" y="3587579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ONT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IP Address?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2153206" y="3795363"/>
            <a:ext cx="1266477" cy="1104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2"/>
          <a:stretch/>
        </p:blipFill>
        <p:spPr>
          <a:xfrm>
            <a:off x="159448" y="2271127"/>
            <a:ext cx="1371600" cy="119367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190645" y="3464542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1531048" y="2867962"/>
            <a:ext cx="2245822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9848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Attacker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54374" y="4727235"/>
            <a:ext cx="157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Pete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10.10.10.20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782" y="34700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6597" y="1591851"/>
            <a:ext cx="226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Internal Network</a:t>
            </a:r>
          </a:p>
          <a:p>
            <a:pPr algn="ctr"/>
            <a:r>
              <a:rPr lang="en-US" dirty="0">
                <a:latin typeface="Franklin Gothic Medium" panose="020B0603020102020204" pitchFamily="34" charset="0"/>
              </a:rPr>
              <a:t>10.10.10.1/24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214191" y="2867962"/>
            <a:ext cx="553228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315867" y="3469523"/>
            <a:ext cx="505502" cy="57811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1999848" y="1591851"/>
            <a:ext cx="6498109" cy="3993940"/>
          </a:xfrm>
          <a:prstGeom prst="roundRect">
            <a:avLst>
              <a:gd name="adj" fmla="val 6888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4590698" y="3795362"/>
            <a:ext cx="1266477" cy="11045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9"/>
          <a:stretch/>
        </p:blipFill>
        <p:spPr>
          <a:xfrm>
            <a:off x="4602967" y="2379174"/>
            <a:ext cx="1266477" cy="1104515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5698792" y="2867962"/>
            <a:ext cx="678818" cy="0"/>
          </a:xfrm>
          <a:prstGeom prst="line">
            <a:avLst/>
          </a:prstGeom>
          <a:ln w="57150"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6" y="2236697"/>
            <a:ext cx="1801176" cy="135088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39034" y="3237087"/>
            <a:ext cx="157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10.10.10.30</a:t>
            </a:r>
          </a:p>
        </p:txBody>
      </p:sp>
    </p:spTree>
    <p:extLst>
      <p:ext uri="{BB962C8B-B14F-4D97-AF65-F5344CB8AC3E}">
        <p14:creationId xmlns:p14="http://schemas.microsoft.com/office/powerpoint/2010/main" val="28240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27" y="1220103"/>
            <a:ext cx="7719553" cy="48336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42656" y="133443"/>
            <a:ext cx="84715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the entire attack surface is critical to comprehensively testing the system</a:t>
            </a:r>
          </a:p>
        </p:txBody>
      </p:sp>
    </p:spTree>
    <p:extLst>
      <p:ext uri="{BB962C8B-B14F-4D97-AF65-F5344CB8AC3E}">
        <p14:creationId xmlns:p14="http://schemas.microsoft.com/office/powerpoint/2010/main" val="232352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b manu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7" y="1318438"/>
            <a:ext cx="5057612" cy="52063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db manual hide"/>
          <p:cNvSpPr/>
          <p:nvPr/>
        </p:nvSpPr>
        <p:spPr>
          <a:xfrm>
            <a:off x="203200" y="1158806"/>
            <a:ext cx="5730240" cy="559759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Maneuver:</a:t>
            </a:r>
            <a:r>
              <a:rPr lang="en-US" dirty="0"/>
              <a:t> We have found a connected device named ONT.  What else can we find?</a:t>
            </a:r>
          </a:p>
        </p:txBody>
      </p:sp>
      <p:pic>
        <p:nvPicPr>
          <p:cNvPr id="9" name="db path"/>
          <p:cNvPicPr>
            <a:picLocks noChangeAspect="1"/>
          </p:cNvPicPr>
          <p:nvPr/>
        </p:nvPicPr>
        <p:blipFill rotWithShape="1">
          <a:blip r:embed="rId3"/>
          <a:srcRect l="20733" t="84592"/>
          <a:stretch/>
        </p:blipFill>
        <p:spPr>
          <a:xfrm>
            <a:off x="3409385" y="2225040"/>
            <a:ext cx="5494203" cy="10993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b path highlight"/>
          <p:cNvSpPr/>
          <p:nvPr/>
        </p:nvSpPr>
        <p:spPr>
          <a:xfrm>
            <a:off x="3562349" y="2647950"/>
            <a:ext cx="4143375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Before/After hide"/>
          <p:cNvSpPr/>
          <p:nvPr/>
        </p:nvSpPr>
        <p:spPr>
          <a:xfrm>
            <a:off x="4491037" y="3627120"/>
            <a:ext cx="3409950" cy="248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After pictur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87" y="5502237"/>
            <a:ext cx="3371850" cy="762000"/>
          </a:xfrm>
          <a:prstGeom prst="rect">
            <a:avLst/>
          </a:prstGeom>
        </p:spPr>
      </p:pic>
      <p:sp>
        <p:nvSpPr>
          <p:cNvPr id="13" name="After title"/>
          <p:cNvSpPr txBox="1"/>
          <p:nvPr/>
        </p:nvSpPr>
        <p:spPr>
          <a:xfrm>
            <a:off x="5212506" y="5132905"/>
            <a:ext cx="196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After modification</a:t>
            </a:r>
          </a:p>
        </p:txBody>
      </p:sp>
      <p:sp>
        <p:nvSpPr>
          <p:cNvPr id="15" name="After highlight">
            <a:extLst>
              <a:ext uri="{FF2B5EF4-FFF2-40B4-BE49-F238E27FC236}">
                <a16:creationId xmlns:a16="http://schemas.microsoft.com/office/drawing/2014/main" id="{78E7E628-D65C-48D5-9EA7-D26A23BE0ACD}"/>
              </a:ext>
            </a:extLst>
          </p:cNvPr>
          <p:cNvSpPr/>
          <p:nvPr/>
        </p:nvSpPr>
        <p:spPr>
          <a:xfrm>
            <a:off x="4286250" y="5024075"/>
            <a:ext cx="3819525" cy="12401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efore picture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5" b="-1"/>
          <a:stretch/>
        </p:blipFill>
        <p:spPr>
          <a:xfrm>
            <a:off x="4491037" y="3958885"/>
            <a:ext cx="3409950" cy="733425"/>
          </a:xfrm>
        </p:spPr>
      </p:pic>
      <p:sp>
        <p:nvSpPr>
          <p:cNvPr id="12" name="Before title"/>
          <p:cNvSpPr txBox="1"/>
          <p:nvPr/>
        </p:nvSpPr>
        <p:spPr>
          <a:xfrm>
            <a:off x="5116229" y="358955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ranklin Gothic Medium" panose="020B0603020102020204" pitchFamily="34" charset="0"/>
              </a:rPr>
              <a:t>Before modification</a:t>
            </a:r>
          </a:p>
        </p:txBody>
      </p:sp>
      <p:sp>
        <p:nvSpPr>
          <p:cNvPr id="6" name="Before highlight">
            <a:extLst>
              <a:ext uri="{FF2B5EF4-FFF2-40B4-BE49-F238E27FC236}">
                <a16:creationId xmlns:a16="http://schemas.microsoft.com/office/drawing/2014/main" id="{67A6511E-E708-4D7F-A465-196D10508939}"/>
              </a:ext>
            </a:extLst>
          </p:cNvPr>
          <p:cNvSpPr/>
          <p:nvPr/>
        </p:nvSpPr>
        <p:spPr>
          <a:xfrm>
            <a:off x="4286250" y="3589553"/>
            <a:ext cx="3819525" cy="135723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emo"/>
          <p:cNvSpPr txBox="1"/>
          <p:nvPr/>
        </p:nvSpPr>
        <p:spPr>
          <a:xfrm>
            <a:off x="0" y="6604084"/>
            <a:ext cx="9144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25002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  <p:bldP spid="13" grpId="0"/>
      <p:bldP spid="15" grpId="0" animBg="1"/>
      <p:bldP spid="12" grpId="0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83" y="205099"/>
            <a:ext cx="8674639" cy="918445"/>
          </a:xfrm>
        </p:spPr>
        <p:txBody>
          <a:bodyPr/>
          <a:lstStyle/>
          <a:p>
            <a:r>
              <a:rPr lang="en-US" b="1" dirty="0"/>
              <a:t>Big Picture:</a:t>
            </a:r>
            <a:r>
              <a:rPr lang="en-US" dirty="0"/>
              <a:t> Technical data on the internet can be a treasure trove for attackers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8859"/>
          <a:stretch/>
        </p:blipFill>
        <p:spPr>
          <a:xfrm>
            <a:off x="3055857" y="1252104"/>
            <a:ext cx="6088143" cy="800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7224" t="31920" r="6007" b="20775"/>
          <a:stretch/>
        </p:blipFill>
        <p:spPr>
          <a:xfrm>
            <a:off x="266299" y="3301631"/>
            <a:ext cx="5029201" cy="23242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345409" y="4263691"/>
            <a:ext cx="4963926" cy="2109669"/>
            <a:chOff x="4345409" y="4263691"/>
            <a:chExt cx="4963926" cy="2109669"/>
          </a:xfrm>
        </p:grpSpPr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409" y="4263691"/>
              <a:ext cx="4963926" cy="210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486309" y="5644054"/>
              <a:ext cx="43819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rPr>
                <a:t>Krebsonsecurity.com Sep 09, 2019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29340" y="4776884"/>
              <a:ext cx="465090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000" b="1" dirty="0"/>
                <a:t>Secret Service Investigates Breach at U.S. Govt IT Contractor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1905406"/>
            <a:ext cx="4963926" cy="2109669"/>
            <a:chOff x="4345409" y="4263691"/>
            <a:chExt cx="4963926" cy="2109669"/>
          </a:xfrm>
        </p:grpSpPr>
        <p:pic>
          <p:nvPicPr>
            <p:cNvPr id="21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409" y="4263691"/>
              <a:ext cx="4963926" cy="210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486309" y="5644054"/>
              <a:ext cx="438191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rPr>
                <a:t>Wired.com Jul 21, 2015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9340" y="4776884"/>
              <a:ext cx="46509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2400" dirty="0"/>
                <a:t>Hackers Remotely Kill a Jeep on the Highway—With Me in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4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7777" y="1591573"/>
            <a:ext cx="8229600" cy="4534907"/>
          </a:xfrm>
        </p:spPr>
        <p:txBody>
          <a:bodyPr/>
          <a:lstStyle/>
          <a:p>
            <a:r>
              <a:rPr lang="en-US" dirty="0"/>
              <a:t>Linux stores command history in a “bash_history” file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b="1" dirty="0"/>
              <a:t>Defender Observation</a:t>
            </a:r>
            <a:r>
              <a:rPr lang="en-US" dirty="0"/>
              <a:t>: Do we have any forensics that can point to a modification?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18" y="3032761"/>
            <a:ext cx="3107764" cy="7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Effect: Now we wait…</a:t>
            </a:r>
          </a:p>
        </p:txBody>
      </p:sp>
    </p:spTree>
    <p:extLst>
      <p:ext uri="{BB962C8B-B14F-4D97-AF65-F5344CB8AC3E}">
        <p14:creationId xmlns:p14="http://schemas.microsoft.com/office/powerpoint/2010/main" val="40445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a cyber attack and defensive capabilities</a:t>
            </a:r>
          </a:p>
        </p:txBody>
      </p:sp>
    </p:spTree>
    <p:extLst>
      <p:ext uri="{BB962C8B-B14F-4D97-AF65-F5344CB8AC3E}">
        <p14:creationId xmlns:p14="http://schemas.microsoft.com/office/powerpoint/2010/main" val="29544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Our analysis combines data from multiple sources to construct an end-to-end picture of the attack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96722" y="1444876"/>
            <a:ext cx="3119792" cy="1815789"/>
            <a:chOff x="896722" y="1444876"/>
            <a:chExt cx="3119792" cy="18157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10181" b="-84"/>
            <a:stretch/>
          </p:blipFill>
          <p:spPr>
            <a:xfrm>
              <a:off x="896722" y="1906541"/>
              <a:ext cx="3119792" cy="1354124"/>
            </a:xfrm>
            <a:prstGeom prst="rect">
              <a:avLst/>
            </a:prstGeom>
            <a:effectLst>
              <a:glow rad="63500">
                <a:schemeClr val="tx1">
                  <a:lumMod val="50000"/>
                  <a:lumOff val="50000"/>
                </a:schemeClr>
              </a:glo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896722" y="1444876"/>
              <a:ext cx="1949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Offensive data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6722" y="3564247"/>
            <a:ext cx="3103778" cy="1024365"/>
            <a:chOff x="896722" y="3564247"/>
            <a:chExt cx="3103778" cy="10243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1" r="47058"/>
            <a:stretch/>
          </p:blipFill>
          <p:spPr>
            <a:xfrm>
              <a:off x="896722" y="4024539"/>
              <a:ext cx="3103778" cy="56407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896722" y="3564247"/>
              <a:ext cx="1997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Defensive data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6722" y="4890821"/>
            <a:ext cx="3494405" cy="1539844"/>
            <a:chOff x="896722" y="4890821"/>
            <a:chExt cx="3494405" cy="1539844"/>
          </a:xfrm>
        </p:grpSpPr>
        <p:sp>
          <p:nvSpPr>
            <p:cNvPr id="10" name="TextBox 9"/>
            <p:cNvSpPr txBox="1"/>
            <p:nvPr/>
          </p:nvSpPr>
          <p:spPr>
            <a:xfrm>
              <a:off x="896722" y="4890821"/>
              <a:ext cx="1632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Taxonomies</a:t>
              </a:r>
            </a:p>
          </p:txBody>
        </p:sp>
        <p:pic>
          <p:nvPicPr>
            <p:cNvPr id="2050" name="Picture 2" descr="https://attack.mitre.org/theme/images/MITRE_ATTACK_logo_Lockup-black-transparen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722" y="5352486"/>
              <a:ext cx="3494405" cy="107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Plus 21"/>
          <p:cNvSpPr/>
          <p:nvPr/>
        </p:nvSpPr>
        <p:spPr>
          <a:xfrm>
            <a:off x="2239288" y="3286298"/>
            <a:ext cx="434659" cy="43465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lus 23"/>
          <p:cNvSpPr/>
          <p:nvPr/>
        </p:nvSpPr>
        <p:spPr>
          <a:xfrm>
            <a:off x="2239288" y="4614245"/>
            <a:ext cx="434659" cy="43465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48" name="Group 2047"/>
          <p:cNvGrpSpPr/>
          <p:nvPr/>
        </p:nvGrpSpPr>
        <p:grpSpPr>
          <a:xfrm>
            <a:off x="4870396" y="1725711"/>
            <a:ext cx="4197673" cy="3992814"/>
            <a:chOff x="5028051" y="1652139"/>
            <a:chExt cx="4197673" cy="399281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051" y="1971990"/>
              <a:ext cx="4197673" cy="367296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241669" y="1652139"/>
              <a:ext cx="220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Statistical model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368267" y="1675708"/>
            <a:ext cx="518143" cy="4412672"/>
            <a:chOff x="4368267" y="1675708"/>
            <a:chExt cx="721760" cy="4412672"/>
          </a:xfrm>
        </p:grpSpPr>
        <p:sp>
          <p:nvSpPr>
            <p:cNvPr id="26" name="Right Arrow 25"/>
            <p:cNvSpPr/>
            <p:nvPr/>
          </p:nvSpPr>
          <p:spPr>
            <a:xfrm>
              <a:off x="4375681" y="3705127"/>
              <a:ext cx="714346" cy="3538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368267" y="1675708"/>
              <a:ext cx="0" cy="441267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9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A defined taxonomy enhances communication of results between collaborators</a:t>
            </a:r>
          </a:p>
        </p:txBody>
      </p:sp>
      <p:pic>
        <p:nvPicPr>
          <p:cNvPr id="6" name="Action ma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184" y="1371600"/>
            <a:ext cx="7468744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87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4" y="124721"/>
            <a:ext cx="8810325" cy="954107"/>
          </a:xfrm>
        </p:spPr>
        <p:txBody>
          <a:bodyPr/>
          <a:lstStyle/>
          <a:p>
            <a:r>
              <a:rPr lang="en-US" dirty="0"/>
              <a:t>Analyze attacks like this demo to help determine the status of cyber defenses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489608"/>
              </p:ext>
            </p:extLst>
          </p:nvPr>
        </p:nvGraphicFramePr>
        <p:xfrm>
          <a:off x="221080" y="2638411"/>
          <a:ext cx="86945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669">
                  <a:extLst>
                    <a:ext uri="{9D8B030D-6E8A-4147-A177-3AD203B41FA5}">
                      <a16:colId xmlns:a16="http://schemas.microsoft.com/office/drawing/2014/main" val="4276370252"/>
                    </a:ext>
                  </a:extLst>
                </a:gridCol>
                <a:gridCol w="541573">
                  <a:extLst>
                    <a:ext uri="{9D8B030D-6E8A-4147-A177-3AD203B41FA5}">
                      <a16:colId xmlns:a16="http://schemas.microsoft.com/office/drawing/2014/main" val="1452165921"/>
                    </a:ext>
                  </a:extLst>
                </a:gridCol>
                <a:gridCol w="907637">
                  <a:extLst>
                    <a:ext uri="{9D8B030D-6E8A-4147-A177-3AD203B41FA5}">
                      <a16:colId xmlns:a16="http://schemas.microsoft.com/office/drawing/2014/main" val="1116172442"/>
                    </a:ext>
                  </a:extLst>
                </a:gridCol>
                <a:gridCol w="1000255">
                  <a:extLst>
                    <a:ext uri="{9D8B030D-6E8A-4147-A177-3AD203B41FA5}">
                      <a16:colId xmlns:a16="http://schemas.microsoft.com/office/drawing/2014/main" val="171978707"/>
                    </a:ext>
                  </a:extLst>
                </a:gridCol>
                <a:gridCol w="1352548">
                  <a:extLst>
                    <a:ext uri="{9D8B030D-6E8A-4147-A177-3AD203B41FA5}">
                      <a16:colId xmlns:a16="http://schemas.microsoft.com/office/drawing/2014/main" val="3525063346"/>
                    </a:ext>
                  </a:extLst>
                </a:gridCol>
                <a:gridCol w="1301701">
                  <a:extLst>
                    <a:ext uri="{9D8B030D-6E8A-4147-A177-3AD203B41FA5}">
                      <a16:colId xmlns:a16="http://schemas.microsoft.com/office/drawing/2014/main" val="1472541440"/>
                    </a:ext>
                  </a:extLst>
                </a:gridCol>
                <a:gridCol w="938059">
                  <a:extLst>
                    <a:ext uri="{9D8B030D-6E8A-4147-A177-3AD203B41FA5}">
                      <a16:colId xmlns:a16="http://schemas.microsoft.com/office/drawing/2014/main" val="278065299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143351916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429067413"/>
                    </a:ext>
                  </a:extLst>
                </a:gridCol>
              </a:tblGrid>
              <a:tr h="333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Activity No.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Antec.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Node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Target IP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Tactic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Technique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 Type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Red Team Success</a:t>
                      </a:r>
                    </a:p>
                  </a:txBody>
                  <a:tcPr marL="45720" marR="0" marB="0"/>
                </a:tc>
                <a:extLst>
                  <a:ext uri="{0D108BD9-81ED-4DB2-BD59-A6C34878D82A}">
                    <a16:rowId xmlns:a16="http://schemas.microsoft.com/office/drawing/2014/main" val="731558410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Prepare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People Information Gathering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Mine Social Media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Browser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4431459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Prepare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Build Capabilities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Obtain/Re-use Payloads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083527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3195" y="6465373"/>
            <a:ext cx="434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from presentation demonstration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" y="2141220"/>
            <a:ext cx="17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Prepare actions: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" y="3906534"/>
            <a:ext cx="860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 defenders do not have opportunities to detect prepare actions, so we will not consider them in the detection rates</a:t>
            </a:r>
          </a:p>
        </p:txBody>
      </p:sp>
    </p:spTree>
    <p:extLst>
      <p:ext uri="{BB962C8B-B14F-4D97-AF65-F5344CB8AC3E}">
        <p14:creationId xmlns:p14="http://schemas.microsoft.com/office/powerpoint/2010/main" val="164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4" y="124721"/>
            <a:ext cx="8810325" cy="954107"/>
          </a:xfrm>
        </p:spPr>
        <p:txBody>
          <a:bodyPr/>
          <a:lstStyle/>
          <a:p>
            <a:r>
              <a:rPr lang="en-US" dirty="0"/>
              <a:t>Analyze attacks like this demo to help determine the status of cyber defenses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959830"/>
              </p:ext>
            </p:extLst>
          </p:nvPr>
        </p:nvGraphicFramePr>
        <p:xfrm>
          <a:off x="278969" y="1850612"/>
          <a:ext cx="8694550" cy="3851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620">
                  <a:extLst>
                    <a:ext uri="{9D8B030D-6E8A-4147-A177-3AD203B41FA5}">
                      <a16:colId xmlns:a16="http://schemas.microsoft.com/office/drawing/2014/main" val="4276370252"/>
                    </a:ext>
                  </a:extLst>
                </a:gridCol>
                <a:gridCol w="589548">
                  <a:extLst>
                    <a:ext uri="{9D8B030D-6E8A-4147-A177-3AD203B41FA5}">
                      <a16:colId xmlns:a16="http://schemas.microsoft.com/office/drawing/2014/main" val="1452165921"/>
                    </a:ext>
                  </a:extLst>
                </a:gridCol>
                <a:gridCol w="806116">
                  <a:extLst>
                    <a:ext uri="{9D8B030D-6E8A-4147-A177-3AD203B41FA5}">
                      <a16:colId xmlns:a16="http://schemas.microsoft.com/office/drawing/2014/main" val="1116172442"/>
                    </a:ext>
                  </a:extLst>
                </a:gridCol>
                <a:gridCol w="1070810">
                  <a:extLst>
                    <a:ext uri="{9D8B030D-6E8A-4147-A177-3AD203B41FA5}">
                      <a16:colId xmlns:a16="http://schemas.microsoft.com/office/drawing/2014/main" val="171978707"/>
                    </a:ext>
                  </a:extLst>
                </a:gridCol>
                <a:gridCol w="1359569">
                  <a:extLst>
                    <a:ext uri="{9D8B030D-6E8A-4147-A177-3AD203B41FA5}">
                      <a16:colId xmlns:a16="http://schemas.microsoft.com/office/drawing/2014/main" val="3525063346"/>
                    </a:ext>
                  </a:extLst>
                </a:gridCol>
                <a:gridCol w="1542720">
                  <a:extLst>
                    <a:ext uri="{9D8B030D-6E8A-4147-A177-3AD203B41FA5}">
                      <a16:colId xmlns:a16="http://schemas.microsoft.com/office/drawing/2014/main" val="1472541440"/>
                    </a:ext>
                  </a:extLst>
                </a:gridCol>
                <a:gridCol w="938059">
                  <a:extLst>
                    <a:ext uri="{9D8B030D-6E8A-4147-A177-3AD203B41FA5}">
                      <a16:colId xmlns:a16="http://schemas.microsoft.com/office/drawing/2014/main" val="278065299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143351916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888869940"/>
                    </a:ext>
                  </a:extLst>
                </a:gridCol>
              </a:tblGrid>
              <a:tr h="333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Activity No.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Antec.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Node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Target IP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Tactic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Technique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 Type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Red Team Success</a:t>
                      </a:r>
                    </a:p>
                  </a:txBody>
                  <a:tcPr marL="45720" marR="0" marB="0"/>
                </a:tc>
                <a:extLst>
                  <a:ext uri="{0D108BD9-81ED-4DB2-BD59-A6C34878D82A}">
                    <a16:rowId xmlns:a16="http://schemas.microsoft.com/office/drawing/2014/main" val="731558410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Spearphishing Attachment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Email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088584435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Command and Control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Standard </a:t>
                      </a:r>
                      <a:r>
                        <a:rPr lang="en-US" sz="1050" dirty="0" smtClean="0">
                          <a:effectLst/>
                          <a:latin typeface="Franklin Gothic Medium" panose="020B0603020102020204" pitchFamily="34" charset="0"/>
                        </a:rPr>
                        <a:t>Non-Application </a:t>
                      </a: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Layer Protocol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812996069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5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Process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998449757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6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5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Defense Evasion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Process Injection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790962593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7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6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Remote System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nmap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652000742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8</a:t>
                      </a: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7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Command and Control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Connection Proxy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Route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Success</a:t>
                      </a: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179605854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9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8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System Service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70920267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8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Dumping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 err="1">
                          <a:effectLst/>
                          <a:latin typeface="Franklin Gothic Medium" panose="020B0603020102020204" pitchFamily="34" charset="0"/>
                        </a:rPr>
                        <a:t>hashdump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789208399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8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Privilege Escalation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Process Injection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getsystem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538886969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11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Dumping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 err="1">
                          <a:effectLst/>
                          <a:latin typeface="Franklin Gothic Medium" panose="020B0603020102020204" pitchFamily="34" charset="0"/>
                        </a:rPr>
                        <a:t>hashdump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736132308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13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Brute Force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John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777543183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14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External Remote Services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79660918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14e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Valid Accounts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 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2691816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3195" y="6465373"/>
            <a:ext cx="434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from presentation demonstration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969" y="1481280"/>
            <a:ext cx="27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Peter’s computer actions:</a:t>
            </a:r>
          </a:p>
        </p:txBody>
      </p:sp>
    </p:spTree>
    <p:extLst>
      <p:ext uri="{BB962C8B-B14F-4D97-AF65-F5344CB8AC3E}">
        <p14:creationId xmlns:p14="http://schemas.microsoft.com/office/powerpoint/2010/main" val="20499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94" y="124721"/>
            <a:ext cx="8810325" cy="954107"/>
          </a:xfrm>
        </p:spPr>
        <p:txBody>
          <a:bodyPr/>
          <a:lstStyle/>
          <a:p>
            <a:r>
              <a:rPr lang="en-US" dirty="0"/>
              <a:t>Analyze attacks like this demo to help determine the status of cyber defenses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581902"/>
              </p:ext>
            </p:extLst>
          </p:nvPr>
        </p:nvGraphicFramePr>
        <p:xfrm>
          <a:off x="278968" y="1427117"/>
          <a:ext cx="8694550" cy="481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669">
                  <a:extLst>
                    <a:ext uri="{9D8B030D-6E8A-4147-A177-3AD203B41FA5}">
                      <a16:colId xmlns:a16="http://schemas.microsoft.com/office/drawing/2014/main" val="4276370252"/>
                    </a:ext>
                  </a:extLst>
                </a:gridCol>
                <a:gridCol w="541573">
                  <a:extLst>
                    <a:ext uri="{9D8B030D-6E8A-4147-A177-3AD203B41FA5}">
                      <a16:colId xmlns:a16="http://schemas.microsoft.com/office/drawing/2014/main" val="1452165921"/>
                    </a:ext>
                  </a:extLst>
                </a:gridCol>
                <a:gridCol w="907637">
                  <a:extLst>
                    <a:ext uri="{9D8B030D-6E8A-4147-A177-3AD203B41FA5}">
                      <a16:colId xmlns:a16="http://schemas.microsoft.com/office/drawing/2014/main" val="1116172442"/>
                    </a:ext>
                  </a:extLst>
                </a:gridCol>
                <a:gridCol w="1000255">
                  <a:extLst>
                    <a:ext uri="{9D8B030D-6E8A-4147-A177-3AD203B41FA5}">
                      <a16:colId xmlns:a16="http://schemas.microsoft.com/office/drawing/2014/main" val="171978707"/>
                    </a:ext>
                  </a:extLst>
                </a:gridCol>
                <a:gridCol w="1352548">
                  <a:extLst>
                    <a:ext uri="{9D8B030D-6E8A-4147-A177-3AD203B41FA5}">
                      <a16:colId xmlns:a16="http://schemas.microsoft.com/office/drawing/2014/main" val="3525063346"/>
                    </a:ext>
                  </a:extLst>
                </a:gridCol>
                <a:gridCol w="1301701">
                  <a:extLst>
                    <a:ext uri="{9D8B030D-6E8A-4147-A177-3AD203B41FA5}">
                      <a16:colId xmlns:a16="http://schemas.microsoft.com/office/drawing/2014/main" val="1472541440"/>
                    </a:ext>
                  </a:extLst>
                </a:gridCol>
                <a:gridCol w="938059">
                  <a:extLst>
                    <a:ext uri="{9D8B030D-6E8A-4147-A177-3AD203B41FA5}">
                      <a16:colId xmlns:a16="http://schemas.microsoft.com/office/drawing/2014/main" val="278065299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143351916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2992137348"/>
                    </a:ext>
                  </a:extLst>
                </a:gridCol>
              </a:tblGrid>
              <a:tr h="333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Activity No.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Antec.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Node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Target IP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Tactic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Technique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 Type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Red Team Success</a:t>
                      </a:r>
                    </a:p>
                  </a:txBody>
                  <a:tcPr marL="45720" marR="0" marB="0"/>
                </a:tc>
                <a:extLst>
                  <a:ext uri="{0D108BD9-81ED-4DB2-BD59-A6C34878D82A}">
                    <a16:rowId xmlns:a16="http://schemas.microsoft.com/office/drawing/2014/main" val="731558410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15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685259046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15e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Valid Accounts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850695718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16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4, 15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File and Directory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dir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429072217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17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16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Collection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Data from Local System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 smtClean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290173244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17e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16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Exfiltration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Exfiltration Over Command and Control Channel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 smtClean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127008816"/>
                  </a:ext>
                </a:extLst>
              </a:tr>
              <a:tr h="2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18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17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Technical Information Gathering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Acquire OSINT Data Sets and Information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Browser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27786729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19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18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N/A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Brute Force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John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715576866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909514386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20e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Valid Accounts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985768676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21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18803607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21e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20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Valid Accounts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844884244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21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Remote System Discovery 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arp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113595323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23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22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Peripheral Device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nmap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 smtClean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56300837"/>
                  </a:ext>
                </a:extLst>
              </a:tr>
              <a:tr h="144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23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Objective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File and Directory Discovery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dir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144643201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25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24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Objective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Impact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Stored Data Manipulation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nano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105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9777858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3195" y="6465373"/>
            <a:ext cx="434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from presentation demonstration only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968" y="1107426"/>
            <a:ext cx="252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ONT controller actions:</a:t>
            </a:r>
          </a:p>
        </p:txBody>
      </p:sp>
    </p:spTree>
    <p:extLst>
      <p:ext uri="{BB962C8B-B14F-4D97-AF65-F5344CB8AC3E}">
        <p14:creationId xmlns:p14="http://schemas.microsoft.com/office/powerpoint/2010/main" val="18959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22347" y="1371600"/>
            <a:ext cx="4693502" cy="47548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Most systems likely contain non-IP based interfaces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2656" y="133443"/>
            <a:ext cx="847150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the entire attack surface is critical to comprehensively testing the system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42" y="2566617"/>
            <a:ext cx="3508745" cy="20385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1907" y="2284770"/>
            <a:ext cx="701236" cy="250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Engine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43592" y="2284770"/>
            <a:ext cx="1191689" cy="250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Transmission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64298" y="2284770"/>
            <a:ext cx="1013382" cy="250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0340" y="3675376"/>
            <a:ext cx="914809" cy="2507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CAN Bus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262" y="4573070"/>
            <a:ext cx="1937500" cy="250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Engine Control Module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66851" y="4573070"/>
            <a:ext cx="1792379" cy="250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Body Control Module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22392" y="2436119"/>
            <a:ext cx="2736651" cy="2065139"/>
            <a:chOff x="656789" y="2404071"/>
            <a:chExt cx="2736651" cy="2065139"/>
          </a:xfrm>
        </p:grpSpPr>
        <p:pic>
          <p:nvPicPr>
            <p:cNvPr id="20" name="Picture 2" descr="Image result for air gap networ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8"/>
            <a:stretch/>
          </p:blipFill>
          <p:spPr bwMode="auto">
            <a:xfrm>
              <a:off x="656789" y="2404071"/>
              <a:ext cx="2646787" cy="2065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261360" y="3464560"/>
              <a:ext cx="132080" cy="23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781156" y="2444032"/>
            <a:ext cx="1121664" cy="72386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10"/>
          <p:cNvSpPr txBox="1">
            <a:spLocks/>
          </p:cNvSpPr>
          <p:nvPr/>
        </p:nvSpPr>
        <p:spPr>
          <a:xfrm>
            <a:off x="5251363" y="1371600"/>
            <a:ext cx="3730078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/>
              <a:t>Systems not connected to the internet are still vulnerable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57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/>
      <p:bldP spid="18" grpId="0"/>
      <p:bldP spid="22" grpId="0" animBg="1"/>
      <p:bldP spid="2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061007"/>
              </p:ext>
            </p:extLst>
          </p:nvPr>
        </p:nvGraphicFramePr>
        <p:xfrm>
          <a:off x="235302" y="1089635"/>
          <a:ext cx="8694550" cy="5113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669">
                  <a:extLst>
                    <a:ext uri="{9D8B030D-6E8A-4147-A177-3AD203B41FA5}">
                      <a16:colId xmlns:a16="http://schemas.microsoft.com/office/drawing/2014/main" val="4276370252"/>
                    </a:ext>
                  </a:extLst>
                </a:gridCol>
                <a:gridCol w="541573">
                  <a:extLst>
                    <a:ext uri="{9D8B030D-6E8A-4147-A177-3AD203B41FA5}">
                      <a16:colId xmlns:a16="http://schemas.microsoft.com/office/drawing/2014/main" val="1452165921"/>
                    </a:ext>
                  </a:extLst>
                </a:gridCol>
                <a:gridCol w="596091">
                  <a:extLst>
                    <a:ext uri="{9D8B030D-6E8A-4147-A177-3AD203B41FA5}">
                      <a16:colId xmlns:a16="http://schemas.microsoft.com/office/drawing/2014/main" val="1116172442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171978707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3525063346"/>
                    </a:ext>
                  </a:extLst>
                </a:gridCol>
                <a:gridCol w="1878833">
                  <a:extLst>
                    <a:ext uri="{9D8B030D-6E8A-4147-A177-3AD203B41FA5}">
                      <a16:colId xmlns:a16="http://schemas.microsoft.com/office/drawing/2014/main" val="1472541440"/>
                    </a:ext>
                  </a:extLst>
                </a:gridCol>
                <a:gridCol w="938059">
                  <a:extLst>
                    <a:ext uri="{9D8B030D-6E8A-4147-A177-3AD203B41FA5}">
                      <a16:colId xmlns:a16="http://schemas.microsoft.com/office/drawing/2014/main" val="278065299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1433519163"/>
                    </a:ext>
                  </a:extLst>
                </a:gridCol>
                <a:gridCol w="840054">
                  <a:extLst>
                    <a:ext uri="{9D8B030D-6E8A-4147-A177-3AD203B41FA5}">
                      <a16:colId xmlns:a16="http://schemas.microsoft.com/office/drawing/2014/main" val="888869940"/>
                    </a:ext>
                  </a:extLst>
                </a:gridCol>
              </a:tblGrid>
              <a:tr h="9144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Activity No.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Antec.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Node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Target IP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Tactic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Technique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u="none" strike="noStrike" dirty="0">
                          <a:effectLst/>
                          <a:latin typeface="Franklin Gothic Medium" panose="020B0603020102020204" pitchFamily="34" charset="0"/>
                        </a:rPr>
                        <a:t>Tool Type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5720" marR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Franklin Gothic Medium" panose="020B0603020102020204" pitchFamily="34" charset="0"/>
                        </a:rPr>
                        <a:t>Red Team Success</a:t>
                      </a:r>
                    </a:p>
                  </a:txBody>
                  <a:tcPr marL="45720" marR="0" marB="0"/>
                </a:tc>
                <a:extLst>
                  <a:ext uri="{0D108BD9-81ED-4DB2-BD59-A6C34878D82A}">
                    <a16:rowId xmlns:a16="http://schemas.microsoft.com/office/drawing/2014/main" val="7315584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Spearphishing Attachment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Email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0885844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Command and Control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Standard </a:t>
                      </a:r>
                      <a:r>
                        <a:rPr lang="en-US" sz="900" dirty="0" smtClean="0">
                          <a:effectLst/>
                          <a:latin typeface="Franklin Gothic Medium" panose="020B0603020102020204" pitchFamily="34" charset="0"/>
                        </a:rPr>
                        <a:t>Non-Application </a:t>
                      </a: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Layer Protocol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8129960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5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Process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9984497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6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5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Defense Evasion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Process Injection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7909625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7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6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Remote System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nmap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6520007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8</a:t>
                      </a: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7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Command and Control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Connection Proxy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Route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Success</a:t>
                      </a: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1796058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9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8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System Service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709202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8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Credential Dumping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 err="1">
                          <a:effectLst/>
                          <a:latin typeface="Franklin Gothic Medium" panose="020B0603020102020204" pitchFamily="34" charset="0"/>
                        </a:rPr>
                        <a:t>hashdump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7892083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11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8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Privilege Escalation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Process Injection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 err="1">
                          <a:effectLst/>
                          <a:latin typeface="Franklin Gothic Medium" panose="020B0603020102020204" pitchFamily="34" charset="0"/>
                        </a:rPr>
                        <a:t>hashdump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03593577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11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Credential Access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Credential Dumping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Mimikatz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6562823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14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12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Initial Access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External Remote Services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 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916391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15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0983747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16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4, 15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File and Directory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dir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098200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17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16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Ingress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Collection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Data from Local System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Metasploit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 smtClean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67283565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Failure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41387673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21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 Movement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Remote Services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ssh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5537756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21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Remote System Discovery 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arp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22998828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23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22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Lateral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Peripheral Device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nmap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 smtClean="0">
                          <a:effectLst/>
                          <a:latin typeface="Franklin Gothic Medium" panose="020B0603020102020204" pitchFamily="34" charset="0"/>
                        </a:rPr>
                        <a:t>Foreign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39604299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23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Objective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File and Directory Discovery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dir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3989975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25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24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Objective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10.10.10.30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Impact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Stored Data Manipulation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nano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Native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Franklin Gothic Medium" panose="020B0603020102020204" pitchFamily="34" charset="0"/>
                        </a:rPr>
                        <a:t>Success</a:t>
                      </a:r>
                      <a:endParaRPr lang="en-US" sz="900" dirty="0">
                        <a:effectLst/>
                        <a:latin typeface="Franklin Gothic Medium" panose="020B06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1" marR="4311" marT="4311" marB="0" anchor="ctr"/>
                </a:tc>
                <a:extLst>
                  <a:ext uri="{0D108BD9-81ED-4DB2-BD59-A6C34878D82A}">
                    <a16:rowId xmlns:a16="http://schemas.microsoft.com/office/drawing/2014/main" val="19181225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Define the attack actions taken (ingress to objective)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95" y="6465373"/>
            <a:ext cx="434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from presentation demonstration only</a:t>
            </a:r>
          </a:p>
        </p:txBody>
      </p:sp>
    </p:spTree>
    <p:extLst>
      <p:ext uri="{BB962C8B-B14F-4D97-AF65-F5344CB8AC3E}">
        <p14:creationId xmlns:p14="http://schemas.microsoft.com/office/powerpoint/2010/main" val="1741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94" y="3770905"/>
            <a:ext cx="3255264" cy="2848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94" y="1087198"/>
            <a:ext cx="3255264" cy="284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Quantify this attack using two factors: tool type and authentication type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943177"/>
              </p:ext>
            </p:extLst>
          </p:nvPr>
        </p:nvGraphicFramePr>
        <p:xfrm>
          <a:off x="467777" y="1536948"/>
          <a:ext cx="297624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909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41332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Tool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Foreign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83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Native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27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4646559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132506"/>
              </p:ext>
            </p:extLst>
          </p:nvPr>
        </p:nvGraphicFramePr>
        <p:xfrm>
          <a:off x="467777" y="3238818"/>
          <a:ext cx="297551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909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40602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Authentication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Unauthenticated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83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Authenticated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278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4646559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713542"/>
              </p:ext>
            </p:extLst>
          </p:nvPr>
        </p:nvGraphicFramePr>
        <p:xfrm>
          <a:off x="467777" y="4940688"/>
          <a:ext cx="29695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365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22201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Detected?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>
                    <a:solidFill>
                      <a:srgbClr val="D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691601"/>
              </p:ext>
            </p:extLst>
          </p:nvPr>
        </p:nvGraphicFramePr>
        <p:xfrm>
          <a:off x="467777" y="5573113"/>
          <a:ext cx="29636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235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35369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Defended?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>
                    <a:solidFill>
                      <a:srgbClr val="D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4996746" y="1318438"/>
            <a:ext cx="2737552" cy="2192477"/>
            <a:chOff x="4930110" y="1241484"/>
            <a:chExt cx="2771952" cy="2226092"/>
          </a:xfrm>
        </p:grpSpPr>
        <p:sp>
          <p:nvSpPr>
            <p:cNvPr id="13" name="Rectangle 12"/>
            <p:cNvSpPr/>
            <p:nvPr/>
          </p:nvSpPr>
          <p:spPr>
            <a:xfrm>
              <a:off x="4932419" y="1318438"/>
              <a:ext cx="2769643" cy="2149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12402" y="1241484"/>
              <a:ext cx="1089659" cy="75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30110" y="1242536"/>
              <a:ext cx="1029365" cy="75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8834" y="3980498"/>
            <a:ext cx="2705463" cy="2209482"/>
            <a:chOff x="4930111" y="1205861"/>
            <a:chExt cx="2705463" cy="2184761"/>
          </a:xfrm>
        </p:grpSpPr>
        <p:sp>
          <p:nvSpPr>
            <p:cNvPr id="18" name="Rectangle 17"/>
            <p:cNvSpPr/>
            <p:nvPr/>
          </p:nvSpPr>
          <p:spPr>
            <a:xfrm>
              <a:off x="4932420" y="1318438"/>
              <a:ext cx="2703154" cy="2072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10370" y="1205861"/>
              <a:ext cx="1225203" cy="112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30111" y="1205861"/>
              <a:ext cx="861130" cy="112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Oval 20"/>
          <p:cNvSpPr/>
          <p:nvPr/>
        </p:nvSpPr>
        <p:spPr>
          <a:xfrm>
            <a:off x="6364085" y="1207626"/>
            <a:ext cx="279400" cy="2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775065" y="3897724"/>
            <a:ext cx="279400" cy="27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45808" y="1543221"/>
            <a:ext cx="1874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11/20 </a:t>
            </a:r>
            <a:r>
              <a:rPr lang="en-US" dirty="0"/>
              <a:t>= </a:t>
            </a:r>
            <a:r>
              <a:rPr lang="en-US" dirty="0" smtClean="0"/>
              <a:t>55</a:t>
            </a:r>
            <a:r>
              <a:rPr lang="en-US" dirty="0"/>
              <a:t>%</a:t>
            </a:r>
          </a:p>
          <a:p>
            <a:r>
              <a:rPr lang="en-US" dirty="0"/>
              <a:t>Foreign Tool Use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85528" y="4171716"/>
            <a:ext cx="2831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1/3 = 33%</a:t>
            </a:r>
          </a:p>
          <a:p>
            <a:r>
              <a:rPr lang="en-US" dirty="0"/>
              <a:t>Unauthenticated Accesses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3195" y="6465373"/>
            <a:ext cx="434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from presentation demonstration only</a:t>
            </a:r>
          </a:p>
        </p:txBody>
      </p:sp>
    </p:spTree>
    <p:extLst>
      <p:ext uri="{BB962C8B-B14F-4D97-AF65-F5344CB8AC3E}">
        <p14:creationId xmlns:p14="http://schemas.microsoft.com/office/powerpoint/2010/main" val="16847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Track detections across multiple attacks</a:t>
            </a: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853560"/>
              </p:ext>
            </p:extLst>
          </p:nvPr>
        </p:nvGraphicFramePr>
        <p:xfrm>
          <a:off x="467775" y="1536948"/>
          <a:ext cx="5047200" cy="435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863">
                  <a:extLst>
                    <a:ext uri="{9D8B030D-6E8A-4147-A177-3AD203B41FA5}">
                      <a16:colId xmlns:a16="http://schemas.microsoft.com/office/drawing/2014/main" val="1479633175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1669757608"/>
                    </a:ext>
                  </a:extLst>
                </a:gridCol>
                <a:gridCol w="1042987">
                  <a:extLst>
                    <a:ext uri="{9D8B030D-6E8A-4147-A177-3AD203B41FA5}">
                      <a16:colId xmlns:a16="http://schemas.microsoft.com/office/drawing/2014/main" val="338915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Attack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Fraction Unauthent.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Fraction Foreign Tool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Detected?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Demo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83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Insider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916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Outsider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238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Open Website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55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Nascent Insider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60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7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7822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Signature Detection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20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4897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804255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195" y="6465373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notional only</a:t>
            </a:r>
          </a:p>
        </p:txBody>
      </p:sp>
    </p:spTree>
    <p:extLst>
      <p:ext uri="{BB962C8B-B14F-4D97-AF65-F5344CB8AC3E}">
        <p14:creationId xmlns:p14="http://schemas.microsoft.com/office/powerpoint/2010/main" val="108759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Notional data aggregatio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811371"/>
              </p:ext>
            </p:extLst>
          </p:nvPr>
        </p:nvGraphicFramePr>
        <p:xfrm>
          <a:off x="467775" y="1536948"/>
          <a:ext cx="4009128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890">
                  <a:extLst>
                    <a:ext uri="{9D8B030D-6E8A-4147-A177-3AD203B41FA5}">
                      <a16:colId xmlns:a16="http://schemas.microsoft.com/office/drawing/2014/main" val="1479633175"/>
                    </a:ext>
                  </a:extLst>
                </a:gridCol>
                <a:gridCol w="1094237">
                  <a:extLst>
                    <a:ext uri="{9D8B030D-6E8A-4147-A177-3AD203B41FA5}">
                      <a16:colId xmlns:a16="http://schemas.microsoft.com/office/drawing/2014/main" val="898700548"/>
                    </a:ext>
                  </a:extLst>
                </a:gridCol>
                <a:gridCol w="1113511">
                  <a:extLst>
                    <a:ext uri="{9D8B030D-6E8A-4147-A177-3AD203B41FA5}">
                      <a16:colId xmlns:a16="http://schemas.microsoft.com/office/drawing/2014/main" val="2243564543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1669757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Attack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Fraction Unauthent.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Fraction Foreign Tool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Detected?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518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83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916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238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255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260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7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7822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620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4897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804255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195" y="6465373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notional only</a:t>
            </a:r>
          </a:p>
        </p:txBody>
      </p:sp>
      <p:pic>
        <p:nvPicPr>
          <p:cNvPr id="11" name="Unauth plot">
            <a:extLst>
              <a:ext uri="{FF2B5EF4-FFF2-40B4-BE49-F238E27FC236}">
                <a16:creationId xmlns:a16="http://schemas.microsoft.com/office/drawing/2014/main" id="{97F4572B-C318-47A5-B760-32271B6EE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96" y="4002145"/>
            <a:ext cx="3255264" cy="2848356"/>
          </a:xfrm>
          <a:prstGeom prst="rect">
            <a:avLst/>
          </a:prstGeom>
        </p:spPr>
      </p:pic>
      <p:pic>
        <p:nvPicPr>
          <p:cNvPr id="12" name="Foreign plot">
            <a:extLst>
              <a:ext uri="{FF2B5EF4-FFF2-40B4-BE49-F238E27FC236}">
                <a16:creationId xmlns:a16="http://schemas.microsoft.com/office/drawing/2014/main" id="{3AACF5D9-6C71-4DD1-A27C-CF6A58AA4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96" y="1318438"/>
            <a:ext cx="3255264" cy="284835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7D5EBA9-5A6C-4B28-AAB3-011BEAAC59DF}"/>
              </a:ext>
            </a:extLst>
          </p:cNvPr>
          <p:cNvSpPr txBox="1">
            <a:spLocks/>
          </p:cNvSpPr>
          <p:nvPr/>
        </p:nvSpPr>
        <p:spPr bwMode="auto">
          <a:xfrm>
            <a:off x="467777" y="364331"/>
            <a:ext cx="8229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68578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With increasing amounts of data, investigate the importance of our chosen factors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523220"/>
          </a:xfrm>
        </p:spPr>
        <p:txBody>
          <a:bodyPr/>
          <a:lstStyle/>
          <a:p>
            <a:r>
              <a:rPr lang="en-US" dirty="0"/>
              <a:t>Track detections across multiple attacks</a:t>
            </a:r>
          </a:p>
        </p:txBody>
      </p:sp>
    </p:spTree>
    <p:extLst>
      <p:ext uri="{BB962C8B-B14F-4D97-AF65-F5344CB8AC3E}">
        <p14:creationId xmlns:p14="http://schemas.microsoft.com/office/powerpoint/2010/main" val="41470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45069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44948 -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3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With increasing amounts of data, investigate the importance of our chosen factors</a:t>
            </a:r>
          </a:p>
        </p:txBody>
      </p:sp>
      <p:pic>
        <p:nvPicPr>
          <p:cNvPr id="5" name="2D regres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/>
          <a:stretch/>
        </p:blipFill>
        <p:spPr>
          <a:xfrm>
            <a:off x="4000227" y="1318438"/>
            <a:ext cx="5020376" cy="3995555"/>
          </a:xfrm>
        </p:spPr>
      </p:pic>
      <p:sp>
        <p:nvSpPr>
          <p:cNvPr id="8" name="Multiply 7"/>
          <p:cNvSpPr/>
          <p:nvPr/>
        </p:nvSpPr>
        <p:spPr>
          <a:xfrm>
            <a:off x="5695075" y="3104731"/>
            <a:ext cx="289560" cy="2895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5075" y="2458400"/>
            <a:ext cx="1715818" cy="646331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Today’s demonstration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0727" y="6465373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notional only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2193" y="5449127"/>
            <a:ext cx="4116443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use these </a:t>
            </a:r>
            <a:r>
              <a:rPr lang="en-US" dirty="0">
                <a:latin typeface="Franklin Gothic Medium" panose="020B0603020102020204" pitchFamily="34" charset="0"/>
              </a:rPr>
              <a:t>statistical</a:t>
            </a:r>
            <a:r>
              <a:rPr lang="en-US" dirty="0"/>
              <a:t> methods with real data (not shown here).</a:t>
            </a:r>
          </a:p>
        </p:txBody>
      </p:sp>
      <p:pic>
        <p:nvPicPr>
          <p:cNvPr id="13" name="Unauth plo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3" y="4002145"/>
            <a:ext cx="3255264" cy="2848356"/>
          </a:xfrm>
          <a:prstGeom prst="rect">
            <a:avLst/>
          </a:prstGeom>
        </p:spPr>
      </p:pic>
      <p:pic>
        <p:nvPicPr>
          <p:cNvPr id="14" name="Foreign plo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3" y="1318438"/>
            <a:ext cx="3255264" cy="2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The two factors provide insight about trends in detection rates against specific types of attacks</a:t>
            </a:r>
          </a:p>
        </p:txBody>
      </p:sp>
      <p:pic>
        <p:nvPicPr>
          <p:cNvPr id="13" name="2D regress">
            <a:extLst>
              <a:ext uri="{FF2B5EF4-FFF2-40B4-BE49-F238E27FC236}">
                <a16:creationId xmlns:a16="http://schemas.microsoft.com/office/drawing/2014/main" id="{F0605957-3611-45C5-9E2A-74D25DC48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/>
          <a:stretch/>
        </p:blipFill>
        <p:spPr>
          <a:xfrm>
            <a:off x="4000227" y="1318438"/>
            <a:ext cx="5020376" cy="3995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5901" y="1418844"/>
            <a:ext cx="2971800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Well-configured defenses can find unauthenticated accesses (e.g., exploits) or signatures of foreign tools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636" y="1418844"/>
            <a:ext cx="3155557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Network defenses can easily identify foreign tool signatures, but signatures can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5901" y="5062723"/>
            <a:ext cx="3188118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Unauthenticated accesses may be exploits (easier to detect) or credential-less (look like valid users)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636" y="5062723"/>
            <a:ext cx="3155557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Authenticated accesses and native tools are difficult to detect because they look like standard network use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27" y="6465373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Above data are notional only</a:t>
            </a:r>
          </a:p>
        </p:txBody>
      </p:sp>
    </p:spTree>
    <p:extLst>
      <p:ext uri="{BB962C8B-B14F-4D97-AF65-F5344CB8AC3E}">
        <p14:creationId xmlns:p14="http://schemas.microsoft.com/office/powerpoint/2010/main" val="5737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1198 0.116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8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We are constantly looking for other predictors of detection and ways to increase analytical rigor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correct factors for predicting detection rates may change based on the assessed systems and networks:</a:t>
            </a:r>
          </a:p>
          <a:p>
            <a:endParaRPr lang="en-US" dirty="0"/>
          </a:p>
          <a:p>
            <a:pPr marL="457200"/>
            <a:r>
              <a:rPr lang="en-US" dirty="0"/>
              <a:t>Probability to defend?  Probability to react?</a:t>
            </a:r>
          </a:p>
          <a:p>
            <a:pPr marL="457200"/>
            <a:endParaRPr lang="en-US" dirty="0"/>
          </a:p>
          <a:p>
            <a:pPr marL="457200"/>
            <a:r>
              <a:rPr lang="en-US" dirty="0"/>
              <a:t>Authorized vs. unauthorized unauthenticated access?</a:t>
            </a:r>
          </a:p>
          <a:p>
            <a:pPr marL="457200"/>
            <a:endParaRPr lang="en-US" dirty="0"/>
          </a:p>
          <a:p>
            <a:pPr marL="457200"/>
            <a:r>
              <a:rPr lang="en-US" dirty="0"/>
              <a:t>Number of actions in an attack (dwell time of attack)?</a:t>
            </a:r>
          </a:p>
          <a:p>
            <a:pPr marL="457200"/>
            <a:endParaRPr lang="en-US" dirty="0"/>
          </a:p>
          <a:p>
            <a:pPr marL="457200"/>
            <a:r>
              <a:rPr lang="en-US" dirty="0"/>
              <a:t>Common adversarial or native tools (e.g., PowerShell)?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Useful cyber testing requires understanding, planning, and analytical rigor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35" y="4769825"/>
            <a:ext cx="1910344" cy="167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577" y="1418938"/>
            <a:ext cx="2367018" cy="1593759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8526" y="1687942"/>
            <a:ext cx="4770918" cy="1601910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1800" dirty="0"/>
              <a:t>Cyber test and evaluation begins with understanding the problem.</a:t>
            </a:r>
          </a:p>
          <a:p>
            <a:pPr marL="231775">
              <a:spcBef>
                <a:spcPts val="500"/>
              </a:spcBef>
            </a:pPr>
            <a:r>
              <a:rPr lang="en-US" sz="1600" i="1" dirty="0"/>
              <a:t>e.g., systems architecture, software configuration, operational use</a:t>
            </a:r>
            <a:endParaRPr lang="en-US" sz="1800" i="1" dirty="0"/>
          </a:p>
          <a:p>
            <a:pPr>
              <a:spcBef>
                <a:spcPts val="500"/>
              </a:spcBef>
            </a:pPr>
            <a:endParaRPr lang="en-US" sz="18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8525" y="3281701"/>
            <a:ext cx="7405704" cy="132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800" dirty="0"/>
              <a:t>Data cannot easily be collected in hindsight.  </a:t>
            </a:r>
          </a:p>
          <a:p>
            <a:pPr>
              <a:spcBef>
                <a:spcPts val="500"/>
              </a:spcBef>
            </a:pPr>
            <a:endParaRPr lang="en-US" sz="1800" dirty="0"/>
          </a:p>
          <a:p>
            <a:pPr>
              <a:spcBef>
                <a:spcPts val="500"/>
              </a:spcBef>
            </a:pPr>
            <a:r>
              <a:rPr lang="en-US" sz="1800" dirty="0"/>
              <a:t>Sufficient planning is required to identify appropriate metrics and determine how to collect that data. 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8526" y="5169167"/>
            <a:ext cx="4413109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766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685800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68578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900091" indent="-214308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800" dirty="0"/>
              <a:t>Collecting </a:t>
            </a:r>
            <a:r>
              <a:rPr lang="en-US" sz="1800" dirty="0" smtClean="0"/>
              <a:t>data from multiple attacks or tests allows </a:t>
            </a:r>
            <a:r>
              <a:rPr lang="en-US" sz="1800" dirty="0"/>
              <a:t>for the use of rigorous analytical methods in cyber testing.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229" y="3012697"/>
            <a:ext cx="1320835" cy="17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https://www.youtube.com/watch?v=EtzP-mCwNAs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275" y="4893786"/>
            <a:ext cx="2460966" cy="1196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5838" y="1332674"/>
            <a:ext cx="2074162" cy="3349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234683" y="205099"/>
            <a:ext cx="8674639" cy="954107"/>
          </a:xfrm>
        </p:spPr>
        <p:txBody>
          <a:bodyPr/>
          <a:lstStyle/>
          <a:p>
            <a:r>
              <a:rPr lang="en-US" dirty="0"/>
              <a:t>Hackers get creative: Surely your smart assistant won’t respond to light?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b="14161"/>
          <a:stretch/>
        </p:blipFill>
        <p:spPr>
          <a:xfrm>
            <a:off x="1187822" y="1300480"/>
            <a:ext cx="4727198" cy="20015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95680" y="2844800"/>
            <a:ext cx="5262880" cy="85344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Light Commands Demo #3 - Through a Wind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7530" y="2936240"/>
            <a:ext cx="5757899" cy="323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77" y="364331"/>
            <a:ext cx="8229600" cy="954107"/>
          </a:xfrm>
        </p:spPr>
        <p:txBody>
          <a:bodyPr/>
          <a:lstStyle/>
          <a:p>
            <a:r>
              <a:rPr lang="en-US" dirty="0"/>
              <a:t>We use a cyber attack framework to describe adversarial cyber operations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467777" y="1638503"/>
          <a:ext cx="8208446" cy="358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327991" y="2832652"/>
            <a:ext cx="8458200" cy="120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777" y="4026801"/>
            <a:ext cx="8458200" cy="120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(Border and Accent Bar) 9"/>
          <p:cNvSpPr/>
          <p:nvPr/>
        </p:nvSpPr>
        <p:spPr>
          <a:xfrm>
            <a:off x="7230701" y="4156541"/>
            <a:ext cx="1913299" cy="85427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4855"/>
              <a:gd name="adj6" fmla="val -9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u="sng" dirty="0"/>
              <a:t>C</a:t>
            </a:r>
            <a:r>
              <a:rPr lang="en-US" sz="1600" dirty="0"/>
              <a:t>onfidentiality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u="sng" dirty="0"/>
              <a:t>I</a:t>
            </a:r>
            <a:r>
              <a:rPr lang="en-US" sz="1600" dirty="0"/>
              <a:t>ntegrity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u="sng" dirty="0"/>
              <a:t>A</a:t>
            </a:r>
            <a:r>
              <a:rPr lang="en-US" sz="1600" dirty="0"/>
              <a:t>vailability</a:t>
            </a:r>
          </a:p>
        </p:txBody>
      </p:sp>
    </p:spTree>
    <p:extLst>
      <p:ext uri="{BB962C8B-B14F-4D97-AF65-F5344CB8AC3E}">
        <p14:creationId xmlns:p14="http://schemas.microsoft.com/office/powerpoint/2010/main" val="42635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3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in the news: The usual suspects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15882" y="1115405"/>
            <a:ext cx="2734901" cy="154192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52909" y="1102506"/>
            <a:ext cx="494496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Phishing</a:t>
            </a:r>
            <a:endParaRPr lang="en-US" sz="24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The fraudulent attempt to </a:t>
            </a:r>
            <a:r>
              <a:rPr lang="en-US" b="1" i="1" dirty="0">
                <a:solidFill>
                  <a:schemeClr val="accent2"/>
                </a:solidFill>
              </a:rPr>
              <a:t>obtain sensitive information by disguising oneself</a:t>
            </a:r>
            <a:r>
              <a:rPr lang="en-US" dirty="0">
                <a:solidFill>
                  <a:schemeClr val="accent2"/>
                </a:solidFill>
              </a:rPr>
              <a:t> as a trustworthy entity.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611913" y="1524430"/>
            <a:ext cx="42189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15882" y="4770298"/>
            <a:ext cx="2734901" cy="154192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05002" y="4942618"/>
            <a:ext cx="463304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Data Breach</a:t>
            </a:r>
            <a:endParaRPr lang="en-US" sz="24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The intentional or unintentional release of secure or private/confidential information to an untrusted environment.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064006" y="5364542"/>
            <a:ext cx="42189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8324" y="2993337"/>
            <a:ext cx="460210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Password Cracking</a:t>
            </a:r>
            <a:endParaRPr lang="en-US" sz="2400" dirty="0">
              <a:solidFill>
                <a:schemeClr val="accent2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2"/>
                </a:solidFill>
              </a:rPr>
              <a:t>The process of recovering passwords from data that have been stored in or transmitted by a computer system.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77328" y="3415261"/>
            <a:ext cx="421898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294338" y="2866737"/>
            <a:ext cx="2734901" cy="154192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5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" grpId="0"/>
      <p:bldP spid="16" grpId="0" animBg="1"/>
      <p:bldP spid="17" grpId="0"/>
      <p:bldP spid="23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DA OED">
      <a:dk1>
        <a:sysClr val="windowText" lastClr="000000"/>
      </a:dk1>
      <a:lt1>
        <a:sysClr val="window" lastClr="FFFFFF"/>
      </a:lt1>
      <a:dk2>
        <a:srgbClr val="17375E"/>
      </a:dk2>
      <a:lt2>
        <a:srgbClr val="C4BD97"/>
      </a:lt2>
      <a:accent1>
        <a:srgbClr val="900001"/>
      </a:accent1>
      <a:accent2>
        <a:srgbClr val="1C3F6E"/>
      </a:accent2>
      <a:accent3>
        <a:srgbClr val="EDAE49"/>
      </a:accent3>
      <a:accent4>
        <a:srgbClr val="D1495B"/>
      </a:accent4>
      <a:accent5>
        <a:srgbClr val="00798C"/>
      </a:accent5>
      <a:accent6>
        <a:srgbClr val="404040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A Unclassified Standard" id="{BBF77082-0A45-42C8-B57F-4900F2514AF5}" vid="{E80B50DB-3166-44BC-8450-9B3A6BE52D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6CF1D0EFA894EA5E67700532DB0A8" ma:contentTypeVersion="1" ma:contentTypeDescription="Create a new document." ma:contentTypeScope="" ma:versionID="81b79bb4af954f1e09854ae376d4270e">
  <xsd:schema xmlns:xsd="http://www.w3.org/2001/XMLSchema" xmlns:xs="http://www.w3.org/2001/XMLSchema" xmlns:p="http://schemas.microsoft.com/office/2006/metadata/properties" xmlns:ns3="474fb5a6-ccb2-41ec-be34-1ef654baeaf7" targetNamespace="http://schemas.microsoft.com/office/2006/metadata/properties" ma:root="true" ma:fieldsID="19d100c7a1c6bfcb56365c3a54a77fb9" ns3:_="">
    <xsd:import namespace="474fb5a6-ccb2-41ec-be34-1ef654baeaf7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fb5a6-ccb2-41ec-be34-1ef654baeaf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74fb5a6-ccb2-41ec-be34-1ef654baeaf7">X4DFA5ZHPP65-872928131-266</_dlc_DocId>
    <_dlc_DocIdUrl xmlns="474fb5a6-ccb2-41ec-be34-1ef654baeaf7">
      <Url>https://mysites.sharepoint-ent.ida.org/my/jschlup/_layouts/15/DocIdRedir.aspx?ID=X4DFA5ZHPP65-872928131-266</Url>
      <Description>X4DFA5ZHPP65-872928131-266</Description>
    </_dlc_DocIdUrl>
  </documentManagement>
</p:properties>
</file>

<file path=customXml/itemProps1.xml><?xml version="1.0" encoding="utf-8"?>
<ds:datastoreItem xmlns:ds="http://schemas.openxmlformats.org/officeDocument/2006/customXml" ds:itemID="{A6E95B8B-2BF7-4CF4-A481-6E06ED0A821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70F1C1A-F7DF-4A83-836D-0945F3030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4fb5a6-ccb2-41ec-be34-1ef654baea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8D7BDF-0664-4141-AEAF-B6703B05080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26B06DA-3B1C-4E35-A731-BDC53A11FFC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74fb5a6-ccb2-41ec-be34-1ef654baeaf7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IDA Unclassified Standard</Template>
  <TotalTime>23837</TotalTime>
  <Words>3516</Words>
  <Application>Microsoft Office PowerPoint</Application>
  <PresentationFormat>On-screen Show (4:3)</PresentationFormat>
  <Paragraphs>1046</Paragraphs>
  <Slides>67</Slides>
  <Notes>65</Notes>
  <HiddenSlides>1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Adobe Devanagari</vt:lpstr>
      <vt:lpstr>Arial</vt:lpstr>
      <vt:lpstr>Bahnschrift</vt:lpstr>
      <vt:lpstr>Bauhaus 93</vt:lpstr>
      <vt:lpstr>Calibri</vt:lpstr>
      <vt:lpstr>Calibri Light</vt:lpstr>
      <vt:lpstr>Cambria Math</vt:lpstr>
      <vt:lpstr>Consolas</vt:lpstr>
      <vt:lpstr>Courier New</vt:lpstr>
      <vt:lpstr>Franklin Gothic Book</vt:lpstr>
      <vt:lpstr>Franklin Gothic Medium</vt:lpstr>
      <vt:lpstr>Roboto</vt:lpstr>
      <vt:lpstr>Segoe UI</vt:lpstr>
      <vt:lpstr>Times New Roman</vt:lpstr>
      <vt:lpstr>Wingdings</vt:lpstr>
      <vt:lpstr>Office Theme</vt:lpstr>
      <vt:lpstr>PowerPoint Presentation</vt:lpstr>
      <vt:lpstr>Roadmap for today’s presentation</vt:lpstr>
      <vt:lpstr>Cybersecurity test and evaluation begins with understanding the problem</vt:lpstr>
      <vt:lpstr>Cybersecurity test and evaluation begins with understanding the problem</vt:lpstr>
      <vt:lpstr>PowerPoint Presentation</vt:lpstr>
      <vt:lpstr>PowerPoint Presentation</vt:lpstr>
      <vt:lpstr>Hackers get creative: Surely your smart assistant won’t respond to light?</vt:lpstr>
      <vt:lpstr>We use a cyber attack framework to describe adversarial cyber operations</vt:lpstr>
      <vt:lpstr>Cyber in the news: The usual suspects</vt:lpstr>
      <vt:lpstr>Cyber in the news: The usual suspects</vt:lpstr>
      <vt:lpstr>Our demonstration uses real attacker and  defender tools</vt:lpstr>
      <vt:lpstr>Disclaimer: Try this at home!</vt:lpstr>
      <vt:lpstr>Second disclaimer: Do not try this not at home!</vt:lpstr>
      <vt:lpstr>Today’s Demonstration:  Hacking a Turret </vt:lpstr>
      <vt:lpstr>Let’s hack Peter’s Office Nerf Turret (ONT)</vt:lpstr>
      <vt:lpstr>Introduction Video</vt:lpstr>
      <vt:lpstr>Here’s what we know so far</vt:lpstr>
      <vt:lpstr>Recon: What does Peter like to do?</vt:lpstr>
      <vt:lpstr>Ingress: Peter really wants to play Ultimate Frisbee with coworkers – let’s spearphish him!</vt:lpstr>
      <vt:lpstr>Ingress: Peter really wants to play Ultimate Frisbee with coworkers – let’s spearphish him!</vt:lpstr>
      <vt:lpstr>Ingress: Peter really wants to play Ultimate Frisbee with coworkers – let’s spearphish him!</vt:lpstr>
      <vt:lpstr>Ingress: Peter really wants to play Ultimate Frisbee with coworkers – let’s spearphish him!</vt:lpstr>
      <vt:lpstr>PowerPoint Presentation</vt:lpstr>
      <vt:lpstr>Big Picture: We have successfully phished Peter and gained access to his system</vt:lpstr>
      <vt:lpstr>Here’s what we know so far</vt:lpstr>
      <vt:lpstr>Persist: Peter may close this program – let’s embed ourselves deeper in his system</vt:lpstr>
      <vt:lpstr>Big Picture: We have inserted ourselves into a long-lived process.  Does this actually happen?</vt:lpstr>
      <vt:lpstr>Maneuver: This may or may not be the turret – what else can we see?</vt:lpstr>
      <vt:lpstr>Maneuver: There’s a device filtering packets – can we scan from Pete’s computer?</vt:lpstr>
      <vt:lpstr>Maneuver: What does a scan of the unknown  device reveal?</vt:lpstr>
      <vt:lpstr>Big Picture: Does discovery end when you enter a network?  WannaCry doesn’t think so!</vt:lpstr>
      <vt:lpstr>Here’s what we know so far</vt:lpstr>
      <vt:lpstr>Maneuver: We don’t have credentials yet, so let’s fix that problem!</vt:lpstr>
      <vt:lpstr>Privilege Escalation: We cannot dump credentials as a standard user.  Get to SYSTEM!</vt:lpstr>
      <vt:lpstr>Maneuver: Now that we are an administrator of Peter’s computer, let’s dump credentials</vt:lpstr>
      <vt:lpstr>Big Picture: Surely, advanced threats do something more advanced than hashdump or Mimikatz…</vt:lpstr>
      <vt:lpstr>Maneuver: We don’t actually have Peter’s password.  We will need to crack his hash first.</vt:lpstr>
      <vt:lpstr>Maneuver: Can we access the unknown machine using the stolen credentials?</vt:lpstr>
      <vt:lpstr>Defender Observation: Someone attempted to log in with an invalid user ID</vt:lpstr>
      <vt:lpstr>Maneuver: Those credentials did not work…are there other clues on Peter’s computer?</vt:lpstr>
      <vt:lpstr>Maneuver: It seems Pete has some correspondence about problems with the turret…</vt:lpstr>
      <vt:lpstr>Maneuver: Let’s try to gather open-source intelligence for more information on Mr. Tool</vt:lpstr>
      <vt:lpstr>Big Picture: You can see if you’ve been “pwned.”  Spoiler alert: You probably have.</vt:lpstr>
      <vt:lpstr>Maneuver: We have the hash of one of Mr. Tool’s passwords. Let’s ask John the Ripper to crack it. </vt:lpstr>
      <vt:lpstr>Big Picture: Credential dumps may get leaked to pastebin or sold on the dark web!</vt:lpstr>
      <vt:lpstr>Maneuver: Do the stolen username and password work as credentials for the turret?</vt:lpstr>
      <vt:lpstr>Defender Observation: Defender sees that someone used a valid account but an invalid password</vt:lpstr>
      <vt:lpstr>Maneuver: What machine are we on now and what other devices does this machine communicate with?</vt:lpstr>
      <vt:lpstr>Here’s what we know so far</vt:lpstr>
      <vt:lpstr>Maneuver: We have found a connected device named ONT.  What else can we find?</vt:lpstr>
      <vt:lpstr>Big Picture: Technical data on the internet can be a treasure trove for attackers</vt:lpstr>
      <vt:lpstr>Defender Observation: Do we have any forensics that can point to a modification?</vt:lpstr>
      <vt:lpstr>Effect: Now we wait…</vt:lpstr>
      <vt:lpstr>Analysis of a cyber attack and defensive capabilities</vt:lpstr>
      <vt:lpstr>Our analysis combines data from multiple sources to construct an end-to-end picture of the attack</vt:lpstr>
      <vt:lpstr>A defined taxonomy enhances communication of results between collaborators</vt:lpstr>
      <vt:lpstr>Analyze attacks like this demo to help determine the status of cyber defenses</vt:lpstr>
      <vt:lpstr>Analyze attacks like this demo to help determine the status of cyber defenses</vt:lpstr>
      <vt:lpstr>Analyze attacks like this demo to help determine the status of cyber defenses</vt:lpstr>
      <vt:lpstr>Define the attack actions taken (ingress to objective)</vt:lpstr>
      <vt:lpstr>Quantify this attack using two factors: tool type and authentication type </vt:lpstr>
      <vt:lpstr>Track detections across multiple attacks</vt:lpstr>
      <vt:lpstr>Track detections across multiple attacks</vt:lpstr>
      <vt:lpstr>With increasing amounts of data, investigate the importance of our chosen factors</vt:lpstr>
      <vt:lpstr>The two factors provide insight about trends in detection rates against specific types of attacks</vt:lpstr>
      <vt:lpstr>We are constantly looking for other predictors of detection and ways to increase analytical rigor</vt:lpstr>
      <vt:lpstr>Useful cyber testing requires understanding, planning, and analytical rigor</vt:lpstr>
    </vt:vector>
  </TitlesOfParts>
  <Company>Institute for Defense Analyses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Tran, Kelly</dc:creator>
  <cp:lastModifiedBy>Tran, Kelly</cp:lastModifiedBy>
  <cp:revision>467</cp:revision>
  <dcterms:created xsi:type="dcterms:W3CDTF">2020-01-06T14:11:53Z</dcterms:created>
  <dcterms:modified xsi:type="dcterms:W3CDTF">2020-05-26T18:14:57Z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0x010100F4F6CF1D0EFA894EA5E67700532DB0A8</vt:lpwstr>
  </property>
  <property fmtid="{D5CDD505-2E9C-101B-9397-08002B2CF9AE}" pid="3" name="IsMyDocuments">
    <vt:bool>true</vt:bool>
  </property>
  <property fmtid="{D5CDD505-2E9C-101B-9397-08002B2CF9AE}" pid="4" name="_dlc_DocIdItemGuid">
    <vt:lpwstr>3663b61b-3be0-4c3b-af9d-16947a00c520</vt:lpwstr>
  </property>
</Properties>
</file>