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9DB9B-A4C7-486F-A2E9-200B2CC5654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E479-1BB1-4CC4-999E-03348DCFD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6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2C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2C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2C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6565735"/>
            <a:ext cx="210174" cy="228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867614" y="2505995"/>
            <a:ext cx="100660" cy="134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81312" y="2473358"/>
            <a:ext cx="84983" cy="1689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680320" y="2248823"/>
            <a:ext cx="831850" cy="897255"/>
          </a:xfrm>
          <a:custGeom>
            <a:avLst/>
            <a:gdLst/>
            <a:ahLst/>
            <a:cxnLst/>
            <a:rect l="l" t="t" r="r" b="b"/>
            <a:pathLst>
              <a:path w="831850" h="897255">
                <a:moveTo>
                  <a:pt x="416461" y="0"/>
                </a:moveTo>
                <a:lnTo>
                  <a:pt x="365012" y="649"/>
                </a:lnTo>
                <a:lnTo>
                  <a:pt x="314006" y="2598"/>
                </a:lnTo>
                <a:lnTo>
                  <a:pt x="263439" y="5849"/>
                </a:lnTo>
                <a:lnTo>
                  <a:pt x="213310" y="10405"/>
                </a:lnTo>
                <a:lnTo>
                  <a:pt x="163616" y="16268"/>
                </a:lnTo>
                <a:lnTo>
                  <a:pt x="114354" y="23441"/>
                </a:lnTo>
                <a:lnTo>
                  <a:pt x="65523" y="31926"/>
                </a:lnTo>
                <a:lnTo>
                  <a:pt x="17120" y="41725"/>
                </a:lnTo>
                <a:lnTo>
                  <a:pt x="0" y="61969"/>
                </a:lnTo>
                <a:lnTo>
                  <a:pt x="0" y="134679"/>
                </a:lnTo>
                <a:lnTo>
                  <a:pt x="2288" y="207892"/>
                </a:lnTo>
                <a:lnTo>
                  <a:pt x="8896" y="276848"/>
                </a:lnTo>
                <a:lnTo>
                  <a:pt x="19433" y="341645"/>
                </a:lnTo>
                <a:lnTo>
                  <a:pt x="33512" y="402380"/>
                </a:lnTo>
                <a:lnTo>
                  <a:pt x="50745" y="459152"/>
                </a:lnTo>
                <a:lnTo>
                  <a:pt x="70742" y="512057"/>
                </a:lnTo>
                <a:lnTo>
                  <a:pt x="93115" y="561194"/>
                </a:lnTo>
                <a:lnTo>
                  <a:pt x="117476" y="606661"/>
                </a:lnTo>
                <a:lnTo>
                  <a:pt x="143436" y="648554"/>
                </a:lnTo>
                <a:lnTo>
                  <a:pt x="170607" y="686973"/>
                </a:lnTo>
                <a:lnTo>
                  <a:pt x="198600" y="722014"/>
                </a:lnTo>
                <a:lnTo>
                  <a:pt x="227027" y="753775"/>
                </a:lnTo>
                <a:lnTo>
                  <a:pt x="255500" y="782354"/>
                </a:lnTo>
                <a:lnTo>
                  <a:pt x="311026" y="830357"/>
                </a:lnTo>
                <a:lnTo>
                  <a:pt x="362072" y="866805"/>
                </a:lnTo>
                <a:lnTo>
                  <a:pt x="405529" y="892479"/>
                </a:lnTo>
                <a:lnTo>
                  <a:pt x="413367" y="897127"/>
                </a:lnTo>
                <a:lnTo>
                  <a:pt x="469201" y="866805"/>
                </a:lnTo>
                <a:lnTo>
                  <a:pt x="520247" y="830357"/>
                </a:lnTo>
                <a:lnTo>
                  <a:pt x="575773" y="782354"/>
                </a:lnTo>
                <a:lnTo>
                  <a:pt x="604245" y="753775"/>
                </a:lnTo>
                <a:lnTo>
                  <a:pt x="632672" y="722014"/>
                </a:lnTo>
                <a:lnTo>
                  <a:pt x="660666" y="686973"/>
                </a:lnTo>
                <a:lnTo>
                  <a:pt x="687836" y="648554"/>
                </a:lnTo>
                <a:lnTo>
                  <a:pt x="713797" y="606661"/>
                </a:lnTo>
                <a:lnTo>
                  <a:pt x="738158" y="561194"/>
                </a:lnTo>
                <a:lnTo>
                  <a:pt x="753847" y="526737"/>
                </a:lnTo>
                <a:lnTo>
                  <a:pt x="119224" y="526737"/>
                </a:lnTo>
                <a:lnTo>
                  <a:pt x="122316" y="477481"/>
                </a:lnTo>
                <a:lnTo>
                  <a:pt x="131334" y="430200"/>
                </a:lnTo>
                <a:lnTo>
                  <a:pt x="145894" y="385249"/>
                </a:lnTo>
                <a:lnTo>
                  <a:pt x="165615" y="342980"/>
                </a:lnTo>
                <a:lnTo>
                  <a:pt x="190111" y="303747"/>
                </a:lnTo>
                <a:lnTo>
                  <a:pt x="218999" y="267905"/>
                </a:lnTo>
                <a:lnTo>
                  <a:pt x="251895" y="235806"/>
                </a:lnTo>
                <a:lnTo>
                  <a:pt x="288416" y="207805"/>
                </a:lnTo>
                <a:lnTo>
                  <a:pt x="328177" y="184254"/>
                </a:lnTo>
                <a:lnTo>
                  <a:pt x="829723" y="184254"/>
                </a:lnTo>
                <a:lnTo>
                  <a:pt x="831273" y="134679"/>
                </a:lnTo>
                <a:lnTo>
                  <a:pt x="831273" y="61969"/>
                </a:lnTo>
                <a:lnTo>
                  <a:pt x="829903" y="54419"/>
                </a:lnTo>
                <a:lnTo>
                  <a:pt x="765753" y="31926"/>
                </a:lnTo>
                <a:lnTo>
                  <a:pt x="716944" y="23441"/>
                </a:lnTo>
                <a:lnTo>
                  <a:pt x="667744" y="16268"/>
                </a:lnTo>
                <a:lnTo>
                  <a:pt x="618169" y="10405"/>
                </a:lnTo>
                <a:lnTo>
                  <a:pt x="568237" y="5849"/>
                </a:lnTo>
                <a:lnTo>
                  <a:pt x="517963" y="2598"/>
                </a:lnTo>
                <a:lnTo>
                  <a:pt x="467366" y="649"/>
                </a:lnTo>
                <a:lnTo>
                  <a:pt x="416461" y="0"/>
                </a:lnTo>
                <a:close/>
              </a:path>
              <a:path w="831850" h="897255">
                <a:moveTo>
                  <a:pt x="287954" y="433783"/>
                </a:moveTo>
                <a:lnTo>
                  <a:pt x="171824" y="433783"/>
                </a:lnTo>
                <a:lnTo>
                  <a:pt x="166670" y="456208"/>
                </a:lnTo>
                <a:lnTo>
                  <a:pt x="162773" y="479176"/>
                </a:lnTo>
                <a:lnTo>
                  <a:pt x="160308" y="502685"/>
                </a:lnTo>
                <a:lnTo>
                  <a:pt x="159447" y="526737"/>
                </a:lnTo>
                <a:lnTo>
                  <a:pt x="287954" y="526737"/>
                </a:lnTo>
                <a:lnTo>
                  <a:pt x="287954" y="433783"/>
                </a:lnTo>
                <a:close/>
              </a:path>
              <a:path w="831850" h="897255">
                <a:moveTo>
                  <a:pt x="360768" y="184254"/>
                </a:moveTo>
                <a:lnTo>
                  <a:pt x="328177" y="184254"/>
                </a:lnTo>
                <a:lnTo>
                  <a:pt x="328177" y="526737"/>
                </a:lnTo>
                <a:lnTo>
                  <a:pt x="360768" y="526737"/>
                </a:lnTo>
                <a:lnTo>
                  <a:pt x="360768" y="184254"/>
                </a:lnTo>
                <a:close/>
              </a:path>
              <a:path w="831850" h="897255">
                <a:moveTo>
                  <a:pt x="548063" y="184254"/>
                </a:moveTo>
                <a:lnTo>
                  <a:pt x="400991" y="184254"/>
                </a:lnTo>
                <a:lnTo>
                  <a:pt x="449881" y="194034"/>
                </a:lnTo>
                <a:lnTo>
                  <a:pt x="489662" y="220661"/>
                </a:lnTo>
                <a:lnTo>
                  <a:pt x="516410" y="260070"/>
                </a:lnTo>
                <a:lnTo>
                  <a:pt x="526198" y="308193"/>
                </a:lnTo>
                <a:lnTo>
                  <a:pt x="516410" y="357271"/>
                </a:lnTo>
                <a:lnTo>
                  <a:pt x="489662" y="397170"/>
                </a:lnTo>
                <a:lnTo>
                  <a:pt x="449881" y="423978"/>
                </a:lnTo>
                <a:lnTo>
                  <a:pt x="400991" y="433783"/>
                </a:lnTo>
                <a:lnTo>
                  <a:pt x="400991" y="526737"/>
                </a:lnTo>
                <a:lnTo>
                  <a:pt x="548063" y="526737"/>
                </a:lnTo>
                <a:lnTo>
                  <a:pt x="548063" y="184254"/>
                </a:lnTo>
                <a:close/>
              </a:path>
              <a:path w="831850" h="897255">
                <a:moveTo>
                  <a:pt x="829723" y="184254"/>
                </a:moveTo>
                <a:lnTo>
                  <a:pt x="588286" y="184254"/>
                </a:lnTo>
                <a:lnTo>
                  <a:pt x="588286" y="488110"/>
                </a:lnTo>
                <a:lnTo>
                  <a:pt x="718237" y="488110"/>
                </a:lnTo>
                <a:lnTo>
                  <a:pt x="718237" y="526737"/>
                </a:lnTo>
                <a:lnTo>
                  <a:pt x="753847" y="526737"/>
                </a:lnTo>
                <a:lnTo>
                  <a:pt x="760531" y="512057"/>
                </a:lnTo>
                <a:lnTo>
                  <a:pt x="780528" y="459152"/>
                </a:lnTo>
                <a:lnTo>
                  <a:pt x="797760" y="402380"/>
                </a:lnTo>
                <a:lnTo>
                  <a:pt x="811839" y="341645"/>
                </a:lnTo>
                <a:lnTo>
                  <a:pt x="822377" y="276848"/>
                </a:lnTo>
                <a:lnTo>
                  <a:pt x="828987" y="207805"/>
                </a:lnTo>
                <a:lnTo>
                  <a:pt x="829723" y="184254"/>
                </a:lnTo>
                <a:close/>
              </a:path>
            </a:pathLst>
          </a:custGeom>
          <a:solidFill>
            <a:srgbClr val="002C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242649" y="3285422"/>
            <a:ext cx="203200" cy="507365"/>
          </a:xfrm>
          <a:custGeom>
            <a:avLst/>
            <a:gdLst/>
            <a:ahLst/>
            <a:cxnLst/>
            <a:rect l="l" t="t" r="r" b="b"/>
            <a:pathLst>
              <a:path w="203200" h="507364">
                <a:moveTo>
                  <a:pt x="27867" y="467990"/>
                </a:moveTo>
                <a:lnTo>
                  <a:pt x="20111" y="467990"/>
                </a:lnTo>
                <a:lnTo>
                  <a:pt x="12400" y="470823"/>
                </a:lnTo>
                <a:lnTo>
                  <a:pt x="5994" y="477867"/>
                </a:lnTo>
                <a:lnTo>
                  <a:pt x="1619" y="486944"/>
                </a:lnTo>
                <a:lnTo>
                  <a:pt x="0" y="495876"/>
                </a:lnTo>
                <a:lnTo>
                  <a:pt x="2997" y="502158"/>
                </a:lnTo>
                <a:lnTo>
                  <a:pt x="10055" y="505384"/>
                </a:lnTo>
                <a:lnTo>
                  <a:pt x="18274" y="506572"/>
                </a:lnTo>
                <a:lnTo>
                  <a:pt x="24752" y="506742"/>
                </a:lnTo>
                <a:lnTo>
                  <a:pt x="62912" y="500203"/>
                </a:lnTo>
                <a:lnTo>
                  <a:pt x="95560" y="482331"/>
                </a:lnTo>
                <a:lnTo>
                  <a:pt x="102075" y="475737"/>
                </a:lnTo>
                <a:lnTo>
                  <a:pt x="58807" y="475737"/>
                </a:lnTo>
                <a:lnTo>
                  <a:pt x="51072" y="474187"/>
                </a:lnTo>
                <a:lnTo>
                  <a:pt x="43337" y="471089"/>
                </a:lnTo>
                <a:lnTo>
                  <a:pt x="27867" y="467990"/>
                </a:lnTo>
                <a:close/>
              </a:path>
              <a:path w="203200" h="507364">
                <a:moveTo>
                  <a:pt x="52619" y="0"/>
                </a:moveTo>
                <a:lnTo>
                  <a:pt x="47978" y="1549"/>
                </a:lnTo>
                <a:lnTo>
                  <a:pt x="47978" y="12393"/>
                </a:lnTo>
                <a:lnTo>
                  <a:pt x="51072" y="13943"/>
                </a:lnTo>
                <a:lnTo>
                  <a:pt x="64996" y="15492"/>
                </a:lnTo>
                <a:lnTo>
                  <a:pt x="86303" y="19295"/>
                </a:lnTo>
                <a:lnTo>
                  <a:pt x="98468" y="29639"/>
                </a:lnTo>
                <a:lnTo>
                  <a:pt x="103958" y="51892"/>
                </a:lnTo>
                <a:lnTo>
                  <a:pt x="105239" y="91425"/>
                </a:lnTo>
                <a:lnTo>
                  <a:pt x="105239" y="313026"/>
                </a:lnTo>
                <a:lnTo>
                  <a:pt x="102919" y="387805"/>
                </a:lnTo>
                <a:lnTo>
                  <a:pt x="98713" y="429837"/>
                </a:lnTo>
                <a:lnTo>
                  <a:pt x="81830" y="470895"/>
                </a:lnTo>
                <a:lnTo>
                  <a:pt x="66543" y="475737"/>
                </a:lnTo>
                <a:lnTo>
                  <a:pt x="102075" y="475737"/>
                </a:lnTo>
                <a:lnTo>
                  <a:pt x="140842" y="423063"/>
                </a:lnTo>
                <a:lnTo>
                  <a:pt x="151864" y="372692"/>
                </a:lnTo>
                <a:lnTo>
                  <a:pt x="154675" y="313026"/>
                </a:lnTo>
                <a:lnTo>
                  <a:pt x="154765" y="91425"/>
                </a:lnTo>
                <a:lnTo>
                  <a:pt x="155321" y="53417"/>
                </a:lnTo>
                <a:lnTo>
                  <a:pt x="159215" y="31382"/>
                </a:lnTo>
                <a:lnTo>
                  <a:pt x="169785" y="20385"/>
                </a:lnTo>
                <a:lnTo>
                  <a:pt x="190367" y="15492"/>
                </a:lnTo>
                <a:lnTo>
                  <a:pt x="198103" y="13943"/>
                </a:lnTo>
                <a:lnTo>
                  <a:pt x="202744" y="12393"/>
                </a:lnTo>
                <a:lnTo>
                  <a:pt x="201197" y="1549"/>
                </a:lnTo>
                <a:lnTo>
                  <a:pt x="129992" y="1549"/>
                </a:lnTo>
                <a:lnTo>
                  <a:pt x="112249" y="1307"/>
                </a:lnTo>
                <a:lnTo>
                  <a:pt x="75595" y="242"/>
                </a:lnTo>
                <a:lnTo>
                  <a:pt x="52619" y="0"/>
                </a:lnTo>
                <a:close/>
              </a:path>
              <a:path w="203200" h="507364">
                <a:moveTo>
                  <a:pt x="198103" y="0"/>
                </a:moveTo>
                <a:lnTo>
                  <a:pt x="180493" y="242"/>
                </a:lnTo>
                <a:lnTo>
                  <a:pt x="147602" y="1307"/>
                </a:lnTo>
                <a:lnTo>
                  <a:pt x="129992" y="1549"/>
                </a:lnTo>
                <a:lnTo>
                  <a:pt x="201197" y="1549"/>
                </a:lnTo>
                <a:lnTo>
                  <a:pt x="198103" y="0"/>
                </a:lnTo>
                <a:close/>
              </a:path>
            </a:pathLst>
          </a:custGeom>
          <a:solidFill>
            <a:srgbClr val="002C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440752" y="3339665"/>
            <a:ext cx="348615" cy="342900"/>
          </a:xfrm>
          <a:custGeom>
            <a:avLst/>
            <a:gdLst/>
            <a:ahLst/>
            <a:cxnLst/>
            <a:rect l="l" t="t" r="r" b="b"/>
            <a:pathLst>
              <a:path w="348614" h="342900">
                <a:moveTo>
                  <a:pt x="176423" y="0"/>
                </a:moveTo>
                <a:lnTo>
                  <a:pt x="127888" y="6083"/>
                </a:lnTo>
                <a:lnTo>
                  <a:pt x="85286" y="23359"/>
                </a:lnTo>
                <a:lnTo>
                  <a:pt x="49907" y="50362"/>
                </a:lnTo>
                <a:lnTo>
                  <a:pt x="23040" y="85630"/>
                </a:lnTo>
                <a:lnTo>
                  <a:pt x="5974" y="127698"/>
                </a:lnTo>
                <a:lnTo>
                  <a:pt x="0" y="175104"/>
                </a:lnTo>
                <a:lnTo>
                  <a:pt x="5330" y="218169"/>
                </a:lnTo>
                <a:lnTo>
                  <a:pt x="20977" y="257749"/>
                </a:lnTo>
                <a:lnTo>
                  <a:pt x="46426" y="291905"/>
                </a:lnTo>
                <a:lnTo>
                  <a:pt x="81160" y="318701"/>
                </a:lnTo>
                <a:lnTo>
                  <a:pt x="124665" y="336198"/>
                </a:lnTo>
                <a:lnTo>
                  <a:pt x="176423" y="342462"/>
                </a:lnTo>
                <a:lnTo>
                  <a:pt x="221929" y="336607"/>
                </a:lnTo>
                <a:lnTo>
                  <a:pt x="245584" y="326969"/>
                </a:lnTo>
                <a:lnTo>
                  <a:pt x="182612" y="326969"/>
                </a:lnTo>
                <a:lnTo>
                  <a:pt x="131329" y="316556"/>
                </a:lnTo>
                <a:lnTo>
                  <a:pt x="93643" y="289036"/>
                </a:lnTo>
                <a:lnTo>
                  <a:pt x="68290" y="249986"/>
                </a:lnTo>
                <a:lnTo>
                  <a:pt x="54006" y="204985"/>
                </a:lnTo>
                <a:lnTo>
                  <a:pt x="49525" y="159611"/>
                </a:lnTo>
                <a:lnTo>
                  <a:pt x="56854" y="102972"/>
                </a:lnTo>
                <a:lnTo>
                  <a:pt x="76217" y="62024"/>
                </a:lnTo>
                <a:lnTo>
                  <a:pt x="103677" y="34983"/>
                </a:lnTo>
                <a:lnTo>
                  <a:pt x="135297" y="20067"/>
                </a:lnTo>
                <a:lnTo>
                  <a:pt x="167141" y="15492"/>
                </a:lnTo>
                <a:lnTo>
                  <a:pt x="249688" y="15492"/>
                </a:lnTo>
                <a:lnTo>
                  <a:pt x="228375" y="6492"/>
                </a:lnTo>
                <a:lnTo>
                  <a:pt x="176423" y="0"/>
                </a:lnTo>
                <a:close/>
              </a:path>
              <a:path w="348614" h="342900">
                <a:moveTo>
                  <a:pt x="249688" y="15492"/>
                </a:moveTo>
                <a:lnTo>
                  <a:pt x="167141" y="15492"/>
                </a:lnTo>
                <a:lnTo>
                  <a:pt x="217077" y="25335"/>
                </a:lnTo>
                <a:lnTo>
                  <a:pt x="254236" y="51839"/>
                </a:lnTo>
                <a:lnTo>
                  <a:pt x="279582" y="90467"/>
                </a:lnTo>
                <a:lnTo>
                  <a:pt x="294082" y="136683"/>
                </a:lnTo>
                <a:lnTo>
                  <a:pt x="298701" y="185948"/>
                </a:lnTo>
                <a:lnTo>
                  <a:pt x="288832" y="249167"/>
                </a:lnTo>
                <a:lnTo>
                  <a:pt x="262709" y="293067"/>
                </a:lnTo>
                <a:lnTo>
                  <a:pt x="225560" y="318663"/>
                </a:lnTo>
                <a:lnTo>
                  <a:pt x="182612" y="326969"/>
                </a:lnTo>
                <a:lnTo>
                  <a:pt x="245584" y="326969"/>
                </a:lnTo>
                <a:lnTo>
                  <a:pt x="297719" y="293648"/>
                </a:lnTo>
                <a:lnTo>
                  <a:pt x="324650" y="259126"/>
                </a:lnTo>
                <a:lnTo>
                  <a:pt x="342038" y="217632"/>
                </a:lnTo>
                <a:lnTo>
                  <a:pt x="348206" y="170456"/>
                </a:lnTo>
                <a:lnTo>
                  <a:pt x="343327" y="127161"/>
                </a:lnTo>
                <a:lnTo>
                  <a:pt x="328775" y="87007"/>
                </a:lnTo>
                <a:lnTo>
                  <a:pt x="304680" y="52105"/>
                </a:lnTo>
                <a:lnTo>
                  <a:pt x="271171" y="24564"/>
                </a:lnTo>
                <a:lnTo>
                  <a:pt x="249688" y="15492"/>
                </a:lnTo>
                <a:close/>
              </a:path>
            </a:pathLst>
          </a:custGeom>
          <a:solidFill>
            <a:srgbClr val="002C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790506" y="3345862"/>
            <a:ext cx="362585" cy="330200"/>
          </a:xfrm>
          <a:custGeom>
            <a:avLst/>
            <a:gdLst/>
            <a:ahLst/>
            <a:cxnLst/>
            <a:rect l="l" t="t" r="r" b="b"/>
            <a:pathLst>
              <a:path w="362585" h="330200">
                <a:moveTo>
                  <a:pt x="3114" y="0"/>
                </a:moveTo>
                <a:lnTo>
                  <a:pt x="1567" y="1549"/>
                </a:lnTo>
                <a:lnTo>
                  <a:pt x="0" y="10844"/>
                </a:lnTo>
                <a:lnTo>
                  <a:pt x="3114" y="12393"/>
                </a:lnTo>
                <a:lnTo>
                  <a:pt x="15490" y="13943"/>
                </a:lnTo>
                <a:lnTo>
                  <a:pt x="31178" y="16872"/>
                </a:lnTo>
                <a:lnTo>
                  <a:pt x="40050" y="25758"/>
                </a:lnTo>
                <a:lnTo>
                  <a:pt x="43990" y="44234"/>
                </a:lnTo>
                <a:lnTo>
                  <a:pt x="44884" y="75932"/>
                </a:lnTo>
                <a:lnTo>
                  <a:pt x="44884" y="254135"/>
                </a:lnTo>
                <a:lnTo>
                  <a:pt x="40630" y="303147"/>
                </a:lnTo>
                <a:lnTo>
                  <a:pt x="7755" y="317674"/>
                </a:lnTo>
                <a:lnTo>
                  <a:pt x="4661" y="320772"/>
                </a:lnTo>
                <a:lnTo>
                  <a:pt x="6208" y="328519"/>
                </a:lnTo>
                <a:lnTo>
                  <a:pt x="9302" y="330068"/>
                </a:lnTo>
                <a:lnTo>
                  <a:pt x="23033" y="329826"/>
                </a:lnTo>
                <a:lnTo>
                  <a:pt x="51081" y="328761"/>
                </a:lnTo>
                <a:lnTo>
                  <a:pt x="66563" y="328519"/>
                </a:lnTo>
                <a:lnTo>
                  <a:pt x="131559" y="328519"/>
                </a:lnTo>
                <a:lnTo>
                  <a:pt x="133106" y="319223"/>
                </a:lnTo>
                <a:lnTo>
                  <a:pt x="130012" y="317674"/>
                </a:lnTo>
                <a:lnTo>
                  <a:pt x="116089" y="316125"/>
                </a:lnTo>
                <a:lnTo>
                  <a:pt x="99495" y="312542"/>
                </a:lnTo>
                <a:lnTo>
                  <a:pt x="90158" y="303728"/>
                </a:lnTo>
                <a:lnTo>
                  <a:pt x="86047" y="285616"/>
                </a:lnTo>
                <a:lnTo>
                  <a:pt x="85128" y="254135"/>
                </a:lnTo>
                <a:lnTo>
                  <a:pt x="85128" y="184399"/>
                </a:lnTo>
                <a:lnTo>
                  <a:pt x="85732" y="176096"/>
                </a:lnTo>
                <a:lnTo>
                  <a:pt x="88804" y="171424"/>
                </a:lnTo>
                <a:lnTo>
                  <a:pt x="96232" y="169367"/>
                </a:lnTo>
                <a:lnTo>
                  <a:pt x="109901" y="168907"/>
                </a:lnTo>
                <a:lnTo>
                  <a:pt x="317286" y="168907"/>
                </a:lnTo>
                <a:lnTo>
                  <a:pt x="317286" y="148767"/>
                </a:lnTo>
                <a:lnTo>
                  <a:pt x="109901" y="148767"/>
                </a:lnTo>
                <a:lnTo>
                  <a:pt x="96232" y="148525"/>
                </a:lnTo>
                <a:lnTo>
                  <a:pt x="88804" y="146830"/>
                </a:lnTo>
                <a:lnTo>
                  <a:pt x="85732" y="142231"/>
                </a:lnTo>
                <a:lnTo>
                  <a:pt x="85128" y="133274"/>
                </a:lnTo>
                <a:lnTo>
                  <a:pt x="85128" y="75932"/>
                </a:lnTo>
                <a:lnTo>
                  <a:pt x="89385" y="26339"/>
                </a:lnTo>
                <a:lnTo>
                  <a:pt x="125371" y="12393"/>
                </a:lnTo>
                <a:lnTo>
                  <a:pt x="126918" y="10844"/>
                </a:lnTo>
                <a:lnTo>
                  <a:pt x="126918" y="1549"/>
                </a:lnTo>
                <a:lnTo>
                  <a:pt x="66563" y="1549"/>
                </a:lnTo>
                <a:lnTo>
                  <a:pt x="50984" y="1307"/>
                </a:lnTo>
                <a:lnTo>
                  <a:pt x="20422" y="242"/>
                </a:lnTo>
                <a:lnTo>
                  <a:pt x="3114" y="0"/>
                </a:lnTo>
                <a:close/>
              </a:path>
              <a:path w="362585" h="330200">
                <a:moveTo>
                  <a:pt x="131559" y="328519"/>
                </a:moveTo>
                <a:lnTo>
                  <a:pt x="66563" y="328519"/>
                </a:lnTo>
                <a:lnTo>
                  <a:pt x="80366" y="328761"/>
                </a:lnTo>
                <a:lnTo>
                  <a:pt x="110300" y="329826"/>
                </a:lnTo>
                <a:lnTo>
                  <a:pt x="128465" y="330068"/>
                </a:lnTo>
                <a:lnTo>
                  <a:pt x="131559" y="328519"/>
                </a:lnTo>
                <a:close/>
              </a:path>
              <a:path w="362585" h="330200">
                <a:moveTo>
                  <a:pt x="317286" y="168907"/>
                </a:moveTo>
                <a:lnTo>
                  <a:pt x="252269" y="168907"/>
                </a:lnTo>
                <a:lnTo>
                  <a:pt x="265939" y="169367"/>
                </a:lnTo>
                <a:lnTo>
                  <a:pt x="273366" y="171424"/>
                </a:lnTo>
                <a:lnTo>
                  <a:pt x="276438" y="176096"/>
                </a:lnTo>
                <a:lnTo>
                  <a:pt x="277043" y="184399"/>
                </a:lnTo>
                <a:lnTo>
                  <a:pt x="277043" y="254135"/>
                </a:lnTo>
                <a:lnTo>
                  <a:pt x="273172" y="303147"/>
                </a:lnTo>
                <a:lnTo>
                  <a:pt x="236799" y="317674"/>
                </a:lnTo>
                <a:lnTo>
                  <a:pt x="233705" y="320772"/>
                </a:lnTo>
                <a:lnTo>
                  <a:pt x="235252" y="328519"/>
                </a:lnTo>
                <a:lnTo>
                  <a:pt x="238346" y="330068"/>
                </a:lnTo>
                <a:lnTo>
                  <a:pt x="253868" y="329826"/>
                </a:lnTo>
                <a:lnTo>
                  <a:pt x="283179" y="328761"/>
                </a:lnTo>
                <a:lnTo>
                  <a:pt x="298701" y="328519"/>
                </a:lnTo>
                <a:lnTo>
                  <a:pt x="360603" y="328519"/>
                </a:lnTo>
                <a:lnTo>
                  <a:pt x="362150" y="319223"/>
                </a:lnTo>
                <a:lnTo>
                  <a:pt x="359056" y="317674"/>
                </a:lnTo>
                <a:lnTo>
                  <a:pt x="346680" y="316125"/>
                </a:lnTo>
                <a:lnTo>
                  <a:pt x="330339" y="312542"/>
                </a:lnTo>
                <a:lnTo>
                  <a:pt x="321541" y="303728"/>
                </a:lnTo>
                <a:lnTo>
                  <a:pt x="317963" y="285616"/>
                </a:lnTo>
                <a:lnTo>
                  <a:pt x="317286" y="254135"/>
                </a:lnTo>
                <a:lnTo>
                  <a:pt x="317286" y="168907"/>
                </a:lnTo>
                <a:close/>
              </a:path>
              <a:path w="362585" h="330200">
                <a:moveTo>
                  <a:pt x="360603" y="328519"/>
                </a:moveTo>
                <a:lnTo>
                  <a:pt x="298701" y="328519"/>
                </a:lnTo>
                <a:lnTo>
                  <a:pt x="312467" y="328761"/>
                </a:lnTo>
                <a:lnTo>
                  <a:pt x="341144" y="329826"/>
                </a:lnTo>
                <a:lnTo>
                  <a:pt x="357509" y="330068"/>
                </a:lnTo>
                <a:lnTo>
                  <a:pt x="360603" y="328519"/>
                </a:lnTo>
                <a:close/>
              </a:path>
              <a:path w="362585" h="330200">
                <a:moveTo>
                  <a:pt x="238346" y="0"/>
                </a:moveTo>
                <a:lnTo>
                  <a:pt x="235252" y="1549"/>
                </a:lnTo>
                <a:lnTo>
                  <a:pt x="233705" y="10844"/>
                </a:lnTo>
                <a:lnTo>
                  <a:pt x="236799" y="12393"/>
                </a:lnTo>
                <a:lnTo>
                  <a:pt x="246081" y="13943"/>
                </a:lnTo>
                <a:lnTo>
                  <a:pt x="263328" y="17525"/>
                </a:lnTo>
                <a:lnTo>
                  <a:pt x="272592" y="26339"/>
                </a:lnTo>
                <a:lnTo>
                  <a:pt x="276341" y="44452"/>
                </a:lnTo>
                <a:lnTo>
                  <a:pt x="277043" y="75932"/>
                </a:lnTo>
                <a:lnTo>
                  <a:pt x="277043" y="133274"/>
                </a:lnTo>
                <a:lnTo>
                  <a:pt x="276438" y="142231"/>
                </a:lnTo>
                <a:lnTo>
                  <a:pt x="273366" y="146830"/>
                </a:lnTo>
                <a:lnTo>
                  <a:pt x="265939" y="148525"/>
                </a:lnTo>
                <a:lnTo>
                  <a:pt x="252269" y="148767"/>
                </a:lnTo>
                <a:lnTo>
                  <a:pt x="317286" y="148767"/>
                </a:lnTo>
                <a:lnTo>
                  <a:pt x="317286" y="75932"/>
                </a:lnTo>
                <a:lnTo>
                  <a:pt x="317963" y="44452"/>
                </a:lnTo>
                <a:lnTo>
                  <a:pt x="321541" y="26339"/>
                </a:lnTo>
                <a:lnTo>
                  <a:pt x="330339" y="17525"/>
                </a:lnTo>
                <a:lnTo>
                  <a:pt x="346680" y="13943"/>
                </a:lnTo>
                <a:lnTo>
                  <a:pt x="357509" y="12393"/>
                </a:lnTo>
                <a:lnTo>
                  <a:pt x="360603" y="10844"/>
                </a:lnTo>
                <a:lnTo>
                  <a:pt x="359056" y="1549"/>
                </a:lnTo>
                <a:lnTo>
                  <a:pt x="298701" y="1549"/>
                </a:lnTo>
                <a:lnTo>
                  <a:pt x="283397" y="1525"/>
                </a:lnTo>
                <a:lnTo>
                  <a:pt x="269104" y="1355"/>
                </a:lnTo>
                <a:lnTo>
                  <a:pt x="254521" y="895"/>
                </a:lnTo>
                <a:lnTo>
                  <a:pt x="238346" y="0"/>
                </a:lnTo>
                <a:close/>
              </a:path>
              <a:path w="362585" h="330200">
                <a:moveTo>
                  <a:pt x="123824" y="0"/>
                </a:moveTo>
                <a:lnTo>
                  <a:pt x="108342" y="895"/>
                </a:lnTo>
                <a:lnTo>
                  <a:pt x="94026" y="1355"/>
                </a:lnTo>
                <a:lnTo>
                  <a:pt x="80294" y="1525"/>
                </a:lnTo>
                <a:lnTo>
                  <a:pt x="66563" y="1549"/>
                </a:lnTo>
                <a:lnTo>
                  <a:pt x="126918" y="1549"/>
                </a:lnTo>
                <a:lnTo>
                  <a:pt x="123824" y="0"/>
                </a:lnTo>
                <a:close/>
              </a:path>
              <a:path w="362585" h="330200">
                <a:moveTo>
                  <a:pt x="355962" y="0"/>
                </a:moveTo>
                <a:lnTo>
                  <a:pt x="340491" y="895"/>
                </a:lnTo>
                <a:lnTo>
                  <a:pt x="326179" y="1355"/>
                </a:lnTo>
                <a:lnTo>
                  <a:pt x="312443" y="1525"/>
                </a:lnTo>
                <a:lnTo>
                  <a:pt x="298701" y="1549"/>
                </a:lnTo>
                <a:lnTo>
                  <a:pt x="359056" y="1549"/>
                </a:lnTo>
                <a:lnTo>
                  <a:pt x="355962" y="0"/>
                </a:lnTo>
                <a:close/>
              </a:path>
            </a:pathLst>
          </a:custGeom>
          <a:solidFill>
            <a:srgbClr val="002C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166601" y="3345862"/>
            <a:ext cx="367030" cy="336550"/>
          </a:xfrm>
          <a:custGeom>
            <a:avLst/>
            <a:gdLst/>
            <a:ahLst/>
            <a:cxnLst/>
            <a:rect l="l" t="t" r="r" b="b"/>
            <a:pathLst>
              <a:path w="367029" h="336550">
                <a:moveTo>
                  <a:pt x="128709" y="63539"/>
                </a:moveTo>
                <a:lnTo>
                  <a:pt x="77372" y="63539"/>
                </a:lnTo>
                <a:lnTo>
                  <a:pt x="89147" y="76586"/>
                </a:lnTo>
                <a:lnTo>
                  <a:pt x="105422" y="95881"/>
                </a:lnTo>
                <a:lnTo>
                  <a:pt x="121987" y="116052"/>
                </a:lnTo>
                <a:lnTo>
                  <a:pt x="134633" y="131725"/>
                </a:lnTo>
                <a:lnTo>
                  <a:pt x="295488" y="314790"/>
                </a:lnTo>
                <a:lnTo>
                  <a:pt x="306884" y="328349"/>
                </a:lnTo>
                <a:lnTo>
                  <a:pt x="312604" y="336265"/>
                </a:lnTo>
                <a:lnTo>
                  <a:pt x="318792" y="336265"/>
                </a:lnTo>
                <a:lnTo>
                  <a:pt x="321886" y="334715"/>
                </a:lnTo>
                <a:lnTo>
                  <a:pt x="321797" y="329826"/>
                </a:lnTo>
                <a:lnTo>
                  <a:pt x="321089" y="315544"/>
                </a:lnTo>
                <a:lnTo>
                  <a:pt x="320920" y="306829"/>
                </a:lnTo>
                <a:lnTo>
                  <a:pt x="320697" y="293337"/>
                </a:lnTo>
                <a:lnTo>
                  <a:pt x="320607" y="286275"/>
                </a:lnTo>
                <a:lnTo>
                  <a:pt x="320465" y="262538"/>
                </a:lnTo>
                <a:lnTo>
                  <a:pt x="320452" y="252586"/>
                </a:lnTo>
                <a:lnTo>
                  <a:pt x="297133" y="252586"/>
                </a:lnTo>
                <a:lnTo>
                  <a:pt x="279513" y="234185"/>
                </a:lnTo>
                <a:lnTo>
                  <a:pt x="260923" y="213457"/>
                </a:lnTo>
                <a:lnTo>
                  <a:pt x="216667" y="162710"/>
                </a:lnTo>
                <a:lnTo>
                  <a:pt x="168688" y="108466"/>
                </a:lnTo>
                <a:lnTo>
                  <a:pt x="149513" y="87815"/>
                </a:lnTo>
                <a:lnTo>
                  <a:pt x="128709" y="63539"/>
                </a:lnTo>
                <a:close/>
              </a:path>
              <a:path w="367029" h="336550">
                <a:moveTo>
                  <a:pt x="4641" y="0"/>
                </a:moveTo>
                <a:lnTo>
                  <a:pt x="72" y="1525"/>
                </a:lnTo>
                <a:lnTo>
                  <a:pt x="0" y="9295"/>
                </a:lnTo>
                <a:lnTo>
                  <a:pt x="3094" y="12393"/>
                </a:lnTo>
                <a:lnTo>
                  <a:pt x="21344" y="15419"/>
                </a:lnTo>
                <a:lnTo>
                  <a:pt x="29589" y="17622"/>
                </a:lnTo>
                <a:lnTo>
                  <a:pt x="53780" y="50730"/>
                </a:lnTo>
                <a:lnTo>
                  <a:pt x="54055" y="228382"/>
                </a:lnTo>
                <a:lnTo>
                  <a:pt x="53393" y="257437"/>
                </a:lnTo>
                <a:lnTo>
                  <a:pt x="47978" y="306829"/>
                </a:lnTo>
                <a:lnTo>
                  <a:pt x="12376" y="317674"/>
                </a:lnTo>
                <a:lnTo>
                  <a:pt x="9282" y="320772"/>
                </a:lnTo>
                <a:lnTo>
                  <a:pt x="9282" y="328519"/>
                </a:lnTo>
                <a:lnTo>
                  <a:pt x="12376" y="330068"/>
                </a:lnTo>
                <a:lnTo>
                  <a:pt x="25384" y="329826"/>
                </a:lnTo>
                <a:lnTo>
                  <a:pt x="50247" y="328761"/>
                </a:lnTo>
                <a:lnTo>
                  <a:pt x="64996" y="328519"/>
                </a:lnTo>
                <a:lnTo>
                  <a:pt x="125351" y="328519"/>
                </a:lnTo>
                <a:lnTo>
                  <a:pt x="126898" y="322322"/>
                </a:lnTo>
                <a:lnTo>
                  <a:pt x="123804" y="317674"/>
                </a:lnTo>
                <a:lnTo>
                  <a:pt x="108333" y="316125"/>
                </a:lnTo>
                <a:lnTo>
                  <a:pt x="99676" y="315544"/>
                </a:lnTo>
                <a:lnTo>
                  <a:pt x="92466" y="313801"/>
                </a:lnTo>
                <a:lnTo>
                  <a:pt x="75438" y="259180"/>
                </a:lnTo>
                <a:lnTo>
                  <a:pt x="74332" y="213457"/>
                </a:lnTo>
                <a:lnTo>
                  <a:pt x="74302" y="85978"/>
                </a:lnTo>
                <a:lnTo>
                  <a:pt x="74490" y="76586"/>
                </a:lnTo>
                <a:lnTo>
                  <a:pt x="74930" y="69276"/>
                </a:lnTo>
                <a:lnTo>
                  <a:pt x="75825" y="63539"/>
                </a:lnTo>
                <a:lnTo>
                  <a:pt x="128709" y="63539"/>
                </a:lnTo>
                <a:lnTo>
                  <a:pt x="123223" y="57138"/>
                </a:lnTo>
                <a:lnTo>
                  <a:pt x="98384" y="25008"/>
                </a:lnTo>
                <a:lnTo>
                  <a:pt x="84478" y="1549"/>
                </a:lnTo>
                <a:lnTo>
                  <a:pt x="60355" y="1549"/>
                </a:lnTo>
                <a:lnTo>
                  <a:pt x="36559" y="1355"/>
                </a:lnTo>
                <a:lnTo>
                  <a:pt x="20525" y="895"/>
                </a:lnTo>
                <a:lnTo>
                  <a:pt x="4641" y="0"/>
                </a:lnTo>
                <a:close/>
              </a:path>
              <a:path w="367029" h="336550">
                <a:moveTo>
                  <a:pt x="125351" y="328519"/>
                </a:moveTo>
                <a:lnTo>
                  <a:pt x="64996" y="328519"/>
                </a:lnTo>
                <a:lnTo>
                  <a:pt x="78729" y="328761"/>
                </a:lnTo>
                <a:lnTo>
                  <a:pt x="106783" y="329826"/>
                </a:lnTo>
                <a:lnTo>
                  <a:pt x="122257" y="330068"/>
                </a:lnTo>
                <a:lnTo>
                  <a:pt x="125351" y="328519"/>
                </a:lnTo>
                <a:close/>
              </a:path>
              <a:path w="367029" h="336550">
                <a:moveTo>
                  <a:pt x="252166" y="0"/>
                </a:moveTo>
                <a:lnTo>
                  <a:pt x="249155" y="1549"/>
                </a:lnTo>
                <a:lnTo>
                  <a:pt x="247608" y="9295"/>
                </a:lnTo>
                <a:lnTo>
                  <a:pt x="252166" y="12393"/>
                </a:lnTo>
                <a:lnTo>
                  <a:pt x="260005" y="13943"/>
                </a:lnTo>
                <a:lnTo>
                  <a:pt x="273039" y="15419"/>
                </a:lnTo>
                <a:lnTo>
                  <a:pt x="281895" y="17428"/>
                </a:lnTo>
                <a:lnTo>
                  <a:pt x="299067" y="71471"/>
                </a:lnTo>
                <a:lnTo>
                  <a:pt x="300228" y="251036"/>
                </a:lnTo>
                <a:lnTo>
                  <a:pt x="298784" y="252586"/>
                </a:lnTo>
                <a:lnTo>
                  <a:pt x="320452" y="252586"/>
                </a:lnTo>
                <a:lnTo>
                  <a:pt x="320561" y="103001"/>
                </a:lnTo>
                <a:lnTo>
                  <a:pt x="323662" y="44011"/>
                </a:lnTo>
                <a:lnTo>
                  <a:pt x="355921" y="13943"/>
                </a:lnTo>
                <a:lnTo>
                  <a:pt x="363759" y="12393"/>
                </a:lnTo>
                <a:lnTo>
                  <a:pt x="366853" y="9295"/>
                </a:lnTo>
                <a:lnTo>
                  <a:pt x="366853" y="3098"/>
                </a:lnTo>
                <a:lnTo>
                  <a:pt x="364481" y="1549"/>
                </a:lnTo>
                <a:lnTo>
                  <a:pt x="311160" y="1549"/>
                </a:lnTo>
                <a:lnTo>
                  <a:pt x="297388" y="1525"/>
                </a:lnTo>
                <a:lnTo>
                  <a:pt x="283442" y="1355"/>
                </a:lnTo>
                <a:lnTo>
                  <a:pt x="268607" y="895"/>
                </a:lnTo>
                <a:lnTo>
                  <a:pt x="252166" y="0"/>
                </a:lnTo>
                <a:close/>
              </a:path>
              <a:path w="367029" h="336550">
                <a:moveTo>
                  <a:pt x="83560" y="0"/>
                </a:moveTo>
                <a:lnTo>
                  <a:pt x="77372" y="1549"/>
                </a:lnTo>
                <a:lnTo>
                  <a:pt x="84478" y="1549"/>
                </a:lnTo>
                <a:lnTo>
                  <a:pt x="83560" y="0"/>
                </a:lnTo>
                <a:close/>
              </a:path>
              <a:path w="367029" h="336550">
                <a:moveTo>
                  <a:pt x="362109" y="0"/>
                </a:moveTo>
                <a:lnTo>
                  <a:pt x="350058" y="895"/>
                </a:lnTo>
                <a:lnTo>
                  <a:pt x="338414" y="1355"/>
                </a:lnTo>
                <a:lnTo>
                  <a:pt x="325879" y="1525"/>
                </a:lnTo>
                <a:lnTo>
                  <a:pt x="311160" y="1549"/>
                </a:lnTo>
                <a:lnTo>
                  <a:pt x="364481" y="1549"/>
                </a:lnTo>
                <a:lnTo>
                  <a:pt x="362109" y="0"/>
                </a:lnTo>
                <a:close/>
              </a:path>
            </a:pathLst>
          </a:custGeom>
          <a:solidFill>
            <a:srgbClr val="002C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527266" y="3339665"/>
            <a:ext cx="196850" cy="342900"/>
          </a:xfrm>
          <a:custGeom>
            <a:avLst/>
            <a:gdLst/>
            <a:ahLst/>
            <a:cxnLst/>
            <a:rect l="l" t="t" r="r" b="b"/>
            <a:pathLst>
              <a:path w="196850" h="342900">
                <a:moveTo>
                  <a:pt x="10726" y="251036"/>
                </a:moveTo>
                <a:lnTo>
                  <a:pt x="3094" y="251036"/>
                </a:lnTo>
                <a:lnTo>
                  <a:pt x="0" y="255684"/>
                </a:lnTo>
                <a:lnTo>
                  <a:pt x="5131" y="294619"/>
                </a:lnTo>
                <a:lnTo>
                  <a:pt x="23962" y="330044"/>
                </a:lnTo>
                <a:lnTo>
                  <a:pt x="62812" y="340452"/>
                </a:lnTo>
                <a:lnTo>
                  <a:pt x="91171" y="342462"/>
                </a:lnTo>
                <a:lnTo>
                  <a:pt x="135052" y="335804"/>
                </a:lnTo>
                <a:lnTo>
                  <a:pt x="150721" y="326969"/>
                </a:lnTo>
                <a:lnTo>
                  <a:pt x="97360" y="326969"/>
                </a:lnTo>
                <a:lnTo>
                  <a:pt x="61049" y="319075"/>
                </a:lnTo>
                <a:lnTo>
                  <a:pt x="36303" y="299847"/>
                </a:lnTo>
                <a:lnTo>
                  <a:pt x="20839" y="275973"/>
                </a:lnTo>
                <a:lnTo>
                  <a:pt x="12376" y="254135"/>
                </a:lnTo>
                <a:lnTo>
                  <a:pt x="10726" y="251036"/>
                </a:lnTo>
                <a:close/>
              </a:path>
              <a:path w="196850" h="342900">
                <a:moveTo>
                  <a:pt x="119018" y="0"/>
                </a:moveTo>
                <a:lnTo>
                  <a:pt x="76607" y="6778"/>
                </a:lnTo>
                <a:lnTo>
                  <a:pt x="45044" y="25177"/>
                </a:lnTo>
                <a:lnTo>
                  <a:pt x="25355" y="52295"/>
                </a:lnTo>
                <a:lnTo>
                  <a:pt x="18564" y="85228"/>
                </a:lnTo>
                <a:lnTo>
                  <a:pt x="23527" y="113141"/>
                </a:lnTo>
                <a:lnTo>
                  <a:pt x="36303" y="136556"/>
                </a:lnTo>
                <a:lnTo>
                  <a:pt x="53720" y="155614"/>
                </a:lnTo>
                <a:lnTo>
                  <a:pt x="72607" y="170456"/>
                </a:lnTo>
                <a:lnTo>
                  <a:pt x="119018" y="201440"/>
                </a:lnTo>
                <a:lnTo>
                  <a:pt x="140358" y="219099"/>
                </a:lnTo>
                <a:lnTo>
                  <a:pt x="152511" y="236897"/>
                </a:lnTo>
                <a:lnTo>
                  <a:pt x="157974" y="254401"/>
                </a:lnTo>
                <a:lnTo>
                  <a:pt x="159241" y="271176"/>
                </a:lnTo>
                <a:lnTo>
                  <a:pt x="155460" y="292321"/>
                </a:lnTo>
                <a:lnTo>
                  <a:pt x="144003" y="310119"/>
                </a:lnTo>
                <a:lnTo>
                  <a:pt x="124694" y="322394"/>
                </a:lnTo>
                <a:lnTo>
                  <a:pt x="97360" y="326969"/>
                </a:lnTo>
                <a:lnTo>
                  <a:pt x="150721" y="326969"/>
                </a:lnTo>
                <a:lnTo>
                  <a:pt x="168240" y="317090"/>
                </a:lnTo>
                <a:lnTo>
                  <a:pt x="189244" y="288206"/>
                </a:lnTo>
                <a:lnTo>
                  <a:pt x="196576" y="251036"/>
                </a:lnTo>
                <a:lnTo>
                  <a:pt x="191226" y="219265"/>
                </a:lnTo>
                <a:lnTo>
                  <a:pt x="177135" y="193310"/>
                </a:lnTo>
                <a:lnTo>
                  <a:pt x="157243" y="172586"/>
                </a:lnTo>
                <a:lnTo>
                  <a:pt x="134488" y="156513"/>
                </a:lnTo>
                <a:lnTo>
                  <a:pt x="95916" y="131725"/>
                </a:lnTo>
                <a:lnTo>
                  <a:pt x="81316" y="120941"/>
                </a:lnTo>
                <a:lnTo>
                  <a:pt x="67296" y="107113"/>
                </a:lnTo>
                <a:lnTo>
                  <a:pt x="56756" y="90094"/>
                </a:lnTo>
                <a:lnTo>
                  <a:pt x="52599" y="69735"/>
                </a:lnTo>
                <a:lnTo>
                  <a:pt x="55048" y="52101"/>
                </a:lnTo>
                <a:lnTo>
                  <a:pt x="64150" y="34472"/>
                </a:lnTo>
                <a:lnTo>
                  <a:pt x="82534" y="20914"/>
                </a:lnTo>
                <a:lnTo>
                  <a:pt x="112830" y="15492"/>
                </a:lnTo>
                <a:lnTo>
                  <a:pt x="184356" y="15492"/>
                </a:lnTo>
                <a:lnTo>
                  <a:pt x="182550" y="9295"/>
                </a:lnTo>
                <a:lnTo>
                  <a:pt x="179456" y="9295"/>
                </a:lnTo>
                <a:lnTo>
                  <a:pt x="171617" y="7746"/>
                </a:lnTo>
                <a:lnTo>
                  <a:pt x="165429" y="6196"/>
                </a:lnTo>
                <a:lnTo>
                  <a:pt x="155132" y="3921"/>
                </a:lnTo>
                <a:lnTo>
                  <a:pt x="143384" y="1936"/>
                </a:lnTo>
                <a:lnTo>
                  <a:pt x="131056" y="532"/>
                </a:lnTo>
                <a:lnTo>
                  <a:pt x="119018" y="0"/>
                </a:lnTo>
                <a:close/>
              </a:path>
              <a:path w="196850" h="342900">
                <a:moveTo>
                  <a:pt x="184356" y="15492"/>
                </a:moveTo>
                <a:lnTo>
                  <a:pt x="112830" y="15492"/>
                </a:lnTo>
                <a:lnTo>
                  <a:pt x="141950" y="20939"/>
                </a:lnTo>
                <a:lnTo>
                  <a:pt x="161226" y="34666"/>
                </a:lnTo>
                <a:lnTo>
                  <a:pt x="172961" y="52755"/>
                </a:lnTo>
                <a:lnTo>
                  <a:pt x="179456" y="71285"/>
                </a:lnTo>
                <a:lnTo>
                  <a:pt x="182550" y="74383"/>
                </a:lnTo>
                <a:lnTo>
                  <a:pt x="190388" y="72834"/>
                </a:lnTo>
                <a:lnTo>
                  <a:pt x="191832" y="69735"/>
                </a:lnTo>
                <a:lnTo>
                  <a:pt x="191049" y="53538"/>
                </a:lnTo>
                <a:lnTo>
                  <a:pt x="188970" y="36610"/>
                </a:lnTo>
                <a:lnTo>
                  <a:pt x="186002" y="21135"/>
                </a:lnTo>
                <a:lnTo>
                  <a:pt x="184356" y="15492"/>
                </a:lnTo>
                <a:close/>
              </a:path>
            </a:pathLst>
          </a:custGeom>
          <a:solidFill>
            <a:srgbClr val="002C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887829" y="3285422"/>
            <a:ext cx="2069108" cy="3967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078602" y="3892884"/>
            <a:ext cx="311077" cy="173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4414432" y="3895983"/>
            <a:ext cx="122277" cy="17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559915" y="3895983"/>
            <a:ext cx="133106" cy="1704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714681" y="3895983"/>
            <a:ext cx="68090" cy="1704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812186" y="3895983"/>
            <a:ext cx="139295" cy="1704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977780" y="3895983"/>
            <a:ext cx="176423" cy="1720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265653" y="3895983"/>
            <a:ext cx="122257" cy="1704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415756" y="3892884"/>
            <a:ext cx="479704" cy="1766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931146" y="3895983"/>
            <a:ext cx="68069" cy="1704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019430" y="3892884"/>
            <a:ext cx="162335" cy="1766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209612" y="3892884"/>
            <a:ext cx="102310" cy="1766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421659" y="3888237"/>
            <a:ext cx="1704008" cy="1813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99859"/>
            <a:ext cx="12192000" cy="356870"/>
          </a:xfrm>
          <a:custGeom>
            <a:avLst/>
            <a:gdLst/>
            <a:ahLst/>
            <a:cxnLst/>
            <a:rect l="l" t="t" r="r" b="b"/>
            <a:pathLst>
              <a:path w="12192000" h="356870">
                <a:moveTo>
                  <a:pt x="0" y="356615"/>
                </a:moveTo>
                <a:lnTo>
                  <a:pt x="12192000" y="356615"/>
                </a:lnTo>
                <a:lnTo>
                  <a:pt x="12192000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49985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09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23904" y="6603492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140"/>
                </a:lnTo>
              </a:path>
            </a:pathLst>
          </a:custGeom>
          <a:ln w="609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57200" y="6565735"/>
            <a:ext cx="210174" cy="228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100" y="2829814"/>
            <a:ext cx="8949055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2C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0748" y="2878201"/>
            <a:ext cx="6500495" cy="2640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obert.Molloy@jhuapl.edu" TargetMode="Externa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1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776" y="580676"/>
            <a:ext cx="1020471" cy="195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7408" y="539522"/>
            <a:ext cx="2399191" cy="441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pc="-5" dirty="0"/>
              <a:t>Equipment </a:t>
            </a:r>
            <a:r>
              <a:rPr dirty="0"/>
              <a:t>Failure Report (EFR)</a:t>
            </a:r>
            <a:r>
              <a:rPr spc="-200" dirty="0"/>
              <a:t> </a:t>
            </a:r>
            <a:r>
              <a:rPr dirty="0"/>
              <a:t>Analysis  Using an R </a:t>
            </a:r>
            <a:r>
              <a:rPr spc="-5" dirty="0"/>
              <a:t>Shiny</a:t>
            </a:r>
            <a:r>
              <a:rPr spc="-15" dirty="0"/>
              <a:t> </a:t>
            </a:r>
            <a:r>
              <a:rPr spc="-5" dirty="0"/>
              <a:t>Dashboard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3100" y="3892676"/>
            <a:ext cx="2622550" cy="16332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spc="-65" dirty="0" err="1">
                <a:solidFill>
                  <a:srgbClr val="3D8EDE"/>
                </a:solidFill>
                <a:latin typeface="Arial"/>
                <a:cs typeface="Arial"/>
              </a:rPr>
              <a:t>DATAWorks</a:t>
            </a:r>
            <a:r>
              <a:rPr sz="2400" b="1" spc="10" dirty="0">
                <a:solidFill>
                  <a:srgbClr val="3D8EDE"/>
                </a:solidFill>
                <a:latin typeface="Arial"/>
                <a:cs typeface="Arial"/>
              </a:rPr>
              <a:t> </a:t>
            </a:r>
            <a:r>
              <a:rPr sz="2400" b="1" spc="-10" dirty="0" smtClean="0">
                <a:solidFill>
                  <a:srgbClr val="3D8EDE"/>
                </a:solidFill>
                <a:latin typeface="Arial"/>
                <a:cs typeface="Arial"/>
              </a:rPr>
              <a:t>202</a:t>
            </a:r>
            <a:r>
              <a:rPr lang="en-US" sz="2400" b="1" spc="-10" dirty="0" smtClean="0">
                <a:solidFill>
                  <a:srgbClr val="3D8EDE"/>
                </a:solidFill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lang="en-US" sz="2400" b="1" spc="-5" dirty="0" smtClean="0">
                <a:solidFill>
                  <a:srgbClr val="3D8EDE"/>
                </a:solidFill>
                <a:latin typeface="Arial"/>
                <a:cs typeface="Arial"/>
              </a:rPr>
              <a:t>12-14 </a:t>
            </a:r>
            <a:r>
              <a:rPr sz="2400" b="1" spc="-5" dirty="0" smtClean="0">
                <a:solidFill>
                  <a:srgbClr val="3D8EDE"/>
                </a:solidFill>
                <a:latin typeface="Arial"/>
                <a:cs typeface="Arial"/>
              </a:rPr>
              <a:t>April</a:t>
            </a:r>
            <a:endParaRPr sz="2400" dirty="0">
              <a:latin typeface="Arial"/>
              <a:cs typeface="Arial"/>
            </a:endParaRPr>
          </a:p>
          <a:p>
            <a:pPr marL="12700" marR="1445895">
              <a:lnSpc>
                <a:spcPct val="100000"/>
              </a:lnSpc>
              <a:spcBef>
                <a:spcPts val="434"/>
              </a:spcBef>
            </a:pPr>
            <a:r>
              <a:rPr sz="1400" spc="-5" dirty="0">
                <a:solidFill>
                  <a:srgbClr val="3D8EDE"/>
                </a:solidFill>
                <a:latin typeface="Arial"/>
                <a:cs typeface="Arial"/>
              </a:rPr>
              <a:t>R. Cole</a:t>
            </a:r>
            <a:r>
              <a:rPr sz="1400" spc="-85" dirty="0">
                <a:solidFill>
                  <a:srgbClr val="3D8ED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D8EDE"/>
                </a:solidFill>
                <a:latin typeface="Arial"/>
                <a:cs typeface="Arial"/>
              </a:rPr>
              <a:t>Molloy  Statistician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3D8EDE"/>
                </a:solidFill>
                <a:latin typeface="Arial"/>
                <a:cs typeface="Arial"/>
                <a:hlinkClick r:id="rId5"/>
              </a:rPr>
              <a:t>Robert.Molloy@jhuapl.edu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9597"/>
            <a:ext cx="2642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90" dirty="0"/>
              <a:t> </a:t>
            </a:r>
            <a:r>
              <a:rPr dirty="0"/>
              <a:t>Sidebar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9800" y="1230082"/>
            <a:ext cx="6487160" cy="88963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latin typeface="Arial"/>
                <a:cs typeface="Arial"/>
              </a:rPr>
              <a:t>Remains the same throughout the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dashboard</a:t>
            </a:r>
            <a:endParaRPr sz="20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latin typeface="Arial"/>
                <a:cs typeface="Arial"/>
              </a:rPr>
              <a:t>Allows </a:t>
            </a:r>
            <a:r>
              <a:rPr sz="2000" b="1" spc="-5" dirty="0">
                <a:latin typeface="Arial"/>
                <a:cs typeface="Arial"/>
              </a:rPr>
              <a:t>analyst </a:t>
            </a:r>
            <a:r>
              <a:rPr sz="2000" b="1" dirty="0">
                <a:latin typeface="Arial"/>
                <a:cs typeface="Arial"/>
              </a:rPr>
              <a:t>to choose subsets of data based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8110" y="2094128"/>
            <a:ext cx="2659380" cy="15011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57810" indent="-245745">
              <a:lnSpc>
                <a:spcPct val="100000"/>
              </a:lnSpc>
              <a:spcBef>
                <a:spcPts val="505"/>
              </a:spcBef>
              <a:buFont typeface="Malgun Gothic Semilight"/>
              <a:buChar char="-"/>
              <a:tabLst>
                <a:tab pos="257810" algn="l"/>
                <a:tab pos="258445" algn="l"/>
              </a:tabLst>
            </a:pPr>
            <a:r>
              <a:rPr sz="1600" b="1" spc="-10" dirty="0">
                <a:latin typeface="Arial"/>
                <a:cs typeface="Arial"/>
              </a:rPr>
              <a:t>Component</a:t>
            </a:r>
            <a:endParaRPr sz="1600">
              <a:latin typeface="Arial"/>
              <a:cs typeface="Arial"/>
            </a:endParaRPr>
          </a:p>
          <a:p>
            <a:pPr marL="257810" indent="-245745">
              <a:lnSpc>
                <a:spcPct val="100000"/>
              </a:lnSpc>
              <a:spcBef>
                <a:spcPts val="409"/>
              </a:spcBef>
              <a:buFont typeface="Malgun Gothic Semilight"/>
              <a:buChar char="-"/>
              <a:tabLst>
                <a:tab pos="257810" algn="l"/>
                <a:tab pos="258445" algn="l"/>
              </a:tabLst>
            </a:pPr>
            <a:r>
              <a:rPr sz="1600" b="1" spc="-5" dirty="0">
                <a:latin typeface="Arial"/>
                <a:cs typeface="Arial"/>
              </a:rPr>
              <a:t>Part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Number/Description</a:t>
            </a:r>
            <a:endParaRPr sz="1600">
              <a:latin typeface="Arial"/>
              <a:cs typeface="Arial"/>
            </a:endParaRPr>
          </a:p>
          <a:p>
            <a:pPr marL="257810" indent="-245745">
              <a:lnSpc>
                <a:spcPct val="100000"/>
              </a:lnSpc>
              <a:spcBef>
                <a:spcPts val="395"/>
              </a:spcBef>
              <a:buFont typeface="Malgun Gothic Semilight"/>
              <a:buChar char="-"/>
              <a:tabLst>
                <a:tab pos="257810" algn="l"/>
                <a:tab pos="258445" algn="l"/>
              </a:tabLst>
            </a:pPr>
            <a:r>
              <a:rPr sz="1600" b="1" spc="-5" dirty="0">
                <a:latin typeface="Arial"/>
                <a:cs typeface="Arial"/>
              </a:rPr>
              <a:t>Location</a:t>
            </a:r>
            <a:endParaRPr sz="1600">
              <a:latin typeface="Arial"/>
              <a:cs typeface="Arial"/>
            </a:endParaRPr>
          </a:p>
          <a:p>
            <a:pPr marL="257810" indent="-245745">
              <a:lnSpc>
                <a:spcPct val="100000"/>
              </a:lnSpc>
              <a:spcBef>
                <a:spcPts val="395"/>
              </a:spcBef>
              <a:buFont typeface="Malgun Gothic Semilight"/>
              <a:buChar char="-"/>
              <a:tabLst>
                <a:tab pos="257810" algn="l"/>
                <a:tab pos="258445" algn="l"/>
              </a:tabLst>
            </a:pPr>
            <a:r>
              <a:rPr sz="1600" b="1" spc="-10" dirty="0">
                <a:latin typeface="Arial"/>
                <a:cs typeface="Arial"/>
              </a:rPr>
              <a:t>Action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Taken</a:t>
            </a:r>
            <a:endParaRPr sz="1600">
              <a:latin typeface="Arial"/>
              <a:cs typeface="Arial"/>
            </a:endParaRPr>
          </a:p>
          <a:p>
            <a:pPr marL="257810" indent="-245745">
              <a:lnSpc>
                <a:spcPct val="100000"/>
              </a:lnSpc>
              <a:spcBef>
                <a:spcPts val="409"/>
              </a:spcBef>
              <a:buFont typeface="Malgun Gothic Semilight"/>
              <a:buChar char="-"/>
              <a:tabLst>
                <a:tab pos="257810" algn="l"/>
                <a:tab pos="258445" algn="l"/>
              </a:tabLst>
            </a:pPr>
            <a:r>
              <a:rPr sz="1600" b="1" spc="-10" dirty="0">
                <a:latin typeface="Arial"/>
                <a:cs typeface="Arial"/>
              </a:rPr>
              <a:t>Time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Frame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9800" y="3566261"/>
            <a:ext cx="6609080" cy="89154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spc="5" dirty="0">
                <a:latin typeface="Arial"/>
                <a:cs typeface="Arial"/>
              </a:rPr>
              <a:t>Download </a:t>
            </a:r>
            <a:r>
              <a:rPr sz="2000" b="1" dirty="0">
                <a:latin typeface="Arial"/>
                <a:cs typeface="Arial"/>
              </a:rPr>
              <a:t>current subsets of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latin typeface="Arial"/>
                <a:cs typeface="Arial"/>
              </a:rPr>
              <a:t>Capability to search for and/or delete text in the</a:t>
            </a:r>
            <a:r>
              <a:rPr sz="2000" b="1" spc="-2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DTM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067800" y="228600"/>
            <a:ext cx="2286000" cy="5955255"/>
            <a:chOff x="3862497" y="1041654"/>
            <a:chExt cx="1734312" cy="5235188"/>
          </a:xfrm>
        </p:grpSpPr>
        <p:sp>
          <p:nvSpPr>
            <p:cNvPr id="12" name="Freeform 11"/>
            <p:cNvSpPr/>
            <p:nvPr/>
          </p:nvSpPr>
          <p:spPr>
            <a:xfrm>
              <a:off x="3862497" y="1041654"/>
              <a:ext cx="1734312" cy="5235188"/>
            </a:xfrm>
            <a:custGeom>
              <a:avLst/>
              <a:gdLst>
                <a:gd name="connsiteX0" fmla="*/ 321183 w 1734312"/>
                <a:gd name="connsiteY0" fmla="*/ 1364997 h 5352224"/>
                <a:gd name="connsiteX1" fmla="*/ 321183 w 1734312"/>
                <a:gd name="connsiteY1" fmla="*/ 1794638 h 5352224"/>
                <a:gd name="connsiteX2" fmla="*/ 867156 w 1734312"/>
                <a:gd name="connsiteY2" fmla="*/ 1794638 h 5352224"/>
                <a:gd name="connsiteX3" fmla="*/ 867156 w 1734312"/>
                <a:gd name="connsiteY3" fmla="*/ 1364997 h 5352224"/>
                <a:gd name="connsiteX4" fmla="*/ 275337 w 1734312"/>
                <a:gd name="connsiteY4" fmla="*/ 377954 h 5352224"/>
                <a:gd name="connsiteX5" fmla="*/ 275337 w 1734312"/>
                <a:gd name="connsiteY5" fmla="*/ 530353 h 5352224"/>
                <a:gd name="connsiteX6" fmla="*/ 854839 w 1734312"/>
                <a:gd name="connsiteY6" fmla="*/ 530353 h 5352224"/>
                <a:gd name="connsiteX7" fmla="*/ 854839 w 1734312"/>
                <a:gd name="connsiteY7" fmla="*/ 377954 h 5352224"/>
                <a:gd name="connsiteX8" fmla="*/ 0 w 1734312"/>
                <a:gd name="connsiteY8" fmla="*/ 0 h 5352224"/>
                <a:gd name="connsiteX9" fmla="*/ 1734312 w 1734312"/>
                <a:gd name="connsiteY9" fmla="*/ 0 h 5352224"/>
                <a:gd name="connsiteX10" fmla="*/ 1734312 w 1734312"/>
                <a:gd name="connsiteY10" fmla="*/ 5352224 h 5352224"/>
                <a:gd name="connsiteX11" fmla="*/ 0 w 1734312"/>
                <a:gd name="connsiteY11" fmla="*/ 5352224 h 535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4312" h="5352224">
                  <a:moveTo>
                    <a:pt x="321183" y="1364997"/>
                  </a:moveTo>
                  <a:lnTo>
                    <a:pt x="321183" y="1794638"/>
                  </a:lnTo>
                  <a:lnTo>
                    <a:pt x="867156" y="1794638"/>
                  </a:lnTo>
                  <a:lnTo>
                    <a:pt x="867156" y="1364997"/>
                  </a:lnTo>
                  <a:close/>
                  <a:moveTo>
                    <a:pt x="275337" y="377954"/>
                  </a:moveTo>
                  <a:lnTo>
                    <a:pt x="275337" y="530353"/>
                  </a:lnTo>
                  <a:lnTo>
                    <a:pt x="854839" y="530353"/>
                  </a:lnTo>
                  <a:lnTo>
                    <a:pt x="854839" y="377954"/>
                  </a:lnTo>
                  <a:close/>
                  <a:moveTo>
                    <a:pt x="0" y="0"/>
                  </a:moveTo>
                  <a:lnTo>
                    <a:pt x="1734312" y="0"/>
                  </a:lnTo>
                  <a:lnTo>
                    <a:pt x="1734312" y="5352224"/>
                  </a:lnTo>
                  <a:lnTo>
                    <a:pt x="0" y="5352224"/>
                  </a:lnTo>
                  <a:close/>
                </a:path>
              </a:pathLst>
            </a:custGeom>
            <a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9"/>
            <p:cNvSpPr txBox="1"/>
            <p:nvPr/>
          </p:nvSpPr>
          <p:spPr>
            <a:xfrm>
              <a:off x="4098463" y="1430907"/>
              <a:ext cx="631190" cy="136024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13335" rIns="0" bIns="0" rtlCol="0">
              <a:spAutoFit/>
            </a:bodyPr>
            <a:lstStyle/>
            <a:p>
              <a:pPr marL="28575">
                <a:lnSpc>
                  <a:spcPts val="985"/>
                </a:lnSpc>
                <a:spcBef>
                  <a:spcPts val="105"/>
                </a:spcBef>
              </a:pPr>
              <a:r>
                <a:rPr sz="1000" dirty="0">
                  <a:latin typeface="Arial"/>
                  <a:cs typeface="Arial"/>
                </a:rPr>
                <a:t>Widget</a:t>
              </a:r>
              <a:r>
                <a:rPr sz="1000" spc="-65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1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14" name="object 20"/>
            <p:cNvSpPr txBox="1"/>
            <p:nvPr/>
          </p:nvSpPr>
          <p:spPr>
            <a:xfrm>
              <a:off x="4014897" y="2187984"/>
              <a:ext cx="1044575" cy="188819"/>
            </a:xfrm>
            <a:prstGeom prst="rect">
              <a:avLst/>
            </a:prstGeom>
            <a:solidFill>
              <a:srgbClr val="F1F1F1"/>
            </a:solidFill>
          </p:spPr>
          <p:txBody>
            <a:bodyPr vert="horz" wrap="square" lIns="0" tIns="42545" rIns="0" bIns="0" rtlCol="0">
              <a:spAutoFit/>
            </a:bodyPr>
            <a:lstStyle/>
            <a:p>
              <a:pPr marL="64769">
                <a:lnSpc>
                  <a:spcPct val="100000"/>
                </a:lnSpc>
                <a:spcBef>
                  <a:spcPts val="335"/>
                </a:spcBef>
              </a:pPr>
              <a:r>
                <a:rPr sz="900" b="1" dirty="0">
                  <a:solidFill>
                    <a:srgbClr val="333E50"/>
                  </a:solidFill>
                  <a:latin typeface="Arial"/>
                  <a:cs typeface="Arial"/>
                </a:rPr>
                <a:t>Choose</a:t>
              </a:r>
              <a:r>
                <a:rPr sz="900" b="1" spc="-80" dirty="0">
                  <a:solidFill>
                    <a:srgbClr val="333E50"/>
                  </a:solidFill>
                  <a:latin typeface="Arial"/>
                  <a:cs typeface="Arial"/>
                </a:rPr>
                <a:t> </a:t>
              </a:r>
              <a:r>
                <a:rPr sz="900" b="1" dirty="0">
                  <a:solidFill>
                    <a:srgbClr val="333E50"/>
                  </a:solidFill>
                  <a:latin typeface="Arial"/>
                  <a:cs typeface="Arial"/>
                </a:rPr>
                <a:t>Location: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15" name="object 21"/>
            <p:cNvSpPr txBox="1"/>
            <p:nvPr/>
          </p:nvSpPr>
          <p:spPr>
            <a:xfrm>
              <a:off x="4178092" y="2342731"/>
              <a:ext cx="866140" cy="470666"/>
            </a:xfrm>
            <a:prstGeom prst="rect">
              <a:avLst/>
            </a:prstGeom>
            <a:solidFill>
              <a:srgbClr val="F1F1F1"/>
            </a:solidFill>
          </p:spPr>
          <p:txBody>
            <a:bodyPr vert="horz" wrap="square" lIns="0" tIns="12065" rIns="0" bIns="0" rtlCol="0">
              <a:spAutoFit/>
            </a:bodyPr>
            <a:lstStyle/>
            <a:p>
              <a:pPr marL="46990">
                <a:lnSpc>
                  <a:spcPct val="100000"/>
                </a:lnSpc>
                <a:spcBef>
                  <a:spcPts val="95"/>
                </a:spcBef>
              </a:pPr>
              <a:r>
                <a:rPr sz="900" b="1" spc="-5" dirty="0">
                  <a:solidFill>
                    <a:srgbClr val="333E50"/>
                  </a:solidFill>
                  <a:latin typeface="Arial"/>
                  <a:cs typeface="Arial"/>
                </a:rPr>
                <a:t>A</a:t>
              </a:r>
              <a:endParaRPr sz="900" dirty="0">
                <a:latin typeface="Arial"/>
                <a:cs typeface="Arial"/>
              </a:endParaRPr>
            </a:p>
            <a:p>
              <a:pPr marL="46990" marR="727710">
                <a:lnSpc>
                  <a:spcPts val="1400"/>
                </a:lnSpc>
                <a:spcBef>
                  <a:spcPts val="90"/>
                </a:spcBef>
              </a:pPr>
              <a:r>
                <a:rPr sz="900" b="1" spc="-5" dirty="0">
                  <a:solidFill>
                    <a:srgbClr val="333E50"/>
                  </a:solidFill>
                  <a:latin typeface="Arial"/>
                  <a:cs typeface="Arial"/>
                </a:rPr>
                <a:t>B  </a:t>
              </a:r>
              <a:endParaRPr lang="en-US" sz="900" b="1" spc="-5" dirty="0" smtClean="0">
                <a:solidFill>
                  <a:srgbClr val="333E50"/>
                </a:solidFill>
                <a:latin typeface="Arial"/>
                <a:cs typeface="Arial"/>
              </a:endParaRPr>
            </a:p>
            <a:p>
              <a:pPr marL="46990" marR="727710">
                <a:lnSpc>
                  <a:spcPts val="1400"/>
                </a:lnSpc>
                <a:spcBef>
                  <a:spcPts val="90"/>
                </a:spcBef>
              </a:pPr>
              <a:r>
                <a:rPr sz="900" b="1" spc="-5" dirty="0" smtClean="0">
                  <a:solidFill>
                    <a:srgbClr val="333E50"/>
                  </a:solidFill>
                  <a:latin typeface="Arial"/>
                  <a:cs typeface="Arial"/>
                </a:rPr>
                <a:t>C</a:t>
              </a:r>
              <a:endParaRPr sz="900" dirty="0">
                <a:latin typeface="Arial"/>
                <a:cs typeface="Arial"/>
              </a:endParaRPr>
            </a:p>
          </p:txBody>
        </p:sp>
      </p:grpSp>
      <p:sp>
        <p:nvSpPr>
          <p:cNvPr id="16" name="object 4"/>
          <p:cNvSpPr txBox="1"/>
          <p:nvPr/>
        </p:nvSpPr>
        <p:spPr>
          <a:xfrm>
            <a:off x="10461497" y="6588658"/>
            <a:ext cx="868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r>
              <a:rPr sz="1000" spc="-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sz="1000" spc="-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11584685" y="6588658"/>
            <a:ext cx="2263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 spc="-5" dirty="0" smtClean="0">
                <a:solidFill>
                  <a:srgbClr val="3D8EDE"/>
                </a:solidFill>
                <a:latin typeface="Arial"/>
                <a:cs typeface="Arial"/>
              </a:rPr>
              <a:t>10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5800198" y="1043138"/>
            <a:ext cx="6129353" cy="4648683"/>
          </a:xfrm>
          <a:custGeom>
            <a:avLst/>
            <a:gdLst>
              <a:gd name="connsiteX0" fmla="*/ 0 w 6129353"/>
              <a:gd name="connsiteY0" fmla="*/ 0 h 4648683"/>
              <a:gd name="connsiteX1" fmla="*/ 6129353 w 6129353"/>
              <a:gd name="connsiteY1" fmla="*/ 0 h 4648683"/>
              <a:gd name="connsiteX2" fmla="*/ 6129353 w 6129353"/>
              <a:gd name="connsiteY2" fmla="*/ 4648683 h 4648683"/>
              <a:gd name="connsiteX3" fmla="*/ 0 w 6129353"/>
              <a:gd name="connsiteY3" fmla="*/ 4648683 h 4648683"/>
              <a:gd name="connsiteX4" fmla="*/ 0 w 6129353"/>
              <a:gd name="connsiteY4" fmla="*/ 1066830 h 4648683"/>
              <a:gd name="connsiteX5" fmla="*/ 339090 w 6129353"/>
              <a:gd name="connsiteY5" fmla="*/ 1066830 h 4648683"/>
              <a:gd name="connsiteX6" fmla="*/ 339090 w 6129353"/>
              <a:gd name="connsiteY6" fmla="*/ 1057909 h 4648683"/>
              <a:gd name="connsiteX7" fmla="*/ 4904058 w 6129353"/>
              <a:gd name="connsiteY7" fmla="*/ 1057909 h 4648683"/>
              <a:gd name="connsiteX8" fmla="*/ 4904058 w 6129353"/>
              <a:gd name="connsiteY8" fmla="*/ 431791 h 4648683"/>
              <a:gd name="connsiteX9" fmla="*/ 3646424 w 6129353"/>
              <a:gd name="connsiteY9" fmla="*/ 431791 h 4648683"/>
              <a:gd name="connsiteX10" fmla="*/ 3646424 w 6129353"/>
              <a:gd name="connsiteY10" fmla="*/ 373380 h 4648683"/>
              <a:gd name="connsiteX11" fmla="*/ 339090 w 6129353"/>
              <a:gd name="connsiteY11" fmla="*/ 373380 h 4648683"/>
              <a:gd name="connsiteX12" fmla="*/ 339090 w 6129353"/>
              <a:gd name="connsiteY12" fmla="*/ 338359 h 4648683"/>
              <a:gd name="connsiteX13" fmla="*/ 0 w 6129353"/>
              <a:gd name="connsiteY13" fmla="*/ 338359 h 464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29353" h="4648683">
                <a:moveTo>
                  <a:pt x="0" y="0"/>
                </a:moveTo>
                <a:lnTo>
                  <a:pt x="6129353" y="0"/>
                </a:lnTo>
                <a:lnTo>
                  <a:pt x="6129353" y="4648683"/>
                </a:lnTo>
                <a:lnTo>
                  <a:pt x="0" y="4648683"/>
                </a:lnTo>
                <a:lnTo>
                  <a:pt x="0" y="1066830"/>
                </a:lnTo>
                <a:lnTo>
                  <a:pt x="339090" y="1066830"/>
                </a:lnTo>
                <a:lnTo>
                  <a:pt x="339090" y="1057909"/>
                </a:lnTo>
                <a:lnTo>
                  <a:pt x="4904058" y="1057909"/>
                </a:lnTo>
                <a:lnTo>
                  <a:pt x="4904058" y="431791"/>
                </a:lnTo>
                <a:lnTo>
                  <a:pt x="3646424" y="431791"/>
                </a:lnTo>
                <a:lnTo>
                  <a:pt x="3646424" y="373380"/>
                </a:lnTo>
                <a:lnTo>
                  <a:pt x="339090" y="373380"/>
                </a:lnTo>
                <a:lnTo>
                  <a:pt x="339090" y="338359"/>
                </a:lnTo>
                <a:lnTo>
                  <a:pt x="0" y="338359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67201" y="1059180"/>
            <a:ext cx="7870316" cy="524759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 smtClean="0">
              <a:latin typeface="Times New Roman"/>
              <a:cs typeface="Times New Roman"/>
            </a:endParaRPr>
          </a:p>
          <a:p>
            <a:pPr marL="1875789">
              <a:lnSpc>
                <a:spcPct val="100000"/>
              </a:lnSpc>
              <a:spcBef>
                <a:spcPts val="1175"/>
              </a:spcBef>
            </a:pPr>
            <a:r>
              <a:rPr sz="1400" b="1" spc="-15" dirty="0" smtClean="0">
                <a:solidFill>
                  <a:srgbClr val="002C73"/>
                </a:solidFill>
                <a:latin typeface="Arial"/>
                <a:cs typeface="Arial"/>
              </a:rPr>
              <a:t>All </a:t>
            </a:r>
            <a:r>
              <a:rPr sz="1400" b="1" spc="-5" dirty="0">
                <a:solidFill>
                  <a:srgbClr val="002C73"/>
                </a:solidFill>
                <a:latin typeface="Arial"/>
                <a:cs typeface="Arial"/>
              </a:rPr>
              <a:t>(N= </a:t>
            </a:r>
            <a:r>
              <a:rPr sz="1400" b="1" dirty="0">
                <a:solidFill>
                  <a:srgbClr val="002C73"/>
                </a:solidFill>
                <a:latin typeface="Arial"/>
                <a:cs typeface="Arial"/>
              </a:rPr>
              <a:t>1503 </a:t>
            </a:r>
            <a:r>
              <a:rPr sz="1400" b="1" spc="-5" dirty="0">
                <a:solidFill>
                  <a:srgbClr val="002C73"/>
                </a:solidFill>
                <a:latin typeface="Arial"/>
                <a:cs typeface="Arial"/>
              </a:rPr>
              <a:t>EFRs): Locations </a:t>
            </a:r>
            <a:r>
              <a:rPr sz="1400" b="1" spc="-25" dirty="0">
                <a:solidFill>
                  <a:srgbClr val="002C73"/>
                </a:solidFill>
                <a:latin typeface="Arial"/>
                <a:cs typeface="Arial"/>
              </a:rPr>
              <a:t>A, </a:t>
            </a:r>
            <a:r>
              <a:rPr sz="1400" b="1" spc="-5" dirty="0">
                <a:solidFill>
                  <a:srgbClr val="002C73"/>
                </a:solidFill>
                <a:latin typeface="Arial"/>
                <a:cs typeface="Arial"/>
              </a:rPr>
              <a:t>B,</a:t>
            </a:r>
            <a:r>
              <a:rPr sz="1400" b="1" spc="-45" dirty="0">
                <a:solidFill>
                  <a:srgbClr val="002C7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C73"/>
                </a:solidFill>
                <a:latin typeface="Arial"/>
                <a:cs typeface="Arial"/>
              </a:rPr>
              <a:t>C</a:t>
            </a:r>
            <a:endParaRPr sz="1400" dirty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r>
              <a:rPr sz="1000" b="1" spc="-5" dirty="0">
                <a:latin typeface="Arial"/>
                <a:cs typeface="Arial"/>
              </a:rPr>
              <a:t>EFRs by Event Date and </a:t>
            </a:r>
            <a:r>
              <a:rPr sz="1000" b="1" spc="-10" dirty="0">
                <a:latin typeface="Arial"/>
                <a:cs typeface="Arial"/>
              </a:rPr>
              <a:t>Action</a:t>
            </a:r>
            <a:r>
              <a:rPr sz="1000" b="1" spc="25" dirty="0">
                <a:latin typeface="Arial"/>
                <a:cs typeface="Arial"/>
              </a:rPr>
              <a:t> </a:t>
            </a:r>
            <a:r>
              <a:rPr sz="1000" b="1" spc="-5" dirty="0" smtClean="0">
                <a:latin typeface="Arial"/>
                <a:cs typeface="Arial"/>
              </a:rPr>
              <a:t>Taken</a:t>
            </a:r>
            <a:endParaRPr lang="en-US" sz="1000" b="1" spc="-5" dirty="0" smtClean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 smtClean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 smtClean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 smtClean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 smtClean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 smtClean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 smtClean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 smtClean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 smtClean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 smtClean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lang="en-US" sz="1000" b="1" spc="-5" dirty="0">
              <a:latin typeface="Arial"/>
              <a:cs typeface="Arial"/>
            </a:endParaRPr>
          </a:p>
          <a:p>
            <a:pPr marL="1875789">
              <a:lnSpc>
                <a:spcPct val="100000"/>
              </a:lnSpc>
              <a:spcBef>
                <a:spcPts val="355"/>
              </a:spcBef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9597"/>
            <a:ext cx="7282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Visualizations </a:t>
            </a:r>
            <a:r>
              <a:rPr dirty="0"/>
              <a:t>for EFR</a:t>
            </a:r>
            <a:r>
              <a:rPr spc="-30" dirty="0"/>
              <a:t> </a:t>
            </a:r>
            <a:r>
              <a:rPr dirty="0"/>
              <a:t>Frequency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069086"/>
            <a:ext cx="323405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User selects a  component, part,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coast,  </a:t>
            </a:r>
            <a:r>
              <a:rPr sz="2000" b="1" spc="-5" dirty="0">
                <a:latin typeface="Arial"/>
                <a:cs typeface="Arial"/>
              </a:rPr>
              <a:t>corrective </a:t>
            </a:r>
            <a:r>
              <a:rPr sz="2000" b="1" dirty="0">
                <a:latin typeface="Arial"/>
                <a:cs typeface="Arial"/>
              </a:rPr>
              <a:t>action(s)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  a </a:t>
            </a:r>
            <a:r>
              <a:rPr sz="2000" b="1" spc="-5" dirty="0">
                <a:latin typeface="Arial"/>
                <a:cs typeface="Arial"/>
              </a:rPr>
              <a:t>time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frame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2341321"/>
            <a:ext cx="2637790" cy="178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b="1" spc="-5" dirty="0">
                <a:latin typeface="Arial"/>
                <a:cs typeface="Arial"/>
              </a:rPr>
              <a:t>Barplot </a:t>
            </a:r>
            <a:r>
              <a:rPr sz="1600" b="1" dirty="0">
                <a:latin typeface="Arial"/>
                <a:cs typeface="Arial"/>
              </a:rPr>
              <a:t>shows </a:t>
            </a:r>
            <a:r>
              <a:rPr sz="1600" b="1" spc="-5" dirty="0">
                <a:latin typeface="Arial"/>
                <a:cs typeface="Arial"/>
              </a:rPr>
              <a:t>all EFRs  by </a:t>
            </a:r>
            <a:r>
              <a:rPr sz="1600" b="1" spc="-15" dirty="0">
                <a:latin typeface="Arial"/>
                <a:cs typeface="Arial"/>
              </a:rPr>
              <a:t>year </a:t>
            </a:r>
            <a:r>
              <a:rPr sz="1600" b="1" spc="-10" dirty="0">
                <a:latin typeface="Arial"/>
                <a:cs typeface="Arial"/>
              </a:rPr>
              <a:t>for the </a:t>
            </a:r>
            <a:r>
              <a:rPr sz="1600" b="1" spc="-5" dirty="0">
                <a:latin typeface="Arial"/>
                <a:cs typeface="Arial"/>
              </a:rPr>
              <a:t>selected  subset, broken </a:t>
            </a:r>
            <a:r>
              <a:rPr sz="1600" b="1" spc="-10" dirty="0">
                <a:latin typeface="Arial"/>
                <a:cs typeface="Arial"/>
              </a:rPr>
              <a:t>out </a:t>
            </a:r>
            <a:r>
              <a:rPr sz="1600" b="1" spc="-5" dirty="0">
                <a:latin typeface="Arial"/>
                <a:cs typeface="Arial"/>
              </a:rPr>
              <a:t>by  action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taken</a:t>
            </a:r>
            <a:endParaRPr sz="1600">
              <a:latin typeface="Arial"/>
              <a:cs typeface="Arial"/>
            </a:endParaRPr>
          </a:p>
          <a:p>
            <a:pPr marL="355600" marR="173990" indent="-343535" algn="just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56235" algn="l"/>
              </a:tabLst>
            </a:pPr>
            <a:r>
              <a:rPr sz="1600" b="1" spc="-5" dirty="0">
                <a:latin typeface="Arial"/>
                <a:cs typeface="Arial"/>
              </a:rPr>
              <a:t>Fringe plot </a:t>
            </a:r>
            <a:r>
              <a:rPr sz="1600" b="1" dirty="0">
                <a:latin typeface="Arial"/>
                <a:cs typeface="Arial"/>
              </a:rPr>
              <a:t>shows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the  </a:t>
            </a:r>
            <a:r>
              <a:rPr sz="1600" b="1" spc="-5" dirty="0">
                <a:latin typeface="Arial"/>
                <a:cs typeface="Arial"/>
              </a:rPr>
              <a:t>EFRs </a:t>
            </a:r>
            <a:r>
              <a:rPr sz="1600" b="1" spc="-10" dirty="0">
                <a:latin typeface="Arial"/>
                <a:cs typeface="Arial"/>
              </a:rPr>
              <a:t>for the </a:t>
            </a:r>
            <a:r>
              <a:rPr sz="1600" b="1" spc="-5" dirty="0">
                <a:latin typeface="Arial"/>
                <a:cs typeface="Arial"/>
              </a:rPr>
              <a:t>selected  time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frame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224273"/>
            <a:ext cx="25076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marR="5080" indent="-3352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Visualizations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are  </a:t>
            </a:r>
            <a:r>
              <a:rPr sz="2000" b="1" spc="-5" dirty="0">
                <a:latin typeface="Arial"/>
                <a:cs typeface="Arial"/>
              </a:rPr>
              <a:t>interactive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4887214"/>
            <a:ext cx="263906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b="1" spc="-5" dirty="0">
                <a:latin typeface="Arial"/>
                <a:cs typeface="Arial"/>
              </a:rPr>
              <a:t>User can click on </a:t>
            </a:r>
            <a:r>
              <a:rPr sz="1600" b="1" spc="-10" dirty="0">
                <a:latin typeface="Arial"/>
                <a:cs typeface="Arial"/>
              </a:rPr>
              <a:t>the  </a:t>
            </a:r>
            <a:r>
              <a:rPr sz="1600" b="1" spc="-5" dirty="0">
                <a:latin typeface="Arial"/>
                <a:cs typeface="Arial"/>
              </a:rPr>
              <a:t>legend to </a:t>
            </a:r>
            <a:r>
              <a:rPr sz="1600" b="1" spc="-10" dirty="0">
                <a:latin typeface="Arial"/>
                <a:cs typeface="Arial"/>
              </a:rPr>
              <a:t>remove </a:t>
            </a:r>
            <a:r>
              <a:rPr sz="1600" b="1" spc="-5" dirty="0">
                <a:latin typeface="Arial"/>
                <a:cs typeface="Arial"/>
              </a:rPr>
              <a:t>EFRs  </a:t>
            </a:r>
            <a:r>
              <a:rPr sz="1600" b="1" spc="-10" dirty="0">
                <a:latin typeface="Arial"/>
                <a:cs typeface="Arial"/>
              </a:rPr>
              <a:t>for </a:t>
            </a:r>
            <a:r>
              <a:rPr sz="1600" b="1" spc="-5" dirty="0">
                <a:latin typeface="Arial"/>
                <a:cs typeface="Arial"/>
              </a:rPr>
              <a:t>certain </a:t>
            </a:r>
            <a:r>
              <a:rPr sz="1600" b="1" spc="-15" dirty="0">
                <a:latin typeface="Arial"/>
                <a:cs typeface="Arial"/>
              </a:rPr>
              <a:t>Actions </a:t>
            </a:r>
            <a:r>
              <a:rPr sz="1600" b="1" spc="-5" dirty="0">
                <a:latin typeface="Arial"/>
                <a:cs typeface="Arial"/>
              </a:rPr>
              <a:t>and  </a:t>
            </a:r>
            <a:r>
              <a:rPr sz="1600" b="1" spc="-10" dirty="0">
                <a:latin typeface="Arial"/>
                <a:cs typeface="Arial"/>
              </a:rPr>
              <a:t>mouse-over the </a:t>
            </a:r>
            <a:r>
              <a:rPr sz="1600" b="1" spc="-5" dirty="0">
                <a:latin typeface="Arial"/>
                <a:cs typeface="Arial"/>
              </a:rPr>
              <a:t>plot </a:t>
            </a:r>
            <a:r>
              <a:rPr sz="1600" b="1" spc="-10" dirty="0">
                <a:latin typeface="Arial"/>
                <a:cs typeface="Arial"/>
              </a:rPr>
              <a:t>for  </a:t>
            </a:r>
            <a:r>
              <a:rPr sz="1600" b="1" spc="-5" dirty="0">
                <a:latin typeface="Arial"/>
                <a:cs typeface="Arial"/>
              </a:rPr>
              <a:t>additional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information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11318" y="1069086"/>
            <a:ext cx="1464724" cy="5038665"/>
            <a:chOff x="3862498" y="1041654"/>
            <a:chExt cx="1734312" cy="5235188"/>
          </a:xfrm>
        </p:grpSpPr>
        <p:sp>
          <p:nvSpPr>
            <p:cNvPr id="19" name="Freeform 18"/>
            <p:cNvSpPr/>
            <p:nvPr/>
          </p:nvSpPr>
          <p:spPr>
            <a:xfrm>
              <a:off x="3862498" y="1041654"/>
              <a:ext cx="1734312" cy="5235188"/>
            </a:xfrm>
            <a:custGeom>
              <a:avLst/>
              <a:gdLst>
                <a:gd name="connsiteX0" fmla="*/ 321183 w 1734312"/>
                <a:gd name="connsiteY0" fmla="*/ 1364997 h 5352224"/>
                <a:gd name="connsiteX1" fmla="*/ 321183 w 1734312"/>
                <a:gd name="connsiteY1" fmla="*/ 1794638 h 5352224"/>
                <a:gd name="connsiteX2" fmla="*/ 867156 w 1734312"/>
                <a:gd name="connsiteY2" fmla="*/ 1794638 h 5352224"/>
                <a:gd name="connsiteX3" fmla="*/ 867156 w 1734312"/>
                <a:gd name="connsiteY3" fmla="*/ 1364997 h 5352224"/>
                <a:gd name="connsiteX4" fmla="*/ 275337 w 1734312"/>
                <a:gd name="connsiteY4" fmla="*/ 377954 h 5352224"/>
                <a:gd name="connsiteX5" fmla="*/ 275337 w 1734312"/>
                <a:gd name="connsiteY5" fmla="*/ 530353 h 5352224"/>
                <a:gd name="connsiteX6" fmla="*/ 854839 w 1734312"/>
                <a:gd name="connsiteY6" fmla="*/ 530353 h 5352224"/>
                <a:gd name="connsiteX7" fmla="*/ 854839 w 1734312"/>
                <a:gd name="connsiteY7" fmla="*/ 377954 h 5352224"/>
                <a:gd name="connsiteX8" fmla="*/ 0 w 1734312"/>
                <a:gd name="connsiteY8" fmla="*/ 0 h 5352224"/>
                <a:gd name="connsiteX9" fmla="*/ 1734312 w 1734312"/>
                <a:gd name="connsiteY9" fmla="*/ 0 h 5352224"/>
                <a:gd name="connsiteX10" fmla="*/ 1734312 w 1734312"/>
                <a:gd name="connsiteY10" fmla="*/ 5352224 h 5352224"/>
                <a:gd name="connsiteX11" fmla="*/ 0 w 1734312"/>
                <a:gd name="connsiteY11" fmla="*/ 5352224 h 535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4312" h="5352224">
                  <a:moveTo>
                    <a:pt x="321183" y="1364997"/>
                  </a:moveTo>
                  <a:lnTo>
                    <a:pt x="321183" y="1794638"/>
                  </a:lnTo>
                  <a:lnTo>
                    <a:pt x="867156" y="1794638"/>
                  </a:lnTo>
                  <a:lnTo>
                    <a:pt x="867156" y="1364997"/>
                  </a:lnTo>
                  <a:close/>
                  <a:moveTo>
                    <a:pt x="275337" y="377954"/>
                  </a:moveTo>
                  <a:lnTo>
                    <a:pt x="275337" y="530353"/>
                  </a:lnTo>
                  <a:lnTo>
                    <a:pt x="854839" y="530353"/>
                  </a:lnTo>
                  <a:lnTo>
                    <a:pt x="854839" y="377954"/>
                  </a:lnTo>
                  <a:close/>
                  <a:moveTo>
                    <a:pt x="0" y="0"/>
                  </a:moveTo>
                  <a:lnTo>
                    <a:pt x="1734312" y="0"/>
                  </a:lnTo>
                  <a:lnTo>
                    <a:pt x="1734312" y="5352224"/>
                  </a:lnTo>
                  <a:lnTo>
                    <a:pt x="0" y="5352224"/>
                  </a:lnTo>
                  <a:close/>
                </a:path>
              </a:pathLst>
            </a:custGeom>
            <a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19"/>
            <p:cNvSpPr txBox="1"/>
            <p:nvPr/>
          </p:nvSpPr>
          <p:spPr>
            <a:xfrm>
              <a:off x="4098463" y="1430907"/>
              <a:ext cx="631190" cy="136024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13335" rIns="0" bIns="0" rtlCol="0">
              <a:spAutoFit/>
            </a:bodyPr>
            <a:lstStyle/>
            <a:p>
              <a:pPr marL="28575">
                <a:lnSpc>
                  <a:spcPts val="985"/>
                </a:lnSpc>
                <a:spcBef>
                  <a:spcPts val="105"/>
                </a:spcBef>
              </a:pPr>
              <a:r>
                <a:rPr sz="1000" dirty="0">
                  <a:latin typeface="Arial"/>
                  <a:cs typeface="Arial"/>
                </a:rPr>
                <a:t>Widget</a:t>
              </a:r>
              <a:r>
                <a:rPr sz="1000" spc="-65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1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21" name="object 20"/>
            <p:cNvSpPr txBox="1"/>
            <p:nvPr/>
          </p:nvSpPr>
          <p:spPr>
            <a:xfrm>
              <a:off x="4014895" y="2187984"/>
              <a:ext cx="1278415" cy="188537"/>
            </a:xfrm>
            <a:prstGeom prst="rect">
              <a:avLst/>
            </a:prstGeom>
            <a:solidFill>
              <a:srgbClr val="F1F1F1"/>
            </a:solidFill>
          </p:spPr>
          <p:txBody>
            <a:bodyPr vert="horz" wrap="square" lIns="0" tIns="42545" rIns="0" bIns="0" rtlCol="0">
              <a:spAutoFit/>
            </a:bodyPr>
            <a:lstStyle/>
            <a:p>
              <a:pPr marL="64769">
                <a:lnSpc>
                  <a:spcPct val="100000"/>
                </a:lnSpc>
                <a:spcBef>
                  <a:spcPts val="335"/>
                </a:spcBef>
              </a:pPr>
              <a:r>
                <a:rPr sz="900" b="1" dirty="0">
                  <a:solidFill>
                    <a:srgbClr val="333E50"/>
                  </a:solidFill>
                  <a:latin typeface="Arial"/>
                  <a:cs typeface="Arial"/>
                </a:rPr>
                <a:t>Choose</a:t>
              </a:r>
              <a:r>
                <a:rPr sz="900" b="1" spc="-80" dirty="0">
                  <a:solidFill>
                    <a:srgbClr val="333E50"/>
                  </a:solidFill>
                  <a:latin typeface="Arial"/>
                  <a:cs typeface="Arial"/>
                </a:rPr>
                <a:t> </a:t>
              </a:r>
              <a:r>
                <a:rPr sz="900" b="1" dirty="0">
                  <a:solidFill>
                    <a:srgbClr val="333E50"/>
                  </a:solidFill>
                  <a:latin typeface="Arial"/>
                  <a:cs typeface="Arial"/>
                </a:rPr>
                <a:t>Location:</a:t>
              </a:r>
              <a:endParaRPr sz="900" dirty="0">
                <a:latin typeface="Arial"/>
                <a:cs typeface="Arial"/>
              </a:endParaRPr>
            </a:p>
          </p:txBody>
        </p:sp>
        <p:sp>
          <p:nvSpPr>
            <p:cNvPr id="22" name="object 21"/>
            <p:cNvSpPr txBox="1"/>
            <p:nvPr/>
          </p:nvSpPr>
          <p:spPr>
            <a:xfrm>
              <a:off x="4178092" y="2342731"/>
              <a:ext cx="866140" cy="501239"/>
            </a:xfrm>
            <a:prstGeom prst="rect">
              <a:avLst/>
            </a:prstGeom>
            <a:solidFill>
              <a:srgbClr val="F1F1F1"/>
            </a:solidFill>
          </p:spPr>
          <p:txBody>
            <a:bodyPr vert="horz" wrap="square" lIns="0" tIns="12065" rIns="0" bIns="0" rtlCol="0">
              <a:spAutoFit/>
            </a:bodyPr>
            <a:lstStyle/>
            <a:p>
              <a:pPr marL="46990">
                <a:lnSpc>
                  <a:spcPct val="100000"/>
                </a:lnSpc>
                <a:spcBef>
                  <a:spcPts val="95"/>
                </a:spcBef>
              </a:pPr>
              <a:r>
                <a:rPr sz="900" b="1" spc="-5" dirty="0">
                  <a:solidFill>
                    <a:srgbClr val="333E50"/>
                  </a:solidFill>
                  <a:latin typeface="Arial"/>
                  <a:cs typeface="Arial"/>
                </a:rPr>
                <a:t>A</a:t>
              </a:r>
              <a:endParaRPr sz="900" dirty="0">
                <a:latin typeface="Arial"/>
                <a:cs typeface="Arial"/>
              </a:endParaRPr>
            </a:p>
            <a:p>
              <a:pPr marL="46990" marR="727710">
                <a:lnSpc>
                  <a:spcPts val="1400"/>
                </a:lnSpc>
                <a:spcBef>
                  <a:spcPts val="90"/>
                </a:spcBef>
              </a:pPr>
              <a:r>
                <a:rPr sz="900" b="1" spc="-5" dirty="0">
                  <a:solidFill>
                    <a:srgbClr val="333E50"/>
                  </a:solidFill>
                  <a:latin typeface="Arial"/>
                  <a:cs typeface="Arial"/>
                </a:rPr>
                <a:t>B  C</a:t>
              </a:r>
              <a:endParaRPr sz="900" dirty="0">
                <a:latin typeface="Arial"/>
                <a:cs typeface="Arial"/>
              </a:endParaRPr>
            </a:p>
          </p:txBody>
        </p:sp>
      </p:grpSp>
      <p:sp>
        <p:nvSpPr>
          <p:cNvPr id="15" name="object 5"/>
          <p:cNvSpPr txBox="1"/>
          <p:nvPr/>
        </p:nvSpPr>
        <p:spPr>
          <a:xfrm>
            <a:off x="11584685" y="6588658"/>
            <a:ext cx="2263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 spc="-5" dirty="0" smtClean="0">
                <a:solidFill>
                  <a:srgbClr val="3D8EDE"/>
                </a:solidFill>
                <a:latin typeface="Arial"/>
                <a:cs typeface="Arial"/>
              </a:rPr>
              <a:t>11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10461497" y="6588658"/>
            <a:ext cx="868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r>
              <a:rPr sz="1000" spc="-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sz="1000" spc="-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997896" y="1097420"/>
            <a:ext cx="1734312" cy="5235188"/>
            <a:chOff x="3862497" y="1041654"/>
            <a:chExt cx="1734312" cy="5235188"/>
          </a:xfrm>
        </p:grpSpPr>
        <p:sp>
          <p:nvSpPr>
            <p:cNvPr id="19" name="Freeform 18"/>
            <p:cNvSpPr/>
            <p:nvPr/>
          </p:nvSpPr>
          <p:spPr>
            <a:xfrm>
              <a:off x="3862497" y="1041654"/>
              <a:ext cx="1734312" cy="5235188"/>
            </a:xfrm>
            <a:custGeom>
              <a:avLst/>
              <a:gdLst>
                <a:gd name="connsiteX0" fmla="*/ 321183 w 1734312"/>
                <a:gd name="connsiteY0" fmla="*/ 1364997 h 5352224"/>
                <a:gd name="connsiteX1" fmla="*/ 321183 w 1734312"/>
                <a:gd name="connsiteY1" fmla="*/ 1794638 h 5352224"/>
                <a:gd name="connsiteX2" fmla="*/ 867156 w 1734312"/>
                <a:gd name="connsiteY2" fmla="*/ 1794638 h 5352224"/>
                <a:gd name="connsiteX3" fmla="*/ 867156 w 1734312"/>
                <a:gd name="connsiteY3" fmla="*/ 1364997 h 5352224"/>
                <a:gd name="connsiteX4" fmla="*/ 275337 w 1734312"/>
                <a:gd name="connsiteY4" fmla="*/ 377954 h 5352224"/>
                <a:gd name="connsiteX5" fmla="*/ 275337 w 1734312"/>
                <a:gd name="connsiteY5" fmla="*/ 530353 h 5352224"/>
                <a:gd name="connsiteX6" fmla="*/ 854839 w 1734312"/>
                <a:gd name="connsiteY6" fmla="*/ 530353 h 5352224"/>
                <a:gd name="connsiteX7" fmla="*/ 854839 w 1734312"/>
                <a:gd name="connsiteY7" fmla="*/ 377954 h 5352224"/>
                <a:gd name="connsiteX8" fmla="*/ 0 w 1734312"/>
                <a:gd name="connsiteY8" fmla="*/ 0 h 5352224"/>
                <a:gd name="connsiteX9" fmla="*/ 1734312 w 1734312"/>
                <a:gd name="connsiteY9" fmla="*/ 0 h 5352224"/>
                <a:gd name="connsiteX10" fmla="*/ 1734312 w 1734312"/>
                <a:gd name="connsiteY10" fmla="*/ 5352224 h 5352224"/>
                <a:gd name="connsiteX11" fmla="*/ 0 w 1734312"/>
                <a:gd name="connsiteY11" fmla="*/ 5352224 h 535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4312" h="5352224">
                  <a:moveTo>
                    <a:pt x="321183" y="1364997"/>
                  </a:moveTo>
                  <a:lnTo>
                    <a:pt x="321183" y="1794638"/>
                  </a:lnTo>
                  <a:lnTo>
                    <a:pt x="867156" y="1794638"/>
                  </a:lnTo>
                  <a:lnTo>
                    <a:pt x="867156" y="1364997"/>
                  </a:lnTo>
                  <a:close/>
                  <a:moveTo>
                    <a:pt x="275337" y="377954"/>
                  </a:moveTo>
                  <a:lnTo>
                    <a:pt x="275337" y="530353"/>
                  </a:lnTo>
                  <a:lnTo>
                    <a:pt x="854839" y="530353"/>
                  </a:lnTo>
                  <a:lnTo>
                    <a:pt x="854839" y="377954"/>
                  </a:lnTo>
                  <a:close/>
                  <a:moveTo>
                    <a:pt x="0" y="0"/>
                  </a:moveTo>
                  <a:lnTo>
                    <a:pt x="1734312" y="0"/>
                  </a:lnTo>
                  <a:lnTo>
                    <a:pt x="1734312" y="5352224"/>
                  </a:lnTo>
                  <a:lnTo>
                    <a:pt x="0" y="5352224"/>
                  </a:lnTo>
                  <a:close/>
                </a:path>
              </a:pathLst>
            </a:custGeom>
            <a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19"/>
            <p:cNvSpPr txBox="1"/>
            <p:nvPr/>
          </p:nvSpPr>
          <p:spPr>
            <a:xfrm>
              <a:off x="4098463" y="1430907"/>
              <a:ext cx="631190" cy="136024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13335" rIns="0" bIns="0" rtlCol="0">
              <a:spAutoFit/>
            </a:bodyPr>
            <a:lstStyle/>
            <a:p>
              <a:pPr marL="28575">
                <a:lnSpc>
                  <a:spcPts val="985"/>
                </a:lnSpc>
                <a:spcBef>
                  <a:spcPts val="105"/>
                </a:spcBef>
              </a:pPr>
              <a:r>
                <a:rPr sz="1000" dirty="0">
                  <a:latin typeface="Arial"/>
                  <a:cs typeface="Arial"/>
                </a:rPr>
                <a:t>Widget</a:t>
              </a:r>
              <a:r>
                <a:rPr sz="1000" spc="-65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1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21" name="object 20"/>
            <p:cNvSpPr txBox="1"/>
            <p:nvPr/>
          </p:nvSpPr>
          <p:spPr>
            <a:xfrm>
              <a:off x="4014897" y="2187984"/>
              <a:ext cx="1044575" cy="188819"/>
            </a:xfrm>
            <a:prstGeom prst="rect">
              <a:avLst/>
            </a:prstGeom>
            <a:solidFill>
              <a:srgbClr val="F1F1F1"/>
            </a:solidFill>
          </p:spPr>
          <p:txBody>
            <a:bodyPr vert="horz" wrap="square" lIns="0" tIns="42545" rIns="0" bIns="0" rtlCol="0">
              <a:spAutoFit/>
            </a:bodyPr>
            <a:lstStyle/>
            <a:p>
              <a:pPr marL="64769">
                <a:lnSpc>
                  <a:spcPct val="100000"/>
                </a:lnSpc>
                <a:spcBef>
                  <a:spcPts val="335"/>
                </a:spcBef>
              </a:pPr>
              <a:r>
                <a:rPr sz="900" b="1" dirty="0">
                  <a:solidFill>
                    <a:srgbClr val="333E50"/>
                  </a:solidFill>
                  <a:latin typeface="Arial"/>
                  <a:cs typeface="Arial"/>
                </a:rPr>
                <a:t>Choose</a:t>
              </a:r>
              <a:r>
                <a:rPr sz="900" b="1" spc="-80" dirty="0">
                  <a:solidFill>
                    <a:srgbClr val="333E50"/>
                  </a:solidFill>
                  <a:latin typeface="Arial"/>
                  <a:cs typeface="Arial"/>
                </a:rPr>
                <a:t> </a:t>
              </a:r>
              <a:r>
                <a:rPr sz="900" b="1" dirty="0">
                  <a:solidFill>
                    <a:srgbClr val="333E50"/>
                  </a:solidFill>
                  <a:latin typeface="Arial"/>
                  <a:cs typeface="Arial"/>
                </a:rPr>
                <a:t>Location: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2" name="object 21"/>
            <p:cNvSpPr txBox="1"/>
            <p:nvPr/>
          </p:nvSpPr>
          <p:spPr>
            <a:xfrm>
              <a:off x="4178092" y="2342731"/>
              <a:ext cx="866140" cy="501239"/>
            </a:xfrm>
            <a:prstGeom prst="rect">
              <a:avLst/>
            </a:prstGeom>
            <a:solidFill>
              <a:srgbClr val="F1F1F1"/>
            </a:solidFill>
          </p:spPr>
          <p:txBody>
            <a:bodyPr vert="horz" wrap="square" lIns="0" tIns="12065" rIns="0" bIns="0" rtlCol="0">
              <a:spAutoFit/>
            </a:bodyPr>
            <a:lstStyle/>
            <a:p>
              <a:pPr marL="46990">
                <a:lnSpc>
                  <a:spcPct val="100000"/>
                </a:lnSpc>
                <a:spcBef>
                  <a:spcPts val="95"/>
                </a:spcBef>
              </a:pPr>
              <a:r>
                <a:rPr sz="900" b="1" spc="-5" dirty="0">
                  <a:solidFill>
                    <a:srgbClr val="333E50"/>
                  </a:solidFill>
                  <a:latin typeface="Arial"/>
                  <a:cs typeface="Arial"/>
                </a:rPr>
                <a:t>A</a:t>
              </a:r>
              <a:endParaRPr sz="900" dirty="0">
                <a:latin typeface="Arial"/>
                <a:cs typeface="Arial"/>
              </a:endParaRPr>
            </a:p>
            <a:p>
              <a:pPr marL="46990" marR="727710">
                <a:lnSpc>
                  <a:spcPts val="1400"/>
                </a:lnSpc>
                <a:spcBef>
                  <a:spcPts val="90"/>
                </a:spcBef>
              </a:pPr>
              <a:r>
                <a:rPr sz="900" b="1" spc="-5" dirty="0">
                  <a:solidFill>
                    <a:srgbClr val="333E50"/>
                  </a:solidFill>
                  <a:latin typeface="Arial"/>
                  <a:cs typeface="Arial"/>
                </a:rPr>
                <a:t>B  C</a:t>
              </a:r>
              <a:endParaRPr sz="900" dirty="0">
                <a:latin typeface="Arial"/>
                <a:cs typeface="Arial"/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339597"/>
            <a:ext cx="5941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Data </a:t>
            </a:r>
            <a:r>
              <a:rPr dirty="0"/>
              <a:t>Upload and</a:t>
            </a:r>
            <a:r>
              <a:rPr spc="-65" dirty="0"/>
              <a:t> </a:t>
            </a:r>
            <a:r>
              <a:rPr spc="-5" dirty="0"/>
              <a:t>Download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4500" y="1041654"/>
            <a:ext cx="3321050" cy="191706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marR="43180" indent="-228600">
              <a:lnSpc>
                <a:spcPts val="2050"/>
              </a:lnSpc>
              <a:spcBef>
                <a:spcPts val="3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b="1" spc="-5" dirty="0">
                <a:latin typeface="Arial"/>
                <a:cs typeface="Arial"/>
              </a:rPr>
              <a:t>EFRs are </a:t>
            </a:r>
            <a:r>
              <a:rPr sz="1900" b="1" spc="-10" dirty="0">
                <a:latin typeface="Arial"/>
                <a:cs typeface="Arial"/>
              </a:rPr>
              <a:t>received </a:t>
            </a:r>
            <a:r>
              <a:rPr sz="1900" b="1" spc="-5" dirty="0">
                <a:latin typeface="Arial"/>
                <a:cs typeface="Arial"/>
              </a:rPr>
              <a:t>by  JHU/APL quarterly as CSV  files</a:t>
            </a:r>
            <a:endParaRPr sz="1900">
              <a:latin typeface="Arial"/>
              <a:cs typeface="Arial"/>
            </a:endParaRPr>
          </a:p>
          <a:p>
            <a:pPr marL="706120" marR="5080" indent="-245745">
              <a:lnSpc>
                <a:spcPct val="90000"/>
              </a:lnSpc>
              <a:spcBef>
                <a:spcPts val="385"/>
              </a:spcBef>
              <a:tabLst>
                <a:tab pos="706120" algn="l"/>
              </a:tabLst>
            </a:pPr>
            <a:r>
              <a:rPr sz="1500" b="0" dirty="0">
                <a:latin typeface="Malgun Gothic Semilight"/>
                <a:cs typeface="Malgun Gothic Semilight"/>
              </a:rPr>
              <a:t>-	</a:t>
            </a:r>
            <a:r>
              <a:rPr sz="1500" b="1" dirty="0">
                <a:latin typeface="Arial"/>
                <a:cs typeface="Arial"/>
              </a:rPr>
              <a:t>It </a:t>
            </a:r>
            <a:r>
              <a:rPr sz="1500" b="1" spc="5" dirty="0">
                <a:latin typeface="Arial"/>
                <a:cs typeface="Arial"/>
              </a:rPr>
              <a:t>was </a:t>
            </a:r>
            <a:r>
              <a:rPr sz="1500" b="1" spc="-5" dirty="0">
                <a:latin typeface="Arial"/>
                <a:cs typeface="Arial"/>
              </a:rPr>
              <a:t>important </a:t>
            </a:r>
            <a:r>
              <a:rPr sz="1500" b="1" dirty="0">
                <a:latin typeface="Arial"/>
                <a:cs typeface="Arial"/>
              </a:rPr>
              <a:t>for </a:t>
            </a:r>
            <a:r>
              <a:rPr sz="1500" b="1" spc="-10" dirty="0">
                <a:latin typeface="Arial"/>
                <a:cs typeface="Arial"/>
              </a:rPr>
              <a:t>analysts  </a:t>
            </a:r>
            <a:r>
              <a:rPr sz="1500" b="1" dirty="0">
                <a:latin typeface="Arial"/>
                <a:cs typeface="Arial"/>
              </a:rPr>
              <a:t>to </a:t>
            </a:r>
            <a:r>
              <a:rPr sz="1500" b="1" spc="-5" dirty="0">
                <a:latin typeface="Arial"/>
                <a:cs typeface="Arial"/>
              </a:rPr>
              <a:t>be capable of</a:t>
            </a:r>
            <a:r>
              <a:rPr sz="1500" b="1" spc="-8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immediately  </a:t>
            </a:r>
            <a:r>
              <a:rPr sz="1500" b="1" spc="-5" dirty="0">
                <a:latin typeface="Arial"/>
                <a:cs typeface="Arial"/>
              </a:rPr>
              <a:t>uploading new </a:t>
            </a:r>
            <a:r>
              <a:rPr sz="1500" b="1" dirty="0">
                <a:latin typeface="Arial"/>
                <a:cs typeface="Arial"/>
              </a:rPr>
              <a:t>files so that  their </a:t>
            </a:r>
            <a:r>
              <a:rPr sz="1500" b="1" spc="-10" dirty="0">
                <a:latin typeface="Arial"/>
                <a:cs typeface="Arial"/>
              </a:rPr>
              <a:t>analyses </a:t>
            </a:r>
            <a:r>
              <a:rPr sz="1500" b="1" dirty="0">
                <a:latin typeface="Arial"/>
                <a:cs typeface="Arial"/>
              </a:rPr>
              <a:t>are as </a:t>
            </a:r>
            <a:r>
              <a:rPr sz="1500" b="1" spc="-5" dirty="0">
                <a:latin typeface="Arial"/>
                <a:cs typeface="Arial"/>
              </a:rPr>
              <a:t>current  as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possible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2993357"/>
            <a:ext cx="3248660" cy="28460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b="1" spc="-5" dirty="0">
                <a:latin typeface="Arial"/>
                <a:cs typeface="Arial"/>
              </a:rPr>
              <a:t>Data</a:t>
            </a:r>
            <a:r>
              <a:rPr sz="1900" b="1" spc="2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Upload</a:t>
            </a:r>
            <a:endParaRPr sz="1900">
              <a:latin typeface="Arial"/>
              <a:cs typeface="Arial"/>
            </a:endParaRPr>
          </a:p>
          <a:p>
            <a:pPr marL="706120" lvl="1" indent="-246379">
              <a:lnSpc>
                <a:spcPct val="100000"/>
              </a:lnSpc>
              <a:spcBef>
                <a:spcPts val="229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500" b="1" spc="-10" dirty="0">
                <a:latin typeface="Arial"/>
                <a:cs typeface="Arial"/>
              </a:rPr>
              <a:t>Accepts </a:t>
            </a:r>
            <a:r>
              <a:rPr sz="1500" b="1" spc="-5" dirty="0">
                <a:latin typeface="Arial"/>
                <a:cs typeface="Arial"/>
              </a:rPr>
              <a:t>any CSV</a:t>
            </a:r>
            <a:r>
              <a:rPr sz="1500" b="1" spc="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file</a:t>
            </a:r>
            <a:endParaRPr sz="1500">
              <a:latin typeface="Arial"/>
              <a:cs typeface="Arial"/>
            </a:endParaRPr>
          </a:p>
          <a:p>
            <a:pPr marL="706120" lvl="1" indent="-246379">
              <a:lnSpc>
                <a:spcPct val="100000"/>
              </a:lnSpc>
              <a:spcBef>
                <a:spcPts val="215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500" b="1" spc="-10" dirty="0">
                <a:latin typeface="Arial"/>
                <a:cs typeface="Arial"/>
              </a:rPr>
              <a:t>Removes</a:t>
            </a:r>
            <a:r>
              <a:rPr sz="1500" b="1" spc="3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duplicates</a:t>
            </a:r>
            <a:endParaRPr sz="1500">
              <a:latin typeface="Arial"/>
              <a:cs typeface="Arial"/>
            </a:endParaRPr>
          </a:p>
          <a:p>
            <a:pPr marL="706120" marR="989330" lvl="1" indent="-245745">
              <a:lnSpc>
                <a:spcPts val="1620"/>
              </a:lnSpc>
              <a:spcBef>
                <a:spcPts val="420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500" b="1" spc="-5" dirty="0">
                <a:latin typeface="Arial"/>
                <a:cs typeface="Arial"/>
              </a:rPr>
              <a:t>Performs </a:t>
            </a:r>
            <a:r>
              <a:rPr sz="1500" b="1" dirty="0">
                <a:latin typeface="Arial"/>
                <a:cs typeface="Arial"/>
              </a:rPr>
              <a:t>all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data  </a:t>
            </a:r>
            <a:r>
              <a:rPr sz="1500" b="1" dirty="0">
                <a:latin typeface="Arial"/>
                <a:cs typeface="Arial"/>
              </a:rPr>
              <a:t>preparation</a:t>
            </a:r>
            <a:endParaRPr sz="15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b="1" spc="-5" dirty="0">
                <a:latin typeface="Arial"/>
                <a:cs typeface="Arial"/>
              </a:rPr>
              <a:t>Data</a:t>
            </a:r>
            <a:r>
              <a:rPr sz="1900" b="1" spc="2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Download</a:t>
            </a:r>
            <a:endParaRPr sz="1900">
              <a:latin typeface="Arial"/>
              <a:cs typeface="Arial"/>
            </a:endParaRPr>
          </a:p>
          <a:p>
            <a:pPr marL="706120" marR="114300" lvl="1" indent="-245745">
              <a:lnSpc>
                <a:spcPts val="1620"/>
              </a:lnSpc>
              <a:spcBef>
                <a:spcPts val="434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500" b="1" dirty="0">
                <a:latin typeface="Arial"/>
                <a:cs typeface="Arial"/>
              </a:rPr>
              <a:t>Downloads </a:t>
            </a:r>
            <a:r>
              <a:rPr sz="1500" b="1" spc="-5" dirty="0">
                <a:latin typeface="Arial"/>
                <a:cs typeface="Arial"/>
              </a:rPr>
              <a:t>current </a:t>
            </a:r>
            <a:r>
              <a:rPr sz="1500" b="1" spc="-10" dirty="0">
                <a:latin typeface="Arial"/>
                <a:cs typeface="Arial"/>
              </a:rPr>
              <a:t>view</a:t>
            </a:r>
            <a:r>
              <a:rPr sz="1500" b="1" spc="-7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of  </a:t>
            </a: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data</a:t>
            </a:r>
            <a:endParaRPr sz="1500">
              <a:latin typeface="Arial"/>
              <a:cs typeface="Arial"/>
            </a:endParaRPr>
          </a:p>
          <a:p>
            <a:pPr marL="706120" marR="5080" lvl="1" indent="-245745">
              <a:lnSpc>
                <a:spcPts val="1620"/>
              </a:lnSpc>
              <a:spcBef>
                <a:spcPts val="395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500" b="1" spc="-5" dirty="0">
                <a:latin typeface="Arial"/>
                <a:cs typeface="Arial"/>
              </a:rPr>
              <a:t>Allows </a:t>
            </a:r>
            <a:r>
              <a:rPr sz="1500" b="1" spc="-10" dirty="0">
                <a:latin typeface="Arial"/>
                <a:cs typeface="Arial"/>
              </a:rPr>
              <a:t>analysts </a:t>
            </a:r>
            <a:r>
              <a:rPr sz="1500" b="1" dirty="0">
                <a:latin typeface="Arial"/>
                <a:cs typeface="Arial"/>
              </a:rPr>
              <a:t>to </a:t>
            </a:r>
            <a:r>
              <a:rPr sz="1500" b="1" spc="-5" dirty="0">
                <a:latin typeface="Arial"/>
                <a:cs typeface="Arial"/>
              </a:rPr>
              <a:t>put  subset CSVs </a:t>
            </a:r>
            <a:r>
              <a:rPr sz="1500" b="1" dirty="0">
                <a:latin typeface="Arial"/>
                <a:cs typeface="Arial"/>
              </a:rPr>
              <a:t>into </a:t>
            </a:r>
            <a:r>
              <a:rPr sz="1500" b="1" spc="-5" dirty="0">
                <a:latin typeface="Arial"/>
                <a:cs typeface="Arial"/>
              </a:rPr>
              <a:t>other  programs, such </a:t>
            </a:r>
            <a:r>
              <a:rPr sz="1500" b="1" dirty="0">
                <a:latin typeface="Arial"/>
                <a:cs typeface="Arial"/>
              </a:rPr>
              <a:t>as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30" dirty="0">
                <a:latin typeface="Arial"/>
                <a:cs typeface="Arial"/>
              </a:rPr>
              <a:t>MATLAB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6971" y="1059180"/>
            <a:ext cx="8170545" cy="5299075"/>
          </a:xfrm>
          <a:custGeom>
            <a:avLst/>
            <a:gdLst/>
            <a:ahLst/>
            <a:cxnLst/>
            <a:rect l="l" t="t" r="r" b="b"/>
            <a:pathLst>
              <a:path w="8170545" h="5299075">
                <a:moveTo>
                  <a:pt x="0" y="5298948"/>
                </a:moveTo>
                <a:lnTo>
                  <a:pt x="8170164" y="5298948"/>
                </a:lnTo>
                <a:lnTo>
                  <a:pt x="8170164" y="0"/>
                </a:lnTo>
                <a:lnTo>
                  <a:pt x="0" y="0"/>
                </a:lnTo>
                <a:lnTo>
                  <a:pt x="0" y="529894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6971" y="6018276"/>
            <a:ext cx="1544320" cy="340360"/>
          </a:xfrm>
          <a:custGeom>
            <a:avLst/>
            <a:gdLst/>
            <a:ahLst/>
            <a:cxnLst/>
            <a:rect l="l" t="t" r="r" b="b"/>
            <a:pathLst>
              <a:path w="1544320" h="340360">
                <a:moveTo>
                  <a:pt x="0" y="169926"/>
                </a:moveTo>
                <a:lnTo>
                  <a:pt x="30829" y="122220"/>
                </a:lnTo>
                <a:lnTo>
                  <a:pt x="82942" y="93211"/>
                </a:lnTo>
                <a:lnTo>
                  <a:pt x="157286" y="67103"/>
                </a:lnTo>
                <a:lnTo>
                  <a:pt x="201985" y="55314"/>
                </a:lnTo>
                <a:lnTo>
                  <a:pt x="251272" y="44464"/>
                </a:lnTo>
                <a:lnTo>
                  <a:pt x="304823" y="34624"/>
                </a:lnTo>
                <a:lnTo>
                  <a:pt x="362314" y="25865"/>
                </a:lnTo>
                <a:lnTo>
                  <a:pt x="423423" y="18258"/>
                </a:lnTo>
                <a:lnTo>
                  <a:pt x="487825" y="11875"/>
                </a:lnTo>
                <a:lnTo>
                  <a:pt x="555198" y="6786"/>
                </a:lnTo>
                <a:lnTo>
                  <a:pt x="625218" y="3063"/>
                </a:lnTo>
                <a:lnTo>
                  <a:pt x="697562" y="777"/>
                </a:lnTo>
                <a:lnTo>
                  <a:pt x="771905" y="0"/>
                </a:lnTo>
                <a:lnTo>
                  <a:pt x="846249" y="777"/>
                </a:lnTo>
                <a:lnTo>
                  <a:pt x="918593" y="3063"/>
                </a:lnTo>
                <a:lnTo>
                  <a:pt x="988613" y="6786"/>
                </a:lnTo>
                <a:lnTo>
                  <a:pt x="1055986" y="11875"/>
                </a:lnTo>
                <a:lnTo>
                  <a:pt x="1120388" y="18258"/>
                </a:lnTo>
                <a:lnTo>
                  <a:pt x="1181497" y="25865"/>
                </a:lnTo>
                <a:lnTo>
                  <a:pt x="1238988" y="34624"/>
                </a:lnTo>
                <a:lnTo>
                  <a:pt x="1292539" y="44464"/>
                </a:lnTo>
                <a:lnTo>
                  <a:pt x="1341826" y="55314"/>
                </a:lnTo>
                <a:lnTo>
                  <a:pt x="1386525" y="67103"/>
                </a:lnTo>
                <a:lnTo>
                  <a:pt x="1426314" y="79759"/>
                </a:lnTo>
                <a:lnTo>
                  <a:pt x="1489866" y="107389"/>
                </a:lnTo>
                <a:lnTo>
                  <a:pt x="1529894" y="137634"/>
                </a:lnTo>
                <a:lnTo>
                  <a:pt x="1543812" y="169926"/>
                </a:lnTo>
                <a:lnTo>
                  <a:pt x="1540278" y="186291"/>
                </a:lnTo>
                <a:lnTo>
                  <a:pt x="1512982" y="217631"/>
                </a:lnTo>
                <a:lnTo>
                  <a:pt x="1460869" y="246640"/>
                </a:lnTo>
                <a:lnTo>
                  <a:pt x="1386525" y="272748"/>
                </a:lnTo>
                <a:lnTo>
                  <a:pt x="1341826" y="284537"/>
                </a:lnTo>
                <a:lnTo>
                  <a:pt x="1292539" y="295387"/>
                </a:lnTo>
                <a:lnTo>
                  <a:pt x="1238988" y="305227"/>
                </a:lnTo>
                <a:lnTo>
                  <a:pt x="1181497" y="313986"/>
                </a:lnTo>
                <a:lnTo>
                  <a:pt x="1120388" y="321593"/>
                </a:lnTo>
                <a:lnTo>
                  <a:pt x="1055986" y="327976"/>
                </a:lnTo>
                <a:lnTo>
                  <a:pt x="988613" y="333065"/>
                </a:lnTo>
                <a:lnTo>
                  <a:pt x="918593" y="336788"/>
                </a:lnTo>
                <a:lnTo>
                  <a:pt x="846249" y="339074"/>
                </a:lnTo>
                <a:lnTo>
                  <a:pt x="771905" y="339852"/>
                </a:lnTo>
                <a:lnTo>
                  <a:pt x="697562" y="339074"/>
                </a:lnTo>
                <a:lnTo>
                  <a:pt x="625218" y="336788"/>
                </a:lnTo>
                <a:lnTo>
                  <a:pt x="555198" y="333065"/>
                </a:lnTo>
                <a:lnTo>
                  <a:pt x="487825" y="327976"/>
                </a:lnTo>
                <a:lnTo>
                  <a:pt x="423423" y="321593"/>
                </a:lnTo>
                <a:lnTo>
                  <a:pt x="362314" y="313986"/>
                </a:lnTo>
                <a:lnTo>
                  <a:pt x="304823" y="305227"/>
                </a:lnTo>
                <a:lnTo>
                  <a:pt x="251272" y="295387"/>
                </a:lnTo>
                <a:lnTo>
                  <a:pt x="201985" y="284537"/>
                </a:lnTo>
                <a:lnTo>
                  <a:pt x="157286" y="272748"/>
                </a:lnTo>
                <a:lnTo>
                  <a:pt x="117497" y="260092"/>
                </a:lnTo>
                <a:lnTo>
                  <a:pt x="53945" y="232462"/>
                </a:lnTo>
                <a:lnTo>
                  <a:pt x="13917" y="202217"/>
                </a:lnTo>
                <a:lnTo>
                  <a:pt x="0" y="169926"/>
                </a:lnTo>
                <a:close/>
              </a:path>
            </a:pathLst>
          </a:custGeom>
          <a:ln w="12191">
            <a:solidFill>
              <a:srgbClr val="DF3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51576" y="1455419"/>
            <a:ext cx="2413000" cy="248920"/>
          </a:xfrm>
          <a:custGeom>
            <a:avLst/>
            <a:gdLst/>
            <a:ahLst/>
            <a:cxnLst/>
            <a:rect l="l" t="t" r="r" b="b"/>
            <a:pathLst>
              <a:path w="2413000" h="248919">
                <a:moveTo>
                  <a:pt x="0" y="248412"/>
                </a:moveTo>
                <a:lnTo>
                  <a:pt x="2412492" y="248412"/>
                </a:lnTo>
                <a:lnTo>
                  <a:pt x="2412492" y="0"/>
                </a:lnTo>
                <a:lnTo>
                  <a:pt x="0" y="0"/>
                </a:lnTo>
                <a:lnTo>
                  <a:pt x="0" y="248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9571" y="1703832"/>
            <a:ext cx="4380230" cy="215265"/>
          </a:xfrm>
          <a:custGeom>
            <a:avLst/>
            <a:gdLst/>
            <a:ahLst/>
            <a:cxnLst/>
            <a:rect l="l" t="t" r="r" b="b"/>
            <a:pathLst>
              <a:path w="4380230" h="215264">
                <a:moveTo>
                  <a:pt x="0" y="214884"/>
                </a:moveTo>
                <a:lnTo>
                  <a:pt x="4379976" y="214884"/>
                </a:lnTo>
                <a:lnTo>
                  <a:pt x="4379976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32208" y="1428114"/>
            <a:ext cx="2089785" cy="45783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580"/>
              </a:spcBef>
            </a:pPr>
            <a:r>
              <a:rPr sz="1400" b="1" spc="-5" dirty="0">
                <a:solidFill>
                  <a:srgbClr val="002C73"/>
                </a:solidFill>
                <a:latin typeface="Arial"/>
                <a:cs typeface="Arial"/>
              </a:rPr>
              <a:t>Upload New EFR</a:t>
            </a:r>
            <a:r>
              <a:rPr sz="1400" b="1" spc="-50" dirty="0">
                <a:solidFill>
                  <a:srgbClr val="002C7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2C73"/>
                </a:solidFill>
                <a:latin typeface="Arial"/>
                <a:cs typeface="Arial"/>
              </a:rPr>
              <a:t>Data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r>
              <a:rPr sz="800" b="1" dirty="0">
                <a:latin typeface="Arial"/>
                <a:cs typeface="Arial"/>
              </a:rPr>
              <a:t>Choose CSV File </a:t>
            </a:r>
            <a:r>
              <a:rPr sz="800" b="1" spc="-5" dirty="0">
                <a:latin typeface="Arial"/>
                <a:cs typeface="Arial"/>
              </a:rPr>
              <a:t>to </a:t>
            </a:r>
            <a:r>
              <a:rPr sz="800" b="1" dirty="0">
                <a:latin typeface="Arial"/>
                <a:cs typeface="Arial"/>
              </a:rPr>
              <a:t>Upload </a:t>
            </a:r>
            <a:r>
              <a:rPr sz="800" b="1" spc="-5" dirty="0">
                <a:latin typeface="Arial"/>
                <a:cs typeface="Arial"/>
              </a:rPr>
              <a:t>to </a:t>
            </a:r>
            <a:r>
              <a:rPr sz="800" b="1" dirty="0">
                <a:latin typeface="Arial"/>
                <a:cs typeface="Arial"/>
              </a:rPr>
              <a:t>Stored</a:t>
            </a:r>
            <a:r>
              <a:rPr sz="800" b="1" spc="-7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EFRs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42391" y="2377554"/>
            <a:ext cx="25825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Arial"/>
                <a:cs typeface="Arial"/>
              </a:rPr>
              <a:t>The </a:t>
            </a:r>
            <a:r>
              <a:rPr sz="800" b="1" dirty="0">
                <a:latin typeface="Arial"/>
                <a:cs typeface="Arial"/>
              </a:rPr>
              <a:t>last EFR in the </a:t>
            </a:r>
            <a:r>
              <a:rPr sz="800" b="1" spc="-5" dirty="0">
                <a:latin typeface="Arial"/>
                <a:cs typeface="Arial"/>
              </a:rPr>
              <a:t>dataset </a:t>
            </a:r>
            <a:r>
              <a:rPr sz="800" b="1" dirty="0">
                <a:latin typeface="Arial"/>
                <a:cs typeface="Arial"/>
              </a:rPr>
              <a:t>took place on: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2019-06-28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719578" y="1089660"/>
            <a:ext cx="6425177" cy="1454284"/>
          </a:xfrm>
          <a:custGeom>
            <a:avLst/>
            <a:gdLst>
              <a:gd name="connsiteX0" fmla="*/ 0 w 6425177"/>
              <a:gd name="connsiteY0" fmla="*/ 0 h 1454284"/>
              <a:gd name="connsiteX1" fmla="*/ 6425177 w 6425177"/>
              <a:gd name="connsiteY1" fmla="*/ 0 h 1454284"/>
              <a:gd name="connsiteX2" fmla="*/ 6425177 w 6425177"/>
              <a:gd name="connsiteY2" fmla="*/ 1454284 h 1454284"/>
              <a:gd name="connsiteX3" fmla="*/ 4411974 w 6425177"/>
              <a:gd name="connsiteY3" fmla="*/ 1454284 h 1454284"/>
              <a:gd name="connsiteX4" fmla="*/ 4411974 w 6425177"/>
              <a:gd name="connsiteY4" fmla="*/ 1313175 h 1454284"/>
              <a:gd name="connsiteX5" fmla="*/ 31998 w 6425177"/>
              <a:gd name="connsiteY5" fmla="*/ 1313175 h 1454284"/>
              <a:gd name="connsiteX6" fmla="*/ 31998 w 6425177"/>
              <a:gd name="connsiteY6" fmla="*/ 1454284 h 1454284"/>
              <a:gd name="connsiteX7" fmla="*/ 0 w 6425177"/>
              <a:gd name="connsiteY7" fmla="*/ 1454284 h 1454284"/>
              <a:gd name="connsiteX8" fmla="*/ 0 w 6425177"/>
              <a:gd name="connsiteY8" fmla="*/ 796288 h 1454284"/>
              <a:gd name="connsiteX9" fmla="*/ 2332665 w 6425177"/>
              <a:gd name="connsiteY9" fmla="*/ 796288 h 1454284"/>
              <a:gd name="connsiteX10" fmla="*/ 2332665 w 6425177"/>
              <a:gd name="connsiteY10" fmla="*/ 397013 h 1454284"/>
              <a:gd name="connsiteX11" fmla="*/ 0 w 6425177"/>
              <a:gd name="connsiteY11" fmla="*/ 397013 h 14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25177" h="1454284">
                <a:moveTo>
                  <a:pt x="0" y="0"/>
                </a:moveTo>
                <a:lnTo>
                  <a:pt x="6425177" y="0"/>
                </a:lnTo>
                <a:lnTo>
                  <a:pt x="6425177" y="1454284"/>
                </a:lnTo>
                <a:lnTo>
                  <a:pt x="4411974" y="1454284"/>
                </a:lnTo>
                <a:lnTo>
                  <a:pt x="4411974" y="1313175"/>
                </a:lnTo>
                <a:lnTo>
                  <a:pt x="31998" y="1313175"/>
                </a:lnTo>
                <a:lnTo>
                  <a:pt x="31998" y="1454284"/>
                </a:lnTo>
                <a:lnTo>
                  <a:pt x="0" y="1454284"/>
                </a:lnTo>
                <a:lnTo>
                  <a:pt x="0" y="796288"/>
                </a:lnTo>
                <a:lnTo>
                  <a:pt x="2332665" y="796288"/>
                </a:lnTo>
                <a:lnTo>
                  <a:pt x="2332665" y="397013"/>
                </a:lnTo>
                <a:lnTo>
                  <a:pt x="0" y="397013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5"/>
          <p:cNvSpPr txBox="1"/>
          <p:nvPr/>
        </p:nvSpPr>
        <p:spPr>
          <a:xfrm>
            <a:off x="11584685" y="6588658"/>
            <a:ext cx="2263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 spc="-5" dirty="0" smtClean="0">
                <a:solidFill>
                  <a:srgbClr val="3D8EDE"/>
                </a:solidFill>
                <a:latin typeface="Arial"/>
                <a:cs typeface="Arial"/>
              </a:rPr>
              <a:t>12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4" name="object 4"/>
          <p:cNvSpPr txBox="1"/>
          <p:nvPr/>
        </p:nvSpPr>
        <p:spPr>
          <a:xfrm>
            <a:off x="10461497" y="6588658"/>
            <a:ext cx="868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r>
              <a:rPr sz="1000" spc="-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sz="1000" spc="-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9597"/>
            <a:ext cx="3342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Topic</a:t>
            </a:r>
            <a:r>
              <a:rPr spc="-50" dirty="0"/>
              <a:t> </a:t>
            </a:r>
            <a:r>
              <a:rPr spc="-5" dirty="0"/>
              <a:t>Modeling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6400" y="1877694"/>
            <a:ext cx="11213465" cy="426085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262890">
              <a:lnSpc>
                <a:spcPts val="2050"/>
              </a:lnSpc>
              <a:spcBef>
                <a:spcPts val="355"/>
              </a:spcBef>
            </a:pPr>
            <a:r>
              <a:rPr sz="1900" b="1" spc="-5" dirty="0">
                <a:latin typeface="Arial"/>
                <a:cs typeface="Arial"/>
              </a:rPr>
              <a:t>The </a:t>
            </a:r>
            <a:r>
              <a:rPr sz="1900" b="1" spc="-25" dirty="0">
                <a:latin typeface="Arial"/>
                <a:cs typeface="Arial"/>
              </a:rPr>
              <a:t>“Topic </a:t>
            </a:r>
            <a:r>
              <a:rPr sz="1900" b="1" spc="-5" dirty="0">
                <a:latin typeface="Arial"/>
                <a:cs typeface="Arial"/>
              </a:rPr>
              <a:t>Modeling” tab of the dashboard displays the result of topic modeling on any filtered  set of</a:t>
            </a:r>
            <a:r>
              <a:rPr sz="1900" b="1" spc="2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EFRs</a:t>
            </a:r>
            <a:endParaRPr sz="19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b="1" spc="-5" dirty="0">
                <a:latin typeface="Arial"/>
                <a:cs typeface="Arial"/>
              </a:rPr>
              <a:t>The user inputs a desired number of topics, </a:t>
            </a:r>
            <a:r>
              <a:rPr sz="1900" b="1" dirty="0">
                <a:latin typeface="Arial"/>
                <a:cs typeface="Arial"/>
              </a:rPr>
              <a:t>between </a:t>
            </a:r>
            <a:r>
              <a:rPr sz="1900" b="1" spc="-5" dirty="0">
                <a:latin typeface="Arial"/>
                <a:cs typeface="Arial"/>
              </a:rPr>
              <a:t>2 and</a:t>
            </a:r>
            <a:r>
              <a:rPr sz="1900" b="1" spc="7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20.</a:t>
            </a:r>
            <a:endParaRPr sz="19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b="1" i="1" spc="-5" dirty="0">
                <a:latin typeface="Arial"/>
                <a:cs typeface="Arial"/>
              </a:rPr>
              <a:t>Latent Dirichlet Allocation (LDA) </a:t>
            </a:r>
            <a:r>
              <a:rPr sz="1900" b="1" spc="-5" dirty="0">
                <a:latin typeface="Arial"/>
                <a:cs typeface="Arial"/>
              </a:rPr>
              <a:t>is performed on the</a:t>
            </a:r>
            <a:r>
              <a:rPr sz="1900" b="1" spc="9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EFRs.</a:t>
            </a:r>
            <a:endParaRPr sz="1900" dirty="0">
              <a:latin typeface="Arial"/>
              <a:cs typeface="Arial"/>
            </a:endParaRPr>
          </a:p>
          <a:p>
            <a:pPr marL="706120" lvl="1" indent="-246379">
              <a:lnSpc>
                <a:spcPct val="100000"/>
              </a:lnSpc>
              <a:spcBef>
                <a:spcPts val="200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700" b="1" dirty="0">
                <a:latin typeface="Arial"/>
                <a:cs typeface="Arial"/>
              </a:rPr>
              <a:t>Key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assumptions:</a:t>
            </a:r>
            <a:endParaRPr sz="1700" dirty="0">
              <a:latin typeface="Arial"/>
              <a:cs typeface="Arial"/>
            </a:endParaRPr>
          </a:p>
          <a:p>
            <a:pPr marL="1277620" lvl="2" indent="-343535">
              <a:lnSpc>
                <a:spcPct val="100000"/>
              </a:lnSpc>
              <a:spcBef>
                <a:spcPts val="225"/>
              </a:spcBef>
              <a:buSzPct val="80000"/>
              <a:buAutoNum type="arabicPeriod"/>
              <a:tabLst>
                <a:tab pos="1277620" algn="l"/>
                <a:tab pos="1278255" algn="l"/>
              </a:tabLst>
            </a:pPr>
            <a:r>
              <a:rPr sz="1500" b="1" spc="-10" dirty="0">
                <a:latin typeface="Arial"/>
                <a:cs typeface="Arial"/>
              </a:rPr>
              <a:t>There </a:t>
            </a:r>
            <a:r>
              <a:rPr sz="1500" b="1" dirty="0">
                <a:latin typeface="Arial"/>
                <a:cs typeface="Arial"/>
              </a:rPr>
              <a:t>exist latent </a:t>
            </a:r>
            <a:r>
              <a:rPr sz="1500" b="1" spc="-5" dirty="0">
                <a:latin typeface="Arial"/>
                <a:cs typeface="Arial"/>
              </a:rPr>
              <a:t>objects </a:t>
            </a:r>
            <a:r>
              <a:rPr sz="1500" b="1" dirty="0">
                <a:latin typeface="Arial"/>
                <a:cs typeface="Arial"/>
              </a:rPr>
              <a:t>that </a:t>
            </a:r>
            <a:r>
              <a:rPr sz="1500" b="1" spc="-5" dirty="0">
                <a:latin typeface="Arial"/>
                <a:cs typeface="Arial"/>
              </a:rPr>
              <a:t>mediate </a:t>
            </a:r>
            <a:r>
              <a:rPr sz="1500" b="1" dirty="0">
                <a:latin typeface="Arial"/>
                <a:cs typeface="Arial"/>
              </a:rPr>
              <a:t>between </a:t>
            </a:r>
            <a:r>
              <a:rPr sz="1500" b="1" spc="-5" dirty="0">
                <a:latin typeface="Arial"/>
                <a:cs typeface="Arial"/>
              </a:rPr>
              <a:t>tokens and documents, </a:t>
            </a:r>
            <a:r>
              <a:rPr sz="1500" b="1" dirty="0">
                <a:latin typeface="Arial"/>
                <a:cs typeface="Arial"/>
              </a:rPr>
              <a:t>called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topics</a:t>
            </a:r>
            <a:endParaRPr sz="1500" dirty="0">
              <a:latin typeface="Arial"/>
              <a:cs typeface="Arial"/>
            </a:endParaRPr>
          </a:p>
          <a:p>
            <a:pPr marL="1277620" lvl="2" indent="-343535">
              <a:lnSpc>
                <a:spcPct val="100000"/>
              </a:lnSpc>
              <a:spcBef>
                <a:spcPts val="215"/>
              </a:spcBef>
              <a:buSzPct val="80000"/>
              <a:buAutoNum type="arabicPeriod"/>
              <a:tabLst>
                <a:tab pos="1277620" algn="l"/>
                <a:tab pos="1278255" algn="l"/>
              </a:tabLst>
            </a:pPr>
            <a:r>
              <a:rPr sz="1500" b="1" spc="-5" dirty="0">
                <a:latin typeface="Arial"/>
                <a:cs typeface="Arial"/>
              </a:rPr>
              <a:t>Each EFR </a:t>
            </a:r>
            <a:r>
              <a:rPr sz="1500" b="1" dirty="0">
                <a:latin typeface="Arial"/>
                <a:cs typeface="Arial"/>
              </a:rPr>
              <a:t>is </a:t>
            </a:r>
            <a:r>
              <a:rPr sz="1500" b="1" spc="-5" dirty="0">
                <a:latin typeface="Arial"/>
                <a:cs typeface="Arial"/>
              </a:rPr>
              <a:t>a probability distribution of</a:t>
            </a:r>
            <a:r>
              <a:rPr sz="1500" b="1" spc="-7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topics</a:t>
            </a:r>
            <a:endParaRPr sz="1500" dirty="0">
              <a:latin typeface="Arial"/>
              <a:cs typeface="Arial"/>
            </a:endParaRPr>
          </a:p>
          <a:p>
            <a:pPr marL="1277620" lvl="2" indent="-343535">
              <a:lnSpc>
                <a:spcPct val="100000"/>
              </a:lnSpc>
              <a:spcBef>
                <a:spcPts val="229"/>
              </a:spcBef>
              <a:buSzPct val="80000"/>
              <a:buAutoNum type="arabicPeriod"/>
              <a:tabLst>
                <a:tab pos="1277620" algn="l"/>
                <a:tab pos="1278255" algn="l"/>
              </a:tabLst>
            </a:pPr>
            <a:r>
              <a:rPr sz="1500" b="1" spc="-5" dirty="0">
                <a:latin typeface="Arial"/>
                <a:cs typeface="Arial"/>
              </a:rPr>
              <a:t>Each topic </a:t>
            </a:r>
            <a:r>
              <a:rPr sz="1500" b="1" dirty="0">
                <a:latin typeface="Arial"/>
                <a:cs typeface="Arial"/>
              </a:rPr>
              <a:t>is </a:t>
            </a:r>
            <a:r>
              <a:rPr sz="1500" b="1" spc="-5" dirty="0">
                <a:latin typeface="Arial"/>
                <a:cs typeface="Arial"/>
              </a:rPr>
              <a:t>a probability distribution of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tokens</a:t>
            </a:r>
            <a:endParaRPr sz="1500" dirty="0">
              <a:latin typeface="Arial"/>
              <a:cs typeface="Arial"/>
            </a:endParaRPr>
          </a:p>
          <a:p>
            <a:pPr marL="706120" lvl="1" indent="-246379">
              <a:lnSpc>
                <a:spcPct val="100000"/>
              </a:lnSpc>
              <a:spcBef>
                <a:spcPts val="185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700" b="1" dirty="0">
                <a:latin typeface="Arial"/>
                <a:cs typeface="Arial"/>
              </a:rPr>
              <a:t>Using the </a:t>
            </a:r>
            <a:r>
              <a:rPr sz="1700" b="1" spc="-5" dirty="0">
                <a:latin typeface="Arial"/>
                <a:cs typeface="Arial"/>
              </a:rPr>
              <a:t>observed </a:t>
            </a:r>
            <a:r>
              <a:rPr sz="1700" b="1" dirty="0">
                <a:latin typeface="Arial"/>
                <a:cs typeface="Arial"/>
              </a:rPr>
              <a:t>frequencies of tokens </a:t>
            </a:r>
            <a:r>
              <a:rPr sz="1700" b="1" spc="-5" dirty="0">
                <a:latin typeface="Arial"/>
                <a:cs typeface="Arial"/>
              </a:rPr>
              <a:t>in </a:t>
            </a:r>
            <a:r>
              <a:rPr sz="1700" b="1" dirty="0">
                <a:latin typeface="Arial"/>
                <a:cs typeface="Arial"/>
              </a:rPr>
              <a:t>each EFR, </a:t>
            </a:r>
            <a:r>
              <a:rPr sz="1700" b="1" spc="-5" dirty="0">
                <a:latin typeface="Arial"/>
                <a:cs typeface="Arial"/>
              </a:rPr>
              <a:t>estimate </a:t>
            </a:r>
            <a:r>
              <a:rPr sz="1700" b="1" dirty="0">
                <a:latin typeface="Arial"/>
                <a:cs typeface="Arial"/>
              </a:rPr>
              <a:t>the </a:t>
            </a:r>
            <a:r>
              <a:rPr sz="1700" b="1" spc="-5" dirty="0">
                <a:latin typeface="Arial"/>
                <a:cs typeface="Arial"/>
              </a:rPr>
              <a:t>distribution </a:t>
            </a:r>
            <a:r>
              <a:rPr sz="1700" b="1" dirty="0">
                <a:latin typeface="Arial"/>
                <a:cs typeface="Arial"/>
              </a:rPr>
              <a:t>of topics </a:t>
            </a:r>
            <a:r>
              <a:rPr sz="1700" b="1" spc="-5" dirty="0">
                <a:latin typeface="Arial"/>
                <a:cs typeface="Arial"/>
              </a:rPr>
              <a:t>in </a:t>
            </a:r>
            <a:r>
              <a:rPr sz="1700" b="1" dirty="0">
                <a:latin typeface="Arial"/>
                <a:cs typeface="Arial"/>
              </a:rPr>
              <a:t>each</a:t>
            </a:r>
            <a:r>
              <a:rPr sz="1700" b="1" spc="1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EFR</a:t>
            </a:r>
            <a:endParaRPr sz="1700" dirty="0">
              <a:latin typeface="Arial"/>
              <a:cs typeface="Arial"/>
            </a:endParaRPr>
          </a:p>
          <a:p>
            <a:pPr marL="706120" lvl="1" indent="-246379">
              <a:lnSpc>
                <a:spcPct val="100000"/>
              </a:lnSpc>
              <a:spcBef>
                <a:spcPts val="190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700" b="1" dirty="0">
                <a:latin typeface="Arial"/>
                <a:cs typeface="Arial"/>
              </a:rPr>
              <a:t>Result </a:t>
            </a:r>
            <a:r>
              <a:rPr sz="1700" b="1" spc="-5" dirty="0">
                <a:latin typeface="Arial"/>
                <a:cs typeface="Arial"/>
              </a:rPr>
              <a:t>is </a:t>
            </a:r>
            <a:r>
              <a:rPr sz="1700" b="1" dirty="0">
                <a:latin typeface="Arial"/>
                <a:cs typeface="Arial"/>
              </a:rPr>
              <a:t>a </a:t>
            </a:r>
            <a:r>
              <a:rPr sz="1700" b="1" spc="-5" dirty="0">
                <a:latin typeface="Arial"/>
                <a:cs typeface="Arial"/>
              </a:rPr>
              <a:t>list </a:t>
            </a:r>
            <a:r>
              <a:rPr sz="1700" b="1" dirty="0">
                <a:latin typeface="Arial"/>
                <a:cs typeface="Arial"/>
              </a:rPr>
              <a:t>of topics and </a:t>
            </a:r>
            <a:r>
              <a:rPr sz="1700" b="1" spc="-5" dirty="0">
                <a:latin typeface="Arial"/>
                <a:cs typeface="Arial"/>
              </a:rPr>
              <a:t>their </a:t>
            </a:r>
            <a:r>
              <a:rPr sz="1700" b="1" dirty="0">
                <a:latin typeface="Arial"/>
                <a:cs typeface="Arial"/>
              </a:rPr>
              <a:t>most important tokens, and a </a:t>
            </a:r>
            <a:r>
              <a:rPr sz="1700" b="1" spc="-5" dirty="0">
                <a:latin typeface="Arial"/>
                <a:cs typeface="Arial"/>
              </a:rPr>
              <a:t>list </a:t>
            </a:r>
            <a:r>
              <a:rPr sz="1700" b="1" dirty="0">
                <a:latin typeface="Arial"/>
                <a:cs typeface="Arial"/>
              </a:rPr>
              <a:t>of topic proportions for each</a:t>
            </a:r>
            <a:r>
              <a:rPr sz="1700" b="1" spc="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EFR</a:t>
            </a:r>
            <a:endParaRPr sz="1700" dirty="0">
              <a:latin typeface="Arial"/>
              <a:cs typeface="Arial"/>
            </a:endParaRPr>
          </a:p>
          <a:p>
            <a:pPr marL="1163320" marR="998219" indent="-228600">
              <a:lnSpc>
                <a:spcPts val="1620"/>
              </a:lnSpc>
              <a:spcBef>
                <a:spcPts val="440"/>
              </a:spcBef>
              <a:buSzPct val="80000"/>
              <a:buFont typeface="Wingdings"/>
              <a:buChar char=""/>
              <a:tabLst>
                <a:tab pos="1163320" algn="l"/>
                <a:tab pos="1163955" algn="l"/>
              </a:tabLst>
            </a:pPr>
            <a:r>
              <a:rPr sz="1500" b="1" spc="-30" dirty="0">
                <a:latin typeface="Arial"/>
                <a:cs typeface="Arial"/>
              </a:rPr>
              <a:t>An </a:t>
            </a:r>
            <a:r>
              <a:rPr sz="1500" b="1" spc="-5" dirty="0">
                <a:latin typeface="Arial"/>
                <a:cs typeface="Arial"/>
              </a:rPr>
              <a:t>EFR can be </a:t>
            </a:r>
            <a:r>
              <a:rPr sz="1500" b="1" dirty="0">
                <a:latin typeface="Arial"/>
                <a:cs typeface="Arial"/>
              </a:rPr>
              <a:t>an </a:t>
            </a:r>
            <a:r>
              <a:rPr sz="1500" b="1" spc="-10" dirty="0">
                <a:latin typeface="Arial"/>
                <a:cs typeface="Arial"/>
              </a:rPr>
              <a:t>even </a:t>
            </a:r>
            <a:r>
              <a:rPr sz="1500" b="1" dirty="0">
                <a:latin typeface="Arial"/>
                <a:cs typeface="Arial"/>
              </a:rPr>
              <a:t>mixture </a:t>
            </a:r>
            <a:r>
              <a:rPr sz="1500" b="1" spc="-5" dirty="0">
                <a:latin typeface="Arial"/>
                <a:cs typeface="Arial"/>
              </a:rPr>
              <a:t>of </a:t>
            </a:r>
            <a:r>
              <a:rPr sz="1500" b="1" dirty="0">
                <a:latin typeface="Arial"/>
                <a:cs typeface="Arial"/>
              </a:rPr>
              <a:t>all topics, </a:t>
            </a:r>
            <a:r>
              <a:rPr sz="1500" b="1" spc="-5" dirty="0">
                <a:latin typeface="Arial"/>
                <a:cs typeface="Arial"/>
              </a:rPr>
              <a:t>completely concentrated </a:t>
            </a:r>
            <a:r>
              <a:rPr sz="1500" b="1" dirty="0">
                <a:latin typeface="Arial"/>
                <a:cs typeface="Arial"/>
              </a:rPr>
              <a:t>in </a:t>
            </a:r>
            <a:r>
              <a:rPr sz="1500" b="1" spc="-5" dirty="0">
                <a:latin typeface="Arial"/>
                <a:cs typeface="Arial"/>
              </a:rPr>
              <a:t>a single </a:t>
            </a:r>
            <a:r>
              <a:rPr sz="1500" b="1" dirty="0">
                <a:latin typeface="Arial"/>
                <a:cs typeface="Arial"/>
              </a:rPr>
              <a:t>topic, or </a:t>
            </a:r>
            <a:r>
              <a:rPr sz="1500" b="1" spc="-5" dirty="0">
                <a:latin typeface="Arial"/>
                <a:cs typeface="Arial"/>
              </a:rPr>
              <a:t>any other  combination </a:t>
            </a:r>
            <a:r>
              <a:rPr sz="1500" b="1" dirty="0">
                <a:latin typeface="Arial"/>
                <a:cs typeface="Arial"/>
              </a:rPr>
              <a:t>between </a:t>
            </a:r>
            <a:r>
              <a:rPr sz="1500" b="1" spc="-5" dirty="0">
                <a:latin typeface="Arial"/>
                <a:cs typeface="Arial"/>
              </a:rPr>
              <a:t>these</a:t>
            </a:r>
            <a:r>
              <a:rPr sz="1500" b="1" spc="-8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extremes</a:t>
            </a:r>
            <a:endParaRPr sz="1500" dirty="0">
              <a:latin typeface="Arial"/>
              <a:cs typeface="Arial"/>
            </a:endParaRPr>
          </a:p>
          <a:p>
            <a:pPr marL="706120" indent="-246379">
              <a:lnSpc>
                <a:spcPct val="100000"/>
              </a:lnSpc>
              <a:spcBef>
                <a:spcPts val="165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700" b="1" dirty="0">
                <a:latin typeface="Arial"/>
                <a:cs typeface="Arial"/>
              </a:rPr>
              <a:t>A EFR </a:t>
            </a:r>
            <a:r>
              <a:rPr sz="1700" b="1" spc="-5" dirty="0">
                <a:latin typeface="Arial"/>
                <a:cs typeface="Arial"/>
              </a:rPr>
              <a:t>is </a:t>
            </a:r>
            <a:r>
              <a:rPr sz="1700" b="1" dirty="0">
                <a:latin typeface="Arial"/>
                <a:cs typeface="Arial"/>
              </a:rPr>
              <a:t>assigned to a topic </a:t>
            </a:r>
            <a:r>
              <a:rPr sz="1700" b="1" spc="-5" dirty="0">
                <a:latin typeface="Arial"/>
                <a:cs typeface="Arial"/>
              </a:rPr>
              <a:t>if </a:t>
            </a:r>
            <a:r>
              <a:rPr sz="1700" b="1" dirty="0">
                <a:latin typeface="Arial"/>
                <a:cs typeface="Arial"/>
              </a:rPr>
              <a:t>the </a:t>
            </a:r>
            <a:r>
              <a:rPr sz="1700" b="1" spc="-5" dirty="0">
                <a:latin typeface="Arial"/>
                <a:cs typeface="Arial"/>
              </a:rPr>
              <a:t>fitted topic </a:t>
            </a:r>
            <a:r>
              <a:rPr sz="1700" b="1" dirty="0">
                <a:latin typeface="Arial"/>
                <a:cs typeface="Arial"/>
              </a:rPr>
              <a:t>proportion exceeds </a:t>
            </a:r>
            <a:r>
              <a:rPr sz="1700" i="1" spc="-25" dirty="0" smtClean="0">
                <a:latin typeface="Cambria Math"/>
                <a:cs typeface="Cambria Math"/>
              </a:rPr>
              <a:t>𝟏</a:t>
            </a:r>
            <a:r>
              <a:rPr lang="en-US" sz="2550" i="1" spc="-37" baseline="1633" dirty="0">
                <a:latin typeface="Cambria Math"/>
                <a:cs typeface="Cambria Math"/>
              </a:rPr>
              <a:t>/</a:t>
            </a:r>
            <a:r>
              <a:rPr sz="1700" i="1" spc="-25" dirty="0" smtClean="0">
                <a:latin typeface="Cambria Math"/>
                <a:cs typeface="Cambria Math"/>
              </a:rPr>
              <a:t>#</a:t>
            </a:r>
            <a:r>
              <a:rPr sz="1700" i="1" spc="-65" dirty="0" smtClean="0">
                <a:latin typeface="Cambria Math"/>
                <a:cs typeface="Cambria Math"/>
              </a:rPr>
              <a:t> </a:t>
            </a:r>
            <a:r>
              <a:rPr sz="1700" i="1" spc="-5" dirty="0">
                <a:latin typeface="Cambria Math"/>
                <a:cs typeface="Cambria Math"/>
              </a:rPr>
              <a:t>𝑻𝒐𝒑𝒊𝒄𝒔</a:t>
            </a:r>
            <a:endParaRPr sz="1700" dirty="0">
              <a:latin typeface="Cambria Math"/>
              <a:cs typeface="Cambria Math"/>
            </a:endParaRPr>
          </a:p>
          <a:p>
            <a:pPr marL="1163320" lvl="1" indent="-229235">
              <a:lnSpc>
                <a:spcPct val="100000"/>
              </a:lnSpc>
              <a:spcBef>
                <a:spcPts val="220"/>
              </a:spcBef>
              <a:buSzPct val="80000"/>
              <a:buFont typeface="Wingdings"/>
              <a:buChar char=""/>
              <a:tabLst>
                <a:tab pos="1163320" algn="l"/>
                <a:tab pos="1163955" algn="l"/>
              </a:tabLst>
            </a:pPr>
            <a:r>
              <a:rPr sz="1500" b="1" spc="-5" dirty="0">
                <a:latin typeface="Arial"/>
                <a:cs typeface="Arial"/>
              </a:rPr>
              <a:t>A EFR </a:t>
            </a:r>
            <a:r>
              <a:rPr sz="1500" b="1" dirty="0">
                <a:latin typeface="Arial"/>
                <a:cs typeface="Arial"/>
              </a:rPr>
              <a:t>can therefore </a:t>
            </a:r>
            <a:r>
              <a:rPr sz="1500" b="1" spc="-5" dirty="0">
                <a:latin typeface="Arial"/>
                <a:cs typeface="Arial"/>
              </a:rPr>
              <a:t>be </a:t>
            </a:r>
            <a:r>
              <a:rPr sz="1500" b="1" dirty="0">
                <a:latin typeface="Arial"/>
                <a:cs typeface="Arial"/>
              </a:rPr>
              <a:t>“in” </a:t>
            </a:r>
            <a:r>
              <a:rPr sz="1500" b="1" spc="-5" dirty="0">
                <a:latin typeface="Arial"/>
                <a:cs typeface="Arial"/>
              </a:rPr>
              <a:t>multiple </a:t>
            </a:r>
            <a:r>
              <a:rPr sz="1500" b="1" dirty="0">
                <a:latin typeface="Arial"/>
                <a:cs typeface="Arial"/>
              </a:rPr>
              <a:t>topics</a:t>
            </a:r>
            <a:r>
              <a:rPr sz="1500" b="1" spc="-14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simultaneously</a:t>
            </a:r>
            <a:endParaRPr sz="1500" dirty="0">
              <a:latin typeface="Arial"/>
              <a:cs typeface="Arial"/>
            </a:endParaRPr>
          </a:p>
          <a:p>
            <a:pPr marL="706120" indent="-246379">
              <a:lnSpc>
                <a:spcPct val="100000"/>
              </a:lnSpc>
              <a:spcBef>
                <a:spcPts val="200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700" b="1" spc="-25" dirty="0">
                <a:latin typeface="Arial"/>
                <a:cs typeface="Arial"/>
              </a:rPr>
              <a:t>Topic </a:t>
            </a:r>
            <a:r>
              <a:rPr sz="1700" b="1" spc="-5" dirty="0">
                <a:latin typeface="Arial"/>
                <a:cs typeface="Arial"/>
              </a:rPr>
              <a:t>interpretation is left </a:t>
            </a:r>
            <a:r>
              <a:rPr sz="1700" b="1" dirty="0">
                <a:latin typeface="Arial"/>
                <a:cs typeface="Arial"/>
              </a:rPr>
              <a:t>to the</a:t>
            </a:r>
            <a:r>
              <a:rPr sz="1700" b="1" spc="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user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100" y="1018032"/>
            <a:ext cx="11315700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100" y="1018032"/>
            <a:ext cx="11315700" cy="777240"/>
          </a:xfrm>
          <a:prstGeom prst="rect">
            <a:avLst/>
          </a:prstGeom>
          <a:ln w="12192">
            <a:solidFill>
              <a:srgbClr val="001D52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91440" marR="257810">
              <a:lnSpc>
                <a:spcPct val="100000"/>
              </a:lnSpc>
              <a:spcBef>
                <a:spcPts val="605"/>
              </a:spcBef>
              <a:tabLst>
                <a:tab pos="4564380" algn="l"/>
              </a:tabLst>
            </a:pP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Topic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Modeling is an unsupervised learning method that can be used to group EFRs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based  on the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words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narratives.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 EFR could fall into multiple topics, or none at</a:t>
            </a:r>
            <a:r>
              <a:rPr sz="20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all.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11584685" y="6588658"/>
            <a:ext cx="2263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 spc="-5" dirty="0" smtClean="0">
                <a:solidFill>
                  <a:srgbClr val="3D8EDE"/>
                </a:solidFill>
                <a:latin typeface="Arial"/>
                <a:cs typeface="Arial"/>
              </a:rPr>
              <a:t>13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0461497" y="6588658"/>
            <a:ext cx="868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r>
              <a:rPr sz="1000" spc="-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sz="1000" spc="-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935" y="1190327"/>
            <a:ext cx="5334000" cy="638473"/>
          </a:xfrm>
          <a:prstGeom prst="rect">
            <a:avLst/>
          </a:prstGeom>
          <a:blipFill>
            <a:blip r:embed="rId2" cstate="print"/>
            <a:srcRect/>
            <a:stretch>
              <a:fillRect t="1" b="-16135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6998" y="3324478"/>
            <a:ext cx="6351905" cy="0"/>
          </a:xfrm>
          <a:custGeom>
            <a:avLst/>
            <a:gdLst/>
            <a:ahLst/>
            <a:cxnLst/>
            <a:rect l="l" t="t" r="r" b="b"/>
            <a:pathLst>
              <a:path w="6351905">
                <a:moveTo>
                  <a:pt x="0" y="0"/>
                </a:moveTo>
                <a:lnTo>
                  <a:pt x="63516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42300" y="2871851"/>
            <a:ext cx="0" cy="2653665"/>
          </a:xfrm>
          <a:custGeom>
            <a:avLst/>
            <a:gdLst/>
            <a:ahLst/>
            <a:cxnLst/>
            <a:rect l="l" t="t" r="r" b="b"/>
            <a:pathLst>
              <a:path h="2653665">
                <a:moveTo>
                  <a:pt x="0" y="0"/>
                </a:moveTo>
                <a:lnTo>
                  <a:pt x="0" y="265353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6998" y="2878201"/>
            <a:ext cx="6351905" cy="0"/>
          </a:xfrm>
          <a:custGeom>
            <a:avLst/>
            <a:gdLst/>
            <a:ahLst/>
            <a:cxnLst/>
            <a:rect l="l" t="t" r="r" b="b"/>
            <a:pathLst>
              <a:path w="6351905">
                <a:moveTo>
                  <a:pt x="0" y="0"/>
                </a:moveTo>
                <a:lnTo>
                  <a:pt x="63516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6998" y="5519039"/>
            <a:ext cx="6351905" cy="0"/>
          </a:xfrm>
          <a:custGeom>
            <a:avLst/>
            <a:gdLst/>
            <a:ahLst/>
            <a:cxnLst/>
            <a:rect l="l" t="t" r="r" b="b"/>
            <a:pathLst>
              <a:path w="6351905">
                <a:moveTo>
                  <a:pt x="0" y="0"/>
                </a:moveTo>
                <a:lnTo>
                  <a:pt x="63516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925931"/>
              </p:ext>
            </p:extLst>
          </p:nvPr>
        </p:nvGraphicFramePr>
        <p:xfrm>
          <a:off x="1890748" y="2878201"/>
          <a:ext cx="6492236" cy="2640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8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5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5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4318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189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 marR="3232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conduct, note, support, miss, bent, boom, part,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ring,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fue,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done, reveal,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psi, actuator, reduce,  constraint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1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253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charge,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battery,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dead,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rust,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corrode,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terminal,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piece,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cause,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spare,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new,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change,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remove,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ts val="944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dispose, motor,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indicator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unit,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accomplish,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support,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side,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request,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install,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section,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gray,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job,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static,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proof,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respect,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hexnut,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pop,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latch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288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60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leak,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drops,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gasket,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crack,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metal,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oil,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part,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seal,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diagnose,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enlarge,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level,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problem,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test,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pressure,  system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189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60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paint,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inspect,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closure,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foam,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tactical,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induct,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require,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repair,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perform,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rework,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inch,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expend,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insulation, greater,</a:t>
                      </a:r>
                      <a:r>
                        <a:rPr sz="9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121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46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widget, work,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platform, cable,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ring, remove,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tape, conduct, transfer, replace, test, residual, use,  repair,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contain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inch,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end,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side, unit,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approximate, receive, pound,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contact, measure,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exist,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refer,</a:t>
                      </a:r>
                      <a:r>
                        <a:rPr sz="9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expire,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incorporate, reduce,</a:t>
                      </a:r>
                      <a:r>
                        <a:rPr sz="9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specific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339597"/>
            <a:ext cx="4967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Topic </a:t>
            </a:r>
            <a:r>
              <a:rPr spc="-5" dirty="0"/>
              <a:t>Modeling</a:t>
            </a:r>
            <a:r>
              <a:rPr spc="30" dirty="0"/>
              <a:t> </a:t>
            </a:r>
            <a:r>
              <a:rPr spc="-5" dirty="0"/>
              <a:t>Output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72700" y="4128515"/>
            <a:ext cx="1946275" cy="908685"/>
          </a:xfrm>
          <a:prstGeom prst="rect">
            <a:avLst/>
          </a:prstGeom>
          <a:solidFill>
            <a:srgbClr val="92D050"/>
          </a:solidFill>
          <a:ln w="12192">
            <a:solidFill>
              <a:srgbClr val="002C73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148590" marR="137795" algn="just">
              <a:lnSpc>
                <a:spcPct val="90100"/>
              </a:lnSpc>
              <a:spcBef>
                <a:spcPts val="615"/>
              </a:spcBef>
            </a:pPr>
            <a:r>
              <a:rPr sz="1800" spc="-10" dirty="0">
                <a:latin typeface="Arial"/>
                <a:cs typeface="Arial"/>
              </a:rPr>
              <a:t>#4: </a:t>
            </a:r>
            <a:r>
              <a:rPr sz="1800" dirty="0">
                <a:latin typeface="Arial"/>
                <a:cs typeface="Arial"/>
              </a:rPr>
              <a:t>Oil </a:t>
            </a:r>
            <a:r>
              <a:rPr sz="1800" spc="-5" dirty="0">
                <a:latin typeface="Arial"/>
                <a:cs typeface="Arial"/>
              </a:rPr>
              <a:t>leaks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  occurring due </a:t>
            </a:r>
            <a:r>
              <a:rPr sz="1800" dirty="0">
                <a:latin typeface="Arial"/>
                <a:cs typeface="Arial"/>
              </a:rPr>
              <a:t>to  </a:t>
            </a:r>
            <a:r>
              <a:rPr sz="1800" spc="-5" dirty="0">
                <a:latin typeface="Arial"/>
                <a:cs typeface="Arial"/>
              </a:rPr>
              <a:t>cracked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gaskets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49840" y="2859023"/>
            <a:ext cx="1969135" cy="1158240"/>
          </a:xfrm>
          <a:prstGeom prst="rect">
            <a:avLst/>
          </a:prstGeom>
          <a:solidFill>
            <a:srgbClr val="F54D2B"/>
          </a:solidFill>
          <a:ln w="12192">
            <a:solidFill>
              <a:srgbClr val="002C73"/>
            </a:solidFill>
          </a:ln>
        </p:spPr>
        <p:txBody>
          <a:bodyPr vert="horz" wrap="square" lIns="0" tIns="162560" rIns="0" bIns="0" rtlCol="0">
            <a:spAutoFit/>
          </a:bodyPr>
          <a:lstStyle/>
          <a:p>
            <a:pPr marL="147320" marR="137795" algn="ctr">
              <a:lnSpc>
                <a:spcPct val="100000"/>
              </a:lnSpc>
              <a:spcBef>
                <a:spcPts val="1280"/>
              </a:spcBef>
            </a:pPr>
            <a:r>
              <a:rPr sz="1800" spc="-5" dirty="0">
                <a:latin typeface="Arial"/>
                <a:cs typeface="Arial"/>
              </a:rPr>
              <a:t>#2: Batteries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  being replaced  due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corrosion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30006" y="3362705"/>
            <a:ext cx="1704339" cy="1329055"/>
          </a:xfrm>
          <a:custGeom>
            <a:avLst/>
            <a:gdLst/>
            <a:ahLst/>
            <a:cxnLst/>
            <a:rect l="l" t="t" r="r" b="b"/>
            <a:pathLst>
              <a:path w="1704340" h="1329054">
                <a:moveTo>
                  <a:pt x="1039368" y="0"/>
                </a:moveTo>
                <a:lnTo>
                  <a:pt x="1039368" y="332232"/>
                </a:lnTo>
                <a:lnTo>
                  <a:pt x="0" y="332232"/>
                </a:lnTo>
                <a:lnTo>
                  <a:pt x="0" y="996696"/>
                </a:lnTo>
                <a:lnTo>
                  <a:pt x="1039368" y="996696"/>
                </a:lnTo>
                <a:lnTo>
                  <a:pt x="1039368" y="1328928"/>
                </a:lnTo>
                <a:lnTo>
                  <a:pt x="1703832" y="664464"/>
                </a:lnTo>
                <a:lnTo>
                  <a:pt x="103936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30006" y="3362705"/>
            <a:ext cx="1704339" cy="1329055"/>
          </a:xfrm>
          <a:custGeom>
            <a:avLst/>
            <a:gdLst/>
            <a:ahLst/>
            <a:cxnLst/>
            <a:rect l="l" t="t" r="r" b="b"/>
            <a:pathLst>
              <a:path w="1704340" h="1329054">
                <a:moveTo>
                  <a:pt x="0" y="332232"/>
                </a:moveTo>
                <a:lnTo>
                  <a:pt x="1039368" y="332232"/>
                </a:lnTo>
                <a:lnTo>
                  <a:pt x="1039368" y="0"/>
                </a:lnTo>
                <a:lnTo>
                  <a:pt x="1703832" y="664464"/>
                </a:lnTo>
                <a:lnTo>
                  <a:pt x="1039368" y="1328928"/>
                </a:lnTo>
                <a:lnTo>
                  <a:pt x="1039368" y="996696"/>
                </a:lnTo>
                <a:lnTo>
                  <a:pt x="0" y="996696"/>
                </a:lnTo>
                <a:lnTo>
                  <a:pt x="0" y="332232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35416" y="3709542"/>
            <a:ext cx="1160780" cy="5810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-1270" algn="ctr">
              <a:lnSpc>
                <a:spcPts val="1340"/>
              </a:lnSpc>
              <a:spcBef>
                <a:spcPts val="430"/>
              </a:spcBef>
            </a:pPr>
            <a:r>
              <a:rPr sz="1400" b="1" spc="-5" dirty="0">
                <a:latin typeface="Arial"/>
                <a:cs typeface="Arial"/>
              </a:rPr>
              <a:t>Subject  </a:t>
            </a:r>
            <a:r>
              <a:rPr sz="1400" b="1" dirty="0">
                <a:latin typeface="Arial"/>
                <a:cs typeface="Arial"/>
              </a:rPr>
              <a:t>Matter</a:t>
            </a:r>
            <a:r>
              <a:rPr sz="1400" b="1" spc="-1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Expert  </a:t>
            </a:r>
            <a:r>
              <a:rPr sz="1400" b="1" spc="-5" dirty="0">
                <a:latin typeface="Arial"/>
                <a:cs typeface="Arial"/>
              </a:rPr>
              <a:t>Input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04238" y="4036314"/>
            <a:ext cx="6261100" cy="370840"/>
          </a:xfrm>
          <a:custGeom>
            <a:avLst/>
            <a:gdLst/>
            <a:ahLst/>
            <a:cxnLst/>
            <a:rect l="l" t="t" r="r" b="b"/>
            <a:pathLst>
              <a:path w="6261100" h="370839">
                <a:moveTo>
                  <a:pt x="0" y="185166"/>
                </a:moveTo>
                <a:lnTo>
                  <a:pt x="36067" y="156973"/>
                </a:lnTo>
                <a:lnTo>
                  <a:pt x="80155" y="143357"/>
                </a:lnTo>
                <a:lnTo>
                  <a:pt x="118747" y="134484"/>
                </a:lnTo>
                <a:lnTo>
                  <a:pt x="164468" y="125789"/>
                </a:lnTo>
                <a:lnTo>
                  <a:pt x="217123" y="117282"/>
                </a:lnTo>
                <a:lnTo>
                  <a:pt x="276514" y="108976"/>
                </a:lnTo>
                <a:lnTo>
                  <a:pt x="342445" y="100881"/>
                </a:lnTo>
                <a:lnTo>
                  <a:pt x="414720" y="93011"/>
                </a:lnTo>
                <a:lnTo>
                  <a:pt x="453175" y="89163"/>
                </a:lnTo>
                <a:lnTo>
                  <a:pt x="493141" y="85376"/>
                </a:lnTo>
                <a:lnTo>
                  <a:pt x="534595" y="81650"/>
                </a:lnTo>
                <a:lnTo>
                  <a:pt x="577512" y="77988"/>
                </a:lnTo>
                <a:lnTo>
                  <a:pt x="621868" y="74390"/>
                </a:lnTo>
                <a:lnTo>
                  <a:pt x="667637" y="70859"/>
                </a:lnTo>
                <a:lnTo>
                  <a:pt x="714795" y="67395"/>
                </a:lnTo>
                <a:lnTo>
                  <a:pt x="763318" y="64000"/>
                </a:lnTo>
                <a:lnTo>
                  <a:pt x="813181" y="60676"/>
                </a:lnTo>
                <a:lnTo>
                  <a:pt x="864359" y="57423"/>
                </a:lnTo>
                <a:lnTo>
                  <a:pt x="916828" y="54244"/>
                </a:lnTo>
                <a:lnTo>
                  <a:pt x="970564" y="51140"/>
                </a:lnTo>
                <a:lnTo>
                  <a:pt x="1025541" y="48113"/>
                </a:lnTo>
                <a:lnTo>
                  <a:pt x="1081735" y="45163"/>
                </a:lnTo>
                <a:lnTo>
                  <a:pt x="1139122" y="42292"/>
                </a:lnTo>
                <a:lnTo>
                  <a:pt x="1197676" y="39502"/>
                </a:lnTo>
                <a:lnTo>
                  <a:pt x="1257374" y="36794"/>
                </a:lnTo>
                <a:lnTo>
                  <a:pt x="1318191" y="34170"/>
                </a:lnTo>
                <a:lnTo>
                  <a:pt x="1380101" y="31631"/>
                </a:lnTo>
                <a:lnTo>
                  <a:pt x="1443082" y="29178"/>
                </a:lnTo>
                <a:lnTo>
                  <a:pt x="1507107" y="26813"/>
                </a:lnTo>
                <a:lnTo>
                  <a:pt x="1572153" y="24538"/>
                </a:lnTo>
                <a:lnTo>
                  <a:pt x="1638194" y="22354"/>
                </a:lnTo>
                <a:lnTo>
                  <a:pt x="1705207" y="20262"/>
                </a:lnTo>
                <a:lnTo>
                  <a:pt x="1773167" y="18264"/>
                </a:lnTo>
                <a:lnTo>
                  <a:pt x="1842049" y="16361"/>
                </a:lnTo>
                <a:lnTo>
                  <a:pt x="1911828" y="14555"/>
                </a:lnTo>
                <a:lnTo>
                  <a:pt x="1982480" y="12847"/>
                </a:lnTo>
                <a:lnTo>
                  <a:pt x="2053980" y="11239"/>
                </a:lnTo>
                <a:lnTo>
                  <a:pt x="2126304" y="9731"/>
                </a:lnTo>
                <a:lnTo>
                  <a:pt x="2199428" y="8327"/>
                </a:lnTo>
                <a:lnTo>
                  <a:pt x="2273326" y="7026"/>
                </a:lnTo>
                <a:lnTo>
                  <a:pt x="2347974" y="5831"/>
                </a:lnTo>
                <a:lnTo>
                  <a:pt x="2423347" y="4743"/>
                </a:lnTo>
                <a:lnTo>
                  <a:pt x="2499421" y="3763"/>
                </a:lnTo>
                <a:lnTo>
                  <a:pt x="2576172" y="2893"/>
                </a:lnTo>
                <a:lnTo>
                  <a:pt x="2653574" y="2134"/>
                </a:lnTo>
                <a:lnTo>
                  <a:pt x="2731603" y="1488"/>
                </a:lnTo>
                <a:lnTo>
                  <a:pt x="2810235" y="956"/>
                </a:lnTo>
                <a:lnTo>
                  <a:pt x="2889445" y="540"/>
                </a:lnTo>
                <a:lnTo>
                  <a:pt x="2969208" y="241"/>
                </a:lnTo>
                <a:lnTo>
                  <a:pt x="3049500" y="60"/>
                </a:lnTo>
                <a:lnTo>
                  <a:pt x="3130296" y="0"/>
                </a:lnTo>
                <a:lnTo>
                  <a:pt x="3211091" y="60"/>
                </a:lnTo>
                <a:lnTo>
                  <a:pt x="3291383" y="241"/>
                </a:lnTo>
                <a:lnTo>
                  <a:pt x="3371146" y="540"/>
                </a:lnTo>
                <a:lnTo>
                  <a:pt x="3450356" y="956"/>
                </a:lnTo>
                <a:lnTo>
                  <a:pt x="3528988" y="1488"/>
                </a:lnTo>
                <a:lnTo>
                  <a:pt x="3607017" y="2134"/>
                </a:lnTo>
                <a:lnTo>
                  <a:pt x="3684419" y="2893"/>
                </a:lnTo>
                <a:lnTo>
                  <a:pt x="3761170" y="3763"/>
                </a:lnTo>
                <a:lnTo>
                  <a:pt x="3837244" y="4743"/>
                </a:lnTo>
                <a:lnTo>
                  <a:pt x="3912617" y="5831"/>
                </a:lnTo>
                <a:lnTo>
                  <a:pt x="3987265" y="7026"/>
                </a:lnTo>
                <a:lnTo>
                  <a:pt x="4061163" y="8327"/>
                </a:lnTo>
                <a:lnTo>
                  <a:pt x="4134287" y="9731"/>
                </a:lnTo>
                <a:lnTo>
                  <a:pt x="4206611" y="11239"/>
                </a:lnTo>
                <a:lnTo>
                  <a:pt x="4278111" y="12847"/>
                </a:lnTo>
                <a:lnTo>
                  <a:pt x="4348763" y="14555"/>
                </a:lnTo>
                <a:lnTo>
                  <a:pt x="4418542" y="16361"/>
                </a:lnTo>
                <a:lnTo>
                  <a:pt x="4487424" y="18264"/>
                </a:lnTo>
                <a:lnTo>
                  <a:pt x="4555384" y="20262"/>
                </a:lnTo>
                <a:lnTo>
                  <a:pt x="4622397" y="22354"/>
                </a:lnTo>
                <a:lnTo>
                  <a:pt x="4688438" y="24538"/>
                </a:lnTo>
                <a:lnTo>
                  <a:pt x="4753484" y="26813"/>
                </a:lnTo>
                <a:lnTo>
                  <a:pt x="4817509" y="29178"/>
                </a:lnTo>
                <a:lnTo>
                  <a:pt x="4880490" y="31631"/>
                </a:lnTo>
                <a:lnTo>
                  <a:pt x="4942400" y="34170"/>
                </a:lnTo>
                <a:lnTo>
                  <a:pt x="5003217" y="36794"/>
                </a:lnTo>
                <a:lnTo>
                  <a:pt x="5062915" y="39502"/>
                </a:lnTo>
                <a:lnTo>
                  <a:pt x="5121469" y="42292"/>
                </a:lnTo>
                <a:lnTo>
                  <a:pt x="5178856" y="45163"/>
                </a:lnTo>
                <a:lnTo>
                  <a:pt x="5235050" y="48113"/>
                </a:lnTo>
                <a:lnTo>
                  <a:pt x="5290027" y="51140"/>
                </a:lnTo>
                <a:lnTo>
                  <a:pt x="5343763" y="54244"/>
                </a:lnTo>
                <a:lnTo>
                  <a:pt x="5396232" y="57423"/>
                </a:lnTo>
                <a:lnTo>
                  <a:pt x="5447410" y="60676"/>
                </a:lnTo>
                <a:lnTo>
                  <a:pt x="5497273" y="64000"/>
                </a:lnTo>
                <a:lnTo>
                  <a:pt x="5545796" y="67395"/>
                </a:lnTo>
                <a:lnTo>
                  <a:pt x="5592954" y="70859"/>
                </a:lnTo>
                <a:lnTo>
                  <a:pt x="5638723" y="74390"/>
                </a:lnTo>
                <a:lnTo>
                  <a:pt x="5683079" y="77988"/>
                </a:lnTo>
                <a:lnTo>
                  <a:pt x="5725996" y="81650"/>
                </a:lnTo>
                <a:lnTo>
                  <a:pt x="5767450" y="85376"/>
                </a:lnTo>
                <a:lnTo>
                  <a:pt x="5807416" y="89163"/>
                </a:lnTo>
                <a:lnTo>
                  <a:pt x="5845871" y="93011"/>
                </a:lnTo>
                <a:lnTo>
                  <a:pt x="5918146" y="100881"/>
                </a:lnTo>
                <a:lnTo>
                  <a:pt x="5984077" y="108976"/>
                </a:lnTo>
                <a:lnTo>
                  <a:pt x="6043468" y="117282"/>
                </a:lnTo>
                <a:lnTo>
                  <a:pt x="6096123" y="125789"/>
                </a:lnTo>
                <a:lnTo>
                  <a:pt x="6141844" y="134484"/>
                </a:lnTo>
                <a:lnTo>
                  <a:pt x="6180436" y="143357"/>
                </a:lnTo>
                <a:lnTo>
                  <a:pt x="6224524" y="156973"/>
                </a:lnTo>
                <a:lnTo>
                  <a:pt x="6259569" y="180388"/>
                </a:lnTo>
                <a:lnTo>
                  <a:pt x="6260592" y="185166"/>
                </a:lnTo>
                <a:lnTo>
                  <a:pt x="6259569" y="189943"/>
                </a:lnTo>
                <a:lnTo>
                  <a:pt x="6224524" y="213358"/>
                </a:lnTo>
                <a:lnTo>
                  <a:pt x="6180436" y="226974"/>
                </a:lnTo>
                <a:lnTo>
                  <a:pt x="6141844" y="235847"/>
                </a:lnTo>
                <a:lnTo>
                  <a:pt x="6096123" y="244542"/>
                </a:lnTo>
                <a:lnTo>
                  <a:pt x="6043468" y="253049"/>
                </a:lnTo>
                <a:lnTo>
                  <a:pt x="5984077" y="261355"/>
                </a:lnTo>
                <a:lnTo>
                  <a:pt x="5918146" y="269450"/>
                </a:lnTo>
                <a:lnTo>
                  <a:pt x="5845871" y="277320"/>
                </a:lnTo>
                <a:lnTo>
                  <a:pt x="5807416" y="281168"/>
                </a:lnTo>
                <a:lnTo>
                  <a:pt x="5767450" y="284955"/>
                </a:lnTo>
                <a:lnTo>
                  <a:pt x="5725996" y="288681"/>
                </a:lnTo>
                <a:lnTo>
                  <a:pt x="5683079" y="292343"/>
                </a:lnTo>
                <a:lnTo>
                  <a:pt x="5638723" y="295941"/>
                </a:lnTo>
                <a:lnTo>
                  <a:pt x="5592954" y="299472"/>
                </a:lnTo>
                <a:lnTo>
                  <a:pt x="5545796" y="302936"/>
                </a:lnTo>
                <a:lnTo>
                  <a:pt x="5497273" y="306331"/>
                </a:lnTo>
                <a:lnTo>
                  <a:pt x="5447410" y="309655"/>
                </a:lnTo>
                <a:lnTo>
                  <a:pt x="5396232" y="312908"/>
                </a:lnTo>
                <a:lnTo>
                  <a:pt x="5343763" y="316087"/>
                </a:lnTo>
                <a:lnTo>
                  <a:pt x="5290027" y="319191"/>
                </a:lnTo>
                <a:lnTo>
                  <a:pt x="5235050" y="322218"/>
                </a:lnTo>
                <a:lnTo>
                  <a:pt x="5178856" y="325168"/>
                </a:lnTo>
                <a:lnTo>
                  <a:pt x="5121469" y="328039"/>
                </a:lnTo>
                <a:lnTo>
                  <a:pt x="5062915" y="330829"/>
                </a:lnTo>
                <a:lnTo>
                  <a:pt x="5003217" y="333537"/>
                </a:lnTo>
                <a:lnTo>
                  <a:pt x="4942400" y="336161"/>
                </a:lnTo>
                <a:lnTo>
                  <a:pt x="4880490" y="338700"/>
                </a:lnTo>
                <a:lnTo>
                  <a:pt x="4817509" y="341153"/>
                </a:lnTo>
                <a:lnTo>
                  <a:pt x="4753484" y="343518"/>
                </a:lnTo>
                <a:lnTo>
                  <a:pt x="4688438" y="345793"/>
                </a:lnTo>
                <a:lnTo>
                  <a:pt x="4622397" y="347977"/>
                </a:lnTo>
                <a:lnTo>
                  <a:pt x="4555384" y="350069"/>
                </a:lnTo>
                <a:lnTo>
                  <a:pt x="4487424" y="352067"/>
                </a:lnTo>
                <a:lnTo>
                  <a:pt x="4418542" y="353970"/>
                </a:lnTo>
                <a:lnTo>
                  <a:pt x="4348763" y="355776"/>
                </a:lnTo>
                <a:lnTo>
                  <a:pt x="4278111" y="357484"/>
                </a:lnTo>
                <a:lnTo>
                  <a:pt x="4206611" y="359092"/>
                </a:lnTo>
                <a:lnTo>
                  <a:pt x="4134287" y="360600"/>
                </a:lnTo>
                <a:lnTo>
                  <a:pt x="4061163" y="362004"/>
                </a:lnTo>
                <a:lnTo>
                  <a:pt x="3987265" y="363305"/>
                </a:lnTo>
                <a:lnTo>
                  <a:pt x="3912617" y="364500"/>
                </a:lnTo>
                <a:lnTo>
                  <a:pt x="3837244" y="365588"/>
                </a:lnTo>
                <a:lnTo>
                  <a:pt x="3761170" y="366568"/>
                </a:lnTo>
                <a:lnTo>
                  <a:pt x="3684419" y="367438"/>
                </a:lnTo>
                <a:lnTo>
                  <a:pt x="3607017" y="368197"/>
                </a:lnTo>
                <a:lnTo>
                  <a:pt x="3528988" y="368843"/>
                </a:lnTo>
                <a:lnTo>
                  <a:pt x="3450356" y="369375"/>
                </a:lnTo>
                <a:lnTo>
                  <a:pt x="3371146" y="369791"/>
                </a:lnTo>
                <a:lnTo>
                  <a:pt x="3291383" y="370090"/>
                </a:lnTo>
                <a:lnTo>
                  <a:pt x="3211091" y="370271"/>
                </a:lnTo>
                <a:lnTo>
                  <a:pt x="3130296" y="370331"/>
                </a:lnTo>
                <a:lnTo>
                  <a:pt x="3049500" y="370271"/>
                </a:lnTo>
                <a:lnTo>
                  <a:pt x="2969208" y="370090"/>
                </a:lnTo>
                <a:lnTo>
                  <a:pt x="2889445" y="369791"/>
                </a:lnTo>
                <a:lnTo>
                  <a:pt x="2810235" y="369375"/>
                </a:lnTo>
                <a:lnTo>
                  <a:pt x="2731603" y="368843"/>
                </a:lnTo>
                <a:lnTo>
                  <a:pt x="2653574" y="368197"/>
                </a:lnTo>
                <a:lnTo>
                  <a:pt x="2576172" y="367438"/>
                </a:lnTo>
                <a:lnTo>
                  <a:pt x="2499421" y="366568"/>
                </a:lnTo>
                <a:lnTo>
                  <a:pt x="2423347" y="365588"/>
                </a:lnTo>
                <a:lnTo>
                  <a:pt x="2347974" y="364500"/>
                </a:lnTo>
                <a:lnTo>
                  <a:pt x="2273326" y="363305"/>
                </a:lnTo>
                <a:lnTo>
                  <a:pt x="2199428" y="362004"/>
                </a:lnTo>
                <a:lnTo>
                  <a:pt x="2126304" y="360600"/>
                </a:lnTo>
                <a:lnTo>
                  <a:pt x="2053980" y="359092"/>
                </a:lnTo>
                <a:lnTo>
                  <a:pt x="1982480" y="357484"/>
                </a:lnTo>
                <a:lnTo>
                  <a:pt x="1911828" y="355776"/>
                </a:lnTo>
                <a:lnTo>
                  <a:pt x="1842049" y="353970"/>
                </a:lnTo>
                <a:lnTo>
                  <a:pt x="1773167" y="352067"/>
                </a:lnTo>
                <a:lnTo>
                  <a:pt x="1705207" y="350069"/>
                </a:lnTo>
                <a:lnTo>
                  <a:pt x="1638194" y="347977"/>
                </a:lnTo>
                <a:lnTo>
                  <a:pt x="1572153" y="345793"/>
                </a:lnTo>
                <a:lnTo>
                  <a:pt x="1507107" y="343518"/>
                </a:lnTo>
                <a:lnTo>
                  <a:pt x="1443082" y="341153"/>
                </a:lnTo>
                <a:lnTo>
                  <a:pt x="1380101" y="338700"/>
                </a:lnTo>
                <a:lnTo>
                  <a:pt x="1318191" y="336161"/>
                </a:lnTo>
                <a:lnTo>
                  <a:pt x="1257374" y="333537"/>
                </a:lnTo>
                <a:lnTo>
                  <a:pt x="1197676" y="330829"/>
                </a:lnTo>
                <a:lnTo>
                  <a:pt x="1139122" y="328039"/>
                </a:lnTo>
                <a:lnTo>
                  <a:pt x="1081735" y="325168"/>
                </a:lnTo>
                <a:lnTo>
                  <a:pt x="1025541" y="322218"/>
                </a:lnTo>
                <a:lnTo>
                  <a:pt x="970564" y="319191"/>
                </a:lnTo>
                <a:lnTo>
                  <a:pt x="916828" y="316087"/>
                </a:lnTo>
                <a:lnTo>
                  <a:pt x="864359" y="312908"/>
                </a:lnTo>
                <a:lnTo>
                  <a:pt x="813181" y="309655"/>
                </a:lnTo>
                <a:lnTo>
                  <a:pt x="763318" y="306331"/>
                </a:lnTo>
                <a:lnTo>
                  <a:pt x="714795" y="302936"/>
                </a:lnTo>
                <a:lnTo>
                  <a:pt x="667637" y="299472"/>
                </a:lnTo>
                <a:lnTo>
                  <a:pt x="621868" y="295941"/>
                </a:lnTo>
                <a:lnTo>
                  <a:pt x="577512" y="292343"/>
                </a:lnTo>
                <a:lnTo>
                  <a:pt x="534595" y="288681"/>
                </a:lnTo>
                <a:lnTo>
                  <a:pt x="493141" y="284955"/>
                </a:lnTo>
                <a:lnTo>
                  <a:pt x="453175" y="281168"/>
                </a:lnTo>
                <a:lnTo>
                  <a:pt x="414720" y="277320"/>
                </a:lnTo>
                <a:lnTo>
                  <a:pt x="342445" y="269450"/>
                </a:lnTo>
                <a:lnTo>
                  <a:pt x="276514" y="261355"/>
                </a:lnTo>
                <a:lnTo>
                  <a:pt x="217123" y="253049"/>
                </a:lnTo>
                <a:lnTo>
                  <a:pt x="164468" y="244542"/>
                </a:lnTo>
                <a:lnTo>
                  <a:pt x="118747" y="235847"/>
                </a:lnTo>
                <a:lnTo>
                  <a:pt x="80155" y="226974"/>
                </a:lnTo>
                <a:lnTo>
                  <a:pt x="36067" y="213358"/>
                </a:lnTo>
                <a:lnTo>
                  <a:pt x="1022" y="189943"/>
                </a:lnTo>
                <a:lnTo>
                  <a:pt x="0" y="185166"/>
                </a:lnTo>
                <a:close/>
              </a:path>
            </a:pathLst>
          </a:custGeom>
          <a:ln w="19812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70354" y="3294126"/>
            <a:ext cx="6175375" cy="370840"/>
          </a:xfrm>
          <a:custGeom>
            <a:avLst/>
            <a:gdLst/>
            <a:ahLst/>
            <a:cxnLst/>
            <a:rect l="l" t="t" r="r" b="b"/>
            <a:pathLst>
              <a:path w="6175375" h="370839">
                <a:moveTo>
                  <a:pt x="0" y="185165"/>
                </a:moveTo>
                <a:lnTo>
                  <a:pt x="36700" y="156536"/>
                </a:lnTo>
                <a:lnTo>
                  <a:pt x="81547" y="142718"/>
                </a:lnTo>
                <a:lnTo>
                  <a:pt x="120792" y="133718"/>
                </a:lnTo>
                <a:lnTo>
                  <a:pt x="167277" y="124902"/>
                </a:lnTo>
                <a:lnTo>
                  <a:pt x="220799" y="116282"/>
                </a:lnTo>
                <a:lnTo>
                  <a:pt x="281155" y="107871"/>
                </a:lnTo>
                <a:lnTo>
                  <a:pt x="348142" y="99680"/>
                </a:lnTo>
                <a:lnTo>
                  <a:pt x="421555" y="91722"/>
                </a:lnTo>
                <a:lnTo>
                  <a:pt x="460608" y="87834"/>
                </a:lnTo>
                <a:lnTo>
                  <a:pt x="501191" y="84009"/>
                </a:lnTo>
                <a:lnTo>
                  <a:pt x="543280" y="80248"/>
                </a:lnTo>
                <a:lnTo>
                  <a:pt x="586848" y="76553"/>
                </a:lnTo>
                <a:lnTo>
                  <a:pt x="631871" y="72925"/>
                </a:lnTo>
                <a:lnTo>
                  <a:pt x="678322" y="69366"/>
                </a:lnTo>
                <a:lnTo>
                  <a:pt x="726176" y="65877"/>
                </a:lnTo>
                <a:lnTo>
                  <a:pt x="775408" y="62461"/>
                </a:lnTo>
                <a:lnTo>
                  <a:pt x="825993" y="59118"/>
                </a:lnTo>
                <a:lnTo>
                  <a:pt x="877905" y="55850"/>
                </a:lnTo>
                <a:lnTo>
                  <a:pt x="931118" y="52658"/>
                </a:lnTo>
                <a:lnTo>
                  <a:pt x="985608" y="49545"/>
                </a:lnTo>
                <a:lnTo>
                  <a:pt x="1041349" y="46511"/>
                </a:lnTo>
                <a:lnTo>
                  <a:pt x="1098314" y="43558"/>
                </a:lnTo>
                <a:lnTo>
                  <a:pt x="1156480" y="40688"/>
                </a:lnTo>
                <a:lnTo>
                  <a:pt x="1215820" y="37902"/>
                </a:lnTo>
                <a:lnTo>
                  <a:pt x="1276309" y="35201"/>
                </a:lnTo>
                <a:lnTo>
                  <a:pt x="1337922" y="32588"/>
                </a:lnTo>
                <a:lnTo>
                  <a:pt x="1400634" y="30063"/>
                </a:lnTo>
                <a:lnTo>
                  <a:pt x="1464418" y="27629"/>
                </a:lnTo>
                <a:lnTo>
                  <a:pt x="1529249" y="25287"/>
                </a:lnTo>
                <a:lnTo>
                  <a:pt x="1595102" y="23037"/>
                </a:lnTo>
                <a:lnTo>
                  <a:pt x="1661952" y="20883"/>
                </a:lnTo>
                <a:lnTo>
                  <a:pt x="1729773" y="18825"/>
                </a:lnTo>
                <a:lnTo>
                  <a:pt x="1798539" y="16865"/>
                </a:lnTo>
                <a:lnTo>
                  <a:pt x="1868226" y="15004"/>
                </a:lnTo>
                <a:lnTo>
                  <a:pt x="1938808" y="13245"/>
                </a:lnTo>
                <a:lnTo>
                  <a:pt x="2010259" y="11587"/>
                </a:lnTo>
                <a:lnTo>
                  <a:pt x="2082554" y="10034"/>
                </a:lnTo>
                <a:lnTo>
                  <a:pt x="2155668" y="8586"/>
                </a:lnTo>
                <a:lnTo>
                  <a:pt x="2229574" y="7246"/>
                </a:lnTo>
                <a:lnTo>
                  <a:pt x="2304249" y="6013"/>
                </a:lnTo>
                <a:lnTo>
                  <a:pt x="2379666" y="4891"/>
                </a:lnTo>
                <a:lnTo>
                  <a:pt x="2455799" y="3881"/>
                </a:lnTo>
                <a:lnTo>
                  <a:pt x="2532624" y="2984"/>
                </a:lnTo>
                <a:lnTo>
                  <a:pt x="2610115" y="2201"/>
                </a:lnTo>
                <a:lnTo>
                  <a:pt x="2688247" y="1535"/>
                </a:lnTo>
                <a:lnTo>
                  <a:pt x="2766993" y="986"/>
                </a:lnTo>
                <a:lnTo>
                  <a:pt x="2846330" y="557"/>
                </a:lnTo>
                <a:lnTo>
                  <a:pt x="2926231" y="248"/>
                </a:lnTo>
                <a:lnTo>
                  <a:pt x="3006670" y="62"/>
                </a:lnTo>
                <a:lnTo>
                  <a:pt x="3087623" y="0"/>
                </a:lnTo>
                <a:lnTo>
                  <a:pt x="3168577" y="62"/>
                </a:lnTo>
                <a:lnTo>
                  <a:pt x="3249016" y="248"/>
                </a:lnTo>
                <a:lnTo>
                  <a:pt x="3328917" y="557"/>
                </a:lnTo>
                <a:lnTo>
                  <a:pt x="3408254" y="986"/>
                </a:lnTo>
                <a:lnTo>
                  <a:pt x="3487000" y="1535"/>
                </a:lnTo>
                <a:lnTo>
                  <a:pt x="3565132" y="2201"/>
                </a:lnTo>
                <a:lnTo>
                  <a:pt x="3642623" y="2984"/>
                </a:lnTo>
                <a:lnTo>
                  <a:pt x="3719448" y="3881"/>
                </a:lnTo>
                <a:lnTo>
                  <a:pt x="3795581" y="4891"/>
                </a:lnTo>
                <a:lnTo>
                  <a:pt x="3870998" y="6013"/>
                </a:lnTo>
                <a:lnTo>
                  <a:pt x="3945673" y="7246"/>
                </a:lnTo>
                <a:lnTo>
                  <a:pt x="4019579" y="8586"/>
                </a:lnTo>
                <a:lnTo>
                  <a:pt x="4092693" y="10034"/>
                </a:lnTo>
                <a:lnTo>
                  <a:pt x="4164988" y="11587"/>
                </a:lnTo>
                <a:lnTo>
                  <a:pt x="4236439" y="13245"/>
                </a:lnTo>
                <a:lnTo>
                  <a:pt x="4307021" y="15004"/>
                </a:lnTo>
                <a:lnTo>
                  <a:pt x="4376708" y="16865"/>
                </a:lnTo>
                <a:lnTo>
                  <a:pt x="4445474" y="18825"/>
                </a:lnTo>
                <a:lnTo>
                  <a:pt x="4513295" y="20883"/>
                </a:lnTo>
                <a:lnTo>
                  <a:pt x="4580145" y="23037"/>
                </a:lnTo>
                <a:lnTo>
                  <a:pt x="4645998" y="25287"/>
                </a:lnTo>
                <a:lnTo>
                  <a:pt x="4710829" y="27629"/>
                </a:lnTo>
                <a:lnTo>
                  <a:pt x="4774613" y="30063"/>
                </a:lnTo>
                <a:lnTo>
                  <a:pt x="4837325" y="32588"/>
                </a:lnTo>
                <a:lnTo>
                  <a:pt x="4898938" y="35201"/>
                </a:lnTo>
                <a:lnTo>
                  <a:pt x="4959427" y="37902"/>
                </a:lnTo>
                <a:lnTo>
                  <a:pt x="5018767" y="40688"/>
                </a:lnTo>
                <a:lnTo>
                  <a:pt x="5076933" y="43558"/>
                </a:lnTo>
                <a:lnTo>
                  <a:pt x="5133898" y="46511"/>
                </a:lnTo>
                <a:lnTo>
                  <a:pt x="5189639" y="49545"/>
                </a:lnTo>
                <a:lnTo>
                  <a:pt x="5244129" y="52658"/>
                </a:lnTo>
                <a:lnTo>
                  <a:pt x="5297342" y="55850"/>
                </a:lnTo>
                <a:lnTo>
                  <a:pt x="5349254" y="59118"/>
                </a:lnTo>
                <a:lnTo>
                  <a:pt x="5399839" y="62461"/>
                </a:lnTo>
                <a:lnTo>
                  <a:pt x="5449071" y="65877"/>
                </a:lnTo>
                <a:lnTo>
                  <a:pt x="5496925" y="69366"/>
                </a:lnTo>
                <a:lnTo>
                  <a:pt x="5543376" y="72925"/>
                </a:lnTo>
                <a:lnTo>
                  <a:pt x="5588399" y="76553"/>
                </a:lnTo>
                <a:lnTo>
                  <a:pt x="5631967" y="80248"/>
                </a:lnTo>
                <a:lnTo>
                  <a:pt x="5674056" y="84009"/>
                </a:lnTo>
                <a:lnTo>
                  <a:pt x="5714639" y="87834"/>
                </a:lnTo>
                <a:lnTo>
                  <a:pt x="5753692" y="91722"/>
                </a:lnTo>
                <a:lnTo>
                  <a:pt x="5827105" y="99680"/>
                </a:lnTo>
                <a:lnTo>
                  <a:pt x="5894092" y="107871"/>
                </a:lnTo>
                <a:lnTo>
                  <a:pt x="5954448" y="116282"/>
                </a:lnTo>
                <a:lnTo>
                  <a:pt x="6007970" y="124902"/>
                </a:lnTo>
                <a:lnTo>
                  <a:pt x="6054455" y="133718"/>
                </a:lnTo>
                <a:lnTo>
                  <a:pt x="6093700" y="142718"/>
                </a:lnTo>
                <a:lnTo>
                  <a:pt x="6138547" y="156536"/>
                </a:lnTo>
                <a:lnTo>
                  <a:pt x="6174207" y="180312"/>
                </a:lnTo>
                <a:lnTo>
                  <a:pt x="6175248" y="185165"/>
                </a:lnTo>
                <a:lnTo>
                  <a:pt x="6174207" y="190019"/>
                </a:lnTo>
                <a:lnTo>
                  <a:pt x="6138547" y="213795"/>
                </a:lnTo>
                <a:lnTo>
                  <a:pt x="6093700" y="227613"/>
                </a:lnTo>
                <a:lnTo>
                  <a:pt x="6054455" y="236613"/>
                </a:lnTo>
                <a:lnTo>
                  <a:pt x="6007970" y="245429"/>
                </a:lnTo>
                <a:lnTo>
                  <a:pt x="5954448" y="254049"/>
                </a:lnTo>
                <a:lnTo>
                  <a:pt x="5894092" y="262460"/>
                </a:lnTo>
                <a:lnTo>
                  <a:pt x="5827105" y="270651"/>
                </a:lnTo>
                <a:lnTo>
                  <a:pt x="5753692" y="278609"/>
                </a:lnTo>
                <a:lnTo>
                  <a:pt x="5714639" y="282497"/>
                </a:lnTo>
                <a:lnTo>
                  <a:pt x="5674056" y="286322"/>
                </a:lnTo>
                <a:lnTo>
                  <a:pt x="5631967" y="290083"/>
                </a:lnTo>
                <a:lnTo>
                  <a:pt x="5588399" y="293778"/>
                </a:lnTo>
                <a:lnTo>
                  <a:pt x="5543376" y="297406"/>
                </a:lnTo>
                <a:lnTo>
                  <a:pt x="5496925" y="300965"/>
                </a:lnTo>
                <a:lnTo>
                  <a:pt x="5449071" y="304454"/>
                </a:lnTo>
                <a:lnTo>
                  <a:pt x="5399839" y="307870"/>
                </a:lnTo>
                <a:lnTo>
                  <a:pt x="5349254" y="311213"/>
                </a:lnTo>
                <a:lnTo>
                  <a:pt x="5297342" y="314481"/>
                </a:lnTo>
                <a:lnTo>
                  <a:pt x="5244129" y="317673"/>
                </a:lnTo>
                <a:lnTo>
                  <a:pt x="5189639" y="320786"/>
                </a:lnTo>
                <a:lnTo>
                  <a:pt x="5133898" y="323820"/>
                </a:lnTo>
                <a:lnTo>
                  <a:pt x="5076933" y="326773"/>
                </a:lnTo>
                <a:lnTo>
                  <a:pt x="5018767" y="329643"/>
                </a:lnTo>
                <a:lnTo>
                  <a:pt x="4959427" y="332429"/>
                </a:lnTo>
                <a:lnTo>
                  <a:pt x="4898938" y="335130"/>
                </a:lnTo>
                <a:lnTo>
                  <a:pt x="4837325" y="337743"/>
                </a:lnTo>
                <a:lnTo>
                  <a:pt x="4774613" y="340268"/>
                </a:lnTo>
                <a:lnTo>
                  <a:pt x="4710829" y="342702"/>
                </a:lnTo>
                <a:lnTo>
                  <a:pt x="4645998" y="345044"/>
                </a:lnTo>
                <a:lnTo>
                  <a:pt x="4580145" y="347294"/>
                </a:lnTo>
                <a:lnTo>
                  <a:pt x="4513295" y="349448"/>
                </a:lnTo>
                <a:lnTo>
                  <a:pt x="4445474" y="351506"/>
                </a:lnTo>
                <a:lnTo>
                  <a:pt x="4376708" y="353466"/>
                </a:lnTo>
                <a:lnTo>
                  <a:pt x="4307021" y="355327"/>
                </a:lnTo>
                <a:lnTo>
                  <a:pt x="4236439" y="357086"/>
                </a:lnTo>
                <a:lnTo>
                  <a:pt x="4164988" y="358744"/>
                </a:lnTo>
                <a:lnTo>
                  <a:pt x="4092693" y="360297"/>
                </a:lnTo>
                <a:lnTo>
                  <a:pt x="4019579" y="361745"/>
                </a:lnTo>
                <a:lnTo>
                  <a:pt x="3945673" y="363085"/>
                </a:lnTo>
                <a:lnTo>
                  <a:pt x="3870998" y="364318"/>
                </a:lnTo>
                <a:lnTo>
                  <a:pt x="3795581" y="365440"/>
                </a:lnTo>
                <a:lnTo>
                  <a:pt x="3719448" y="366450"/>
                </a:lnTo>
                <a:lnTo>
                  <a:pt x="3642623" y="367347"/>
                </a:lnTo>
                <a:lnTo>
                  <a:pt x="3565132" y="368130"/>
                </a:lnTo>
                <a:lnTo>
                  <a:pt x="3487000" y="368796"/>
                </a:lnTo>
                <a:lnTo>
                  <a:pt x="3408254" y="369345"/>
                </a:lnTo>
                <a:lnTo>
                  <a:pt x="3328917" y="369774"/>
                </a:lnTo>
                <a:lnTo>
                  <a:pt x="3249016" y="370083"/>
                </a:lnTo>
                <a:lnTo>
                  <a:pt x="3168577" y="370269"/>
                </a:lnTo>
                <a:lnTo>
                  <a:pt x="3087623" y="370331"/>
                </a:lnTo>
                <a:lnTo>
                  <a:pt x="3006670" y="370269"/>
                </a:lnTo>
                <a:lnTo>
                  <a:pt x="2926231" y="370083"/>
                </a:lnTo>
                <a:lnTo>
                  <a:pt x="2846330" y="369774"/>
                </a:lnTo>
                <a:lnTo>
                  <a:pt x="2766993" y="369345"/>
                </a:lnTo>
                <a:lnTo>
                  <a:pt x="2688247" y="368796"/>
                </a:lnTo>
                <a:lnTo>
                  <a:pt x="2610115" y="368130"/>
                </a:lnTo>
                <a:lnTo>
                  <a:pt x="2532624" y="367347"/>
                </a:lnTo>
                <a:lnTo>
                  <a:pt x="2455799" y="366450"/>
                </a:lnTo>
                <a:lnTo>
                  <a:pt x="2379666" y="365440"/>
                </a:lnTo>
                <a:lnTo>
                  <a:pt x="2304249" y="364318"/>
                </a:lnTo>
                <a:lnTo>
                  <a:pt x="2229574" y="363085"/>
                </a:lnTo>
                <a:lnTo>
                  <a:pt x="2155668" y="361745"/>
                </a:lnTo>
                <a:lnTo>
                  <a:pt x="2082554" y="360297"/>
                </a:lnTo>
                <a:lnTo>
                  <a:pt x="2010259" y="358744"/>
                </a:lnTo>
                <a:lnTo>
                  <a:pt x="1938808" y="357086"/>
                </a:lnTo>
                <a:lnTo>
                  <a:pt x="1868226" y="355327"/>
                </a:lnTo>
                <a:lnTo>
                  <a:pt x="1798539" y="353466"/>
                </a:lnTo>
                <a:lnTo>
                  <a:pt x="1729773" y="351506"/>
                </a:lnTo>
                <a:lnTo>
                  <a:pt x="1661952" y="349448"/>
                </a:lnTo>
                <a:lnTo>
                  <a:pt x="1595102" y="347294"/>
                </a:lnTo>
                <a:lnTo>
                  <a:pt x="1529249" y="345044"/>
                </a:lnTo>
                <a:lnTo>
                  <a:pt x="1464418" y="342702"/>
                </a:lnTo>
                <a:lnTo>
                  <a:pt x="1400634" y="340268"/>
                </a:lnTo>
                <a:lnTo>
                  <a:pt x="1337922" y="337743"/>
                </a:lnTo>
                <a:lnTo>
                  <a:pt x="1276309" y="335130"/>
                </a:lnTo>
                <a:lnTo>
                  <a:pt x="1215820" y="332429"/>
                </a:lnTo>
                <a:lnTo>
                  <a:pt x="1156480" y="329643"/>
                </a:lnTo>
                <a:lnTo>
                  <a:pt x="1098314" y="326773"/>
                </a:lnTo>
                <a:lnTo>
                  <a:pt x="1041349" y="323820"/>
                </a:lnTo>
                <a:lnTo>
                  <a:pt x="985608" y="320786"/>
                </a:lnTo>
                <a:lnTo>
                  <a:pt x="931118" y="317673"/>
                </a:lnTo>
                <a:lnTo>
                  <a:pt x="877905" y="314481"/>
                </a:lnTo>
                <a:lnTo>
                  <a:pt x="825993" y="311213"/>
                </a:lnTo>
                <a:lnTo>
                  <a:pt x="775408" y="307870"/>
                </a:lnTo>
                <a:lnTo>
                  <a:pt x="726176" y="304454"/>
                </a:lnTo>
                <a:lnTo>
                  <a:pt x="678322" y="300965"/>
                </a:lnTo>
                <a:lnTo>
                  <a:pt x="631871" y="297406"/>
                </a:lnTo>
                <a:lnTo>
                  <a:pt x="586848" y="293778"/>
                </a:lnTo>
                <a:lnTo>
                  <a:pt x="543280" y="290083"/>
                </a:lnTo>
                <a:lnTo>
                  <a:pt x="501191" y="286322"/>
                </a:lnTo>
                <a:lnTo>
                  <a:pt x="460608" y="282497"/>
                </a:lnTo>
                <a:lnTo>
                  <a:pt x="421555" y="278609"/>
                </a:lnTo>
                <a:lnTo>
                  <a:pt x="348142" y="270651"/>
                </a:lnTo>
                <a:lnTo>
                  <a:pt x="281155" y="262460"/>
                </a:lnTo>
                <a:lnTo>
                  <a:pt x="220799" y="254049"/>
                </a:lnTo>
                <a:lnTo>
                  <a:pt x="167277" y="245429"/>
                </a:lnTo>
                <a:lnTo>
                  <a:pt x="120792" y="236613"/>
                </a:lnTo>
                <a:lnTo>
                  <a:pt x="81547" y="227613"/>
                </a:lnTo>
                <a:lnTo>
                  <a:pt x="36700" y="213795"/>
                </a:lnTo>
                <a:lnTo>
                  <a:pt x="1040" y="190019"/>
                </a:lnTo>
                <a:lnTo>
                  <a:pt x="0" y="185165"/>
                </a:lnTo>
                <a:close/>
              </a:path>
            </a:pathLst>
          </a:custGeom>
          <a:ln w="19812">
            <a:solidFill>
              <a:srgbClr val="F54D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7126" y="3478529"/>
            <a:ext cx="143510" cy="1097280"/>
          </a:xfrm>
          <a:custGeom>
            <a:avLst/>
            <a:gdLst/>
            <a:ahLst/>
            <a:cxnLst/>
            <a:rect l="l" t="t" r="r" b="b"/>
            <a:pathLst>
              <a:path w="143509" h="1097279">
                <a:moveTo>
                  <a:pt x="0" y="0"/>
                </a:moveTo>
                <a:lnTo>
                  <a:pt x="27854" y="936"/>
                </a:lnTo>
                <a:lnTo>
                  <a:pt x="50625" y="3492"/>
                </a:lnTo>
                <a:lnTo>
                  <a:pt x="65990" y="7286"/>
                </a:lnTo>
                <a:lnTo>
                  <a:pt x="71627" y="11937"/>
                </a:lnTo>
                <a:lnTo>
                  <a:pt x="71627" y="536702"/>
                </a:lnTo>
                <a:lnTo>
                  <a:pt x="77265" y="541353"/>
                </a:lnTo>
                <a:lnTo>
                  <a:pt x="92630" y="545147"/>
                </a:lnTo>
                <a:lnTo>
                  <a:pt x="115401" y="547703"/>
                </a:lnTo>
                <a:lnTo>
                  <a:pt x="143255" y="548640"/>
                </a:lnTo>
                <a:lnTo>
                  <a:pt x="115401" y="549576"/>
                </a:lnTo>
                <a:lnTo>
                  <a:pt x="92630" y="552132"/>
                </a:lnTo>
                <a:lnTo>
                  <a:pt x="77265" y="555926"/>
                </a:lnTo>
                <a:lnTo>
                  <a:pt x="71627" y="560578"/>
                </a:lnTo>
                <a:lnTo>
                  <a:pt x="71627" y="1085342"/>
                </a:lnTo>
                <a:lnTo>
                  <a:pt x="65990" y="1089993"/>
                </a:lnTo>
                <a:lnTo>
                  <a:pt x="50625" y="1093787"/>
                </a:lnTo>
                <a:lnTo>
                  <a:pt x="27854" y="1096343"/>
                </a:lnTo>
                <a:lnTo>
                  <a:pt x="0" y="109728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7088" y="5536691"/>
            <a:ext cx="5181600" cy="905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Group 34"/>
          <p:cNvGrpSpPr/>
          <p:nvPr/>
        </p:nvGrpSpPr>
        <p:grpSpPr>
          <a:xfrm>
            <a:off x="169163" y="1083563"/>
            <a:ext cx="1734312" cy="5352224"/>
            <a:chOff x="169163" y="1083563"/>
            <a:chExt cx="1734312" cy="5352224"/>
          </a:xfrm>
        </p:grpSpPr>
        <p:sp>
          <p:nvSpPr>
            <p:cNvPr id="34" name="Freeform 33"/>
            <p:cNvSpPr/>
            <p:nvPr/>
          </p:nvSpPr>
          <p:spPr>
            <a:xfrm>
              <a:off x="169163" y="1083563"/>
              <a:ext cx="1734312" cy="5352224"/>
            </a:xfrm>
            <a:custGeom>
              <a:avLst/>
              <a:gdLst>
                <a:gd name="connsiteX0" fmla="*/ 321183 w 1734312"/>
                <a:gd name="connsiteY0" fmla="*/ 1364997 h 5352224"/>
                <a:gd name="connsiteX1" fmla="*/ 321183 w 1734312"/>
                <a:gd name="connsiteY1" fmla="*/ 1794638 h 5352224"/>
                <a:gd name="connsiteX2" fmla="*/ 867156 w 1734312"/>
                <a:gd name="connsiteY2" fmla="*/ 1794638 h 5352224"/>
                <a:gd name="connsiteX3" fmla="*/ 867156 w 1734312"/>
                <a:gd name="connsiteY3" fmla="*/ 1364997 h 5352224"/>
                <a:gd name="connsiteX4" fmla="*/ 275337 w 1734312"/>
                <a:gd name="connsiteY4" fmla="*/ 377954 h 5352224"/>
                <a:gd name="connsiteX5" fmla="*/ 275337 w 1734312"/>
                <a:gd name="connsiteY5" fmla="*/ 530353 h 5352224"/>
                <a:gd name="connsiteX6" fmla="*/ 854839 w 1734312"/>
                <a:gd name="connsiteY6" fmla="*/ 530353 h 5352224"/>
                <a:gd name="connsiteX7" fmla="*/ 854839 w 1734312"/>
                <a:gd name="connsiteY7" fmla="*/ 377954 h 5352224"/>
                <a:gd name="connsiteX8" fmla="*/ 0 w 1734312"/>
                <a:gd name="connsiteY8" fmla="*/ 0 h 5352224"/>
                <a:gd name="connsiteX9" fmla="*/ 1734312 w 1734312"/>
                <a:gd name="connsiteY9" fmla="*/ 0 h 5352224"/>
                <a:gd name="connsiteX10" fmla="*/ 1734312 w 1734312"/>
                <a:gd name="connsiteY10" fmla="*/ 5352224 h 5352224"/>
                <a:gd name="connsiteX11" fmla="*/ 0 w 1734312"/>
                <a:gd name="connsiteY11" fmla="*/ 5352224 h 535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4312" h="5352224">
                  <a:moveTo>
                    <a:pt x="321183" y="1364997"/>
                  </a:moveTo>
                  <a:lnTo>
                    <a:pt x="321183" y="1794638"/>
                  </a:lnTo>
                  <a:lnTo>
                    <a:pt x="867156" y="1794638"/>
                  </a:lnTo>
                  <a:lnTo>
                    <a:pt x="867156" y="1364997"/>
                  </a:lnTo>
                  <a:close/>
                  <a:moveTo>
                    <a:pt x="275337" y="377954"/>
                  </a:moveTo>
                  <a:lnTo>
                    <a:pt x="275337" y="530353"/>
                  </a:lnTo>
                  <a:lnTo>
                    <a:pt x="854839" y="530353"/>
                  </a:lnTo>
                  <a:lnTo>
                    <a:pt x="854839" y="377954"/>
                  </a:lnTo>
                  <a:close/>
                  <a:moveTo>
                    <a:pt x="0" y="0"/>
                  </a:moveTo>
                  <a:lnTo>
                    <a:pt x="1734312" y="0"/>
                  </a:lnTo>
                  <a:lnTo>
                    <a:pt x="1734312" y="5352224"/>
                  </a:lnTo>
                  <a:lnTo>
                    <a:pt x="0" y="5352224"/>
                  </a:lnTo>
                  <a:close/>
                </a:path>
              </a:pathLst>
            </a:cu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-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05129" y="1481518"/>
              <a:ext cx="631190" cy="139065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13335" rIns="0" bIns="0" rtlCol="0">
              <a:spAutoFit/>
            </a:bodyPr>
            <a:lstStyle/>
            <a:p>
              <a:pPr marL="28575">
                <a:lnSpc>
                  <a:spcPts val="985"/>
                </a:lnSpc>
                <a:spcBef>
                  <a:spcPts val="105"/>
                </a:spcBef>
              </a:pPr>
              <a:r>
                <a:rPr sz="1000" dirty="0">
                  <a:latin typeface="Arial"/>
                  <a:cs typeface="Arial"/>
                </a:rPr>
                <a:t>Widget</a:t>
              </a:r>
              <a:r>
                <a:rPr sz="1000" spc="-65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1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321563" y="2255520"/>
              <a:ext cx="1044575" cy="193040"/>
            </a:xfrm>
            <a:prstGeom prst="rect">
              <a:avLst/>
            </a:prstGeom>
            <a:solidFill>
              <a:srgbClr val="F1F1F1"/>
            </a:solidFill>
          </p:spPr>
          <p:txBody>
            <a:bodyPr vert="horz" wrap="square" lIns="0" tIns="42545" rIns="0" bIns="0" rtlCol="0">
              <a:spAutoFit/>
            </a:bodyPr>
            <a:lstStyle/>
            <a:p>
              <a:pPr marL="64769">
                <a:lnSpc>
                  <a:spcPct val="100000"/>
                </a:lnSpc>
                <a:spcBef>
                  <a:spcPts val="335"/>
                </a:spcBef>
              </a:pPr>
              <a:r>
                <a:rPr sz="900" b="1" dirty="0">
                  <a:solidFill>
                    <a:srgbClr val="333E50"/>
                  </a:solidFill>
                  <a:latin typeface="Arial"/>
                  <a:cs typeface="Arial"/>
                </a:rPr>
                <a:t>Choose</a:t>
              </a:r>
              <a:r>
                <a:rPr sz="900" b="1" spc="-80" dirty="0">
                  <a:solidFill>
                    <a:srgbClr val="333E50"/>
                  </a:solidFill>
                  <a:latin typeface="Arial"/>
                  <a:cs typeface="Arial"/>
                </a:rPr>
                <a:t> </a:t>
              </a:r>
              <a:r>
                <a:rPr sz="900" b="1" dirty="0">
                  <a:solidFill>
                    <a:srgbClr val="333E50"/>
                  </a:solidFill>
                  <a:latin typeface="Arial"/>
                  <a:cs typeface="Arial"/>
                </a:rPr>
                <a:t>Location: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484758" y="2413726"/>
              <a:ext cx="866140" cy="512445"/>
            </a:xfrm>
            <a:prstGeom prst="rect">
              <a:avLst/>
            </a:prstGeom>
            <a:solidFill>
              <a:srgbClr val="F1F1F1"/>
            </a:solidFill>
          </p:spPr>
          <p:txBody>
            <a:bodyPr vert="horz" wrap="square" lIns="0" tIns="12065" rIns="0" bIns="0" rtlCol="0">
              <a:spAutoFit/>
            </a:bodyPr>
            <a:lstStyle/>
            <a:p>
              <a:pPr marL="46990">
                <a:lnSpc>
                  <a:spcPct val="100000"/>
                </a:lnSpc>
                <a:spcBef>
                  <a:spcPts val="95"/>
                </a:spcBef>
              </a:pPr>
              <a:r>
                <a:rPr sz="900" b="1" spc="-5" dirty="0">
                  <a:solidFill>
                    <a:srgbClr val="333E50"/>
                  </a:solidFill>
                  <a:latin typeface="Arial"/>
                  <a:cs typeface="Arial"/>
                </a:rPr>
                <a:t>A</a:t>
              </a:r>
              <a:endParaRPr sz="900" dirty="0">
                <a:latin typeface="Arial"/>
                <a:cs typeface="Arial"/>
              </a:endParaRPr>
            </a:p>
            <a:p>
              <a:pPr marL="46990" marR="727710">
                <a:lnSpc>
                  <a:spcPts val="1400"/>
                </a:lnSpc>
                <a:spcBef>
                  <a:spcPts val="90"/>
                </a:spcBef>
              </a:pPr>
              <a:r>
                <a:rPr sz="900" b="1" spc="-5" dirty="0">
                  <a:solidFill>
                    <a:srgbClr val="333E50"/>
                  </a:solidFill>
                  <a:latin typeface="Arial"/>
                  <a:cs typeface="Arial"/>
                </a:rPr>
                <a:t>B  C</a:t>
              </a:r>
              <a:endParaRPr sz="900" dirty="0">
                <a:latin typeface="Arial"/>
                <a:cs typeface="Arial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927538" y="1875539"/>
            <a:ext cx="5087620" cy="3067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400" b="1" spc="-15" dirty="0">
                <a:solidFill>
                  <a:srgbClr val="002C73"/>
                </a:solidFill>
                <a:latin typeface="Arial"/>
                <a:cs typeface="Arial"/>
              </a:rPr>
              <a:t>All </a:t>
            </a:r>
            <a:r>
              <a:rPr sz="1400" b="1" spc="-5" dirty="0">
                <a:solidFill>
                  <a:srgbClr val="002C73"/>
                </a:solidFill>
                <a:latin typeface="Arial"/>
                <a:cs typeface="Arial"/>
              </a:rPr>
              <a:t>(N= </a:t>
            </a:r>
            <a:r>
              <a:rPr sz="1400" b="1" dirty="0">
                <a:solidFill>
                  <a:srgbClr val="002C73"/>
                </a:solidFill>
                <a:latin typeface="Arial"/>
                <a:cs typeface="Arial"/>
              </a:rPr>
              <a:t>1503 </a:t>
            </a:r>
            <a:r>
              <a:rPr sz="1400" b="1" spc="-5" dirty="0">
                <a:solidFill>
                  <a:srgbClr val="002C73"/>
                </a:solidFill>
                <a:latin typeface="Arial"/>
                <a:cs typeface="Arial"/>
              </a:rPr>
              <a:t>EFRs): Locations </a:t>
            </a:r>
            <a:r>
              <a:rPr sz="1400" b="1" spc="-25" dirty="0">
                <a:solidFill>
                  <a:srgbClr val="002C73"/>
                </a:solidFill>
                <a:latin typeface="Arial"/>
                <a:cs typeface="Arial"/>
              </a:rPr>
              <a:t>A, </a:t>
            </a:r>
            <a:r>
              <a:rPr sz="1400" b="1" spc="-5" dirty="0">
                <a:solidFill>
                  <a:srgbClr val="002C73"/>
                </a:solidFill>
                <a:latin typeface="Arial"/>
                <a:cs typeface="Arial"/>
              </a:rPr>
              <a:t>B,</a:t>
            </a:r>
            <a:r>
              <a:rPr sz="1400" b="1" spc="-45" dirty="0">
                <a:solidFill>
                  <a:srgbClr val="002C7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C73"/>
                </a:solidFill>
                <a:latin typeface="Arial"/>
                <a:cs typeface="Arial"/>
              </a:rPr>
              <a:t>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0979" y="1124711"/>
            <a:ext cx="8170545" cy="5299075"/>
          </a:xfrm>
          <a:custGeom>
            <a:avLst/>
            <a:gdLst/>
            <a:ahLst/>
            <a:cxnLst/>
            <a:rect l="l" t="t" r="r" b="b"/>
            <a:pathLst>
              <a:path w="8170545" h="5299075">
                <a:moveTo>
                  <a:pt x="0" y="5298948"/>
                </a:moveTo>
                <a:lnTo>
                  <a:pt x="8170164" y="5298948"/>
                </a:lnTo>
                <a:lnTo>
                  <a:pt x="8170164" y="0"/>
                </a:lnTo>
                <a:lnTo>
                  <a:pt x="0" y="0"/>
                </a:lnTo>
                <a:lnTo>
                  <a:pt x="0" y="529894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61504" y="5399532"/>
            <a:ext cx="4657344" cy="1030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61504" y="5399532"/>
            <a:ext cx="4657725" cy="1030605"/>
          </a:xfrm>
          <a:custGeom>
            <a:avLst/>
            <a:gdLst/>
            <a:ahLst/>
            <a:cxnLst/>
            <a:rect l="l" t="t" r="r" b="b"/>
            <a:pathLst>
              <a:path w="4657725" h="1030604">
                <a:moveTo>
                  <a:pt x="0" y="1030224"/>
                </a:moveTo>
                <a:lnTo>
                  <a:pt x="4657344" y="1030224"/>
                </a:lnTo>
                <a:lnTo>
                  <a:pt x="4657344" y="0"/>
                </a:lnTo>
                <a:lnTo>
                  <a:pt x="0" y="0"/>
                </a:lnTo>
                <a:lnTo>
                  <a:pt x="0" y="1030224"/>
                </a:lnTo>
                <a:close/>
              </a:path>
            </a:pathLst>
          </a:custGeom>
          <a:ln w="12192">
            <a:solidFill>
              <a:srgbClr val="001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31938" y="5485282"/>
            <a:ext cx="43173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Topic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Modeling allows the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user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quickly generate key themes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from the  EFRs without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having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read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all of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1853964" y="2209799"/>
            <a:ext cx="5334000" cy="649223"/>
          </a:xfrm>
          <a:prstGeom prst="rect">
            <a:avLst/>
          </a:prstGeom>
          <a:blipFill>
            <a:blip r:embed="rId2" cstate="print"/>
            <a:srcRect/>
            <a:stretch>
              <a:fillRect t="-15703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5"/>
          <p:cNvSpPr txBox="1"/>
          <p:nvPr/>
        </p:nvSpPr>
        <p:spPr>
          <a:xfrm>
            <a:off x="11584685" y="6588658"/>
            <a:ext cx="2263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 spc="-5" dirty="0" smtClean="0">
                <a:solidFill>
                  <a:srgbClr val="3D8EDE"/>
                </a:solidFill>
                <a:latin typeface="Arial"/>
                <a:cs typeface="Arial"/>
              </a:rPr>
              <a:t>14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0" name="object 4"/>
          <p:cNvSpPr txBox="1"/>
          <p:nvPr/>
        </p:nvSpPr>
        <p:spPr>
          <a:xfrm>
            <a:off x="10461497" y="6588658"/>
            <a:ext cx="868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r>
              <a:rPr sz="1000" spc="-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sz="1000" spc="-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7627" y="3434460"/>
          <a:ext cx="4518660" cy="26408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3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189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01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conduct, note, support, miss, bent, boom, part,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ring,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fue,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done, reveal,</a:t>
                      </a:r>
                      <a:r>
                        <a:rPr sz="9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psi,  actuator, reduce,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constraint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253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charge,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battery,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dead, rust, corrode, terminal, piece, cause,</a:t>
                      </a:r>
                      <a:r>
                        <a:rPr sz="9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spare,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new,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change,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remove,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dispose, motor,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indicator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006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unit,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accomplish,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support,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side,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request,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install,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section,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gray,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job,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static,  proof, respect,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hexnut, pop,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latch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288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65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leak,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drops,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gasket,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crack,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metal,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oil,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part,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seal,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diagnose,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enlarge,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level,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problem, test, pressure,</a:t>
                      </a:r>
                      <a:r>
                        <a:rPr sz="9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system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189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530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paint,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inspect,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closure,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foam,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tactical,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induct,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require,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repair,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perform,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rework,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inch,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expend,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insulation, greater,</a:t>
                      </a:r>
                      <a:r>
                        <a:rPr sz="9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121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464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widget, work,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platform, cable,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ring, remove,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tape, conduct, transfer,  replace, test, residual, use, repair,</a:t>
                      </a:r>
                      <a:r>
                        <a:rPr sz="9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contain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651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inch,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end,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side, unit,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approximate, receive, pound,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contact, measure,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exist,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refer,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expire,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incorporate, reduce,</a:t>
                      </a:r>
                      <a:r>
                        <a:rPr sz="9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specific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50292" y="1713125"/>
            <a:ext cx="5334000" cy="649075"/>
          </a:xfrm>
          <a:prstGeom prst="rect">
            <a:avLst/>
          </a:prstGeom>
          <a:blipFill>
            <a:blip r:embed="rId2" cstate="print"/>
            <a:srcRect/>
            <a:stretch>
              <a:fillRect t="-1" b="-15731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8598" y="2380729"/>
            <a:ext cx="5087620" cy="3067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400" b="1" spc="-15" dirty="0">
                <a:solidFill>
                  <a:srgbClr val="002C73"/>
                </a:solidFill>
                <a:latin typeface="Arial"/>
                <a:cs typeface="Arial"/>
              </a:rPr>
              <a:t>All </a:t>
            </a:r>
            <a:r>
              <a:rPr sz="1400" b="1" spc="-5" dirty="0">
                <a:solidFill>
                  <a:srgbClr val="002C73"/>
                </a:solidFill>
                <a:latin typeface="Arial"/>
                <a:cs typeface="Arial"/>
              </a:rPr>
              <a:t>(N= </a:t>
            </a:r>
            <a:r>
              <a:rPr sz="1400" b="1" dirty="0">
                <a:solidFill>
                  <a:srgbClr val="002C73"/>
                </a:solidFill>
                <a:latin typeface="Arial"/>
                <a:cs typeface="Arial"/>
              </a:rPr>
              <a:t>1503 </a:t>
            </a:r>
            <a:r>
              <a:rPr sz="1400" b="1" spc="-5" dirty="0">
                <a:solidFill>
                  <a:srgbClr val="002C73"/>
                </a:solidFill>
                <a:latin typeface="Arial"/>
                <a:cs typeface="Arial"/>
              </a:rPr>
              <a:t>EFRs): Locations </a:t>
            </a:r>
            <a:r>
              <a:rPr sz="1400" b="1" spc="-25" dirty="0">
                <a:solidFill>
                  <a:srgbClr val="002C73"/>
                </a:solidFill>
                <a:latin typeface="Arial"/>
                <a:cs typeface="Arial"/>
              </a:rPr>
              <a:t>A, </a:t>
            </a:r>
            <a:r>
              <a:rPr sz="1400" b="1" spc="-5" dirty="0">
                <a:solidFill>
                  <a:srgbClr val="002C73"/>
                </a:solidFill>
                <a:latin typeface="Arial"/>
                <a:cs typeface="Arial"/>
              </a:rPr>
              <a:t>B,</a:t>
            </a:r>
            <a:r>
              <a:rPr sz="1400" b="1" spc="-45" dirty="0">
                <a:solidFill>
                  <a:srgbClr val="002C7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2C73"/>
                </a:solidFill>
                <a:latin typeface="Arial"/>
                <a:cs typeface="Arial"/>
              </a:rPr>
              <a:t>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339597"/>
            <a:ext cx="6510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Topic </a:t>
            </a:r>
            <a:r>
              <a:rPr spc="-5" dirty="0"/>
              <a:t>Modeling</a:t>
            </a:r>
            <a:r>
              <a:rPr spc="75" dirty="0"/>
              <a:t> </a:t>
            </a:r>
            <a:r>
              <a:rPr spc="-10" dirty="0"/>
              <a:t>Visualizations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1659" y="1000759"/>
            <a:ext cx="101352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latin typeface="Arial"/>
                <a:cs typeface="Arial"/>
              </a:rPr>
              <a:t>Allows </a:t>
            </a:r>
            <a:r>
              <a:rPr sz="2000" b="1" spc="-5" dirty="0">
                <a:latin typeface="Arial"/>
                <a:cs typeface="Arial"/>
              </a:rPr>
              <a:t>analysts </a:t>
            </a:r>
            <a:r>
              <a:rPr sz="2000" b="1" dirty="0">
                <a:latin typeface="Arial"/>
                <a:cs typeface="Arial"/>
              </a:rPr>
              <a:t>to make sense out of different topics by showing their</a:t>
            </a:r>
            <a:r>
              <a:rPr sz="2000" b="1" spc="-18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prevalence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564" y="1305559"/>
            <a:ext cx="3087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over </a:t>
            </a:r>
            <a:r>
              <a:rPr sz="2000" b="1" dirty="0">
                <a:latin typeface="Arial"/>
                <a:cs typeface="Arial"/>
              </a:rPr>
              <a:t>time and by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location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650735" y="1304544"/>
            <a:ext cx="4369308" cy="2570987"/>
          </a:xfrm>
          <a:custGeom>
            <a:avLst/>
            <a:gdLst>
              <a:gd name="connsiteX0" fmla="*/ 0 w 4369308"/>
              <a:gd name="connsiteY0" fmla="*/ 0 h 2570987"/>
              <a:gd name="connsiteX1" fmla="*/ 4369308 w 4369308"/>
              <a:gd name="connsiteY1" fmla="*/ 0 h 2570987"/>
              <a:gd name="connsiteX2" fmla="*/ 4369308 w 4369308"/>
              <a:gd name="connsiteY2" fmla="*/ 79579 h 2570987"/>
              <a:gd name="connsiteX3" fmla="*/ 3713988 w 4369308"/>
              <a:gd name="connsiteY3" fmla="*/ 79579 h 2570987"/>
              <a:gd name="connsiteX4" fmla="*/ 3713988 w 4369308"/>
              <a:gd name="connsiteY4" fmla="*/ 516968 h 2570987"/>
              <a:gd name="connsiteX5" fmla="*/ 4369308 w 4369308"/>
              <a:gd name="connsiteY5" fmla="*/ 516968 h 2570987"/>
              <a:gd name="connsiteX6" fmla="*/ 4369308 w 4369308"/>
              <a:gd name="connsiteY6" fmla="*/ 2570987 h 2570987"/>
              <a:gd name="connsiteX7" fmla="*/ 0 w 4369308"/>
              <a:gd name="connsiteY7" fmla="*/ 2570987 h 257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9308" h="2570987">
                <a:moveTo>
                  <a:pt x="0" y="0"/>
                </a:moveTo>
                <a:lnTo>
                  <a:pt x="4369308" y="0"/>
                </a:lnTo>
                <a:lnTo>
                  <a:pt x="4369308" y="79579"/>
                </a:lnTo>
                <a:lnTo>
                  <a:pt x="3713988" y="79579"/>
                </a:lnTo>
                <a:lnTo>
                  <a:pt x="3713988" y="516968"/>
                </a:lnTo>
                <a:lnTo>
                  <a:pt x="4369308" y="516968"/>
                </a:lnTo>
                <a:lnTo>
                  <a:pt x="4369308" y="2570987"/>
                </a:lnTo>
                <a:lnTo>
                  <a:pt x="0" y="2570987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22849" y="3992371"/>
            <a:ext cx="3751602" cy="2414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402596" y="1445894"/>
            <a:ext cx="1079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33E50"/>
                </a:solidFill>
                <a:latin typeface="Arial"/>
                <a:cs typeface="Arial"/>
              </a:rPr>
              <a:t>A  B  </a:t>
            </a:r>
            <a:r>
              <a:rPr sz="900" spc="-5" dirty="0">
                <a:solidFill>
                  <a:srgbClr val="333E50"/>
                </a:solidFill>
                <a:latin typeface="Arial"/>
                <a:cs typeface="Arial"/>
              </a:rPr>
              <a:t>C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431780" y="2436876"/>
            <a:ext cx="1636776" cy="1030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31780" y="2436876"/>
            <a:ext cx="1637030" cy="1030605"/>
          </a:xfrm>
          <a:prstGeom prst="rect">
            <a:avLst/>
          </a:prstGeom>
          <a:ln w="12192">
            <a:solidFill>
              <a:srgbClr val="001D52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07314" marR="97155" algn="ct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EFRs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Topic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#4 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from  Location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390888" y="4325111"/>
            <a:ext cx="2732531" cy="621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390888" y="4325111"/>
            <a:ext cx="2733040" cy="622300"/>
          </a:xfrm>
          <a:prstGeom prst="rect">
            <a:avLst/>
          </a:prstGeom>
          <a:ln w="12192">
            <a:solidFill>
              <a:srgbClr val="001D52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48590" marR="140970" algn="ctr">
              <a:lnSpc>
                <a:spcPct val="100000"/>
              </a:lnSpc>
              <a:spcBef>
                <a:spcPts val="254"/>
              </a:spcBef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Topics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#4 and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#5 peaked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together 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2006.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They could be related  failure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modes.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62464" y="5197557"/>
            <a:ext cx="296452" cy="7663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14131" y="4290059"/>
            <a:ext cx="265430" cy="471170"/>
          </a:xfrm>
          <a:custGeom>
            <a:avLst/>
            <a:gdLst/>
            <a:ahLst/>
            <a:cxnLst/>
            <a:rect l="l" t="t" r="r" b="b"/>
            <a:pathLst>
              <a:path w="265429" h="471170">
                <a:moveTo>
                  <a:pt x="0" y="235457"/>
                </a:moveTo>
                <a:lnTo>
                  <a:pt x="4732" y="172861"/>
                </a:lnTo>
                <a:lnTo>
                  <a:pt x="18090" y="116614"/>
                </a:lnTo>
                <a:lnTo>
                  <a:pt x="38814" y="68961"/>
                </a:lnTo>
                <a:lnTo>
                  <a:pt x="65644" y="32145"/>
                </a:lnTo>
                <a:lnTo>
                  <a:pt x="97322" y="8410"/>
                </a:lnTo>
                <a:lnTo>
                  <a:pt x="132588" y="0"/>
                </a:lnTo>
                <a:lnTo>
                  <a:pt x="167853" y="8410"/>
                </a:lnTo>
                <a:lnTo>
                  <a:pt x="199531" y="32145"/>
                </a:lnTo>
                <a:lnTo>
                  <a:pt x="226361" y="68960"/>
                </a:lnTo>
                <a:lnTo>
                  <a:pt x="247085" y="116614"/>
                </a:lnTo>
                <a:lnTo>
                  <a:pt x="260443" y="172861"/>
                </a:lnTo>
                <a:lnTo>
                  <a:pt x="265175" y="235457"/>
                </a:lnTo>
                <a:lnTo>
                  <a:pt x="260443" y="298054"/>
                </a:lnTo>
                <a:lnTo>
                  <a:pt x="247085" y="354301"/>
                </a:lnTo>
                <a:lnTo>
                  <a:pt x="226361" y="401954"/>
                </a:lnTo>
                <a:lnTo>
                  <a:pt x="199531" y="438770"/>
                </a:lnTo>
                <a:lnTo>
                  <a:pt x="167853" y="462505"/>
                </a:lnTo>
                <a:lnTo>
                  <a:pt x="132588" y="470915"/>
                </a:lnTo>
                <a:lnTo>
                  <a:pt x="97322" y="462505"/>
                </a:lnTo>
                <a:lnTo>
                  <a:pt x="65644" y="438770"/>
                </a:lnTo>
                <a:lnTo>
                  <a:pt x="38814" y="401955"/>
                </a:lnTo>
                <a:lnTo>
                  <a:pt x="18090" y="354301"/>
                </a:lnTo>
                <a:lnTo>
                  <a:pt x="4732" y="298054"/>
                </a:lnTo>
                <a:lnTo>
                  <a:pt x="0" y="235457"/>
                </a:lnTo>
                <a:close/>
              </a:path>
            </a:pathLst>
          </a:custGeom>
          <a:ln w="12192">
            <a:solidFill>
              <a:srgbClr val="002C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79307" y="4493640"/>
            <a:ext cx="1072515" cy="114300"/>
          </a:xfrm>
          <a:custGeom>
            <a:avLst/>
            <a:gdLst/>
            <a:ahLst/>
            <a:cxnLst/>
            <a:rect l="l" t="t" r="r" b="b"/>
            <a:pathLst>
              <a:path w="1072515" h="114300">
                <a:moveTo>
                  <a:pt x="76444" y="31622"/>
                </a:moveTo>
                <a:lnTo>
                  <a:pt x="75574" y="44323"/>
                </a:lnTo>
                <a:lnTo>
                  <a:pt x="1071626" y="114045"/>
                </a:lnTo>
                <a:lnTo>
                  <a:pt x="1072515" y="101345"/>
                </a:lnTo>
                <a:lnTo>
                  <a:pt x="76444" y="31622"/>
                </a:lnTo>
                <a:close/>
              </a:path>
              <a:path w="1072515" h="114300">
                <a:moveTo>
                  <a:pt x="78613" y="0"/>
                </a:moveTo>
                <a:lnTo>
                  <a:pt x="0" y="32638"/>
                </a:lnTo>
                <a:lnTo>
                  <a:pt x="73406" y="75945"/>
                </a:lnTo>
                <a:lnTo>
                  <a:pt x="75574" y="44323"/>
                </a:lnTo>
                <a:lnTo>
                  <a:pt x="62865" y="43433"/>
                </a:lnTo>
                <a:lnTo>
                  <a:pt x="63753" y="30733"/>
                </a:lnTo>
                <a:lnTo>
                  <a:pt x="76505" y="30733"/>
                </a:lnTo>
                <a:lnTo>
                  <a:pt x="78613" y="0"/>
                </a:lnTo>
                <a:close/>
              </a:path>
              <a:path w="1072515" h="114300">
                <a:moveTo>
                  <a:pt x="63753" y="30733"/>
                </a:moveTo>
                <a:lnTo>
                  <a:pt x="62865" y="43433"/>
                </a:lnTo>
                <a:lnTo>
                  <a:pt x="75574" y="44323"/>
                </a:lnTo>
                <a:lnTo>
                  <a:pt x="76444" y="31622"/>
                </a:lnTo>
                <a:lnTo>
                  <a:pt x="63753" y="30733"/>
                </a:lnTo>
                <a:close/>
              </a:path>
              <a:path w="1072515" h="114300">
                <a:moveTo>
                  <a:pt x="76505" y="30733"/>
                </a:moveTo>
                <a:lnTo>
                  <a:pt x="63753" y="30733"/>
                </a:lnTo>
                <a:lnTo>
                  <a:pt x="76444" y="31622"/>
                </a:lnTo>
                <a:lnTo>
                  <a:pt x="76505" y="30733"/>
                </a:lnTo>
                <a:close/>
              </a:path>
            </a:pathLst>
          </a:custGeom>
          <a:solidFill>
            <a:srgbClr val="002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31707" y="1391411"/>
            <a:ext cx="439420" cy="2484120"/>
          </a:xfrm>
          <a:custGeom>
            <a:avLst/>
            <a:gdLst/>
            <a:ahLst/>
            <a:cxnLst/>
            <a:rect l="l" t="t" r="r" b="b"/>
            <a:pathLst>
              <a:path w="439420" h="2484120">
                <a:moveTo>
                  <a:pt x="0" y="1242060"/>
                </a:moveTo>
                <a:lnTo>
                  <a:pt x="400" y="1166401"/>
                </a:lnTo>
                <a:lnTo>
                  <a:pt x="1587" y="1091941"/>
                </a:lnTo>
                <a:lnTo>
                  <a:pt x="3537" y="1018809"/>
                </a:lnTo>
                <a:lnTo>
                  <a:pt x="6227" y="947135"/>
                </a:lnTo>
                <a:lnTo>
                  <a:pt x="9633" y="877050"/>
                </a:lnTo>
                <a:lnTo>
                  <a:pt x="13734" y="808682"/>
                </a:lnTo>
                <a:lnTo>
                  <a:pt x="18506" y="742163"/>
                </a:lnTo>
                <a:lnTo>
                  <a:pt x="23926" y="677621"/>
                </a:lnTo>
                <a:lnTo>
                  <a:pt x="29972" y="615188"/>
                </a:lnTo>
                <a:lnTo>
                  <a:pt x="36619" y="554992"/>
                </a:lnTo>
                <a:lnTo>
                  <a:pt x="43845" y="497164"/>
                </a:lnTo>
                <a:lnTo>
                  <a:pt x="51627" y="441834"/>
                </a:lnTo>
                <a:lnTo>
                  <a:pt x="59943" y="389132"/>
                </a:lnTo>
                <a:lnTo>
                  <a:pt x="68768" y="339188"/>
                </a:lnTo>
                <a:lnTo>
                  <a:pt x="78081" y="292131"/>
                </a:lnTo>
                <a:lnTo>
                  <a:pt x="87858" y="248092"/>
                </a:lnTo>
                <a:lnTo>
                  <a:pt x="98076" y="207201"/>
                </a:lnTo>
                <a:lnTo>
                  <a:pt x="108711" y="169587"/>
                </a:lnTo>
                <a:lnTo>
                  <a:pt x="131146" y="104712"/>
                </a:lnTo>
                <a:lnTo>
                  <a:pt x="154976" y="54507"/>
                </a:lnTo>
                <a:lnTo>
                  <a:pt x="180020" y="20012"/>
                </a:lnTo>
                <a:lnTo>
                  <a:pt x="219456" y="0"/>
                </a:lnTo>
                <a:lnTo>
                  <a:pt x="232820" y="2266"/>
                </a:lnTo>
                <a:lnTo>
                  <a:pt x="271553" y="35231"/>
                </a:lnTo>
                <a:lnTo>
                  <a:pt x="296013" y="77711"/>
                </a:lnTo>
                <a:lnTo>
                  <a:pt x="319168" y="135381"/>
                </a:lnTo>
                <a:lnTo>
                  <a:pt x="340835" y="207201"/>
                </a:lnTo>
                <a:lnTo>
                  <a:pt x="351053" y="248092"/>
                </a:lnTo>
                <a:lnTo>
                  <a:pt x="360830" y="292131"/>
                </a:lnTo>
                <a:lnTo>
                  <a:pt x="370143" y="339188"/>
                </a:lnTo>
                <a:lnTo>
                  <a:pt x="378968" y="389132"/>
                </a:lnTo>
                <a:lnTo>
                  <a:pt x="387284" y="441834"/>
                </a:lnTo>
                <a:lnTo>
                  <a:pt x="395066" y="497164"/>
                </a:lnTo>
                <a:lnTo>
                  <a:pt x="402292" y="554992"/>
                </a:lnTo>
                <a:lnTo>
                  <a:pt x="408939" y="615187"/>
                </a:lnTo>
                <a:lnTo>
                  <a:pt x="414985" y="677621"/>
                </a:lnTo>
                <a:lnTo>
                  <a:pt x="420405" y="742163"/>
                </a:lnTo>
                <a:lnTo>
                  <a:pt x="425177" y="808682"/>
                </a:lnTo>
                <a:lnTo>
                  <a:pt x="429278" y="877050"/>
                </a:lnTo>
                <a:lnTo>
                  <a:pt x="432684" y="947135"/>
                </a:lnTo>
                <a:lnTo>
                  <a:pt x="435374" y="1018809"/>
                </a:lnTo>
                <a:lnTo>
                  <a:pt x="437324" y="1091941"/>
                </a:lnTo>
                <a:lnTo>
                  <a:pt x="438511" y="1166401"/>
                </a:lnTo>
                <a:lnTo>
                  <a:pt x="438912" y="1242060"/>
                </a:lnTo>
                <a:lnTo>
                  <a:pt x="438511" y="1317718"/>
                </a:lnTo>
                <a:lnTo>
                  <a:pt x="437324" y="1392178"/>
                </a:lnTo>
                <a:lnTo>
                  <a:pt x="435374" y="1465310"/>
                </a:lnTo>
                <a:lnTo>
                  <a:pt x="432684" y="1536984"/>
                </a:lnTo>
                <a:lnTo>
                  <a:pt x="429278" y="1607069"/>
                </a:lnTo>
                <a:lnTo>
                  <a:pt x="425177" y="1675437"/>
                </a:lnTo>
                <a:lnTo>
                  <a:pt x="420405" y="1741956"/>
                </a:lnTo>
                <a:lnTo>
                  <a:pt x="414985" y="1806498"/>
                </a:lnTo>
                <a:lnTo>
                  <a:pt x="408940" y="1868932"/>
                </a:lnTo>
                <a:lnTo>
                  <a:pt x="402292" y="1929127"/>
                </a:lnTo>
                <a:lnTo>
                  <a:pt x="395066" y="1986955"/>
                </a:lnTo>
                <a:lnTo>
                  <a:pt x="387284" y="2042285"/>
                </a:lnTo>
                <a:lnTo>
                  <a:pt x="378968" y="2094987"/>
                </a:lnTo>
                <a:lnTo>
                  <a:pt x="370143" y="2144931"/>
                </a:lnTo>
                <a:lnTo>
                  <a:pt x="360830" y="2191988"/>
                </a:lnTo>
                <a:lnTo>
                  <a:pt x="351053" y="2236027"/>
                </a:lnTo>
                <a:lnTo>
                  <a:pt x="340835" y="2276918"/>
                </a:lnTo>
                <a:lnTo>
                  <a:pt x="330200" y="2314532"/>
                </a:lnTo>
                <a:lnTo>
                  <a:pt x="307765" y="2379407"/>
                </a:lnTo>
                <a:lnTo>
                  <a:pt x="283935" y="2429612"/>
                </a:lnTo>
                <a:lnTo>
                  <a:pt x="258891" y="2464107"/>
                </a:lnTo>
                <a:lnTo>
                  <a:pt x="219456" y="2484120"/>
                </a:lnTo>
                <a:lnTo>
                  <a:pt x="206091" y="2481853"/>
                </a:lnTo>
                <a:lnTo>
                  <a:pt x="167358" y="2448888"/>
                </a:lnTo>
                <a:lnTo>
                  <a:pt x="142898" y="2406408"/>
                </a:lnTo>
                <a:lnTo>
                  <a:pt x="119743" y="2348738"/>
                </a:lnTo>
                <a:lnTo>
                  <a:pt x="98076" y="2276918"/>
                </a:lnTo>
                <a:lnTo>
                  <a:pt x="87858" y="2236027"/>
                </a:lnTo>
                <a:lnTo>
                  <a:pt x="78081" y="2191988"/>
                </a:lnTo>
                <a:lnTo>
                  <a:pt x="68768" y="2144931"/>
                </a:lnTo>
                <a:lnTo>
                  <a:pt x="59943" y="2094987"/>
                </a:lnTo>
                <a:lnTo>
                  <a:pt x="51627" y="2042285"/>
                </a:lnTo>
                <a:lnTo>
                  <a:pt x="43845" y="1986955"/>
                </a:lnTo>
                <a:lnTo>
                  <a:pt x="36619" y="1929127"/>
                </a:lnTo>
                <a:lnTo>
                  <a:pt x="29972" y="1868932"/>
                </a:lnTo>
                <a:lnTo>
                  <a:pt x="23926" y="1806498"/>
                </a:lnTo>
                <a:lnTo>
                  <a:pt x="18506" y="1741956"/>
                </a:lnTo>
                <a:lnTo>
                  <a:pt x="13734" y="1675437"/>
                </a:lnTo>
                <a:lnTo>
                  <a:pt x="9633" y="1607069"/>
                </a:lnTo>
                <a:lnTo>
                  <a:pt x="6227" y="1536984"/>
                </a:lnTo>
                <a:lnTo>
                  <a:pt x="3537" y="1465310"/>
                </a:lnTo>
                <a:lnTo>
                  <a:pt x="1587" y="1392178"/>
                </a:lnTo>
                <a:lnTo>
                  <a:pt x="400" y="1317718"/>
                </a:lnTo>
                <a:lnTo>
                  <a:pt x="0" y="1242060"/>
                </a:lnTo>
                <a:close/>
              </a:path>
            </a:pathLst>
          </a:custGeom>
          <a:ln w="12192">
            <a:solidFill>
              <a:srgbClr val="002C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15" y="1676400"/>
            <a:ext cx="5512435" cy="4632960"/>
          </a:xfrm>
          <a:custGeom>
            <a:avLst/>
            <a:gdLst/>
            <a:ahLst/>
            <a:cxnLst/>
            <a:rect l="l" t="t" r="r" b="b"/>
            <a:pathLst>
              <a:path w="5512435" h="4632960">
                <a:moveTo>
                  <a:pt x="0" y="4632960"/>
                </a:moveTo>
                <a:lnTo>
                  <a:pt x="5512308" y="4632960"/>
                </a:lnTo>
                <a:lnTo>
                  <a:pt x="5512308" y="0"/>
                </a:lnTo>
                <a:lnTo>
                  <a:pt x="0" y="0"/>
                </a:lnTo>
                <a:lnTo>
                  <a:pt x="0" y="463296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08930" y="3157220"/>
            <a:ext cx="1714627" cy="26055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/>
          <a:srcRect t="58527"/>
          <a:stretch/>
        </p:blipFill>
        <p:spPr>
          <a:xfrm>
            <a:off x="178901" y="2721391"/>
            <a:ext cx="5334462" cy="692794"/>
          </a:xfrm>
          <a:prstGeom prst="rect">
            <a:avLst/>
          </a:prstGeom>
        </p:spPr>
      </p:pic>
      <p:sp>
        <p:nvSpPr>
          <p:cNvPr id="24" name="object 5"/>
          <p:cNvSpPr txBox="1"/>
          <p:nvPr/>
        </p:nvSpPr>
        <p:spPr>
          <a:xfrm>
            <a:off x="11584685" y="6588658"/>
            <a:ext cx="2263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 spc="-5" dirty="0" smtClean="0">
                <a:solidFill>
                  <a:srgbClr val="3D8EDE"/>
                </a:solidFill>
                <a:latin typeface="Arial"/>
                <a:cs typeface="Arial"/>
              </a:rPr>
              <a:t>15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10461497" y="6588658"/>
            <a:ext cx="868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r>
              <a:rPr sz="1000" spc="-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sz="1000" spc="-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028775" y="1161619"/>
            <a:ext cx="1848355" cy="5094195"/>
            <a:chOff x="3862497" y="1041654"/>
            <a:chExt cx="1734312" cy="5235188"/>
          </a:xfrm>
        </p:grpSpPr>
        <p:sp>
          <p:nvSpPr>
            <p:cNvPr id="15" name="Freeform 14"/>
            <p:cNvSpPr/>
            <p:nvPr/>
          </p:nvSpPr>
          <p:spPr>
            <a:xfrm>
              <a:off x="3862497" y="1041654"/>
              <a:ext cx="1734312" cy="5235188"/>
            </a:xfrm>
            <a:custGeom>
              <a:avLst/>
              <a:gdLst>
                <a:gd name="connsiteX0" fmla="*/ 321183 w 1734312"/>
                <a:gd name="connsiteY0" fmla="*/ 1364997 h 5352224"/>
                <a:gd name="connsiteX1" fmla="*/ 321183 w 1734312"/>
                <a:gd name="connsiteY1" fmla="*/ 1794638 h 5352224"/>
                <a:gd name="connsiteX2" fmla="*/ 867156 w 1734312"/>
                <a:gd name="connsiteY2" fmla="*/ 1794638 h 5352224"/>
                <a:gd name="connsiteX3" fmla="*/ 867156 w 1734312"/>
                <a:gd name="connsiteY3" fmla="*/ 1364997 h 5352224"/>
                <a:gd name="connsiteX4" fmla="*/ 275337 w 1734312"/>
                <a:gd name="connsiteY4" fmla="*/ 377954 h 5352224"/>
                <a:gd name="connsiteX5" fmla="*/ 275337 w 1734312"/>
                <a:gd name="connsiteY5" fmla="*/ 530353 h 5352224"/>
                <a:gd name="connsiteX6" fmla="*/ 854839 w 1734312"/>
                <a:gd name="connsiteY6" fmla="*/ 530353 h 5352224"/>
                <a:gd name="connsiteX7" fmla="*/ 854839 w 1734312"/>
                <a:gd name="connsiteY7" fmla="*/ 377954 h 5352224"/>
                <a:gd name="connsiteX8" fmla="*/ 0 w 1734312"/>
                <a:gd name="connsiteY8" fmla="*/ 0 h 5352224"/>
                <a:gd name="connsiteX9" fmla="*/ 1734312 w 1734312"/>
                <a:gd name="connsiteY9" fmla="*/ 0 h 5352224"/>
                <a:gd name="connsiteX10" fmla="*/ 1734312 w 1734312"/>
                <a:gd name="connsiteY10" fmla="*/ 5352224 h 5352224"/>
                <a:gd name="connsiteX11" fmla="*/ 0 w 1734312"/>
                <a:gd name="connsiteY11" fmla="*/ 5352224 h 535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4312" h="5352224">
                  <a:moveTo>
                    <a:pt x="321183" y="1364997"/>
                  </a:moveTo>
                  <a:lnTo>
                    <a:pt x="321183" y="1794638"/>
                  </a:lnTo>
                  <a:lnTo>
                    <a:pt x="867156" y="1794638"/>
                  </a:lnTo>
                  <a:lnTo>
                    <a:pt x="867156" y="1364997"/>
                  </a:lnTo>
                  <a:close/>
                  <a:moveTo>
                    <a:pt x="275337" y="377954"/>
                  </a:moveTo>
                  <a:lnTo>
                    <a:pt x="275337" y="530353"/>
                  </a:lnTo>
                  <a:lnTo>
                    <a:pt x="854839" y="530353"/>
                  </a:lnTo>
                  <a:lnTo>
                    <a:pt x="854839" y="377954"/>
                  </a:lnTo>
                  <a:close/>
                  <a:moveTo>
                    <a:pt x="0" y="0"/>
                  </a:moveTo>
                  <a:lnTo>
                    <a:pt x="1734312" y="0"/>
                  </a:lnTo>
                  <a:lnTo>
                    <a:pt x="1734312" y="5352224"/>
                  </a:lnTo>
                  <a:lnTo>
                    <a:pt x="0" y="5352224"/>
                  </a:lnTo>
                  <a:close/>
                </a:path>
              </a:pathLst>
            </a:custGeom>
            <a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19"/>
            <p:cNvSpPr txBox="1"/>
            <p:nvPr/>
          </p:nvSpPr>
          <p:spPr>
            <a:xfrm>
              <a:off x="4098463" y="1430907"/>
              <a:ext cx="631190" cy="136024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13335" rIns="0" bIns="0" rtlCol="0">
              <a:spAutoFit/>
            </a:bodyPr>
            <a:lstStyle/>
            <a:p>
              <a:pPr marL="28575">
                <a:lnSpc>
                  <a:spcPts val="985"/>
                </a:lnSpc>
                <a:spcBef>
                  <a:spcPts val="105"/>
                </a:spcBef>
              </a:pPr>
              <a:r>
                <a:rPr sz="1000" dirty="0">
                  <a:latin typeface="Arial"/>
                  <a:cs typeface="Arial"/>
                </a:rPr>
                <a:t>Widget</a:t>
              </a:r>
              <a:r>
                <a:rPr sz="1000" spc="-65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1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17" name="object 20"/>
            <p:cNvSpPr txBox="1"/>
            <p:nvPr/>
          </p:nvSpPr>
          <p:spPr>
            <a:xfrm>
              <a:off x="4014897" y="2187984"/>
              <a:ext cx="1044575" cy="188819"/>
            </a:xfrm>
            <a:prstGeom prst="rect">
              <a:avLst/>
            </a:prstGeom>
            <a:solidFill>
              <a:srgbClr val="F1F1F1"/>
            </a:solidFill>
          </p:spPr>
          <p:txBody>
            <a:bodyPr vert="horz" wrap="square" lIns="0" tIns="42545" rIns="0" bIns="0" rtlCol="0">
              <a:spAutoFit/>
            </a:bodyPr>
            <a:lstStyle/>
            <a:p>
              <a:pPr marL="64769">
                <a:lnSpc>
                  <a:spcPct val="100000"/>
                </a:lnSpc>
                <a:spcBef>
                  <a:spcPts val="335"/>
                </a:spcBef>
              </a:pPr>
              <a:r>
                <a:rPr sz="900" b="1" dirty="0">
                  <a:solidFill>
                    <a:srgbClr val="333E50"/>
                  </a:solidFill>
                  <a:latin typeface="Arial"/>
                  <a:cs typeface="Arial"/>
                </a:rPr>
                <a:t>Choose</a:t>
              </a:r>
              <a:r>
                <a:rPr sz="900" b="1" spc="-80" dirty="0">
                  <a:solidFill>
                    <a:srgbClr val="333E50"/>
                  </a:solidFill>
                  <a:latin typeface="Arial"/>
                  <a:cs typeface="Arial"/>
                </a:rPr>
                <a:t> </a:t>
              </a:r>
              <a:r>
                <a:rPr sz="900" b="1" dirty="0">
                  <a:solidFill>
                    <a:srgbClr val="333E50"/>
                  </a:solidFill>
                  <a:latin typeface="Arial"/>
                  <a:cs typeface="Arial"/>
                </a:rPr>
                <a:t>Location: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18" name="object 21"/>
            <p:cNvSpPr txBox="1"/>
            <p:nvPr/>
          </p:nvSpPr>
          <p:spPr>
            <a:xfrm>
              <a:off x="4178092" y="2342731"/>
              <a:ext cx="866140" cy="470666"/>
            </a:xfrm>
            <a:prstGeom prst="rect">
              <a:avLst/>
            </a:prstGeom>
            <a:solidFill>
              <a:srgbClr val="F1F1F1"/>
            </a:solidFill>
          </p:spPr>
          <p:txBody>
            <a:bodyPr vert="horz" wrap="square" lIns="0" tIns="12065" rIns="0" bIns="0" rtlCol="0">
              <a:spAutoFit/>
            </a:bodyPr>
            <a:lstStyle/>
            <a:p>
              <a:pPr marL="46990">
                <a:lnSpc>
                  <a:spcPct val="100000"/>
                </a:lnSpc>
                <a:spcBef>
                  <a:spcPts val="95"/>
                </a:spcBef>
              </a:pPr>
              <a:r>
                <a:rPr sz="900" b="1" spc="-5" dirty="0">
                  <a:solidFill>
                    <a:srgbClr val="333E50"/>
                  </a:solidFill>
                  <a:latin typeface="Arial"/>
                  <a:cs typeface="Arial"/>
                </a:rPr>
                <a:t>A</a:t>
              </a:r>
              <a:endParaRPr sz="900" dirty="0">
                <a:latin typeface="Arial"/>
                <a:cs typeface="Arial"/>
              </a:endParaRPr>
            </a:p>
            <a:p>
              <a:pPr marL="46990" marR="727710">
                <a:lnSpc>
                  <a:spcPts val="1400"/>
                </a:lnSpc>
                <a:spcBef>
                  <a:spcPts val="90"/>
                </a:spcBef>
              </a:pPr>
              <a:r>
                <a:rPr sz="900" b="1" spc="-5" dirty="0">
                  <a:solidFill>
                    <a:srgbClr val="333E50"/>
                  </a:solidFill>
                  <a:latin typeface="Arial"/>
                  <a:cs typeface="Arial"/>
                </a:rPr>
                <a:t>B  </a:t>
              </a:r>
              <a:endParaRPr lang="en-US" sz="900" b="1" spc="-5" dirty="0" smtClean="0">
                <a:solidFill>
                  <a:srgbClr val="333E50"/>
                </a:solidFill>
                <a:latin typeface="Arial"/>
                <a:cs typeface="Arial"/>
              </a:endParaRPr>
            </a:p>
            <a:p>
              <a:pPr marL="46990" marR="727710">
                <a:lnSpc>
                  <a:spcPts val="1400"/>
                </a:lnSpc>
                <a:spcBef>
                  <a:spcPts val="90"/>
                </a:spcBef>
              </a:pPr>
              <a:r>
                <a:rPr sz="900" b="1" spc="-5" dirty="0" smtClean="0">
                  <a:solidFill>
                    <a:srgbClr val="333E50"/>
                  </a:solidFill>
                  <a:latin typeface="Arial"/>
                  <a:cs typeface="Arial"/>
                </a:rPr>
                <a:t>C</a:t>
              </a:r>
              <a:endParaRPr sz="900" dirty="0">
                <a:latin typeface="Arial"/>
                <a:cs typeface="Arial"/>
              </a:endParaRPr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9597"/>
            <a:ext cx="7653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Visualizations </a:t>
            </a:r>
            <a:r>
              <a:rPr dirty="0"/>
              <a:t>for </a:t>
            </a:r>
            <a:r>
              <a:rPr spc="-70" dirty="0"/>
              <a:t>Text</a:t>
            </a:r>
            <a:r>
              <a:rPr spc="30" dirty="0"/>
              <a:t> </a:t>
            </a:r>
            <a:r>
              <a:rPr spc="-5" dirty="0"/>
              <a:t>Correlations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5938933" y="1610652"/>
            <a:ext cx="4751036" cy="4606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26888" y="1089660"/>
            <a:ext cx="6317867" cy="324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6971" y="1059180"/>
            <a:ext cx="8170545" cy="5299075"/>
          </a:xfrm>
          <a:custGeom>
            <a:avLst/>
            <a:gdLst/>
            <a:ahLst/>
            <a:cxnLst/>
            <a:rect l="l" t="t" r="r" b="b"/>
            <a:pathLst>
              <a:path w="8170545" h="5299075">
                <a:moveTo>
                  <a:pt x="0" y="5298948"/>
                </a:moveTo>
                <a:lnTo>
                  <a:pt x="8170164" y="5298948"/>
                </a:lnTo>
                <a:lnTo>
                  <a:pt x="8170164" y="0"/>
                </a:lnTo>
                <a:lnTo>
                  <a:pt x="0" y="0"/>
                </a:lnTo>
                <a:lnTo>
                  <a:pt x="0" y="529894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4500" y="1041654"/>
            <a:ext cx="3359785" cy="18783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b="1" spc="-5" dirty="0">
                <a:latin typeface="Arial"/>
                <a:cs typeface="Arial"/>
              </a:rPr>
              <a:t>The user chooses a term  from the </a:t>
            </a:r>
            <a:r>
              <a:rPr sz="1900" b="1" dirty="0">
                <a:latin typeface="Arial"/>
                <a:cs typeface="Arial"/>
              </a:rPr>
              <a:t>drop-down </a:t>
            </a:r>
            <a:r>
              <a:rPr sz="1900" b="1" spc="-5" dirty="0">
                <a:latin typeface="Arial"/>
                <a:cs typeface="Arial"/>
              </a:rPr>
              <a:t>list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of  “common </a:t>
            </a:r>
            <a:r>
              <a:rPr sz="1900" b="1" spc="-10" dirty="0">
                <a:latin typeface="Arial"/>
                <a:cs typeface="Arial"/>
              </a:rPr>
              <a:t>terms”. </a:t>
            </a:r>
            <a:r>
              <a:rPr sz="1900" b="1" spc="-5" dirty="0">
                <a:latin typeface="Arial"/>
                <a:cs typeface="Arial"/>
              </a:rPr>
              <a:t>The top  30 </a:t>
            </a:r>
            <a:r>
              <a:rPr sz="1900" b="1" spc="-10" dirty="0">
                <a:latin typeface="Arial"/>
                <a:cs typeface="Arial"/>
              </a:rPr>
              <a:t>terms </a:t>
            </a:r>
            <a:r>
              <a:rPr sz="1900" b="1" spc="-5" dirty="0">
                <a:latin typeface="Arial"/>
                <a:cs typeface="Arial"/>
              </a:rPr>
              <a:t>are available,  and </a:t>
            </a:r>
            <a:r>
              <a:rPr sz="1900" b="1" dirty="0">
                <a:latin typeface="Arial"/>
                <a:cs typeface="Arial"/>
              </a:rPr>
              <a:t>will </a:t>
            </a:r>
            <a:r>
              <a:rPr sz="1900" b="1" spc="-5" dirty="0">
                <a:latin typeface="Arial"/>
                <a:cs typeface="Arial"/>
              </a:rPr>
              <a:t>dynamically  change based on </a:t>
            </a:r>
            <a:r>
              <a:rPr sz="1900" b="1" dirty="0">
                <a:latin typeface="Arial"/>
                <a:cs typeface="Arial"/>
              </a:rPr>
              <a:t>the  </a:t>
            </a:r>
            <a:r>
              <a:rPr sz="1900" b="1" spc="-5" dirty="0">
                <a:latin typeface="Arial"/>
                <a:cs typeface="Arial"/>
              </a:rPr>
              <a:t>combination of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filters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00" y="3381247"/>
            <a:ext cx="3296285" cy="280098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marR="62230" indent="-342900">
              <a:lnSpc>
                <a:spcPts val="2050"/>
              </a:lnSpc>
              <a:spcBef>
                <a:spcPts val="3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b="1" spc="-35" dirty="0">
                <a:latin typeface="Arial"/>
                <a:cs typeface="Arial"/>
              </a:rPr>
              <a:t>Terms </a:t>
            </a:r>
            <a:r>
              <a:rPr sz="1900" b="1" spc="5" dirty="0">
                <a:latin typeface="Arial"/>
                <a:cs typeface="Arial"/>
              </a:rPr>
              <a:t>with </a:t>
            </a:r>
            <a:r>
              <a:rPr sz="1900" b="1" spc="-5" dirty="0">
                <a:latin typeface="Arial"/>
                <a:cs typeface="Arial"/>
              </a:rPr>
              <a:t>a correlation  coefficient ≥ the selected  limit </a:t>
            </a:r>
            <a:r>
              <a:rPr sz="1900" b="1" dirty="0">
                <a:latin typeface="Arial"/>
                <a:cs typeface="Arial"/>
              </a:rPr>
              <a:t>will </a:t>
            </a:r>
            <a:r>
              <a:rPr sz="1900" b="1" spc="-5" dirty="0">
                <a:latin typeface="Arial"/>
                <a:cs typeface="Arial"/>
              </a:rPr>
              <a:t>be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connected</a:t>
            </a:r>
            <a:endParaRPr sz="1900">
              <a:latin typeface="Arial"/>
              <a:cs typeface="Arial"/>
            </a:endParaRPr>
          </a:p>
          <a:p>
            <a:pPr marL="820419" marR="198755" lvl="1" indent="-343535">
              <a:lnSpc>
                <a:spcPts val="1620"/>
              </a:lnSpc>
              <a:spcBef>
                <a:spcPts val="409"/>
              </a:spcBef>
              <a:buFont typeface="Arial"/>
              <a:buChar char="•"/>
              <a:tabLst>
                <a:tab pos="820419" algn="l"/>
                <a:tab pos="821055" algn="l"/>
              </a:tabLst>
            </a:pPr>
            <a:r>
              <a:rPr sz="1500" b="1" dirty="0">
                <a:latin typeface="Arial"/>
                <a:cs typeface="Arial"/>
              </a:rPr>
              <a:t>Correlation coefficient is  </a:t>
            </a:r>
            <a:r>
              <a:rPr sz="1500" b="1" spc="-5" dirty="0">
                <a:latin typeface="Arial"/>
                <a:cs typeface="Arial"/>
              </a:rPr>
              <a:t>computed by using </a:t>
            </a:r>
            <a:r>
              <a:rPr sz="1500" b="1" dirty="0">
                <a:latin typeface="Arial"/>
                <a:cs typeface="Arial"/>
              </a:rPr>
              <a:t>the  term </a:t>
            </a:r>
            <a:r>
              <a:rPr sz="1500" b="1" spc="-5" dirty="0">
                <a:latin typeface="Arial"/>
                <a:cs typeface="Arial"/>
              </a:rPr>
              <a:t>columns </a:t>
            </a:r>
            <a:r>
              <a:rPr sz="1500" b="1" dirty="0">
                <a:latin typeface="Arial"/>
                <a:cs typeface="Arial"/>
              </a:rPr>
              <a:t>in the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DTM</a:t>
            </a:r>
            <a:endParaRPr sz="15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750">
              <a:latin typeface="Arial"/>
              <a:cs typeface="Arial"/>
            </a:endParaRPr>
          </a:p>
          <a:p>
            <a:pPr marL="355600" marR="5080" indent="-342900">
              <a:lnSpc>
                <a:spcPct val="901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b="1" spc="-5" dirty="0">
                <a:latin typeface="Arial"/>
                <a:cs typeface="Arial"/>
              </a:rPr>
              <a:t>User can </a:t>
            </a:r>
            <a:r>
              <a:rPr sz="1900" b="1" spc="-15" dirty="0">
                <a:latin typeface="Arial"/>
                <a:cs typeface="Arial"/>
              </a:rPr>
              <a:t>view </a:t>
            </a:r>
            <a:r>
              <a:rPr sz="1900" b="1" spc="-5" dirty="0">
                <a:latin typeface="Arial"/>
                <a:cs typeface="Arial"/>
              </a:rPr>
              <a:t>5, 10, 15 or  20 correlated </a:t>
            </a:r>
            <a:r>
              <a:rPr sz="1900" b="1" spc="-10" dirty="0">
                <a:latin typeface="Arial"/>
                <a:cs typeface="Arial"/>
              </a:rPr>
              <a:t>terms </a:t>
            </a:r>
            <a:r>
              <a:rPr sz="1900" b="1" spc="-5" dirty="0">
                <a:latin typeface="Arial"/>
                <a:cs typeface="Arial"/>
              </a:rPr>
              <a:t>at a  time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11584685" y="6588658"/>
            <a:ext cx="2263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 spc="-5" dirty="0" smtClean="0">
                <a:solidFill>
                  <a:srgbClr val="3D8EDE"/>
                </a:solidFill>
                <a:latin typeface="Arial"/>
                <a:cs typeface="Arial"/>
              </a:rPr>
              <a:t>16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0" name="object 4"/>
          <p:cNvSpPr txBox="1"/>
          <p:nvPr/>
        </p:nvSpPr>
        <p:spPr>
          <a:xfrm>
            <a:off x="10461497" y="6588658"/>
            <a:ext cx="868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r>
              <a:rPr sz="1000" spc="-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sz="1000" spc="-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2750" y="1708948"/>
            <a:ext cx="6324663" cy="228600"/>
          </a:xfrm>
          <a:prstGeom prst="rect">
            <a:avLst/>
          </a:prstGeom>
          <a:blipFill>
            <a:blip r:embed="rId2" cstate="print"/>
            <a:srcRect/>
            <a:stretch>
              <a:fillRect t="-77490" b="-9816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39597"/>
            <a:ext cx="39293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Viewing </a:t>
            </a:r>
            <a:r>
              <a:rPr dirty="0"/>
              <a:t>Raw</a:t>
            </a:r>
            <a:r>
              <a:rPr spc="-40" dirty="0"/>
              <a:t> </a:t>
            </a:r>
            <a:r>
              <a:rPr spc="-5" dirty="0"/>
              <a:t>Data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32" y="1012951"/>
            <a:ext cx="2541270" cy="424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spc="-5" dirty="0">
                <a:latin typeface="Arial"/>
                <a:cs typeface="Arial"/>
              </a:rPr>
              <a:t>Displays </a:t>
            </a:r>
            <a:r>
              <a:rPr sz="2000" b="1" dirty="0">
                <a:latin typeface="Arial"/>
                <a:cs typeface="Arial"/>
              </a:rPr>
              <a:t>an </a:t>
            </a:r>
            <a:r>
              <a:rPr sz="2000" b="1" spc="-5" dirty="0">
                <a:latin typeface="Arial"/>
                <a:cs typeface="Arial"/>
              </a:rPr>
              <a:t>EFR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  its </a:t>
            </a:r>
            <a:r>
              <a:rPr sz="2000" b="1" spc="-10" dirty="0">
                <a:latin typeface="Arial"/>
                <a:cs typeface="Arial"/>
              </a:rPr>
              <a:t>raw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form</a:t>
            </a:r>
            <a:endParaRPr sz="2000" dirty="0">
              <a:latin typeface="Arial"/>
              <a:cs typeface="Arial"/>
            </a:endParaRPr>
          </a:p>
          <a:p>
            <a:pPr marL="241300" marR="300990" indent="-22923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latin typeface="Arial"/>
                <a:cs typeface="Arial"/>
              </a:rPr>
              <a:t>User is able to  search the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EFRs  for key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words</a:t>
            </a:r>
            <a:endParaRPr sz="2000" dirty="0">
              <a:latin typeface="Arial"/>
              <a:cs typeface="Arial"/>
            </a:endParaRPr>
          </a:p>
          <a:p>
            <a:pPr marL="241300" marR="76835" indent="-22923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latin typeface="Arial"/>
                <a:cs typeface="Arial"/>
              </a:rPr>
              <a:t>Useful in  conjunction </a:t>
            </a:r>
            <a:r>
              <a:rPr sz="2000" b="1" spc="5" dirty="0">
                <a:latin typeface="Arial"/>
                <a:cs typeface="Arial"/>
              </a:rPr>
              <a:t>with  </a:t>
            </a:r>
            <a:r>
              <a:rPr sz="2000" b="1" dirty="0">
                <a:latin typeface="Arial"/>
                <a:cs typeface="Arial"/>
              </a:rPr>
              <a:t>other </a:t>
            </a:r>
            <a:r>
              <a:rPr sz="2000" b="1" spc="-5" dirty="0">
                <a:latin typeface="Arial"/>
                <a:cs typeface="Arial"/>
              </a:rPr>
              <a:t>analyses </a:t>
            </a:r>
            <a:r>
              <a:rPr sz="2000" b="1" dirty="0">
                <a:latin typeface="Arial"/>
                <a:cs typeface="Arial"/>
              </a:rPr>
              <a:t>to  better understand  </a:t>
            </a:r>
            <a:r>
              <a:rPr sz="2000" b="1" spc="5" dirty="0">
                <a:latin typeface="Arial"/>
                <a:cs typeface="Arial"/>
              </a:rPr>
              <a:t>what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happening  (e.g., </a:t>
            </a:r>
            <a:r>
              <a:rPr sz="2000" b="1" spc="-5" dirty="0">
                <a:latin typeface="Arial"/>
                <a:cs typeface="Arial"/>
              </a:rPr>
              <a:t>identifying  </a:t>
            </a:r>
            <a:r>
              <a:rPr sz="2000" b="1" dirty="0">
                <a:latin typeface="Arial"/>
                <a:cs typeface="Arial"/>
              </a:rPr>
              <a:t>the key theme of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  topic)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3363" y="2221229"/>
            <a:ext cx="1333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26888" y="1089660"/>
            <a:ext cx="6317867" cy="324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6971" y="1059180"/>
            <a:ext cx="8170545" cy="5299075"/>
          </a:xfrm>
          <a:custGeom>
            <a:avLst/>
            <a:gdLst/>
            <a:ahLst/>
            <a:cxnLst/>
            <a:rect l="l" t="t" r="r" b="b"/>
            <a:pathLst>
              <a:path w="8170545" h="5299075">
                <a:moveTo>
                  <a:pt x="0" y="5298948"/>
                </a:moveTo>
                <a:lnTo>
                  <a:pt x="8170164" y="5298948"/>
                </a:lnTo>
                <a:lnTo>
                  <a:pt x="8170164" y="0"/>
                </a:lnTo>
                <a:lnTo>
                  <a:pt x="0" y="0"/>
                </a:lnTo>
                <a:lnTo>
                  <a:pt x="0" y="529894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98820" y="1525524"/>
            <a:ext cx="4607560" cy="1524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170"/>
              </a:lnSpc>
            </a:pPr>
            <a:r>
              <a:rPr sz="1000" b="1" spc="-5" dirty="0">
                <a:latin typeface="Arial"/>
                <a:cs typeface="Arial"/>
              </a:rPr>
              <a:t>EFRs by Event Date and </a:t>
            </a:r>
            <a:r>
              <a:rPr sz="1000" b="1" spc="-10" dirty="0">
                <a:latin typeface="Arial"/>
                <a:cs typeface="Arial"/>
              </a:rPr>
              <a:t>Action</a:t>
            </a:r>
            <a:r>
              <a:rPr sz="1000" b="1" spc="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Taken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84976" y="2011679"/>
            <a:ext cx="539750" cy="178435"/>
          </a:xfrm>
          <a:custGeom>
            <a:avLst/>
            <a:gdLst/>
            <a:ahLst/>
            <a:cxnLst/>
            <a:rect l="l" t="t" r="r" b="b"/>
            <a:pathLst>
              <a:path w="539750" h="178435">
                <a:moveTo>
                  <a:pt x="0" y="178308"/>
                </a:moveTo>
                <a:lnTo>
                  <a:pt x="539496" y="178308"/>
                </a:lnTo>
                <a:lnTo>
                  <a:pt x="539496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83426" y="1992884"/>
            <a:ext cx="216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P/N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40880" y="2011679"/>
            <a:ext cx="407034" cy="178435"/>
          </a:xfrm>
          <a:custGeom>
            <a:avLst/>
            <a:gdLst/>
            <a:ahLst/>
            <a:cxnLst/>
            <a:rect l="l" t="t" r="r" b="b"/>
            <a:pathLst>
              <a:path w="407034" h="178435">
                <a:moveTo>
                  <a:pt x="0" y="178308"/>
                </a:moveTo>
                <a:lnTo>
                  <a:pt x="406907" y="178308"/>
                </a:lnTo>
                <a:lnTo>
                  <a:pt x="406907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80019" y="1962911"/>
            <a:ext cx="690880" cy="230504"/>
          </a:xfrm>
          <a:custGeom>
            <a:avLst/>
            <a:gdLst/>
            <a:ahLst/>
            <a:cxnLst/>
            <a:rect l="l" t="t" r="r" b="b"/>
            <a:pathLst>
              <a:path w="690879" h="230505">
                <a:moveTo>
                  <a:pt x="0" y="230124"/>
                </a:moveTo>
                <a:lnTo>
                  <a:pt x="690372" y="230124"/>
                </a:lnTo>
                <a:lnTo>
                  <a:pt x="690372" y="0"/>
                </a:lnTo>
                <a:lnTo>
                  <a:pt x="0" y="0"/>
                </a:lnTo>
                <a:lnTo>
                  <a:pt x="0" y="230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45652" y="2011679"/>
            <a:ext cx="631190" cy="160020"/>
          </a:xfrm>
          <a:custGeom>
            <a:avLst/>
            <a:gdLst/>
            <a:ahLst/>
            <a:cxnLst/>
            <a:rect l="l" t="t" r="r" b="b"/>
            <a:pathLst>
              <a:path w="631190" h="160019">
                <a:moveTo>
                  <a:pt x="0" y="160020"/>
                </a:moveTo>
                <a:lnTo>
                  <a:pt x="630935" y="160020"/>
                </a:lnTo>
                <a:lnTo>
                  <a:pt x="630935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79152" y="2020823"/>
            <a:ext cx="495300" cy="169545"/>
          </a:xfrm>
          <a:custGeom>
            <a:avLst/>
            <a:gdLst/>
            <a:ahLst/>
            <a:cxnLst/>
            <a:rect l="l" t="t" r="r" b="b"/>
            <a:pathLst>
              <a:path w="495300" h="169544">
                <a:moveTo>
                  <a:pt x="0" y="169163"/>
                </a:moveTo>
                <a:lnTo>
                  <a:pt x="495300" y="169163"/>
                </a:lnTo>
                <a:lnTo>
                  <a:pt x="495300" y="0"/>
                </a:lnTo>
                <a:lnTo>
                  <a:pt x="0" y="0"/>
                </a:lnTo>
                <a:lnTo>
                  <a:pt x="0" y="1691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76338" y="2003552"/>
            <a:ext cx="273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Date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62341" y="2003552"/>
            <a:ext cx="380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Arial"/>
                <a:cs typeface="Arial"/>
              </a:rPr>
              <a:t>A</a:t>
            </a:r>
            <a:r>
              <a:rPr sz="900" b="1" spc="-5" dirty="0">
                <a:latin typeface="Arial"/>
                <a:cs typeface="Arial"/>
              </a:rPr>
              <a:t>c</a:t>
            </a:r>
            <a:r>
              <a:rPr sz="900" b="1" dirty="0">
                <a:latin typeface="Arial"/>
                <a:cs typeface="Arial"/>
              </a:rPr>
              <a:t>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83930" y="1992884"/>
            <a:ext cx="6623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Com</a:t>
            </a:r>
            <a:r>
              <a:rPr sz="900" b="1" dirty="0">
                <a:latin typeface="Arial"/>
                <a:cs typeface="Arial"/>
              </a:rPr>
              <a:t>ponent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76231" y="1990344"/>
            <a:ext cx="325120" cy="1816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55"/>
              </a:spcBef>
            </a:pPr>
            <a:r>
              <a:rPr sz="900" b="1" dirty="0">
                <a:latin typeface="Arial"/>
                <a:cs typeface="Arial"/>
              </a:rPr>
              <a:t>Loc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87302" y="2015693"/>
            <a:ext cx="2616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Text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5792089" y="2325497"/>
          <a:ext cx="6231887" cy="25192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24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6467"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246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11Mar16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Replace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Widget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B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149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Found a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broken screw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9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was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then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replaced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71"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579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27Jan17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366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9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Corrective  Action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Widget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162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Lever C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was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badly bent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out of shape,  but still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usable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133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14Jul18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Replace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Widget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2863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Battery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was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not holding a charge.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Upon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inspection corrosion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was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discovered.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Battery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was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replaced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with a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spare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555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25Feb19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Repair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Widget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C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543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Crack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gasket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4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was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causing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9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oil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leak.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Technician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was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able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to seak  the cracks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without having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to replace  the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part.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320" y="1219200"/>
            <a:ext cx="1758001" cy="4953000"/>
          </a:xfrm>
          <a:prstGeom prst="rect">
            <a:avLst/>
          </a:prstGeom>
        </p:spPr>
      </p:pic>
      <p:sp>
        <p:nvSpPr>
          <p:cNvPr id="27" name="object 5"/>
          <p:cNvSpPr txBox="1"/>
          <p:nvPr/>
        </p:nvSpPr>
        <p:spPr>
          <a:xfrm>
            <a:off x="11584685" y="6588658"/>
            <a:ext cx="2263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 spc="-5" dirty="0" smtClean="0">
                <a:solidFill>
                  <a:srgbClr val="3D8EDE"/>
                </a:solidFill>
                <a:latin typeface="Arial"/>
                <a:cs typeface="Arial"/>
              </a:rPr>
              <a:t>17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8" name="object 4"/>
          <p:cNvSpPr txBox="1"/>
          <p:nvPr/>
        </p:nvSpPr>
        <p:spPr>
          <a:xfrm>
            <a:off x="10461497" y="6588658"/>
            <a:ext cx="868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r>
              <a:rPr sz="1000" spc="-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sz="1000" spc="-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9597"/>
            <a:ext cx="6197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Conclusions </a:t>
            </a:r>
            <a:r>
              <a:rPr dirty="0"/>
              <a:t>and Next</a:t>
            </a:r>
            <a:r>
              <a:rPr spc="-35" dirty="0"/>
              <a:t> </a:t>
            </a:r>
            <a:r>
              <a:rPr spc="-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9800" y="1094707"/>
            <a:ext cx="10015220" cy="50152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900" b="1" spc="-5" dirty="0">
                <a:latin typeface="Arial"/>
                <a:cs typeface="Arial"/>
              </a:rPr>
              <a:t>The EFR Dashboard has been instrumental in furthering sustainment</a:t>
            </a:r>
            <a:r>
              <a:rPr sz="1900" b="1" spc="17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efforts</a:t>
            </a:r>
            <a:endParaRPr sz="1900">
              <a:latin typeface="Arial"/>
              <a:cs typeface="Arial"/>
            </a:endParaRPr>
          </a:p>
          <a:p>
            <a:pPr marL="706120" marR="24765" lvl="1" indent="-245745">
              <a:lnSpc>
                <a:spcPts val="1620"/>
              </a:lnSpc>
              <a:spcBef>
                <a:spcPts val="434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500" b="1" spc="-10" dirty="0">
                <a:latin typeface="Arial"/>
                <a:cs typeface="Arial"/>
              </a:rPr>
              <a:t>Analysts </a:t>
            </a:r>
            <a:r>
              <a:rPr sz="1500" b="1" spc="-5" dirty="0">
                <a:latin typeface="Arial"/>
                <a:cs typeface="Arial"/>
              </a:rPr>
              <a:t>are able </a:t>
            </a:r>
            <a:r>
              <a:rPr sz="1500" b="1" dirty="0">
                <a:latin typeface="Arial"/>
                <a:cs typeface="Arial"/>
              </a:rPr>
              <a:t>to </a:t>
            </a:r>
            <a:r>
              <a:rPr sz="1500" b="1" spc="-5" dirty="0">
                <a:latin typeface="Arial"/>
                <a:cs typeface="Arial"/>
              </a:rPr>
              <a:t>quickly look </a:t>
            </a:r>
            <a:r>
              <a:rPr sz="1500" b="1" dirty="0">
                <a:latin typeface="Arial"/>
                <a:cs typeface="Arial"/>
              </a:rPr>
              <a:t>into </a:t>
            </a:r>
            <a:r>
              <a:rPr sz="1500" b="1" spc="-5" dirty="0">
                <a:latin typeface="Arial"/>
                <a:cs typeface="Arial"/>
              </a:rPr>
              <a:t>various pieces of equipment </a:t>
            </a:r>
            <a:r>
              <a:rPr sz="1500" b="1" dirty="0">
                <a:latin typeface="Arial"/>
                <a:cs typeface="Arial"/>
              </a:rPr>
              <a:t>to </a:t>
            </a:r>
            <a:r>
              <a:rPr sz="1500" b="1" spc="-5" dirty="0">
                <a:latin typeface="Arial"/>
                <a:cs typeface="Arial"/>
              </a:rPr>
              <a:t>determine </a:t>
            </a:r>
            <a:r>
              <a:rPr sz="1500" b="1" dirty="0">
                <a:latin typeface="Arial"/>
                <a:cs typeface="Arial"/>
              </a:rPr>
              <a:t>which </a:t>
            </a:r>
            <a:r>
              <a:rPr sz="1500" b="1" spc="-5" dirty="0">
                <a:latin typeface="Arial"/>
                <a:cs typeface="Arial"/>
              </a:rPr>
              <a:t>components are  </a:t>
            </a:r>
            <a:r>
              <a:rPr sz="1500" b="1" dirty="0">
                <a:latin typeface="Arial"/>
                <a:cs typeface="Arial"/>
              </a:rPr>
              <a:t>breaking the </a:t>
            </a:r>
            <a:r>
              <a:rPr sz="1500" b="1" spc="-5" dirty="0">
                <a:latin typeface="Arial"/>
                <a:cs typeface="Arial"/>
              </a:rPr>
              <a:t>most </a:t>
            </a:r>
            <a:r>
              <a:rPr sz="1500" b="1" dirty="0">
                <a:latin typeface="Arial"/>
                <a:cs typeface="Arial"/>
              </a:rPr>
              <a:t>often </a:t>
            </a:r>
            <a:r>
              <a:rPr sz="1500" b="1" spc="-5" dirty="0">
                <a:latin typeface="Arial"/>
                <a:cs typeface="Arial"/>
              </a:rPr>
              <a:t>and </a:t>
            </a:r>
            <a:r>
              <a:rPr sz="1500" b="1" dirty="0">
                <a:latin typeface="Arial"/>
                <a:cs typeface="Arial"/>
              </a:rPr>
              <a:t>identify </a:t>
            </a:r>
            <a:r>
              <a:rPr sz="1500" b="1" spc="-5" dirty="0">
                <a:latin typeface="Arial"/>
                <a:cs typeface="Arial"/>
              </a:rPr>
              <a:t>common </a:t>
            </a:r>
            <a:r>
              <a:rPr sz="1500" b="1" dirty="0">
                <a:latin typeface="Arial"/>
                <a:cs typeface="Arial"/>
              </a:rPr>
              <a:t>failure</a:t>
            </a:r>
            <a:r>
              <a:rPr sz="1500" b="1" spc="-8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modes</a:t>
            </a:r>
            <a:endParaRPr sz="1500">
              <a:latin typeface="Arial"/>
              <a:cs typeface="Arial"/>
            </a:endParaRPr>
          </a:p>
          <a:p>
            <a:pPr marL="1163320" lvl="2" indent="-229235">
              <a:lnSpc>
                <a:spcPct val="100000"/>
              </a:lnSpc>
              <a:spcBef>
                <a:spcPts val="190"/>
              </a:spcBef>
              <a:buSzPct val="80000"/>
              <a:buFont typeface="Wingdings"/>
              <a:buChar char=""/>
              <a:tabLst>
                <a:tab pos="1163320" algn="l"/>
                <a:tab pos="1163955" algn="l"/>
              </a:tabLst>
            </a:pPr>
            <a:r>
              <a:rPr sz="1500" b="1" spc="-5" dirty="0">
                <a:latin typeface="Arial"/>
                <a:cs typeface="Arial"/>
              </a:rPr>
              <a:t>Recommendations can be made </a:t>
            </a:r>
            <a:r>
              <a:rPr sz="1500" b="1" dirty="0">
                <a:latin typeface="Arial"/>
                <a:cs typeface="Arial"/>
              </a:rPr>
              <a:t>to refresh </a:t>
            </a:r>
            <a:r>
              <a:rPr sz="1500" b="1" spc="-5" dirty="0">
                <a:latin typeface="Arial"/>
                <a:cs typeface="Arial"/>
              </a:rPr>
              <a:t>pieces of equipment </a:t>
            </a:r>
            <a:r>
              <a:rPr sz="1500" b="1" dirty="0">
                <a:latin typeface="Arial"/>
                <a:cs typeface="Arial"/>
              </a:rPr>
              <a:t>that fail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regularly</a:t>
            </a:r>
            <a:endParaRPr sz="1500">
              <a:latin typeface="Arial"/>
              <a:cs typeface="Arial"/>
            </a:endParaRPr>
          </a:p>
          <a:p>
            <a:pPr marL="241300" indent="-229235">
              <a:lnSpc>
                <a:spcPts val="2165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900" b="1" spc="-5" dirty="0">
                <a:latin typeface="Arial"/>
                <a:cs typeface="Arial"/>
              </a:rPr>
              <a:t>Code </a:t>
            </a:r>
            <a:r>
              <a:rPr sz="1900" b="1" spc="10" dirty="0">
                <a:latin typeface="Arial"/>
                <a:cs typeface="Arial"/>
              </a:rPr>
              <a:t>was </a:t>
            </a:r>
            <a:r>
              <a:rPr sz="1900" b="1" dirty="0">
                <a:latin typeface="Arial"/>
                <a:cs typeface="Arial"/>
              </a:rPr>
              <a:t>written </a:t>
            </a:r>
            <a:r>
              <a:rPr sz="1900" b="1" spc="-5" dirty="0">
                <a:latin typeface="Arial"/>
                <a:cs typeface="Arial"/>
              </a:rPr>
              <a:t>in a modular matter so prototype </a:t>
            </a:r>
            <a:r>
              <a:rPr sz="1900" b="1" dirty="0">
                <a:latin typeface="Arial"/>
                <a:cs typeface="Arial"/>
              </a:rPr>
              <a:t>tools that </a:t>
            </a:r>
            <a:r>
              <a:rPr sz="1900" b="1" spc="-5" dirty="0">
                <a:latin typeface="Arial"/>
                <a:cs typeface="Arial"/>
              </a:rPr>
              <a:t>are successful can</a:t>
            </a:r>
            <a:r>
              <a:rPr sz="1900" b="1" spc="16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be</a:t>
            </a:r>
            <a:endParaRPr sz="1900">
              <a:latin typeface="Arial"/>
              <a:cs typeface="Arial"/>
            </a:endParaRPr>
          </a:p>
          <a:p>
            <a:pPr marL="241300">
              <a:lnSpc>
                <a:spcPts val="2165"/>
              </a:lnSpc>
            </a:pPr>
            <a:r>
              <a:rPr sz="1900" b="1" spc="-5" dirty="0">
                <a:latin typeface="Arial"/>
                <a:cs typeface="Arial"/>
              </a:rPr>
              <a:t>quickly added into the</a:t>
            </a:r>
            <a:r>
              <a:rPr sz="1900" b="1" spc="3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dashboard</a:t>
            </a:r>
            <a:endParaRPr sz="1900">
              <a:latin typeface="Arial"/>
              <a:cs typeface="Arial"/>
            </a:endParaRPr>
          </a:p>
          <a:p>
            <a:pPr marL="241300" marR="22225" indent="-229235">
              <a:lnSpc>
                <a:spcPts val="205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900" b="1" spc="-5" dirty="0">
                <a:latin typeface="Arial"/>
                <a:cs typeface="Arial"/>
              </a:rPr>
              <a:t>Code </a:t>
            </a:r>
            <a:r>
              <a:rPr sz="1900" b="1" spc="-10" dirty="0">
                <a:latin typeface="Arial"/>
                <a:cs typeface="Arial"/>
              </a:rPr>
              <a:t>developed </a:t>
            </a:r>
            <a:r>
              <a:rPr sz="1900" b="1" spc="-5" dirty="0">
                <a:latin typeface="Arial"/>
                <a:cs typeface="Arial"/>
              </a:rPr>
              <a:t>for this dashboard could be utilized on other data sources including  both structured and unstructured</a:t>
            </a:r>
            <a:r>
              <a:rPr sz="1900" b="1" spc="7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data</a:t>
            </a:r>
            <a:endParaRPr sz="19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900" b="1" spc="-5" dirty="0">
                <a:latin typeface="Arial"/>
                <a:cs typeface="Arial"/>
              </a:rPr>
              <a:t>Next</a:t>
            </a:r>
            <a:r>
              <a:rPr sz="1900" b="1" spc="2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Steps</a:t>
            </a:r>
            <a:endParaRPr sz="1900">
              <a:latin typeface="Arial"/>
              <a:cs typeface="Arial"/>
            </a:endParaRPr>
          </a:p>
          <a:p>
            <a:pPr marL="706120" lvl="1" indent="-245745">
              <a:lnSpc>
                <a:spcPct val="100000"/>
              </a:lnSpc>
              <a:spcBef>
                <a:spcPts val="234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500" b="1" spc="-5" dirty="0">
                <a:latin typeface="Arial"/>
                <a:cs typeface="Arial"/>
              </a:rPr>
              <a:t>Link additional data sources </a:t>
            </a:r>
            <a:r>
              <a:rPr sz="1500" b="1" dirty="0">
                <a:latin typeface="Arial"/>
                <a:cs typeface="Arial"/>
              </a:rPr>
              <a:t>to </a:t>
            </a:r>
            <a:r>
              <a:rPr sz="1500" b="1" spc="-5" dirty="0">
                <a:latin typeface="Arial"/>
                <a:cs typeface="Arial"/>
              </a:rPr>
              <a:t>look </a:t>
            </a:r>
            <a:r>
              <a:rPr sz="1500" b="1" dirty="0">
                <a:latin typeface="Arial"/>
                <a:cs typeface="Arial"/>
              </a:rPr>
              <a:t>for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trends</a:t>
            </a:r>
            <a:endParaRPr sz="1500">
              <a:latin typeface="Arial"/>
              <a:cs typeface="Arial"/>
            </a:endParaRPr>
          </a:p>
          <a:p>
            <a:pPr marL="706120" lvl="1" indent="-245745">
              <a:lnSpc>
                <a:spcPct val="100000"/>
              </a:lnSpc>
              <a:spcBef>
                <a:spcPts val="215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500" b="1" spc="-5" dirty="0">
                <a:latin typeface="Arial"/>
                <a:cs typeface="Arial"/>
              </a:rPr>
              <a:t>Incorporate part number </a:t>
            </a:r>
            <a:r>
              <a:rPr sz="1500" b="1" dirty="0">
                <a:latin typeface="Arial"/>
                <a:cs typeface="Arial"/>
              </a:rPr>
              <a:t>hardware trees to help </a:t>
            </a:r>
            <a:r>
              <a:rPr sz="1500" b="1" spc="-5" dirty="0">
                <a:latin typeface="Arial"/>
                <a:cs typeface="Arial"/>
              </a:rPr>
              <a:t>organize</a:t>
            </a:r>
            <a:r>
              <a:rPr sz="1500" b="1" spc="-114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EFRs</a:t>
            </a:r>
            <a:endParaRPr sz="1500">
              <a:latin typeface="Arial"/>
              <a:cs typeface="Arial"/>
            </a:endParaRPr>
          </a:p>
          <a:p>
            <a:pPr marL="706120" lvl="1" indent="-245745">
              <a:lnSpc>
                <a:spcPct val="100000"/>
              </a:lnSpc>
              <a:spcBef>
                <a:spcPts val="215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500" b="1" spc="-5" dirty="0">
                <a:latin typeface="Arial"/>
                <a:cs typeface="Arial"/>
              </a:rPr>
              <a:t>Explore other</a:t>
            </a:r>
            <a:r>
              <a:rPr sz="1500" b="1" spc="-10" dirty="0">
                <a:latin typeface="Arial"/>
                <a:cs typeface="Arial"/>
              </a:rPr>
              <a:t> analyses</a:t>
            </a:r>
            <a:endParaRPr sz="1500">
              <a:latin typeface="Arial"/>
              <a:cs typeface="Arial"/>
            </a:endParaRPr>
          </a:p>
          <a:p>
            <a:pPr marL="1163320" lvl="2" indent="-229235">
              <a:lnSpc>
                <a:spcPct val="100000"/>
              </a:lnSpc>
              <a:spcBef>
                <a:spcPts val="229"/>
              </a:spcBef>
              <a:buSzPct val="80000"/>
              <a:buFont typeface="Wingdings"/>
              <a:buChar char=""/>
              <a:tabLst>
                <a:tab pos="1163320" algn="l"/>
                <a:tab pos="1163955" algn="l"/>
              </a:tabLst>
            </a:pPr>
            <a:r>
              <a:rPr sz="1500" b="1" spc="-5" dirty="0">
                <a:latin typeface="Arial"/>
                <a:cs typeface="Arial"/>
              </a:rPr>
              <a:t>More </a:t>
            </a:r>
            <a:r>
              <a:rPr sz="1500" b="1" dirty="0">
                <a:latin typeface="Arial"/>
                <a:cs typeface="Arial"/>
              </a:rPr>
              <a:t>research into </a:t>
            </a:r>
            <a:r>
              <a:rPr sz="1500" b="1" spc="-5" dirty="0">
                <a:latin typeface="Arial"/>
                <a:cs typeface="Arial"/>
              </a:rPr>
              <a:t>traditional </a:t>
            </a:r>
            <a:r>
              <a:rPr sz="1500" b="1" dirty="0">
                <a:latin typeface="Arial"/>
                <a:cs typeface="Arial"/>
              </a:rPr>
              <a:t>clustering (k-means,</a:t>
            </a:r>
            <a:r>
              <a:rPr sz="1500" b="1" spc="-1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hierarchical)</a:t>
            </a:r>
            <a:endParaRPr sz="1500">
              <a:latin typeface="Arial"/>
              <a:cs typeface="Arial"/>
            </a:endParaRPr>
          </a:p>
          <a:p>
            <a:pPr marL="1163320" marR="5080" lvl="2" indent="-228600">
              <a:lnSpc>
                <a:spcPts val="1620"/>
              </a:lnSpc>
              <a:spcBef>
                <a:spcPts val="420"/>
              </a:spcBef>
              <a:buSzPct val="80000"/>
              <a:buFont typeface="Wingdings"/>
              <a:buChar char=""/>
              <a:tabLst>
                <a:tab pos="1163320" algn="l"/>
                <a:tab pos="1163955" algn="l"/>
              </a:tabLst>
            </a:pPr>
            <a:r>
              <a:rPr sz="1500" b="1" spc="-5" dirty="0">
                <a:latin typeface="Arial"/>
                <a:cs typeface="Arial"/>
              </a:rPr>
              <a:t>Implement supervised </a:t>
            </a:r>
            <a:r>
              <a:rPr sz="1500" b="1" dirty="0">
                <a:latin typeface="Arial"/>
                <a:cs typeface="Arial"/>
              </a:rPr>
              <a:t>learning to </a:t>
            </a:r>
            <a:r>
              <a:rPr sz="1500" b="1" spc="-5" dirty="0">
                <a:latin typeface="Arial"/>
                <a:cs typeface="Arial"/>
              </a:rPr>
              <a:t>explore </a:t>
            </a:r>
            <a:r>
              <a:rPr sz="1500" b="1" dirty="0">
                <a:latin typeface="Arial"/>
                <a:cs typeface="Arial"/>
              </a:rPr>
              <a:t>the ability </a:t>
            </a:r>
            <a:r>
              <a:rPr sz="1500" b="1" spc="-5" dirty="0">
                <a:latin typeface="Arial"/>
                <a:cs typeface="Arial"/>
              </a:rPr>
              <a:t>of unstructured </a:t>
            </a:r>
            <a:r>
              <a:rPr sz="1500" b="1" dirty="0">
                <a:latin typeface="Arial"/>
                <a:cs typeface="Arial"/>
              </a:rPr>
              <a:t>text to predict </a:t>
            </a:r>
            <a:r>
              <a:rPr sz="1500" b="1" spc="-5" dirty="0">
                <a:latin typeface="Arial"/>
                <a:cs typeface="Arial"/>
              </a:rPr>
              <a:t>miscellaneous  variables </a:t>
            </a:r>
            <a:r>
              <a:rPr sz="1500" b="1" dirty="0">
                <a:latin typeface="Arial"/>
                <a:cs typeface="Arial"/>
              </a:rPr>
              <a:t>e.g., time to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repair</a:t>
            </a:r>
            <a:endParaRPr sz="1500">
              <a:latin typeface="Arial"/>
              <a:cs typeface="Arial"/>
            </a:endParaRPr>
          </a:p>
          <a:p>
            <a:pPr marL="706120" lvl="1" indent="-245745">
              <a:lnSpc>
                <a:spcPct val="100000"/>
              </a:lnSpc>
              <a:spcBef>
                <a:spcPts val="190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500" b="1" spc="-10" dirty="0">
                <a:latin typeface="Arial"/>
                <a:cs typeface="Arial"/>
              </a:rPr>
              <a:t>Modifying </a:t>
            </a:r>
            <a:r>
              <a:rPr sz="1500" b="1" spc="-15" dirty="0">
                <a:latin typeface="Arial"/>
                <a:cs typeface="Arial"/>
              </a:rPr>
              <a:t>hyper </a:t>
            </a:r>
            <a:r>
              <a:rPr sz="1500" b="1" dirty="0">
                <a:latin typeface="Arial"/>
                <a:cs typeface="Arial"/>
              </a:rPr>
              <a:t>parameters for </a:t>
            </a:r>
            <a:r>
              <a:rPr sz="1500" b="1" spc="-5" dirty="0">
                <a:latin typeface="Arial"/>
                <a:cs typeface="Arial"/>
              </a:rPr>
              <a:t>topic</a:t>
            </a:r>
            <a:r>
              <a:rPr sz="1500" b="1" spc="7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modeling</a:t>
            </a:r>
            <a:endParaRPr sz="1500">
              <a:latin typeface="Arial"/>
              <a:cs typeface="Arial"/>
            </a:endParaRPr>
          </a:p>
          <a:p>
            <a:pPr marL="1163320" lvl="2" indent="-229235">
              <a:lnSpc>
                <a:spcPct val="100000"/>
              </a:lnSpc>
              <a:spcBef>
                <a:spcPts val="229"/>
              </a:spcBef>
              <a:buSzPct val="80000"/>
              <a:buFont typeface="Wingdings"/>
              <a:buChar char=""/>
              <a:tabLst>
                <a:tab pos="1163320" algn="l"/>
                <a:tab pos="1163955" algn="l"/>
              </a:tabLst>
            </a:pPr>
            <a:r>
              <a:rPr sz="1500" b="1" spc="-5" dirty="0">
                <a:latin typeface="Arial"/>
                <a:cs typeface="Arial"/>
              </a:rPr>
              <a:t>Auto-suggesting </a:t>
            </a:r>
            <a:r>
              <a:rPr sz="1500" b="1" dirty="0">
                <a:latin typeface="Arial"/>
                <a:cs typeface="Arial"/>
              </a:rPr>
              <a:t>an </a:t>
            </a:r>
            <a:r>
              <a:rPr sz="1500" b="1" spc="-5" dirty="0">
                <a:latin typeface="Arial"/>
                <a:cs typeface="Arial"/>
              </a:rPr>
              <a:t>optimal number of </a:t>
            </a:r>
            <a:r>
              <a:rPr sz="1500" b="1" dirty="0">
                <a:latin typeface="Arial"/>
                <a:cs typeface="Arial"/>
              </a:rPr>
              <a:t>clusters</a:t>
            </a:r>
            <a:endParaRPr sz="1500">
              <a:latin typeface="Arial"/>
              <a:cs typeface="Arial"/>
            </a:endParaRPr>
          </a:p>
          <a:p>
            <a:pPr marL="1163320" lvl="2" indent="-229235">
              <a:lnSpc>
                <a:spcPct val="100000"/>
              </a:lnSpc>
              <a:spcBef>
                <a:spcPts val="219"/>
              </a:spcBef>
              <a:buSzPct val="80000"/>
              <a:buFont typeface="Wingdings"/>
              <a:buChar char=""/>
              <a:tabLst>
                <a:tab pos="1163320" algn="l"/>
                <a:tab pos="1163955" algn="l"/>
              </a:tabLst>
            </a:pPr>
            <a:r>
              <a:rPr sz="1500" b="1" spc="-15" dirty="0">
                <a:latin typeface="Arial"/>
                <a:cs typeface="Arial"/>
              </a:rPr>
              <a:t>Assume </a:t>
            </a:r>
            <a:r>
              <a:rPr sz="1500" b="1" dirty="0">
                <a:latin typeface="Arial"/>
                <a:cs typeface="Arial"/>
              </a:rPr>
              <a:t>the </a:t>
            </a:r>
            <a:r>
              <a:rPr sz="1500" b="1" spc="-5" dirty="0">
                <a:latin typeface="Arial"/>
                <a:cs typeface="Arial"/>
              </a:rPr>
              <a:t>data </a:t>
            </a:r>
            <a:r>
              <a:rPr sz="1500" b="1" dirty="0">
                <a:latin typeface="Arial"/>
                <a:cs typeface="Arial"/>
              </a:rPr>
              <a:t>follows </a:t>
            </a:r>
            <a:r>
              <a:rPr sz="1500" b="1" spc="-5" dirty="0">
                <a:latin typeface="Arial"/>
                <a:cs typeface="Arial"/>
              </a:rPr>
              <a:t>distributions other </a:t>
            </a:r>
            <a:r>
              <a:rPr sz="1500" b="1" dirty="0">
                <a:latin typeface="Arial"/>
                <a:cs typeface="Arial"/>
              </a:rPr>
              <a:t>than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default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10461497" y="6588658"/>
            <a:ext cx="868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r>
              <a:rPr sz="1000" spc="-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sz="1000" spc="-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11584685" y="6588658"/>
            <a:ext cx="2263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 spc="-5" dirty="0" smtClean="0">
                <a:solidFill>
                  <a:srgbClr val="3D8EDE"/>
                </a:solidFill>
                <a:latin typeface="Arial"/>
                <a:cs typeface="Arial"/>
              </a:rPr>
              <a:t>18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9597"/>
            <a:ext cx="1702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9800" y="1032822"/>
            <a:ext cx="5211445" cy="279336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9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latin typeface="Arial"/>
                <a:cs typeface="Arial"/>
              </a:rPr>
              <a:t>Motivation</a:t>
            </a:r>
            <a:endParaRPr sz="28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latin typeface="Arial"/>
                <a:cs typeface="Arial"/>
              </a:rPr>
              <a:t>Data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Description</a:t>
            </a:r>
            <a:endParaRPr sz="28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5" dirty="0">
                <a:latin typeface="Arial"/>
                <a:cs typeface="Arial"/>
              </a:rPr>
              <a:t>Text </a:t>
            </a:r>
            <a:r>
              <a:rPr sz="2800" b="1" spc="-5" dirty="0">
                <a:latin typeface="Arial"/>
                <a:cs typeface="Arial"/>
              </a:rPr>
              <a:t>Preprocessing</a:t>
            </a:r>
            <a:r>
              <a:rPr sz="2800" b="1" spc="7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Overview</a:t>
            </a:r>
            <a:endParaRPr sz="28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latin typeface="Arial"/>
                <a:cs typeface="Arial"/>
              </a:rPr>
              <a:t>Dashboard</a:t>
            </a:r>
            <a:endParaRPr sz="28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latin typeface="Arial"/>
                <a:cs typeface="Arial"/>
              </a:rPr>
              <a:t>Conclusions &amp; Next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Steps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61497" y="6588658"/>
            <a:ext cx="868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r>
              <a:rPr sz="1000" spc="-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sz="1000" spc="-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84685" y="6588658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3D8EDE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9597"/>
            <a:ext cx="2311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Motivation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167" y="1064724"/>
            <a:ext cx="10561320" cy="6934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latin typeface="Arial"/>
                <a:cs typeface="Arial"/>
              </a:rPr>
              <a:t>Data Mining Equipment Failure Reports (EFRs) is a crucial part of sustainment</a:t>
            </a:r>
            <a:r>
              <a:rPr sz="2000" b="1" spc="-22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efforts</a:t>
            </a:r>
            <a:endParaRPr sz="2000">
              <a:latin typeface="Arial"/>
              <a:cs typeface="Arial"/>
            </a:endParaRPr>
          </a:p>
          <a:p>
            <a:pPr marL="460375">
              <a:lnSpc>
                <a:spcPct val="100000"/>
              </a:lnSpc>
              <a:spcBef>
                <a:spcPts val="409"/>
              </a:spcBef>
              <a:tabLst>
                <a:tab pos="705485" algn="l"/>
              </a:tabLst>
            </a:pPr>
            <a:r>
              <a:rPr sz="1600" b="0" spc="-5" dirty="0">
                <a:latin typeface="Malgun Gothic Semilight"/>
                <a:cs typeface="Malgun Gothic Semilight"/>
              </a:rPr>
              <a:t>-	</a:t>
            </a:r>
            <a:r>
              <a:rPr sz="1600" b="1" spc="-5" dirty="0">
                <a:latin typeface="Arial"/>
                <a:cs typeface="Arial"/>
              </a:rPr>
              <a:t>Reading through thousands of EFRs is inefficient and long-term trends and relationships can be</a:t>
            </a:r>
            <a:r>
              <a:rPr sz="1600" b="1" spc="3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84685" y="6588658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3D8EDE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4602" y="3594353"/>
            <a:ext cx="2831592" cy="931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4602" y="3594353"/>
            <a:ext cx="2832100" cy="931544"/>
          </a:xfrm>
          <a:custGeom>
            <a:avLst/>
            <a:gdLst/>
            <a:ahLst/>
            <a:cxnLst/>
            <a:rect l="l" t="t" r="r" b="b"/>
            <a:pathLst>
              <a:path w="2832100" h="931545">
                <a:moveTo>
                  <a:pt x="0" y="931164"/>
                </a:moveTo>
                <a:lnTo>
                  <a:pt x="2831592" y="931164"/>
                </a:lnTo>
                <a:lnTo>
                  <a:pt x="2831592" y="0"/>
                </a:lnTo>
                <a:lnTo>
                  <a:pt x="0" y="0"/>
                </a:lnTo>
                <a:lnTo>
                  <a:pt x="0" y="931164"/>
                </a:lnTo>
                <a:close/>
              </a:path>
            </a:pathLst>
          </a:custGeom>
          <a:ln w="28955">
            <a:solidFill>
              <a:srgbClr val="002C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6153" y="3766566"/>
            <a:ext cx="24898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2C73"/>
                </a:solidFill>
                <a:latin typeface="Arial"/>
                <a:cs typeface="Arial"/>
              </a:rPr>
              <a:t>Determine </a:t>
            </a:r>
            <a:r>
              <a:rPr sz="1800" b="1" spc="5" dirty="0">
                <a:solidFill>
                  <a:srgbClr val="002C73"/>
                </a:solidFill>
                <a:latin typeface="Arial"/>
                <a:cs typeface="Arial"/>
              </a:rPr>
              <a:t>which</a:t>
            </a:r>
            <a:r>
              <a:rPr sz="1800" b="1" spc="-70" dirty="0">
                <a:solidFill>
                  <a:srgbClr val="002C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2C73"/>
                </a:solidFill>
                <a:latin typeface="Arial"/>
                <a:cs typeface="Arial"/>
              </a:rPr>
              <a:t>Parts  are </a:t>
            </a:r>
            <a:r>
              <a:rPr sz="1800" b="1" dirty="0">
                <a:solidFill>
                  <a:srgbClr val="002C73"/>
                </a:solidFill>
                <a:latin typeface="Arial"/>
                <a:cs typeface="Arial"/>
              </a:rPr>
              <a:t>Failing and</a:t>
            </a:r>
            <a:r>
              <a:rPr sz="1800" b="1" spc="-55" dirty="0">
                <a:solidFill>
                  <a:srgbClr val="002C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C73"/>
                </a:solidFill>
                <a:latin typeface="Arial"/>
                <a:cs typeface="Arial"/>
              </a:rPr>
              <a:t>Why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36214" y="3579114"/>
            <a:ext cx="2074164" cy="940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6214" y="3579114"/>
            <a:ext cx="2074545" cy="940435"/>
          </a:xfrm>
          <a:custGeom>
            <a:avLst/>
            <a:gdLst/>
            <a:ahLst/>
            <a:cxnLst/>
            <a:rect l="l" t="t" r="r" b="b"/>
            <a:pathLst>
              <a:path w="2074545" h="940435">
                <a:moveTo>
                  <a:pt x="0" y="940308"/>
                </a:moveTo>
                <a:lnTo>
                  <a:pt x="2074164" y="940308"/>
                </a:lnTo>
                <a:lnTo>
                  <a:pt x="2074164" y="0"/>
                </a:lnTo>
                <a:lnTo>
                  <a:pt x="0" y="0"/>
                </a:lnTo>
                <a:lnTo>
                  <a:pt x="0" y="940308"/>
                </a:lnTo>
                <a:close/>
              </a:path>
            </a:pathLst>
          </a:custGeom>
          <a:ln w="28956">
            <a:solidFill>
              <a:srgbClr val="002C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17721" y="3618992"/>
            <a:ext cx="13093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C73"/>
                </a:solidFill>
                <a:latin typeface="Arial"/>
                <a:cs typeface="Arial"/>
              </a:rPr>
              <a:t>Logistics  (Coordi</a:t>
            </a:r>
            <a:r>
              <a:rPr sz="1800" b="1" spc="5" dirty="0">
                <a:solidFill>
                  <a:srgbClr val="002C73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002C73"/>
                </a:solidFill>
                <a:latin typeface="Arial"/>
                <a:cs typeface="Arial"/>
              </a:rPr>
              <a:t>ate  Spares)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30773" y="3574541"/>
            <a:ext cx="3351276" cy="947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30773" y="3574541"/>
            <a:ext cx="3351529" cy="948055"/>
          </a:xfrm>
          <a:custGeom>
            <a:avLst/>
            <a:gdLst/>
            <a:ahLst/>
            <a:cxnLst/>
            <a:rect l="l" t="t" r="r" b="b"/>
            <a:pathLst>
              <a:path w="3351529" h="948054">
                <a:moveTo>
                  <a:pt x="0" y="947928"/>
                </a:moveTo>
                <a:lnTo>
                  <a:pt x="3351276" y="947928"/>
                </a:lnTo>
                <a:lnTo>
                  <a:pt x="3351276" y="0"/>
                </a:lnTo>
                <a:lnTo>
                  <a:pt x="0" y="0"/>
                </a:lnTo>
                <a:lnTo>
                  <a:pt x="0" y="947928"/>
                </a:lnTo>
                <a:close/>
              </a:path>
            </a:pathLst>
          </a:custGeom>
          <a:ln w="28956">
            <a:solidFill>
              <a:srgbClr val="002C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95620" y="3618103"/>
            <a:ext cx="30206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C73"/>
                </a:solidFill>
                <a:latin typeface="Arial"/>
                <a:cs typeface="Arial"/>
              </a:rPr>
              <a:t>Inform Reliability</a:t>
            </a:r>
            <a:r>
              <a:rPr sz="1800" b="1" spc="-90" dirty="0">
                <a:solidFill>
                  <a:srgbClr val="002C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2C73"/>
                </a:solidFill>
                <a:latin typeface="Arial"/>
                <a:cs typeface="Arial"/>
              </a:rPr>
              <a:t>Estimates  </a:t>
            </a:r>
            <a:r>
              <a:rPr sz="1800" b="1" dirty="0">
                <a:solidFill>
                  <a:srgbClr val="002C73"/>
                </a:solidFill>
                <a:latin typeface="Arial"/>
                <a:cs typeface="Arial"/>
              </a:rPr>
              <a:t>(e.g., </a:t>
            </a:r>
            <a:r>
              <a:rPr sz="1800" b="1" spc="-5" dirty="0">
                <a:solidFill>
                  <a:srgbClr val="002C73"/>
                </a:solidFill>
                <a:latin typeface="Arial"/>
                <a:cs typeface="Arial"/>
              </a:rPr>
              <a:t>Mean </a:t>
            </a:r>
            <a:r>
              <a:rPr sz="1800" b="1" spc="-10" dirty="0">
                <a:solidFill>
                  <a:srgbClr val="002C73"/>
                </a:solidFill>
                <a:latin typeface="Arial"/>
                <a:cs typeface="Arial"/>
              </a:rPr>
              <a:t>Time </a:t>
            </a:r>
            <a:r>
              <a:rPr sz="1800" b="1" dirty="0">
                <a:solidFill>
                  <a:srgbClr val="002C73"/>
                </a:solidFill>
                <a:latin typeface="Arial"/>
                <a:cs typeface="Arial"/>
              </a:rPr>
              <a:t>Between  </a:t>
            </a:r>
            <a:r>
              <a:rPr sz="1800" b="1" spc="-5" dirty="0">
                <a:solidFill>
                  <a:srgbClr val="002C73"/>
                </a:solidFill>
                <a:latin typeface="Arial"/>
                <a:cs typeface="Arial"/>
              </a:rPr>
              <a:t>Failures)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34450" y="3579114"/>
            <a:ext cx="2915411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34450" y="3579114"/>
            <a:ext cx="2915920" cy="939165"/>
          </a:xfrm>
          <a:custGeom>
            <a:avLst/>
            <a:gdLst/>
            <a:ahLst/>
            <a:cxnLst/>
            <a:rect l="l" t="t" r="r" b="b"/>
            <a:pathLst>
              <a:path w="2915920" h="939164">
                <a:moveTo>
                  <a:pt x="0" y="938784"/>
                </a:moveTo>
                <a:lnTo>
                  <a:pt x="2915411" y="938784"/>
                </a:lnTo>
                <a:lnTo>
                  <a:pt x="2915411" y="0"/>
                </a:lnTo>
                <a:lnTo>
                  <a:pt x="0" y="0"/>
                </a:lnTo>
                <a:lnTo>
                  <a:pt x="0" y="938784"/>
                </a:lnTo>
                <a:close/>
              </a:path>
            </a:pathLst>
          </a:custGeom>
          <a:ln w="28956">
            <a:solidFill>
              <a:srgbClr val="002C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04503" y="3618103"/>
            <a:ext cx="25742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2C73"/>
                </a:solidFill>
                <a:latin typeface="Arial"/>
                <a:cs typeface="Arial"/>
              </a:rPr>
              <a:t>Investigate </a:t>
            </a:r>
            <a:r>
              <a:rPr sz="1800" b="1" spc="-10" dirty="0">
                <a:solidFill>
                  <a:srgbClr val="002C73"/>
                </a:solidFill>
                <a:latin typeface="Arial"/>
                <a:cs typeface="Arial"/>
              </a:rPr>
              <a:t>Time</a:t>
            </a:r>
            <a:r>
              <a:rPr sz="1800" b="1" spc="-55" dirty="0">
                <a:solidFill>
                  <a:srgbClr val="002C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C73"/>
                </a:solidFill>
                <a:latin typeface="Arial"/>
                <a:cs typeface="Arial"/>
              </a:rPr>
              <a:t>and/or  </a:t>
            </a:r>
            <a:r>
              <a:rPr sz="1800" b="1" spc="-5" dirty="0">
                <a:solidFill>
                  <a:srgbClr val="002C73"/>
                </a:solidFill>
                <a:latin typeface="Arial"/>
                <a:cs typeface="Arial"/>
              </a:rPr>
              <a:t>Component-based  </a:t>
            </a:r>
            <a:r>
              <a:rPr sz="1800" b="1" spc="-20" dirty="0">
                <a:solidFill>
                  <a:srgbClr val="002C73"/>
                </a:solidFill>
                <a:latin typeface="Arial"/>
                <a:cs typeface="Arial"/>
              </a:rPr>
              <a:t>Trends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06417" y="2132838"/>
            <a:ext cx="4017264" cy="1033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106417" y="2132838"/>
            <a:ext cx="4017645" cy="1033780"/>
          </a:xfrm>
          <a:prstGeom prst="rect">
            <a:avLst/>
          </a:prstGeom>
          <a:ln w="28955">
            <a:solidFill>
              <a:srgbClr val="002C73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 marL="175260" marR="167640" indent="118745">
              <a:lnSpc>
                <a:spcPct val="100000"/>
              </a:lnSpc>
              <a:spcBef>
                <a:spcPts val="1125"/>
              </a:spcBef>
            </a:pPr>
            <a:r>
              <a:rPr sz="2400" b="1" dirty="0">
                <a:solidFill>
                  <a:srgbClr val="002C73"/>
                </a:solidFill>
                <a:latin typeface="Arial"/>
                <a:cs typeface="Arial"/>
              </a:rPr>
              <a:t>Why </a:t>
            </a:r>
            <a:r>
              <a:rPr sz="2400" b="1" spc="-5" dirty="0">
                <a:solidFill>
                  <a:srgbClr val="002C73"/>
                </a:solidFill>
                <a:latin typeface="Arial"/>
                <a:cs typeface="Arial"/>
              </a:rPr>
              <a:t>Analyze EFRs </a:t>
            </a:r>
            <a:r>
              <a:rPr sz="2400" b="1" spc="5" dirty="0">
                <a:solidFill>
                  <a:srgbClr val="002C73"/>
                </a:solidFill>
                <a:latin typeface="Arial"/>
                <a:cs typeface="Arial"/>
              </a:rPr>
              <a:t>with  </a:t>
            </a:r>
            <a:r>
              <a:rPr sz="2400" b="1" spc="-5" dirty="0">
                <a:solidFill>
                  <a:srgbClr val="002C73"/>
                </a:solidFill>
                <a:latin typeface="Arial"/>
                <a:cs typeface="Arial"/>
              </a:rPr>
              <a:t>Data </a:t>
            </a:r>
            <a:r>
              <a:rPr sz="2400" b="1" dirty="0">
                <a:solidFill>
                  <a:srgbClr val="002C73"/>
                </a:solidFill>
                <a:latin typeface="Arial"/>
                <a:cs typeface="Arial"/>
              </a:rPr>
              <a:t>Mining</a:t>
            </a:r>
            <a:r>
              <a:rPr sz="2400" b="1" spc="-75" dirty="0">
                <a:solidFill>
                  <a:srgbClr val="002C73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2C73"/>
                </a:solidFill>
                <a:latin typeface="Arial"/>
                <a:cs typeface="Arial"/>
              </a:rPr>
              <a:t>Techniques?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60398" y="3150235"/>
            <a:ext cx="4456430" cy="482600"/>
          </a:xfrm>
          <a:custGeom>
            <a:avLst/>
            <a:gdLst/>
            <a:ahLst/>
            <a:cxnLst/>
            <a:rect l="l" t="t" r="r" b="b"/>
            <a:pathLst>
              <a:path w="4456430" h="482600">
                <a:moveTo>
                  <a:pt x="90931" y="386714"/>
                </a:moveTo>
                <a:lnTo>
                  <a:pt x="0" y="443611"/>
                </a:lnTo>
                <a:lnTo>
                  <a:pt x="100202" y="482219"/>
                </a:lnTo>
                <a:lnTo>
                  <a:pt x="97256" y="451865"/>
                </a:lnTo>
                <a:lnTo>
                  <a:pt x="81152" y="451865"/>
                </a:lnTo>
                <a:lnTo>
                  <a:pt x="78104" y="420115"/>
                </a:lnTo>
                <a:lnTo>
                  <a:pt x="94025" y="418587"/>
                </a:lnTo>
                <a:lnTo>
                  <a:pt x="90931" y="386714"/>
                </a:lnTo>
                <a:close/>
              </a:path>
              <a:path w="4456430" h="482600">
                <a:moveTo>
                  <a:pt x="94025" y="418587"/>
                </a:moveTo>
                <a:lnTo>
                  <a:pt x="78104" y="420115"/>
                </a:lnTo>
                <a:lnTo>
                  <a:pt x="81152" y="451865"/>
                </a:lnTo>
                <a:lnTo>
                  <a:pt x="97107" y="450334"/>
                </a:lnTo>
                <a:lnTo>
                  <a:pt x="94025" y="418587"/>
                </a:lnTo>
                <a:close/>
              </a:path>
              <a:path w="4456430" h="482600">
                <a:moveTo>
                  <a:pt x="97107" y="450334"/>
                </a:moveTo>
                <a:lnTo>
                  <a:pt x="81152" y="451865"/>
                </a:lnTo>
                <a:lnTo>
                  <a:pt x="97256" y="451865"/>
                </a:lnTo>
                <a:lnTo>
                  <a:pt x="97107" y="450334"/>
                </a:lnTo>
                <a:close/>
              </a:path>
              <a:path w="4456430" h="482600">
                <a:moveTo>
                  <a:pt x="4453382" y="0"/>
                </a:moveTo>
                <a:lnTo>
                  <a:pt x="94025" y="418587"/>
                </a:lnTo>
                <a:lnTo>
                  <a:pt x="97107" y="450334"/>
                </a:lnTo>
                <a:lnTo>
                  <a:pt x="4456430" y="31750"/>
                </a:lnTo>
                <a:lnTo>
                  <a:pt x="4453382" y="0"/>
                </a:lnTo>
                <a:close/>
              </a:path>
            </a:pathLst>
          </a:custGeom>
          <a:solidFill>
            <a:srgbClr val="002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72534" y="3150489"/>
            <a:ext cx="1846580" cy="455295"/>
          </a:xfrm>
          <a:custGeom>
            <a:avLst/>
            <a:gdLst/>
            <a:ahLst/>
            <a:cxnLst/>
            <a:rect l="l" t="t" r="r" b="b"/>
            <a:pathLst>
              <a:path w="1846579" h="455295">
                <a:moveTo>
                  <a:pt x="83185" y="361188"/>
                </a:moveTo>
                <a:lnTo>
                  <a:pt x="0" y="429133"/>
                </a:lnTo>
                <a:lnTo>
                  <a:pt x="104139" y="454913"/>
                </a:lnTo>
                <a:lnTo>
                  <a:pt x="97950" y="427227"/>
                </a:lnTo>
                <a:lnTo>
                  <a:pt x="81533" y="427227"/>
                </a:lnTo>
                <a:lnTo>
                  <a:pt x="74549" y="395986"/>
                </a:lnTo>
                <a:lnTo>
                  <a:pt x="90180" y="392478"/>
                </a:lnTo>
                <a:lnTo>
                  <a:pt x="83185" y="361188"/>
                </a:lnTo>
                <a:close/>
              </a:path>
              <a:path w="1846579" h="455295">
                <a:moveTo>
                  <a:pt x="90180" y="392478"/>
                </a:moveTo>
                <a:lnTo>
                  <a:pt x="74549" y="395986"/>
                </a:lnTo>
                <a:lnTo>
                  <a:pt x="81533" y="427227"/>
                </a:lnTo>
                <a:lnTo>
                  <a:pt x="97165" y="423720"/>
                </a:lnTo>
                <a:lnTo>
                  <a:pt x="90180" y="392478"/>
                </a:lnTo>
                <a:close/>
              </a:path>
              <a:path w="1846579" h="455295">
                <a:moveTo>
                  <a:pt x="97165" y="423720"/>
                </a:moveTo>
                <a:lnTo>
                  <a:pt x="81533" y="427227"/>
                </a:lnTo>
                <a:lnTo>
                  <a:pt x="97950" y="427227"/>
                </a:lnTo>
                <a:lnTo>
                  <a:pt x="97165" y="423720"/>
                </a:lnTo>
                <a:close/>
              </a:path>
              <a:path w="1846579" h="455295">
                <a:moveTo>
                  <a:pt x="1839087" y="0"/>
                </a:moveTo>
                <a:lnTo>
                  <a:pt x="90180" y="392478"/>
                </a:lnTo>
                <a:lnTo>
                  <a:pt x="97165" y="423720"/>
                </a:lnTo>
                <a:lnTo>
                  <a:pt x="1846199" y="31241"/>
                </a:lnTo>
                <a:lnTo>
                  <a:pt x="1839087" y="0"/>
                </a:lnTo>
                <a:close/>
              </a:path>
            </a:pathLst>
          </a:custGeom>
          <a:solidFill>
            <a:srgbClr val="002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8953" y="3151251"/>
            <a:ext cx="997585" cy="431165"/>
          </a:xfrm>
          <a:custGeom>
            <a:avLst/>
            <a:gdLst/>
            <a:ahLst/>
            <a:cxnLst/>
            <a:rect l="l" t="t" r="r" b="b"/>
            <a:pathLst>
              <a:path w="997584" h="431164">
                <a:moveTo>
                  <a:pt x="902217" y="401423"/>
                </a:moveTo>
                <a:lnTo>
                  <a:pt x="890016" y="431038"/>
                </a:lnTo>
                <a:lnTo>
                  <a:pt x="997076" y="423163"/>
                </a:lnTo>
                <a:lnTo>
                  <a:pt x="983466" y="407543"/>
                </a:lnTo>
                <a:lnTo>
                  <a:pt x="917067" y="407543"/>
                </a:lnTo>
                <a:lnTo>
                  <a:pt x="902217" y="401423"/>
                </a:lnTo>
                <a:close/>
              </a:path>
              <a:path w="997584" h="431164">
                <a:moveTo>
                  <a:pt x="914409" y="371832"/>
                </a:moveTo>
                <a:lnTo>
                  <a:pt x="902217" y="401423"/>
                </a:lnTo>
                <a:lnTo>
                  <a:pt x="917067" y="407543"/>
                </a:lnTo>
                <a:lnTo>
                  <a:pt x="929259" y="377951"/>
                </a:lnTo>
                <a:lnTo>
                  <a:pt x="914409" y="371832"/>
                </a:lnTo>
                <a:close/>
              </a:path>
              <a:path w="997584" h="431164">
                <a:moveTo>
                  <a:pt x="926592" y="342264"/>
                </a:moveTo>
                <a:lnTo>
                  <a:pt x="914409" y="371832"/>
                </a:lnTo>
                <a:lnTo>
                  <a:pt x="929259" y="377951"/>
                </a:lnTo>
                <a:lnTo>
                  <a:pt x="917067" y="407543"/>
                </a:lnTo>
                <a:lnTo>
                  <a:pt x="983466" y="407543"/>
                </a:lnTo>
                <a:lnTo>
                  <a:pt x="926592" y="342264"/>
                </a:lnTo>
                <a:close/>
              </a:path>
              <a:path w="997584" h="431164">
                <a:moveTo>
                  <a:pt x="12192" y="0"/>
                </a:moveTo>
                <a:lnTo>
                  <a:pt x="0" y="29590"/>
                </a:lnTo>
                <a:lnTo>
                  <a:pt x="902217" y="401423"/>
                </a:lnTo>
                <a:lnTo>
                  <a:pt x="914409" y="371832"/>
                </a:lnTo>
                <a:lnTo>
                  <a:pt x="12192" y="0"/>
                </a:lnTo>
                <a:close/>
              </a:path>
            </a:pathLst>
          </a:custGeom>
          <a:solidFill>
            <a:srgbClr val="002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13526" y="3150235"/>
            <a:ext cx="4277995" cy="467995"/>
          </a:xfrm>
          <a:custGeom>
            <a:avLst/>
            <a:gdLst/>
            <a:ahLst/>
            <a:cxnLst/>
            <a:rect l="l" t="t" r="r" b="b"/>
            <a:pathLst>
              <a:path w="4277995" h="467995">
                <a:moveTo>
                  <a:pt x="4180960" y="436232"/>
                </a:moveTo>
                <a:lnTo>
                  <a:pt x="4177919" y="467994"/>
                </a:lnTo>
                <a:lnTo>
                  <a:pt x="4256526" y="437768"/>
                </a:lnTo>
                <a:lnTo>
                  <a:pt x="4196842" y="437768"/>
                </a:lnTo>
                <a:lnTo>
                  <a:pt x="4180960" y="436232"/>
                </a:lnTo>
                <a:close/>
              </a:path>
              <a:path w="4277995" h="467995">
                <a:moveTo>
                  <a:pt x="4184013" y="404344"/>
                </a:moveTo>
                <a:lnTo>
                  <a:pt x="4180960" y="436232"/>
                </a:lnTo>
                <a:lnTo>
                  <a:pt x="4196842" y="437768"/>
                </a:lnTo>
                <a:lnTo>
                  <a:pt x="4200017" y="405891"/>
                </a:lnTo>
                <a:lnTo>
                  <a:pt x="4184013" y="404344"/>
                </a:lnTo>
                <a:close/>
              </a:path>
              <a:path w="4277995" h="467995">
                <a:moveTo>
                  <a:pt x="4187063" y="372490"/>
                </a:moveTo>
                <a:lnTo>
                  <a:pt x="4184013" y="404344"/>
                </a:lnTo>
                <a:lnTo>
                  <a:pt x="4200017" y="405891"/>
                </a:lnTo>
                <a:lnTo>
                  <a:pt x="4196842" y="437768"/>
                </a:lnTo>
                <a:lnTo>
                  <a:pt x="4256526" y="437768"/>
                </a:lnTo>
                <a:lnTo>
                  <a:pt x="4277995" y="429513"/>
                </a:lnTo>
                <a:lnTo>
                  <a:pt x="4187063" y="372490"/>
                </a:lnTo>
                <a:close/>
              </a:path>
              <a:path w="4277995" h="467995">
                <a:moveTo>
                  <a:pt x="3048" y="0"/>
                </a:moveTo>
                <a:lnTo>
                  <a:pt x="0" y="31750"/>
                </a:lnTo>
                <a:lnTo>
                  <a:pt x="4180960" y="436232"/>
                </a:lnTo>
                <a:lnTo>
                  <a:pt x="4184013" y="404344"/>
                </a:lnTo>
                <a:lnTo>
                  <a:pt x="3048" y="0"/>
                </a:lnTo>
                <a:close/>
              </a:path>
            </a:pathLst>
          </a:custGeom>
          <a:solidFill>
            <a:srgbClr val="002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3181" y="5150358"/>
            <a:ext cx="11605260" cy="10317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13181" y="5150358"/>
            <a:ext cx="11605260" cy="1031875"/>
          </a:xfrm>
          <a:prstGeom prst="rect">
            <a:avLst/>
          </a:prstGeom>
          <a:ln w="28955">
            <a:solidFill>
              <a:srgbClr val="002C73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 marL="1833245" marR="127635" indent="-1702435">
              <a:lnSpc>
                <a:spcPct val="100000"/>
              </a:lnSpc>
              <a:spcBef>
                <a:spcPts val="112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Objective: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Generate a user-friendly dashboard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that would allow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Subject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Matter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Experts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 quickly digest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thousands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EFRs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4"/>
          <p:cNvSpPr txBox="1"/>
          <p:nvPr/>
        </p:nvSpPr>
        <p:spPr>
          <a:xfrm>
            <a:off x="10461497" y="6588658"/>
            <a:ext cx="868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r>
              <a:rPr sz="1000" spc="-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sz="1000" spc="-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9597"/>
            <a:ext cx="4700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EFR </a:t>
            </a:r>
            <a:r>
              <a:rPr spc="-5" dirty="0"/>
              <a:t>Data</a:t>
            </a:r>
            <a:r>
              <a:rPr spc="-75" dirty="0"/>
              <a:t> </a:t>
            </a:r>
            <a:r>
              <a:rPr dirty="0"/>
              <a:t>Description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9800" y="1159509"/>
            <a:ext cx="9827895" cy="1067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latin typeface="Arial"/>
                <a:cs typeface="Arial"/>
              </a:rPr>
              <a:t>Each time an equipment failure occurs, an EFR should be </a:t>
            </a:r>
            <a:r>
              <a:rPr sz="2000" b="1" spc="-5" dirty="0">
                <a:latin typeface="Arial"/>
                <a:cs typeface="Arial"/>
              </a:rPr>
              <a:t>filed </a:t>
            </a:r>
            <a:r>
              <a:rPr sz="2000" b="1" dirty="0">
                <a:latin typeface="Arial"/>
                <a:cs typeface="Arial"/>
              </a:rPr>
              <a:t>to document</a:t>
            </a:r>
            <a:r>
              <a:rPr sz="2000" b="1" spc="-1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  problem, </a:t>
            </a:r>
            <a:r>
              <a:rPr sz="2000" b="1" spc="-5" dirty="0">
                <a:latin typeface="Arial"/>
                <a:cs typeface="Arial"/>
              </a:rPr>
              <a:t>how </a:t>
            </a:r>
            <a:r>
              <a:rPr sz="2000" b="1" dirty="0">
                <a:latin typeface="Arial"/>
                <a:cs typeface="Arial"/>
              </a:rPr>
              <a:t>it </a:t>
            </a:r>
            <a:r>
              <a:rPr sz="2000" b="1" spc="10" dirty="0">
                <a:latin typeface="Arial"/>
                <a:cs typeface="Arial"/>
              </a:rPr>
              <a:t>was </a:t>
            </a:r>
            <a:r>
              <a:rPr sz="2000" b="1" dirty="0">
                <a:latin typeface="Arial"/>
                <a:cs typeface="Arial"/>
              </a:rPr>
              <a:t>diagnosed and </a:t>
            </a:r>
            <a:r>
              <a:rPr sz="2000" b="1" spc="-5" dirty="0">
                <a:latin typeface="Arial"/>
                <a:cs typeface="Arial"/>
              </a:rPr>
              <a:t>how </a:t>
            </a:r>
            <a:r>
              <a:rPr sz="2000" b="1" dirty="0">
                <a:latin typeface="Arial"/>
                <a:cs typeface="Arial"/>
              </a:rPr>
              <a:t>it </a:t>
            </a:r>
            <a:r>
              <a:rPr sz="2000" b="1" spc="5" dirty="0">
                <a:latin typeface="Arial"/>
                <a:cs typeface="Arial"/>
              </a:rPr>
              <a:t>was</a:t>
            </a:r>
            <a:r>
              <a:rPr sz="2000" b="1" spc="-20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corrected</a:t>
            </a:r>
            <a:endParaRPr sz="20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latin typeface="Arial"/>
                <a:cs typeface="Arial"/>
              </a:rPr>
              <a:t>EFRs contain both structured and unstructured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8110" y="2200612"/>
            <a:ext cx="5403850" cy="263017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257810" indent="-245745">
              <a:lnSpc>
                <a:spcPct val="100000"/>
              </a:lnSpc>
              <a:spcBef>
                <a:spcPts val="515"/>
              </a:spcBef>
              <a:buFont typeface="Malgun Gothic Semilight"/>
              <a:buChar char="-"/>
              <a:tabLst>
                <a:tab pos="257810" algn="l"/>
                <a:tab pos="258445" algn="l"/>
              </a:tabLst>
            </a:pPr>
            <a:r>
              <a:rPr sz="1600" b="1" spc="-5" dirty="0">
                <a:latin typeface="Arial"/>
                <a:cs typeface="Arial"/>
              </a:rPr>
              <a:t>Structured </a:t>
            </a:r>
            <a:r>
              <a:rPr sz="1600" b="1" spc="-10" dirty="0">
                <a:latin typeface="Arial"/>
                <a:cs typeface="Arial"/>
              </a:rPr>
              <a:t>variables </a:t>
            </a:r>
            <a:r>
              <a:rPr sz="1600" b="1" spc="-5" dirty="0">
                <a:latin typeface="Arial"/>
                <a:cs typeface="Arial"/>
              </a:rPr>
              <a:t>are quantitative and</a:t>
            </a:r>
            <a:r>
              <a:rPr sz="1600" b="1" spc="17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qualitative</a:t>
            </a:r>
            <a:endParaRPr sz="1600">
              <a:latin typeface="Arial"/>
              <a:cs typeface="Arial"/>
            </a:endParaRPr>
          </a:p>
          <a:p>
            <a:pPr marL="715010" lvl="1" indent="-229235">
              <a:lnSpc>
                <a:spcPct val="100000"/>
              </a:lnSpc>
              <a:spcBef>
                <a:spcPts val="409"/>
              </a:spcBef>
              <a:buSzPct val="78125"/>
              <a:buFont typeface="Wingdings"/>
              <a:buChar char=""/>
              <a:tabLst>
                <a:tab pos="715010" algn="l"/>
                <a:tab pos="715645" algn="l"/>
              </a:tabLst>
            </a:pPr>
            <a:r>
              <a:rPr sz="1600" b="1" spc="-5" dirty="0">
                <a:latin typeface="Arial"/>
                <a:cs typeface="Arial"/>
              </a:rPr>
              <a:t>Location</a:t>
            </a:r>
            <a:endParaRPr sz="1600">
              <a:latin typeface="Arial"/>
              <a:cs typeface="Arial"/>
            </a:endParaRPr>
          </a:p>
          <a:p>
            <a:pPr marL="715010" lvl="1" indent="-229235">
              <a:lnSpc>
                <a:spcPct val="100000"/>
              </a:lnSpc>
              <a:spcBef>
                <a:spcPts val="395"/>
              </a:spcBef>
              <a:buSzPct val="78125"/>
              <a:buFont typeface="Wingdings"/>
              <a:buChar char=""/>
              <a:tabLst>
                <a:tab pos="715010" algn="l"/>
                <a:tab pos="715645" algn="l"/>
              </a:tabLst>
            </a:pPr>
            <a:r>
              <a:rPr sz="1600" b="1" spc="-5" dirty="0">
                <a:latin typeface="Arial"/>
                <a:cs typeface="Arial"/>
              </a:rPr>
              <a:t>Date </a:t>
            </a:r>
            <a:r>
              <a:rPr sz="1600" b="1" spc="-10" dirty="0">
                <a:latin typeface="Arial"/>
                <a:cs typeface="Arial"/>
              </a:rPr>
              <a:t>Event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Occurred</a:t>
            </a:r>
            <a:endParaRPr sz="1600">
              <a:latin typeface="Arial"/>
              <a:cs typeface="Arial"/>
            </a:endParaRPr>
          </a:p>
          <a:p>
            <a:pPr marL="715010" marR="5080" lvl="1" indent="-228600">
              <a:lnSpc>
                <a:spcPct val="100000"/>
              </a:lnSpc>
              <a:spcBef>
                <a:spcPts val="395"/>
              </a:spcBef>
              <a:buSzPct val="78125"/>
              <a:buFont typeface="Wingdings"/>
              <a:buChar char=""/>
              <a:tabLst>
                <a:tab pos="715010" algn="l"/>
                <a:tab pos="715645" algn="l"/>
              </a:tabLst>
            </a:pPr>
            <a:r>
              <a:rPr sz="1600" b="1" spc="-15" dirty="0">
                <a:latin typeface="Arial"/>
                <a:cs typeface="Arial"/>
              </a:rPr>
              <a:t>Action </a:t>
            </a:r>
            <a:r>
              <a:rPr sz="1600" b="1" spc="-30" dirty="0">
                <a:latin typeface="Arial"/>
                <a:cs typeface="Arial"/>
              </a:rPr>
              <a:t>Taken </a:t>
            </a:r>
            <a:r>
              <a:rPr sz="1600" b="1" spc="-10" dirty="0">
                <a:latin typeface="Arial"/>
                <a:cs typeface="Arial"/>
              </a:rPr>
              <a:t>(Adjustment, </a:t>
            </a:r>
            <a:r>
              <a:rPr sz="1600" b="1" spc="-15" dirty="0">
                <a:latin typeface="Arial"/>
                <a:cs typeface="Arial"/>
              </a:rPr>
              <a:t>Repair, </a:t>
            </a:r>
            <a:r>
              <a:rPr sz="1600" b="1" spc="-5" dirty="0">
                <a:latin typeface="Arial"/>
                <a:cs typeface="Arial"/>
              </a:rPr>
              <a:t>No </a:t>
            </a:r>
            <a:r>
              <a:rPr sz="1600" b="1" spc="-10" dirty="0">
                <a:latin typeface="Arial"/>
                <a:cs typeface="Arial"/>
              </a:rPr>
              <a:t>Corrective  Action,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Replacement)</a:t>
            </a:r>
            <a:endParaRPr sz="1600">
              <a:latin typeface="Arial"/>
              <a:cs typeface="Arial"/>
            </a:endParaRPr>
          </a:p>
          <a:p>
            <a:pPr marL="715010" lvl="1" indent="-229235">
              <a:lnSpc>
                <a:spcPct val="100000"/>
              </a:lnSpc>
              <a:spcBef>
                <a:spcPts val="409"/>
              </a:spcBef>
              <a:buSzPct val="78125"/>
              <a:buFont typeface="Wingdings"/>
              <a:buChar char=""/>
              <a:tabLst>
                <a:tab pos="715010" algn="l"/>
                <a:tab pos="715645" algn="l"/>
              </a:tabLst>
            </a:pPr>
            <a:r>
              <a:rPr sz="1600" b="1" spc="-5" dirty="0">
                <a:latin typeface="Arial"/>
                <a:cs typeface="Arial"/>
              </a:rPr>
              <a:t>Part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  <a:p>
            <a:pPr marL="715010" lvl="1" indent="-229235">
              <a:lnSpc>
                <a:spcPct val="100000"/>
              </a:lnSpc>
              <a:spcBef>
                <a:spcPts val="395"/>
              </a:spcBef>
              <a:buSzPct val="78125"/>
              <a:buFont typeface="Wingdings"/>
              <a:buChar char=""/>
              <a:tabLst>
                <a:tab pos="715010" algn="l"/>
                <a:tab pos="715645" algn="l"/>
              </a:tabLst>
            </a:pPr>
            <a:r>
              <a:rPr sz="1600" b="1" spc="-5" dirty="0">
                <a:latin typeface="Arial"/>
                <a:cs typeface="Arial"/>
              </a:rPr>
              <a:t>EFR Number (Unique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identifier)</a:t>
            </a:r>
            <a:endParaRPr sz="1600">
              <a:latin typeface="Arial"/>
              <a:cs typeface="Arial"/>
            </a:endParaRPr>
          </a:p>
          <a:p>
            <a:pPr marL="257810" indent="-245745">
              <a:lnSpc>
                <a:spcPct val="100000"/>
              </a:lnSpc>
              <a:spcBef>
                <a:spcPts val="400"/>
              </a:spcBef>
              <a:buFont typeface="Malgun Gothic Semilight"/>
              <a:buChar char="-"/>
              <a:tabLst>
                <a:tab pos="257810" algn="l"/>
                <a:tab pos="258445" algn="l"/>
              </a:tabLst>
            </a:pPr>
            <a:r>
              <a:rPr sz="1600" b="1" spc="-5" dirty="0">
                <a:latin typeface="Arial"/>
                <a:cs typeface="Arial"/>
              </a:rPr>
              <a:t>Unstructured </a:t>
            </a:r>
            <a:r>
              <a:rPr sz="1600" b="1" spc="-10" dirty="0">
                <a:latin typeface="Arial"/>
                <a:cs typeface="Arial"/>
              </a:rPr>
              <a:t>variables </a:t>
            </a:r>
            <a:r>
              <a:rPr sz="1600" b="1" spc="-5" dirty="0">
                <a:latin typeface="Arial"/>
                <a:cs typeface="Arial"/>
              </a:rPr>
              <a:t>are free-form text</a:t>
            </a:r>
            <a:r>
              <a:rPr sz="1600" b="1" spc="1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entries</a:t>
            </a:r>
            <a:endParaRPr sz="1600">
              <a:latin typeface="Arial"/>
              <a:cs typeface="Arial"/>
            </a:endParaRPr>
          </a:p>
          <a:p>
            <a:pPr marL="715010" lvl="1" indent="-229235">
              <a:lnSpc>
                <a:spcPct val="100000"/>
              </a:lnSpc>
              <a:spcBef>
                <a:spcPts val="405"/>
              </a:spcBef>
              <a:buSzPct val="78125"/>
              <a:buFont typeface="Wingdings"/>
              <a:buChar char=""/>
              <a:tabLst>
                <a:tab pos="715010" algn="l"/>
                <a:tab pos="715645" algn="l"/>
              </a:tabLst>
            </a:pPr>
            <a:r>
              <a:rPr sz="1600" b="1" spc="-10" dirty="0">
                <a:latin typeface="Arial"/>
                <a:cs typeface="Arial"/>
              </a:rPr>
              <a:t>Narrative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84685" y="6588658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3D8EDE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9345" y="3650741"/>
            <a:ext cx="5019040" cy="2677795"/>
          </a:xfrm>
          <a:prstGeom prst="rect">
            <a:avLst/>
          </a:prstGeom>
          <a:ln w="38100">
            <a:solidFill>
              <a:srgbClr val="002C73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marR="629285">
              <a:lnSpc>
                <a:spcPct val="100000"/>
              </a:lnSpc>
              <a:spcBef>
                <a:spcPts val="315"/>
              </a:spcBef>
              <a:buAutoNum type="alphaUcPeriod"/>
              <a:tabLst>
                <a:tab pos="318770" algn="l"/>
              </a:tabLst>
            </a:pPr>
            <a:r>
              <a:rPr sz="1400" b="1" spc="-5" dirty="0">
                <a:latin typeface="Arial"/>
                <a:cs typeface="Arial"/>
              </a:rPr>
              <a:t>FIRST </a:t>
            </a:r>
            <a:r>
              <a:rPr sz="1400" b="1" spc="-20" dirty="0">
                <a:latin typeface="Arial"/>
                <a:cs typeface="Arial"/>
              </a:rPr>
              <a:t>INDICATION </a:t>
            </a:r>
            <a:r>
              <a:rPr sz="1400" b="1" dirty="0">
                <a:latin typeface="Arial"/>
                <a:cs typeface="Arial"/>
              </a:rPr>
              <a:t>OF PROBLEM: </a:t>
            </a:r>
            <a:r>
              <a:rPr sz="1400" spc="-5" dirty="0">
                <a:latin typeface="Arial"/>
                <a:cs typeface="Arial"/>
              </a:rPr>
              <a:t>Preventive  </a:t>
            </a:r>
            <a:r>
              <a:rPr sz="1400" dirty="0">
                <a:latin typeface="Arial"/>
                <a:cs typeface="Arial"/>
              </a:rPr>
              <a:t>Maintenance During conduct of Standard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Maintenance  Procedure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123.</a:t>
            </a:r>
          </a:p>
          <a:p>
            <a:pPr marL="90805" marR="40259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318770" algn="l"/>
              </a:tabLst>
            </a:pPr>
            <a:r>
              <a:rPr sz="1400" b="1" dirty="0">
                <a:latin typeface="Arial"/>
                <a:cs typeface="Arial"/>
              </a:rPr>
              <a:t>PROBLEM/HOW </a:t>
            </a:r>
            <a:r>
              <a:rPr sz="1400" b="1" spc="-20" dirty="0">
                <a:latin typeface="Arial"/>
                <a:cs typeface="Arial"/>
              </a:rPr>
              <a:t>ISOLATED: </a:t>
            </a:r>
            <a:r>
              <a:rPr sz="1400" spc="-5" dirty="0">
                <a:latin typeface="Arial"/>
                <a:cs typeface="Arial"/>
              </a:rPr>
              <a:t>Visual </a:t>
            </a:r>
            <a:r>
              <a:rPr sz="1400" dirty="0">
                <a:latin typeface="Arial"/>
                <a:cs typeface="Arial"/>
              </a:rPr>
              <a:t>(or other senses)  During conduct of </a:t>
            </a:r>
            <a:r>
              <a:rPr sz="1400" spc="-5" dirty="0">
                <a:latin typeface="Arial"/>
                <a:cs typeface="Arial"/>
              </a:rPr>
              <a:t>SMP </a:t>
            </a:r>
            <a:r>
              <a:rPr sz="1400" dirty="0">
                <a:latin typeface="Arial"/>
                <a:cs typeface="Arial"/>
              </a:rPr>
              <a:t>123, at step 7c, it </a:t>
            </a:r>
            <a:r>
              <a:rPr sz="1400" spc="-5" dirty="0">
                <a:latin typeface="Arial"/>
                <a:cs typeface="Arial"/>
              </a:rPr>
              <a:t>was </a:t>
            </a:r>
            <a:r>
              <a:rPr sz="1400" dirty="0">
                <a:latin typeface="Arial"/>
                <a:cs typeface="Arial"/>
              </a:rPr>
              <a:t>found that  </a:t>
            </a:r>
            <a:r>
              <a:rPr sz="1400" spc="-5" dirty="0">
                <a:latin typeface="Arial"/>
                <a:cs typeface="Arial"/>
              </a:rPr>
              <a:t>widget </a:t>
            </a:r>
            <a:r>
              <a:rPr sz="1400" dirty="0">
                <a:latin typeface="Arial"/>
                <a:cs typeface="Arial"/>
              </a:rPr>
              <a:t>B (P/N 654) </a:t>
            </a:r>
            <a:r>
              <a:rPr sz="1400" spc="-5" dirty="0">
                <a:latin typeface="Arial"/>
                <a:cs typeface="Arial"/>
              </a:rPr>
              <a:t>was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broken.</a:t>
            </a:r>
          </a:p>
          <a:p>
            <a:pPr marL="318135" indent="-227965">
              <a:lnSpc>
                <a:spcPct val="100000"/>
              </a:lnSpc>
              <a:buAutoNum type="alphaUcPeriod"/>
              <a:tabLst>
                <a:tab pos="318770" algn="l"/>
              </a:tabLst>
            </a:pPr>
            <a:r>
              <a:rPr sz="1400" b="1" spc="-10" dirty="0">
                <a:latin typeface="Arial"/>
                <a:cs typeface="Arial"/>
              </a:rPr>
              <a:t>PROBABLE CAUSE: </a:t>
            </a:r>
            <a:r>
              <a:rPr sz="1400" spc="-5" dirty="0">
                <a:latin typeface="Arial"/>
                <a:cs typeface="Arial"/>
              </a:rPr>
              <a:t>Normal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use/wear</a:t>
            </a:r>
            <a:endParaRPr sz="1400" dirty="0">
              <a:latin typeface="Arial"/>
              <a:cs typeface="Arial"/>
            </a:endParaRPr>
          </a:p>
          <a:p>
            <a:pPr marL="90805" marR="831215">
              <a:lnSpc>
                <a:spcPct val="100000"/>
              </a:lnSpc>
              <a:buAutoNum type="alphaUcPeriod"/>
              <a:tabLst>
                <a:tab pos="312420" algn="l"/>
              </a:tabLst>
            </a:pPr>
            <a:r>
              <a:rPr sz="1400" b="1" spc="-10" dirty="0">
                <a:latin typeface="Arial"/>
                <a:cs typeface="Arial"/>
              </a:rPr>
              <a:t>ACTION </a:t>
            </a:r>
            <a:r>
              <a:rPr sz="1400" b="1" spc="-30" dirty="0">
                <a:latin typeface="Arial"/>
                <a:cs typeface="Arial"/>
              </a:rPr>
              <a:t>TAKEN: </a:t>
            </a:r>
            <a:r>
              <a:rPr sz="1400" dirty="0">
                <a:latin typeface="Arial"/>
                <a:cs typeface="Arial"/>
              </a:rPr>
              <a:t>Problem Completely Corrected  Widget replaced in </a:t>
            </a:r>
            <a:r>
              <a:rPr sz="1400" spc="-5" dirty="0">
                <a:latin typeface="Arial"/>
                <a:cs typeface="Arial"/>
              </a:rPr>
              <a:t>accordance with </a:t>
            </a:r>
            <a:r>
              <a:rPr sz="1400" dirty="0">
                <a:latin typeface="Arial"/>
                <a:cs typeface="Arial"/>
              </a:rPr>
              <a:t>procedure  </a:t>
            </a:r>
            <a:r>
              <a:rPr sz="1400" b="1" dirty="0">
                <a:latin typeface="Arial"/>
                <a:cs typeface="Arial"/>
              </a:rPr>
              <a:t>DISPOSITION: </a:t>
            </a:r>
            <a:r>
              <a:rPr sz="1400" dirty="0">
                <a:latin typeface="Arial"/>
                <a:cs typeface="Arial"/>
              </a:rPr>
              <a:t>Returned to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Service</a:t>
            </a:r>
            <a:endParaRPr sz="1400" dirty="0">
              <a:latin typeface="Arial"/>
              <a:cs typeface="Arial"/>
            </a:endParaRPr>
          </a:p>
          <a:p>
            <a:pPr marL="308610" indent="-218440">
              <a:lnSpc>
                <a:spcPct val="100000"/>
              </a:lnSpc>
              <a:buAutoNum type="alphaUcPeriod"/>
              <a:tabLst>
                <a:tab pos="309245" algn="l"/>
              </a:tabLst>
            </a:pPr>
            <a:r>
              <a:rPr sz="1400" b="1" spc="-10" dirty="0">
                <a:latin typeface="Arial"/>
                <a:cs typeface="Arial"/>
              </a:rPr>
              <a:t>RECOMMENDATIONS/REMARKS: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None.</a:t>
            </a:r>
          </a:p>
          <a:p>
            <a:pPr marL="90805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SAFETY </a:t>
            </a:r>
            <a:r>
              <a:rPr sz="1400" b="1" spc="-15" dirty="0">
                <a:latin typeface="Arial"/>
                <a:cs typeface="Arial"/>
              </a:rPr>
              <a:t>HAZARD: </a:t>
            </a:r>
            <a:r>
              <a:rPr sz="1400" spc="-5" dirty="0">
                <a:latin typeface="Arial"/>
                <a:cs typeface="Arial"/>
              </a:rPr>
              <a:t>No Apparent Safety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Hazard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09533" y="3303523"/>
            <a:ext cx="26238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SAMPLE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NARRATIVE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10461497" y="6588658"/>
            <a:ext cx="868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r>
              <a:rPr sz="1000" spc="-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sz="1000" spc="-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9597"/>
            <a:ext cx="639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Text </a:t>
            </a:r>
            <a:r>
              <a:rPr dirty="0"/>
              <a:t>Preprocessing</a:t>
            </a:r>
            <a:r>
              <a:rPr spc="-45" dirty="0"/>
              <a:t> </a:t>
            </a:r>
            <a:r>
              <a:rPr dirty="0"/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4685" y="6588658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3D8EDE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500" y="1701328"/>
            <a:ext cx="10280650" cy="156972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b="1" spc="-10" dirty="0">
                <a:latin typeface="Arial"/>
                <a:cs typeface="Arial"/>
              </a:rPr>
              <a:t>Remove</a:t>
            </a:r>
            <a:r>
              <a:rPr sz="1900" b="1" spc="4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punctuation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b="1" spc="-10" dirty="0">
                <a:latin typeface="Arial"/>
                <a:cs typeface="Arial"/>
              </a:rPr>
              <a:t>Remove </a:t>
            </a:r>
            <a:r>
              <a:rPr sz="1900" b="1" dirty="0">
                <a:latin typeface="Arial"/>
                <a:cs typeface="Arial"/>
              </a:rPr>
              <a:t>stop</a:t>
            </a:r>
            <a:r>
              <a:rPr sz="1900" b="1" spc="45" dirty="0">
                <a:latin typeface="Arial"/>
                <a:cs typeface="Arial"/>
              </a:rPr>
              <a:t> </a:t>
            </a:r>
            <a:r>
              <a:rPr sz="1900" b="1" spc="5" dirty="0">
                <a:latin typeface="Arial"/>
                <a:cs typeface="Arial"/>
              </a:rPr>
              <a:t>words</a:t>
            </a:r>
            <a:endParaRPr sz="1900">
              <a:latin typeface="Arial"/>
              <a:cs typeface="Arial"/>
            </a:endParaRPr>
          </a:p>
          <a:p>
            <a:pPr marL="706120" lvl="1" indent="-245745">
              <a:lnSpc>
                <a:spcPct val="100000"/>
              </a:lnSpc>
              <a:spcBef>
                <a:spcPts val="55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500" b="1" spc="-5" dirty="0">
                <a:latin typeface="Arial"/>
                <a:cs typeface="Arial"/>
              </a:rPr>
              <a:t>Worked </a:t>
            </a:r>
            <a:r>
              <a:rPr sz="1500" b="1" spc="5" dirty="0">
                <a:latin typeface="Arial"/>
                <a:cs typeface="Arial"/>
              </a:rPr>
              <a:t>with </a:t>
            </a:r>
            <a:r>
              <a:rPr sz="1500" b="1" spc="-5" dirty="0">
                <a:latin typeface="Arial"/>
                <a:cs typeface="Arial"/>
              </a:rPr>
              <a:t>Subject </a:t>
            </a:r>
            <a:r>
              <a:rPr sz="1500" b="1" dirty="0">
                <a:latin typeface="Arial"/>
                <a:cs typeface="Arial"/>
              </a:rPr>
              <a:t>Matter </a:t>
            </a:r>
            <a:r>
              <a:rPr sz="1500" b="1" spc="-5" dirty="0">
                <a:latin typeface="Arial"/>
                <a:cs typeface="Arial"/>
              </a:rPr>
              <a:t>Experts (SMEs) </a:t>
            </a:r>
            <a:r>
              <a:rPr sz="1500" b="1" dirty="0">
                <a:latin typeface="Arial"/>
                <a:cs typeface="Arial"/>
              </a:rPr>
              <a:t>to </a:t>
            </a:r>
            <a:r>
              <a:rPr sz="1500" b="1" spc="-5" dirty="0">
                <a:latin typeface="Arial"/>
                <a:cs typeface="Arial"/>
              </a:rPr>
              <a:t>determine custom </a:t>
            </a:r>
            <a:r>
              <a:rPr sz="1500" b="1" dirty="0">
                <a:latin typeface="Arial"/>
                <a:cs typeface="Arial"/>
              </a:rPr>
              <a:t>stop </a:t>
            </a:r>
            <a:r>
              <a:rPr sz="1500" b="1" spc="5" dirty="0">
                <a:latin typeface="Arial"/>
                <a:cs typeface="Arial"/>
              </a:rPr>
              <a:t>words </a:t>
            </a:r>
            <a:r>
              <a:rPr sz="1500" b="1" spc="-5" dirty="0">
                <a:latin typeface="Arial"/>
                <a:cs typeface="Arial"/>
              </a:rPr>
              <a:t>based on domain</a:t>
            </a:r>
            <a:r>
              <a:rPr sz="1500" b="1" spc="-11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vernacular</a:t>
            </a:r>
            <a:endParaRPr sz="15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b="1" spc="-5" dirty="0">
                <a:latin typeface="Arial"/>
                <a:cs typeface="Arial"/>
              </a:rPr>
              <a:t>Extract meaningful</a:t>
            </a:r>
            <a:r>
              <a:rPr sz="1900" b="1" spc="3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numbers</a:t>
            </a:r>
            <a:endParaRPr sz="1900">
              <a:latin typeface="Arial"/>
              <a:cs typeface="Arial"/>
            </a:endParaRPr>
          </a:p>
          <a:p>
            <a:pPr marL="706120" lvl="1" indent="-245745">
              <a:lnSpc>
                <a:spcPct val="100000"/>
              </a:lnSpc>
              <a:spcBef>
                <a:spcPts val="55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500" b="1" spc="-5" dirty="0">
                <a:solidFill>
                  <a:srgbClr val="00AF50"/>
                </a:solidFill>
                <a:latin typeface="Arial"/>
                <a:cs typeface="Arial"/>
              </a:rPr>
              <a:t>Part</a:t>
            </a:r>
            <a:r>
              <a:rPr sz="1500" b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0AF50"/>
                </a:solidFill>
                <a:latin typeface="Arial"/>
                <a:cs typeface="Arial"/>
              </a:rPr>
              <a:t>numbers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3810" y="3250184"/>
            <a:ext cx="2512060" cy="48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indent="-245745">
              <a:lnSpc>
                <a:spcPct val="100000"/>
              </a:lnSpc>
              <a:spcBef>
                <a:spcPts val="100"/>
              </a:spcBef>
              <a:buFont typeface="Malgun Gothic Semilight"/>
              <a:buChar char="-"/>
              <a:tabLst>
                <a:tab pos="257810" algn="l"/>
                <a:tab pos="258445" algn="l"/>
              </a:tabLst>
            </a:pPr>
            <a:r>
              <a:rPr sz="1500" b="1" spc="-5" dirty="0">
                <a:latin typeface="Arial"/>
                <a:cs typeface="Arial"/>
              </a:rPr>
              <a:t>Documentation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numbers</a:t>
            </a:r>
            <a:endParaRPr sz="1500">
              <a:latin typeface="Arial"/>
              <a:cs typeface="Arial"/>
            </a:endParaRPr>
          </a:p>
          <a:p>
            <a:pPr marL="257810" indent="-245745">
              <a:lnSpc>
                <a:spcPct val="100000"/>
              </a:lnSpc>
              <a:spcBef>
                <a:spcPts val="45"/>
              </a:spcBef>
              <a:buFont typeface="Malgun Gothic Semilight"/>
              <a:buChar char="-"/>
              <a:tabLst>
                <a:tab pos="257810" algn="l"/>
                <a:tab pos="258445" algn="l"/>
              </a:tabLst>
            </a:pPr>
            <a:r>
              <a:rPr sz="1500" b="1" spc="-5" dirty="0">
                <a:latin typeface="Arial"/>
                <a:cs typeface="Arial"/>
              </a:rPr>
              <a:t>Maintenance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numbers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5500" y="3710076"/>
            <a:ext cx="4467225" cy="110299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b="1" spc="-5" dirty="0">
                <a:latin typeface="Arial"/>
                <a:cs typeface="Arial"/>
              </a:rPr>
              <a:t>Identify and correct </a:t>
            </a:r>
            <a:r>
              <a:rPr sz="1900" b="1" spc="-10" dirty="0">
                <a:latin typeface="Arial"/>
                <a:cs typeface="Arial"/>
              </a:rPr>
              <a:t>typos </a:t>
            </a:r>
            <a:r>
              <a:rPr sz="1900" b="1" spc="-5" dirty="0">
                <a:latin typeface="Arial"/>
                <a:cs typeface="Arial"/>
              </a:rPr>
              <a:t>in the</a:t>
            </a:r>
            <a:r>
              <a:rPr sz="1900" b="1" spc="9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text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b="1" spc="-5" dirty="0">
                <a:latin typeface="Arial"/>
                <a:cs typeface="Arial"/>
              </a:rPr>
              <a:t>Correct for </a:t>
            </a:r>
            <a:r>
              <a:rPr sz="1900" b="1" spc="-10" dirty="0">
                <a:latin typeface="Arial"/>
                <a:cs typeface="Arial"/>
              </a:rPr>
              <a:t>synonyms </a:t>
            </a:r>
            <a:r>
              <a:rPr sz="1900" b="1" spc="-5" dirty="0">
                <a:latin typeface="Arial"/>
                <a:cs typeface="Arial"/>
              </a:rPr>
              <a:t>and</a:t>
            </a:r>
            <a:r>
              <a:rPr sz="1900" b="1" spc="80" dirty="0"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006FC0"/>
                </a:solidFill>
                <a:latin typeface="Arial"/>
                <a:cs typeface="Arial"/>
              </a:rPr>
              <a:t>acronyms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b="1" spc="-5" dirty="0">
                <a:latin typeface="Arial"/>
                <a:cs typeface="Arial"/>
              </a:rPr>
              <a:t>Stem the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words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3810" y="4794250"/>
            <a:ext cx="40417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810" algn="l"/>
                <a:tab pos="3435350" algn="l"/>
              </a:tabLst>
            </a:pPr>
            <a:r>
              <a:rPr sz="1500" b="0" dirty="0">
                <a:latin typeface="Malgun Gothic Semilight"/>
                <a:cs typeface="Malgun Gothic Semilight"/>
              </a:rPr>
              <a:t>-	</a:t>
            </a:r>
            <a:r>
              <a:rPr sz="1500" b="1" dirty="0">
                <a:latin typeface="Arial"/>
                <a:cs typeface="Arial"/>
              </a:rPr>
              <a:t>Repairs,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Repaired,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Repairing	</a:t>
            </a:r>
            <a:r>
              <a:rPr sz="1500" b="1" spc="-5" dirty="0">
                <a:latin typeface="Arial"/>
                <a:cs typeface="Arial"/>
              </a:rPr>
              <a:t>Repair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200" y="1042416"/>
            <a:ext cx="10162032" cy="665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8200" y="1042416"/>
            <a:ext cx="10162540" cy="666115"/>
          </a:xfrm>
          <a:prstGeom prst="rect">
            <a:avLst/>
          </a:prstGeom>
          <a:ln w="12192">
            <a:solidFill>
              <a:srgbClr val="001D52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86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Step 1: Preprocessing the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free-form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text</a:t>
            </a:r>
            <a:r>
              <a:rPr sz="28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92134" y="4249165"/>
            <a:ext cx="50800" cy="9525"/>
          </a:xfrm>
          <a:custGeom>
            <a:avLst/>
            <a:gdLst/>
            <a:ahLst/>
            <a:cxnLst/>
            <a:rect l="l" t="t" r="r" b="b"/>
            <a:pathLst>
              <a:path w="50800" h="9525">
                <a:moveTo>
                  <a:pt x="0" y="9143"/>
                </a:moveTo>
                <a:lnTo>
                  <a:pt x="50292" y="9143"/>
                </a:lnTo>
                <a:lnTo>
                  <a:pt x="50292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76867" y="4889246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5" h="9525">
                <a:moveTo>
                  <a:pt x="0" y="9143"/>
                </a:moveTo>
                <a:lnTo>
                  <a:pt x="48768" y="9143"/>
                </a:lnTo>
                <a:lnTo>
                  <a:pt x="48768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36485" y="3650741"/>
            <a:ext cx="5041900" cy="2677795"/>
          </a:xfrm>
          <a:prstGeom prst="rect">
            <a:avLst/>
          </a:prstGeom>
          <a:ln w="38100">
            <a:solidFill>
              <a:srgbClr val="002C73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18770" indent="-227329">
              <a:lnSpc>
                <a:spcPct val="100000"/>
              </a:lnSpc>
              <a:spcBef>
                <a:spcPts val="315"/>
              </a:spcBef>
              <a:buAutoNum type="alphaUcPeriod"/>
              <a:tabLst>
                <a:tab pos="319405" algn="l"/>
              </a:tabLst>
            </a:pPr>
            <a:r>
              <a:rPr sz="1400" b="1" strike="sngStrike" spc="-5" dirty="0">
                <a:latin typeface="Arial"/>
                <a:cs typeface="Arial"/>
              </a:rPr>
              <a:t>FIRST </a:t>
            </a:r>
            <a:r>
              <a:rPr sz="1400" b="1" strike="sngStrike" spc="-20" dirty="0">
                <a:latin typeface="Arial"/>
                <a:cs typeface="Arial"/>
              </a:rPr>
              <a:t>INDICATION </a:t>
            </a:r>
            <a:r>
              <a:rPr sz="1400" b="1" strike="sngStrike" dirty="0">
                <a:latin typeface="Arial"/>
                <a:cs typeface="Arial"/>
              </a:rPr>
              <a:t>OF PROBLEM:</a:t>
            </a:r>
            <a:r>
              <a:rPr sz="1400" b="1" strike="noStrike" spc="-25" dirty="0">
                <a:latin typeface="Arial"/>
                <a:cs typeface="Arial"/>
              </a:rPr>
              <a:t> </a:t>
            </a:r>
            <a:r>
              <a:rPr sz="1400" strike="noStrike" spc="-5" dirty="0">
                <a:latin typeface="Arial"/>
                <a:cs typeface="Arial"/>
              </a:rPr>
              <a:t>Preventive</a:t>
            </a:r>
            <a:endParaRPr sz="1400">
              <a:latin typeface="Arial"/>
              <a:cs typeface="Arial"/>
            </a:endParaRPr>
          </a:p>
          <a:p>
            <a:pPr marL="92075" marR="65151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Maintenance During conduct </a:t>
            </a:r>
            <a:r>
              <a:rPr sz="1400" strike="sngStrike" spc="-5" dirty="0">
                <a:latin typeface="Arial"/>
                <a:cs typeface="Arial"/>
              </a:rPr>
              <a:t>of</a:t>
            </a:r>
            <a:r>
              <a:rPr sz="1400" strike="noStrike" spc="-5" dirty="0">
                <a:latin typeface="Arial"/>
                <a:cs typeface="Arial"/>
              </a:rPr>
              <a:t> </a:t>
            </a:r>
            <a:r>
              <a:rPr sz="1400" u="heavy" strike="noStrike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Standard</a:t>
            </a:r>
            <a:r>
              <a:rPr sz="1400" u="heavy" strike="noStrike" spc="-20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400" u="heavy" strike="noStrike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Maintenance </a:t>
            </a:r>
            <a:r>
              <a:rPr sz="1400" strike="noStrike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u="heavy" strike="noStrike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Procedure</a:t>
            </a:r>
            <a:r>
              <a:rPr sz="1400" strike="noStrike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trike="noStrike" spc="-5" dirty="0">
                <a:latin typeface="Arial"/>
                <a:cs typeface="Arial"/>
              </a:rPr>
              <a:t>123.</a:t>
            </a:r>
            <a:endParaRPr sz="1400">
              <a:latin typeface="Arial"/>
              <a:cs typeface="Arial"/>
            </a:endParaRPr>
          </a:p>
          <a:p>
            <a:pPr marL="92075" marR="423545">
              <a:lnSpc>
                <a:spcPct val="100000"/>
              </a:lnSpc>
              <a:buAutoNum type="alphaUcPeriod" startAt="2"/>
              <a:tabLst>
                <a:tab pos="319405" algn="l"/>
              </a:tabLst>
            </a:pPr>
            <a:r>
              <a:rPr sz="1400" b="1" strike="sngStrike" dirty="0">
                <a:latin typeface="Arial"/>
                <a:cs typeface="Arial"/>
              </a:rPr>
              <a:t>PROBLEM/HOW </a:t>
            </a:r>
            <a:r>
              <a:rPr sz="1400" b="1" strike="sngStrike" spc="-20" dirty="0">
                <a:latin typeface="Arial"/>
                <a:cs typeface="Arial"/>
              </a:rPr>
              <a:t>ISOLATED:</a:t>
            </a:r>
            <a:r>
              <a:rPr sz="1400" b="1" strike="noStrike" spc="-20" dirty="0">
                <a:latin typeface="Arial"/>
                <a:cs typeface="Arial"/>
              </a:rPr>
              <a:t> </a:t>
            </a:r>
            <a:r>
              <a:rPr sz="1400" strike="noStrike" spc="-5" dirty="0">
                <a:latin typeface="Arial"/>
                <a:cs typeface="Arial"/>
              </a:rPr>
              <a:t>Visual </a:t>
            </a:r>
            <a:r>
              <a:rPr sz="1400" strike="sngStrike" dirty="0">
                <a:latin typeface="Arial"/>
                <a:cs typeface="Arial"/>
              </a:rPr>
              <a:t>(or other</a:t>
            </a:r>
            <a:r>
              <a:rPr sz="1400" strike="noStrike" dirty="0">
                <a:latin typeface="Arial"/>
                <a:cs typeface="Arial"/>
              </a:rPr>
              <a:t> senses</a:t>
            </a:r>
            <a:r>
              <a:rPr sz="1400" strike="sngStrike" dirty="0">
                <a:latin typeface="Arial"/>
                <a:cs typeface="Arial"/>
              </a:rPr>
              <a:t>) </a:t>
            </a:r>
            <a:r>
              <a:rPr sz="1400" strike="noStrike" dirty="0">
                <a:latin typeface="Arial"/>
                <a:cs typeface="Arial"/>
              </a:rPr>
              <a:t> During conduct </a:t>
            </a:r>
            <a:r>
              <a:rPr sz="1400" strike="sngStrike" spc="-5" dirty="0">
                <a:latin typeface="Arial"/>
                <a:cs typeface="Arial"/>
              </a:rPr>
              <a:t>of</a:t>
            </a:r>
            <a:r>
              <a:rPr sz="1400" strike="noStrike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u="heavy" strike="noStrike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SMP</a:t>
            </a:r>
            <a:r>
              <a:rPr sz="1400" strike="noStrike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trike="noStrike" spc="-5" dirty="0">
                <a:latin typeface="Arial"/>
                <a:cs typeface="Arial"/>
              </a:rPr>
              <a:t>123</a:t>
            </a:r>
            <a:r>
              <a:rPr sz="1400" strike="sngStrike" spc="-5" dirty="0">
                <a:latin typeface="Arial"/>
                <a:cs typeface="Arial"/>
              </a:rPr>
              <a:t>, </a:t>
            </a:r>
            <a:r>
              <a:rPr sz="1400" strike="sngStrike" dirty="0">
                <a:latin typeface="Arial"/>
                <a:cs typeface="Arial"/>
              </a:rPr>
              <a:t>at step 7c, it </a:t>
            </a:r>
            <a:r>
              <a:rPr sz="1400" strike="sngStrike" spc="-5" dirty="0">
                <a:latin typeface="Arial"/>
                <a:cs typeface="Arial"/>
              </a:rPr>
              <a:t>was</a:t>
            </a:r>
            <a:r>
              <a:rPr sz="1400" strike="noStrike" spc="-5" dirty="0">
                <a:latin typeface="Arial"/>
                <a:cs typeface="Arial"/>
              </a:rPr>
              <a:t> </a:t>
            </a:r>
            <a:r>
              <a:rPr sz="1400" strike="noStrike" dirty="0">
                <a:latin typeface="Arial"/>
                <a:cs typeface="Arial"/>
              </a:rPr>
              <a:t>found </a:t>
            </a:r>
            <a:r>
              <a:rPr sz="1400" strike="sngStrike" dirty="0">
                <a:latin typeface="Arial"/>
                <a:cs typeface="Arial"/>
              </a:rPr>
              <a:t>that </a:t>
            </a:r>
            <a:r>
              <a:rPr sz="1400" strike="noStrike" dirty="0">
                <a:latin typeface="Arial"/>
                <a:cs typeface="Arial"/>
              </a:rPr>
              <a:t> </a:t>
            </a:r>
            <a:r>
              <a:rPr sz="1400" strike="noStrike" spc="-5" dirty="0">
                <a:latin typeface="Arial"/>
                <a:cs typeface="Arial"/>
              </a:rPr>
              <a:t>widget </a:t>
            </a:r>
            <a:r>
              <a:rPr sz="1400" strike="noStrike" dirty="0">
                <a:latin typeface="Arial"/>
                <a:cs typeface="Arial"/>
              </a:rPr>
              <a:t>B </a:t>
            </a:r>
            <a:r>
              <a:rPr sz="1400" strike="sngStrike" dirty="0">
                <a:latin typeface="Arial"/>
                <a:cs typeface="Arial"/>
              </a:rPr>
              <a:t>(</a:t>
            </a:r>
            <a:r>
              <a:rPr sz="1400" strike="noStrike" dirty="0">
                <a:latin typeface="Arial"/>
                <a:cs typeface="Arial"/>
              </a:rPr>
              <a:t>P/N </a:t>
            </a:r>
            <a:r>
              <a:rPr sz="1400" strike="noStrike" spc="-5" dirty="0">
                <a:latin typeface="Arial"/>
                <a:cs typeface="Arial"/>
              </a:rPr>
              <a:t>654</a:t>
            </a:r>
            <a:r>
              <a:rPr sz="1400" strike="sngStrike" spc="-5" dirty="0">
                <a:latin typeface="Arial"/>
                <a:cs typeface="Arial"/>
              </a:rPr>
              <a:t>) was</a:t>
            </a:r>
            <a:r>
              <a:rPr sz="1400" strike="noStrike" spc="-45" dirty="0">
                <a:latin typeface="Arial"/>
                <a:cs typeface="Arial"/>
              </a:rPr>
              <a:t> </a:t>
            </a:r>
            <a:r>
              <a:rPr sz="1400" strike="noStrike" dirty="0">
                <a:latin typeface="Arial"/>
                <a:cs typeface="Arial"/>
              </a:rPr>
              <a:t>broken.</a:t>
            </a:r>
            <a:endParaRPr sz="1400">
              <a:latin typeface="Arial"/>
              <a:cs typeface="Arial"/>
            </a:endParaRPr>
          </a:p>
          <a:p>
            <a:pPr marL="318770" indent="-227329">
              <a:lnSpc>
                <a:spcPct val="100000"/>
              </a:lnSpc>
              <a:buAutoNum type="alphaUcPeriod" startAt="2"/>
              <a:tabLst>
                <a:tab pos="319405" algn="l"/>
              </a:tabLst>
            </a:pPr>
            <a:r>
              <a:rPr sz="1400" b="1" strike="sngStrike" spc="-10" dirty="0">
                <a:latin typeface="Arial"/>
                <a:cs typeface="Arial"/>
              </a:rPr>
              <a:t>PROBABLE CAUSE:</a:t>
            </a:r>
            <a:r>
              <a:rPr sz="1400" b="1" strike="noStrike" spc="-10" dirty="0">
                <a:latin typeface="Arial"/>
                <a:cs typeface="Arial"/>
              </a:rPr>
              <a:t> </a:t>
            </a:r>
            <a:r>
              <a:rPr sz="1400" strike="noStrike" spc="-5" dirty="0">
                <a:latin typeface="Arial"/>
                <a:cs typeface="Arial"/>
              </a:rPr>
              <a:t>Normal</a:t>
            </a:r>
            <a:r>
              <a:rPr sz="1400" strike="noStrike" spc="80" dirty="0">
                <a:latin typeface="Arial"/>
                <a:cs typeface="Arial"/>
              </a:rPr>
              <a:t> </a:t>
            </a:r>
            <a:r>
              <a:rPr sz="1400" strike="noStrike" spc="-5" dirty="0">
                <a:latin typeface="Arial"/>
                <a:cs typeface="Arial"/>
              </a:rPr>
              <a:t>use/wear</a:t>
            </a:r>
            <a:endParaRPr sz="1400">
              <a:latin typeface="Arial"/>
              <a:cs typeface="Arial"/>
            </a:endParaRPr>
          </a:p>
          <a:p>
            <a:pPr marL="92075" marR="853440">
              <a:lnSpc>
                <a:spcPct val="100000"/>
              </a:lnSpc>
              <a:buAutoNum type="alphaUcPeriod" startAt="2"/>
              <a:tabLst>
                <a:tab pos="313690" algn="l"/>
              </a:tabLst>
            </a:pPr>
            <a:r>
              <a:rPr sz="1400" b="1" strike="sngStrike" spc="-10" dirty="0">
                <a:latin typeface="Arial"/>
                <a:cs typeface="Arial"/>
              </a:rPr>
              <a:t>ACTION </a:t>
            </a:r>
            <a:r>
              <a:rPr sz="1400" b="1" strike="sngStrike" spc="-30" dirty="0">
                <a:latin typeface="Arial"/>
                <a:cs typeface="Arial"/>
              </a:rPr>
              <a:t>TAKEN:</a:t>
            </a:r>
            <a:r>
              <a:rPr sz="1400" b="1" strike="noStrike" spc="-30" dirty="0">
                <a:latin typeface="Arial"/>
                <a:cs typeface="Arial"/>
              </a:rPr>
              <a:t> </a:t>
            </a:r>
            <a:r>
              <a:rPr sz="1400" strike="noStrike" dirty="0">
                <a:latin typeface="Arial"/>
                <a:cs typeface="Arial"/>
              </a:rPr>
              <a:t>Problem Completely Corrected  Widget replaced </a:t>
            </a:r>
            <a:r>
              <a:rPr sz="1400" strike="sngStrike" dirty="0">
                <a:latin typeface="Arial"/>
                <a:cs typeface="Arial"/>
              </a:rPr>
              <a:t>in</a:t>
            </a:r>
            <a:r>
              <a:rPr sz="1400" strike="noStrike" dirty="0">
                <a:latin typeface="Arial"/>
                <a:cs typeface="Arial"/>
              </a:rPr>
              <a:t> </a:t>
            </a:r>
            <a:r>
              <a:rPr sz="1400" strike="noStrike" spc="-5" dirty="0">
                <a:latin typeface="Arial"/>
                <a:cs typeface="Arial"/>
              </a:rPr>
              <a:t>accordance </a:t>
            </a:r>
            <a:r>
              <a:rPr sz="1400" strike="sngStrike" spc="-5" dirty="0">
                <a:latin typeface="Arial"/>
                <a:cs typeface="Arial"/>
              </a:rPr>
              <a:t>with</a:t>
            </a:r>
            <a:r>
              <a:rPr sz="1400" strike="noStrike" spc="-5" dirty="0">
                <a:latin typeface="Arial"/>
                <a:cs typeface="Arial"/>
              </a:rPr>
              <a:t> </a:t>
            </a:r>
            <a:r>
              <a:rPr sz="1400" strike="noStrike" dirty="0">
                <a:latin typeface="Arial"/>
                <a:cs typeface="Arial"/>
              </a:rPr>
              <a:t>procedure </a:t>
            </a:r>
            <a:r>
              <a:rPr sz="1400" strike="sngStrike" dirty="0">
                <a:latin typeface="Arial"/>
                <a:cs typeface="Arial"/>
              </a:rPr>
              <a:t> </a:t>
            </a:r>
            <a:r>
              <a:rPr sz="1400" b="1" strike="sngStrike" dirty="0">
                <a:latin typeface="Arial"/>
                <a:cs typeface="Arial"/>
              </a:rPr>
              <a:t>DISPOSITION:</a:t>
            </a:r>
            <a:r>
              <a:rPr sz="1400" b="1" strike="noStrike" dirty="0">
                <a:latin typeface="Arial"/>
                <a:cs typeface="Arial"/>
              </a:rPr>
              <a:t> </a:t>
            </a:r>
            <a:r>
              <a:rPr sz="1400" strike="noStrike" dirty="0">
                <a:latin typeface="Arial"/>
                <a:cs typeface="Arial"/>
              </a:rPr>
              <a:t>Returned </a:t>
            </a:r>
            <a:r>
              <a:rPr sz="1400" strike="sngStrike" dirty="0">
                <a:latin typeface="Arial"/>
                <a:cs typeface="Arial"/>
              </a:rPr>
              <a:t>to</a:t>
            </a:r>
            <a:r>
              <a:rPr sz="1400" strike="noStrike" spc="-85" dirty="0">
                <a:latin typeface="Arial"/>
                <a:cs typeface="Arial"/>
              </a:rPr>
              <a:t> </a:t>
            </a:r>
            <a:r>
              <a:rPr sz="1400" strike="noStrike" spc="-5" dirty="0">
                <a:latin typeface="Arial"/>
                <a:cs typeface="Arial"/>
              </a:rPr>
              <a:t>Service</a:t>
            </a:r>
            <a:endParaRPr sz="1400">
              <a:latin typeface="Arial"/>
              <a:cs typeface="Arial"/>
            </a:endParaRPr>
          </a:p>
          <a:p>
            <a:pPr marL="309880" indent="-218440">
              <a:lnSpc>
                <a:spcPct val="100000"/>
              </a:lnSpc>
              <a:buAutoNum type="alphaUcPeriod" startAt="2"/>
              <a:tabLst>
                <a:tab pos="310515" algn="l"/>
              </a:tabLst>
            </a:pPr>
            <a:r>
              <a:rPr sz="1400" b="1" strike="sngStrike" spc="-10" dirty="0">
                <a:latin typeface="Arial"/>
                <a:cs typeface="Arial"/>
              </a:rPr>
              <a:t>RECOMMENDATIONS/REMARKS:</a:t>
            </a:r>
            <a:r>
              <a:rPr sz="1400" b="1" strike="sngStrike" spc="30" dirty="0">
                <a:latin typeface="Arial"/>
                <a:cs typeface="Arial"/>
              </a:rPr>
              <a:t> </a:t>
            </a:r>
            <a:r>
              <a:rPr sz="1400" strike="sngStrike" spc="-5" dirty="0">
                <a:latin typeface="Arial"/>
                <a:cs typeface="Arial"/>
              </a:rPr>
              <a:t>None.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400" b="1" strike="sngStrike" spc="-10" dirty="0">
                <a:latin typeface="Arial"/>
                <a:cs typeface="Arial"/>
              </a:rPr>
              <a:t>SAFETY </a:t>
            </a:r>
            <a:r>
              <a:rPr sz="1400" b="1" strike="sngStrike" spc="-15" dirty="0">
                <a:latin typeface="Arial"/>
                <a:cs typeface="Arial"/>
              </a:rPr>
              <a:t>HAZARD: </a:t>
            </a:r>
            <a:r>
              <a:rPr sz="1400" strike="noStrike" spc="-5" dirty="0">
                <a:latin typeface="Arial"/>
                <a:cs typeface="Arial"/>
              </a:rPr>
              <a:t>No Apparent Safety</a:t>
            </a:r>
            <a:r>
              <a:rPr sz="1400" strike="noStrike" spc="-55" dirty="0">
                <a:latin typeface="Arial"/>
                <a:cs typeface="Arial"/>
              </a:rPr>
              <a:t> </a:t>
            </a:r>
            <a:r>
              <a:rPr sz="1400" strike="noStrike" dirty="0">
                <a:latin typeface="Arial"/>
                <a:cs typeface="Arial"/>
              </a:rPr>
              <a:t>Hazard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72578" y="4729734"/>
            <a:ext cx="899160" cy="312420"/>
          </a:xfrm>
          <a:custGeom>
            <a:avLst/>
            <a:gdLst/>
            <a:ahLst/>
            <a:cxnLst/>
            <a:rect l="l" t="t" r="r" b="b"/>
            <a:pathLst>
              <a:path w="899159" h="312420">
                <a:moveTo>
                  <a:pt x="0" y="156210"/>
                </a:moveTo>
                <a:lnTo>
                  <a:pt x="19035" y="111108"/>
                </a:lnTo>
                <a:lnTo>
                  <a:pt x="72432" y="71169"/>
                </a:lnTo>
                <a:lnTo>
                  <a:pt x="110278" y="53740"/>
                </a:lnTo>
                <a:lnTo>
                  <a:pt x="154627" y="38329"/>
                </a:lnTo>
                <a:lnTo>
                  <a:pt x="204783" y="25176"/>
                </a:lnTo>
                <a:lnTo>
                  <a:pt x="260053" y="14524"/>
                </a:lnTo>
                <a:lnTo>
                  <a:pt x="319739" y="6616"/>
                </a:lnTo>
                <a:lnTo>
                  <a:pt x="383146" y="1694"/>
                </a:lnTo>
                <a:lnTo>
                  <a:pt x="449579" y="0"/>
                </a:lnTo>
                <a:lnTo>
                  <a:pt x="516013" y="1694"/>
                </a:lnTo>
                <a:lnTo>
                  <a:pt x="579420" y="6616"/>
                </a:lnTo>
                <a:lnTo>
                  <a:pt x="639106" y="14524"/>
                </a:lnTo>
                <a:lnTo>
                  <a:pt x="694376" y="25176"/>
                </a:lnTo>
                <a:lnTo>
                  <a:pt x="744532" y="38329"/>
                </a:lnTo>
                <a:lnTo>
                  <a:pt x="788881" y="53740"/>
                </a:lnTo>
                <a:lnTo>
                  <a:pt x="826727" y="71169"/>
                </a:lnTo>
                <a:lnTo>
                  <a:pt x="880124" y="111108"/>
                </a:lnTo>
                <a:lnTo>
                  <a:pt x="899160" y="156210"/>
                </a:lnTo>
                <a:lnTo>
                  <a:pt x="894285" y="179284"/>
                </a:lnTo>
                <a:lnTo>
                  <a:pt x="857373" y="222047"/>
                </a:lnTo>
                <a:lnTo>
                  <a:pt x="788881" y="258679"/>
                </a:lnTo>
                <a:lnTo>
                  <a:pt x="744532" y="274090"/>
                </a:lnTo>
                <a:lnTo>
                  <a:pt x="694376" y="287243"/>
                </a:lnTo>
                <a:lnTo>
                  <a:pt x="639106" y="297895"/>
                </a:lnTo>
                <a:lnTo>
                  <a:pt x="579420" y="305803"/>
                </a:lnTo>
                <a:lnTo>
                  <a:pt x="516013" y="310725"/>
                </a:lnTo>
                <a:lnTo>
                  <a:pt x="449579" y="312420"/>
                </a:lnTo>
                <a:lnTo>
                  <a:pt x="383146" y="310725"/>
                </a:lnTo>
                <a:lnTo>
                  <a:pt x="319739" y="305803"/>
                </a:lnTo>
                <a:lnTo>
                  <a:pt x="260053" y="297895"/>
                </a:lnTo>
                <a:lnTo>
                  <a:pt x="204783" y="287243"/>
                </a:lnTo>
                <a:lnTo>
                  <a:pt x="154627" y="274090"/>
                </a:lnTo>
                <a:lnTo>
                  <a:pt x="110278" y="258679"/>
                </a:lnTo>
                <a:lnTo>
                  <a:pt x="72432" y="241250"/>
                </a:lnTo>
                <a:lnTo>
                  <a:pt x="19035" y="201311"/>
                </a:lnTo>
                <a:lnTo>
                  <a:pt x="0" y="156210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5853" y="4907279"/>
            <a:ext cx="501015" cy="86995"/>
          </a:xfrm>
          <a:custGeom>
            <a:avLst/>
            <a:gdLst/>
            <a:ahLst/>
            <a:cxnLst/>
            <a:rect l="l" t="t" r="r" b="b"/>
            <a:pathLst>
              <a:path w="501014" h="86995">
                <a:moveTo>
                  <a:pt x="413766" y="0"/>
                </a:moveTo>
                <a:lnTo>
                  <a:pt x="413766" y="86868"/>
                </a:lnTo>
                <a:lnTo>
                  <a:pt x="471677" y="57912"/>
                </a:lnTo>
                <a:lnTo>
                  <a:pt x="428244" y="57912"/>
                </a:lnTo>
                <a:lnTo>
                  <a:pt x="428244" y="28956"/>
                </a:lnTo>
                <a:lnTo>
                  <a:pt x="471678" y="28956"/>
                </a:lnTo>
                <a:lnTo>
                  <a:pt x="413766" y="0"/>
                </a:lnTo>
                <a:close/>
              </a:path>
              <a:path w="501014" h="86995">
                <a:moveTo>
                  <a:pt x="413766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413766" y="57912"/>
                </a:lnTo>
                <a:lnTo>
                  <a:pt x="413766" y="28956"/>
                </a:lnTo>
                <a:close/>
              </a:path>
              <a:path w="501014" h="86995">
                <a:moveTo>
                  <a:pt x="471678" y="28956"/>
                </a:moveTo>
                <a:lnTo>
                  <a:pt x="428244" y="28956"/>
                </a:lnTo>
                <a:lnTo>
                  <a:pt x="428244" y="57912"/>
                </a:lnTo>
                <a:lnTo>
                  <a:pt x="471677" y="57912"/>
                </a:lnTo>
                <a:lnTo>
                  <a:pt x="500634" y="43434"/>
                </a:lnTo>
                <a:lnTo>
                  <a:pt x="471678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209533" y="3303523"/>
            <a:ext cx="26238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SAMPLE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NARRATIVE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10461497" y="6588658"/>
            <a:ext cx="868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r>
              <a:rPr sz="1000" spc="-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sz="1000" spc="-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9597"/>
            <a:ext cx="639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Text </a:t>
            </a:r>
            <a:r>
              <a:rPr dirty="0"/>
              <a:t>Preprocessing</a:t>
            </a:r>
            <a:r>
              <a:rPr spc="-45" dirty="0"/>
              <a:t> </a:t>
            </a:r>
            <a:r>
              <a:rPr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9800" y="1760784"/>
            <a:ext cx="8046720" cy="14179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latin typeface="Arial"/>
                <a:cs typeface="Arial"/>
              </a:rPr>
              <a:t>“Bag of </a:t>
            </a:r>
            <a:r>
              <a:rPr sz="2000" b="1" spc="5" dirty="0">
                <a:latin typeface="Arial"/>
                <a:cs typeface="Arial"/>
              </a:rPr>
              <a:t>words” </a:t>
            </a:r>
            <a:r>
              <a:rPr sz="2000" b="1" spc="-5" dirty="0">
                <a:latin typeface="Arial"/>
                <a:cs typeface="Arial"/>
              </a:rPr>
              <a:t>approach </a:t>
            </a:r>
            <a:r>
              <a:rPr sz="2000" b="1" dirty="0">
                <a:latin typeface="Arial"/>
                <a:cs typeface="Arial"/>
              </a:rPr>
              <a:t>to Natural Language Processing</a:t>
            </a:r>
            <a:r>
              <a:rPr sz="2000" b="1" spc="-1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(NLP)</a:t>
            </a:r>
            <a:endParaRPr sz="2000">
              <a:latin typeface="Arial"/>
              <a:cs typeface="Arial"/>
            </a:endParaRPr>
          </a:p>
          <a:p>
            <a:pPr marL="706120" lvl="1" indent="-245745">
              <a:lnSpc>
                <a:spcPct val="100000"/>
              </a:lnSpc>
              <a:spcBef>
                <a:spcPts val="409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600" b="1" dirty="0">
                <a:latin typeface="Arial"/>
                <a:cs typeface="Arial"/>
              </a:rPr>
              <a:t>Knows </a:t>
            </a:r>
            <a:r>
              <a:rPr sz="1600" b="1" spc="-5" dirty="0">
                <a:latin typeface="Arial"/>
                <a:cs typeface="Arial"/>
              </a:rPr>
              <a:t>nothing about </a:t>
            </a:r>
            <a:r>
              <a:rPr sz="1600" b="1" spc="5" dirty="0">
                <a:latin typeface="Arial"/>
                <a:cs typeface="Arial"/>
              </a:rPr>
              <a:t>word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proximity</a:t>
            </a:r>
            <a:endParaRPr sz="1600">
              <a:latin typeface="Arial"/>
              <a:cs typeface="Arial"/>
            </a:endParaRPr>
          </a:p>
          <a:p>
            <a:pPr marL="706120" lvl="1" indent="-245745">
              <a:lnSpc>
                <a:spcPct val="100000"/>
              </a:lnSpc>
              <a:spcBef>
                <a:spcPts val="400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600" b="1" spc="-5" dirty="0">
                <a:latin typeface="Arial"/>
                <a:cs typeface="Arial"/>
              </a:rPr>
              <a:t>Strictly views </a:t>
            </a:r>
            <a:r>
              <a:rPr sz="1600" b="1" spc="5" dirty="0">
                <a:latin typeface="Arial"/>
                <a:cs typeface="Arial"/>
              </a:rPr>
              <a:t>word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counts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latin typeface="Arial"/>
                <a:cs typeface="Arial"/>
              </a:rPr>
              <a:t>Put text fields into a Document </a:t>
            </a:r>
            <a:r>
              <a:rPr sz="2000" b="1" spc="-35" dirty="0">
                <a:latin typeface="Arial"/>
                <a:cs typeface="Arial"/>
              </a:rPr>
              <a:t>Term </a:t>
            </a:r>
            <a:r>
              <a:rPr sz="2000" b="1" dirty="0">
                <a:latin typeface="Arial"/>
                <a:cs typeface="Arial"/>
              </a:rPr>
              <a:t>Matrix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(DTM)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8110" y="3155086"/>
            <a:ext cx="6355080" cy="257619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57810" indent="-245745">
              <a:lnSpc>
                <a:spcPct val="100000"/>
              </a:lnSpc>
              <a:spcBef>
                <a:spcPts val="495"/>
              </a:spcBef>
              <a:buFont typeface="Malgun Gothic Semilight"/>
              <a:buChar char="-"/>
              <a:tabLst>
                <a:tab pos="257810" algn="l"/>
                <a:tab pos="258445" algn="l"/>
              </a:tabLst>
            </a:pPr>
            <a:r>
              <a:rPr sz="1600" b="1" spc="-5" dirty="0">
                <a:latin typeface="Arial"/>
                <a:cs typeface="Arial"/>
              </a:rPr>
              <a:t>Each row represents a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document</a:t>
            </a:r>
            <a:endParaRPr sz="1600">
              <a:latin typeface="Arial"/>
              <a:cs typeface="Arial"/>
            </a:endParaRPr>
          </a:p>
          <a:p>
            <a:pPr marL="257810" indent="-245745">
              <a:lnSpc>
                <a:spcPct val="100000"/>
              </a:lnSpc>
              <a:spcBef>
                <a:spcPts val="395"/>
              </a:spcBef>
              <a:buFont typeface="Malgun Gothic Semilight"/>
              <a:buChar char="-"/>
              <a:tabLst>
                <a:tab pos="257810" algn="l"/>
                <a:tab pos="258445" algn="l"/>
              </a:tabLst>
            </a:pPr>
            <a:r>
              <a:rPr sz="1600" b="1" spc="-5" dirty="0">
                <a:latin typeface="Arial"/>
                <a:cs typeface="Arial"/>
              </a:rPr>
              <a:t>Each column represents a different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term</a:t>
            </a:r>
            <a:endParaRPr sz="1600">
              <a:latin typeface="Arial"/>
              <a:cs typeface="Arial"/>
            </a:endParaRPr>
          </a:p>
          <a:p>
            <a:pPr marL="257810" indent="-245745">
              <a:lnSpc>
                <a:spcPct val="100000"/>
              </a:lnSpc>
              <a:spcBef>
                <a:spcPts val="409"/>
              </a:spcBef>
              <a:buFont typeface="Malgun Gothic Semilight"/>
              <a:buChar char="-"/>
              <a:tabLst>
                <a:tab pos="257810" algn="l"/>
                <a:tab pos="258445" algn="l"/>
              </a:tabLst>
            </a:pPr>
            <a:r>
              <a:rPr sz="1600" b="1" spc="-5" dirty="0">
                <a:latin typeface="Arial"/>
                <a:cs typeface="Arial"/>
              </a:rPr>
              <a:t>Number in cell indicates the number of times that</a:t>
            </a:r>
            <a:r>
              <a:rPr sz="1600" b="1" spc="1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25781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term appeared in that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EFR</a:t>
            </a:r>
            <a:endParaRPr sz="1600">
              <a:latin typeface="Arial"/>
              <a:cs typeface="Arial"/>
            </a:endParaRPr>
          </a:p>
          <a:p>
            <a:pPr marL="715010" marR="5080" lvl="1" indent="-228600">
              <a:lnSpc>
                <a:spcPct val="100000"/>
              </a:lnSpc>
              <a:spcBef>
                <a:spcPts val="395"/>
              </a:spcBef>
              <a:buSzPct val="78125"/>
              <a:buFont typeface="Wingdings"/>
              <a:buChar char=""/>
              <a:tabLst>
                <a:tab pos="715010" algn="l"/>
                <a:tab pos="715645" algn="l"/>
              </a:tabLst>
            </a:pPr>
            <a:r>
              <a:rPr sz="1600" b="1" spc="-5" dirty="0">
                <a:latin typeface="Arial"/>
                <a:cs typeface="Arial"/>
              </a:rPr>
              <a:t>There are many different </a:t>
            </a:r>
            <a:r>
              <a:rPr sz="1600" b="1" dirty="0">
                <a:latin typeface="Arial"/>
                <a:cs typeface="Arial"/>
              </a:rPr>
              <a:t>weighting </a:t>
            </a:r>
            <a:r>
              <a:rPr sz="1600" b="1" spc="-5" dirty="0">
                <a:latin typeface="Arial"/>
                <a:cs typeface="Arial"/>
              </a:rPr>
              <a:t>schemes that could be  applied to a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DTM</a:t>
            </a:r>
            <a:endParaRPr sz="1600">
              <a:latin typeface="Arial"/>
              <a:cs typeface="Arial"/>
            </a:endParaRPr>
          </a:p>
          <a:p>
            <a:pPr marL="1170940" lvl="2" indent="-227329">
              <a:lnSpc>
                <a:spcPct val="100000"/>
              </a:lnSpc>
              <a:spcBef>
                <a:spcPts val="400"/>
              </a:spcBef>
              <a:buSzPct val="78125"/>
              <a:buFont typeface="Courier New"/>
              <a:buChar char="o"/>
              <a:tabLst>
                <a:tab pos="1170940" algn="l"/>
              </a:tabLst>
            </a:pPr>
            <a:r>
              <a:rPr sz="1600" b="1" spc="-35" dirty="0">
                <a:latin typeface="Arial"/>
                <a:cs typeface="Arial"/>
              </a:rPr>
              <a:t>Term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frequency</a:t>
            </a:r>
            <a:endParaRPr sz="1600">
              <a:latin typeface="Arial"/>
              <a:cs typeface="Arial"/>
            </a:endParaRPr>
          </a:p>
          <a:p>
            <a:pPr marL="1170940" lvl="2" indent="-227329">
              <a:lnSpc>
                <a:spcPct val="100000"/>
              </a:lnSpc>
              <a:spcBef>
                <a:spcPts val="405"/>
              </a:spcBef>
              <a:buSzPct val="78125"/>
              <a:buFont typeface="Courier New"/>
              <a:buChar char="o"/>
              <a:tabLst>
                <a:tab pos="1170940" algn="l"/>
              </a:tabLst>
            </a:pPr>
            <a:r>
              <a:rPr sz="1600" b="1" spc="-5" dirty="0">
                <a:latin typeface="Arial"/>
                <a:cs typeface="Arial"/>
              </a:rPr>
              <a:t>Binary</a:t>
            </a:r>
            <a:endParaRPr sz="1600">
              <a:latin typeface="Arial"/>
              <a:cs typeface="Arial"/>
            </a:endParaRPr>
          </a:p>
          <a:p>
            <a:pPr marL="1170940" lvl="2" indent="-227329">
              <a:lnSpc>
                <a:spcPct val="100000"/>
              </a:lnSpc>
              <a:spcBef>
                <a:spcPts val="400"/>
              </a:spcBef>
              <a:buSzPct val="78125"/>
              <a:buFont typeface="Courier New"/>
              <a:buChar char="o"/>
              <a:tabLst>
                <a:tab pos="1170940" algn="l"/>
              </a:tabLst>
            </a:pPr>
            <a:r>
              <a:rPr sz="1600" b="1" spc="-35" dirty="0">
                <a:latin typeface="Arial"/>
                <a:cs typeface="Arial"/>
              </a:rPr>
              <a:t>Term </a:t>
            </a:r>
            <a:r>
              <a:rPr sz="1600" b="1" spc="-5" dirty="0">
                <a:latin typeface="Arial"/>
                <a:cs typeface="Arial"/>
              </a:rPr>
              <a:t>frequency-inverse document frequency</a:t>
            </a:r>
            <a:r>
              <a:rPr sz="1600" b="1" spc="1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(tf-idf)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84685" y="6588658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3D8EDE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8200" y="1042416"/>
            <a:ext cx="10162032" cy="665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8200" y="1042416"/>
            <a:ext cx="10162540" cy="666115"/>
          </a:xfrm>
          <a:prstGeom prst="rect">
            <a:avLst/>
          </a:prstGeom>
          <a:ln w="12192">
            <a:solidFill>
              <a:srgbClr val="001D52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86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Step 1: Structuring Unstructured 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Text</a:t>
            </a:r>
            <a:r>
              <a:rPr sz="28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Fields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56776" y="4241291"/>
            <a:ext cx="2482596" cy="2260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96348" y="3557873"/>
            <a:ext cx="2487295" cy="651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50351" y="4269994"/>
            <a:ext cx="600075" cy="214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EFR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b="1" spc="-5" dirty="0">
                <a:latin typeface="Arial"/>
                <a:cs typeface="Arial"/>
              </a:rPr>
              <a:t>EFR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600" b="1" spc="-5" dirty="0">
                <a:latin typeface="Arial"/>
                <a:cs typeface="Arial"/>
              </a:rPr>
              <a:t>EFR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600" b="1" spc="-5" dirty="0">
                <a:latin typeface="Arial"/>
                <a:cs typeface="Arial"/>
              </a:rPr>
              <a:t>EFR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b="1" spc="-5" dirty="0">
                <a:latin typeface="Arial"/>
                <a:cs typeface="Arial"/>
              </a:rPr>
              <a:t>EFR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600" b="1" spc="-5" dirty="0">
                <a:latin typeface="Arial"/>
                <a:cs typeface="Arial"/>
              </a:rPr>
              <a:t>EFR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600" b="1" spc="-5" dirty="0">
                <a:latin typeface="Arial"/>
                <a:cs typeface="Arial"/>
              </a:rPr>
              <a:t>EFR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600" b="1" spc="-5" dirty="0">
                <a:latin typeface="Arial"/>
                <a:cs typeface="Arial"/>
              </a:rPr>
              <a:t>EFR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14996" y="3052064"/>
            <a:ext cx="1597660" cy="939165"/>
          </a:xfrm>
          <a:custGeom>
            <a:avLst/>
            <a:gdLst/>
            <a:ahLst/>
            <a:cxnLst/>
            <a:rect l="l" t="t" r="r" b="b"/>
            <a:pathLst>
              <a:path w="1597659" h="939164">
                <a:moveTo>
                  <a:pt x="1488895" y="898245"/>
                </a:moveTo>
                <a:lnTo>
                  <a:pt x="1469771" y="931163"/>
                </a:lnTo>
                <a:lnTo>
                  <a:pt x="1597278" y="939165"/>
                </a:lnTo>
                <a:lnTo>
                  <a:pt x="1576689" y="907796"/>
                </a:lnTo>
                <a:lnTo>
                  <a:pt x="1505330" y="907796"/>
                </a:lnTo>
                <a:lnTo>
                  <a:pt x="1488895" y="898245"/>
                </a:lnTo>
                <a:close/>
              </a:path>
              <a:path w="1597659" h="939164">
                <a:moveTo>
                  <a:pt x="1508023" y="865322"/>
                </a:moveTo>
                <a:lnTo>
                  <a:pt x="1488895" y="898245"/>
                </a:lnTo>
                <a:lnTo>
                  <a:pt x="1505330" y="907796"/>
                </a:lnTo>
                <a:lnTo>
                  <a:pt x="1524507" y="874903"/>
                </a:lnTo>
                <a:lnTo>
                  <a:pt x="1508023" y="865322"/>
                </a:lnTo>
                <a:close/>
              </a:path>
              <a:path w="1597659" h="939164">
                <a:moveTo>
                  <a:pt x="1527175" y="832358"/>
                </a:moveTo>
                <a:lnTo>
                  <a:pt x="1508023" y="865322"/>
                </a:lnTo>
                <a:lnTo>
                  <a:pt x="1524507" y="874903"/>
                </a:lnTo>
                <a:lnTo>
                  <a:pt x="1505330" y="907796"/>
                </a:lnTo>
                <a:lnTo>
                  <a:pt x="1576689" y="907796"/>
                </a:lnTo>
                <a:lnTo>
                  <a:pt x="1527175" y="832358"/>
                </a:lnTo>
                <a:close/>
              </a:path>
              <a:path w="1597659" h="939164">
                <a:moveTo>
                  <a:pt x="19050" y="0"/>
                </a:moveTo>
                <a:lnTo>
                  <a:pt x="0" y="33020"/>
                </a:lnTo>
                <a:lnTo>
                  <a:pt x="1488895" y="898245"/>
                </a:lnTo>
                <a:lnTo>
                  <a:pt x="1508023" y="865322"/>
                </a:lnTo>
                <a:lnTo>
                  <a:pt x="19050" y="0"/>
                </a:lnTo>
                <a:close/>
              </a:path>
            </a:pathLst>
          </a:custGeom>
          <a:solidFill>
            <a:srgbClr val="002C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 txBox="1"/>
          <p:nvPr/>
        </p:nvSpPr>
        <p:spPr>
          <a:xfrm>
            <a:off x="10461497" y="6588658"/>
            <a:ext cx="868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r>
              <a:rPr sz="1000" spc="-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sz="1000" spc="-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9597"/>
            <a:ext cx="639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Text </a:t>
            </a:r>
            <a:r>
              <a:rPr dirty="0"/>
              <a:t>Preprocessing</a:t>
            </a:r>
            <a:r>
              <a:rPr spc="-45" dirty="0"/>
              <a:t> </a:t>
            </a:r>
            <a:r>
              <a:rPr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9800" y="1760784"/>
            <a:ext cx="8387715" cy="155511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latin typeface="Arial"/>
                <a:cs typeface="Arial"/>
              </a:rPr>
              <a:t>Augmented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DTM</a:t>
            </a:r>
            <a:endParaRPr sz="2000">
              <a:latin typeface="Arial"/>
              <a:cs typeface="Arial"/>
            </a:endParaRPr>
          </a:p>
          <a:p>
            <a:pPr marL="461009">
              <a:lnSpc>
                <a:spcPct val="100000"/>
              </a:lnSpc>
              <a:spcBef>
                <a:spcPts val="409"/>
              </a:spcBef>
              <a:tabLst>
                <a:tab pos="706120" algn="l"/>
              </a:tabLst>
            </a:pPr>
            <a:r>
              <a:rPr sz="1600" b="0" spc="-5" dirty="0">
                <a:latin typeface="Malgun Gothic Semilight"/>
                <a:cs typeface="Malgun Gothic Semilight"/>
              </a:rPr>
              <a:t>-	</a:t>
            </a:r>
            <a:r>
              <a:rPr sz="1600" b="1" spc="-20" dirty="0">
                <a:latin typeface="Arial"/>
                <a:cs typeface="Arial"/>
              </a:rPr>
              <a:t>Add </a:t>
            </a:r>
            <a:r>
              <a:rPr sz="1600" b="1" spc="-5" dirty="0">
                <a:latin typeface="Arial"/>
                <a:cs typeface="Arial"/>
              </a:rPr>
              <a:t>columns to DTM based </a:t>
            </a:r>
            <a:r>
              <a:rPr sz="1600" b="1" spc="5" dirty="0">
                <a:latin typeface="Arial"/>
                <a:cs typeface="Arial"/>
              </a:rPr>
              <a:t>what </a:t>
            </a:r>
            <a:r>
              <a:rPr sz="1600" b="1" spc="-5" dirty="0">
                <a:latin typeface="Arial"/>
                <a:cs typeface="Arial"/>
              </a:rPr>
              <a:t>data </a:t>
            </a:r>
            <a:r>
              <a:rPr sz="1600" b="1" spc="-15" dirty="0">
                <a:latin typeface="Arial"/>
                <a:cs typeface="Arial"/>
              </a:rPr>
              <a:t>you </a:t>
            </a:r>
            <a:r>
              <a:rPr sz="1600" b="1" spc="5" dirty="0">
                <a:latin typeface="Arial"/>
                <a:cs typeface="Arial"/>
              </a:rPr>
              <a:t>want </a:t>
            </a:r>
            <a:r>
              <a:rPr sz="1600" b="1" spc="-5" dirty="0">
                <a:latin typeface="Arial"/>
                <a:cs typeface="Arial"/>
              </a:rPr>
              <a:t>to</a:t>
            </a:r>
            <a:r>
              <a:rPr sz="1600" b="1" spc="1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keep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  <a:tab pos="5142865" algn="l"/>
              </a:tabLst>
            </a:pPr>
            <a:r>
              <a:rPr sz="2000" b="1" dirty="0">
                <a:latin typeface="Arial"/>
                <a:cs typeface="Arial"/>
              </a:rPr>
              <a:t>Easy to </a:t>
            </a:r>
            <a:r>
              <a:rPr sz="2000" b="1" spc="5" dirty="0">
                <a:latin typeface="Arial"/>
                <a:cs typeface="Arial"/>
              </a:rPr>
              <a:t>work </a:t>
            </a:r>
            <a:r>
              <a:rPr sz="2000" b="1" dirty="0">
                <a:latin typeface="Arial"/>
                <a:cs typeface="Arial"/>
              </a:rPr>
              <a:t>with in R with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data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frames	and </a:t>
            </a:r>
            <a:r>
              <a:rPr sz="2000" b="1" spc="-10" dirty="0">
                <a:latin typeface="Arial"/>
                <a:cs typeface="Arial"/>
              </a:rPr>
              <a:t>dplyr</a:t>
            </a:r>
            <a:r>
              <a:rPr sz="2000" b="1" dirty="0">
                <a:latin typeface="Arial"/>
                <a:cs typeface="Arial"/>
              </a:rPr>
              <a:t> package</a:t>
            </a:r>
            <a:endParaRPr sz="20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  <a:tab pos="4778375" algn="l"/>
              </a:tabLst>
            </a:pPr>
            <a:r>
              <a:rPr sz="2000" b="1" dirty="0">
                <a:latin typeface="Arial"/>
                <a:cs typeface="Arial"/>
              </a:rPr>
              <a:t>Allows for doing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typical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bag-of-word	operations with filters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applied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84685" y="6588658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3D8EDE"/>
                </a:solidFill>
                <a:latin typeface="Arial"/>
                <a:cs typeface="Arial"/>
              </a:rPr>
              <a:t>7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200" y="1042416"/>
            <a:ext cx="10162032" cy="665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8200" y="1042416"/>
            <a:ext cx="10162540" cy="666115"/>
          </a:xfrm>
          <a:prstGeom prst="rect">
            <a:avLst/>
          </a:prstGeom>
          <a:ln w="12192">
            <a:solidFill>
              <a:srgbClr val="001D52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86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Step 3: Incorporating Structured</a:t>
            </a:r>
            <a:r>
              <a:rPr sz="28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47459" y="4256532"/>
            <a:ext cx="2484119" cy="2261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87795" y="3574510"/>
            <a:ext cx="2487295" cy="651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41289" y="4286503"/>
            <a:ext cx="600075" cy="214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EFR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600" b="1" spc="-5" dirty="0">
                <a:latin typeface="Arial"/>
                <a:cs typeface="Arial"/>
              </a:rPr>
              <a:t>EFR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600" b="1" spc="-5" dirty="0">
                <a:latin typeface="Arial"/>
                <a:cs typeface="Arial"/>
              </a:rPr>
              <a:t>EFR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600" b="1" spc="-5" dirty="0">
                <a:latin typeface="Arial"/>
                <a:cs typeface="Arial"/>
              </a:rPr>
              <a:t>EFR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600" b="1" spc="-5" dirty="0">
                <a:latin typeface="Arial"/>
                <a:cs typeface="Arial"/>
              </a:rPr>
              <a:t>EFR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600" b="1" spc="-5" dirty="0">
                <a:latin typeface="Arial"/>
                <a:cs typeface="Arial"/>
              </a:rPr>
              <a:t>EFR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600" b="1" spc="-5" dirty="0">
                <a:latin typeface="Arial"/>
                <a:cs typeface="Arial"/>
              </a:rPr>
              <a:t>EFR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600" b="1" spc="-5" dirty="0">
                <a:latin typeface="Arial"/>
                <a:cs typeface="Arial"/>
              </a:rPr>
              <a:t>EFR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15066" y="3501135"/>
            <a:ext cx="426084" cy="676275"/>
          </a:xfrm>
          <a:custGeom>
            <a:avLst/>
            <a:gdLst/>
            <a:ahLst/>
            <a:cxnLst/>
            <a:rect l="l" t="t" r="r" b="b"/>
            <a:pathLst>
              <a:path w="426084" h="676275">
                <a:moveTo>
                  <a:pt x="11302" y="597788"/>
                </a:moveTo>
                <a:lnTo>
                  <a:pt x="0" y="620902"/>
                </a:lnTo>
                <a:lnTo>
                  <a:pt x="113918" y="676020"/>
                </a:lnTo>
                <a:lnTo>
                  <a:pt x="129714" y="643508"/>
                </a:lnTo>
                <a:lnTo>
                  <a:pt x="105790" y="643508"/>
                </a:lnTo>
                <a:lnTo>
                  <a:pt x="11302" y="597788"/>
                </a:lnTo>
                <a:close/>
              </a:path>
              <a:path w="426084" h="676275">
                <a:moveTo>
                  <a:pt x="133730" y="585851"/>
                </a:moveTo>
                <a:lnTo>
                  <a:pt x="105790" y="643508"/>
                </a:lnTo>
                <a:lnTo>
                  <a:pt x="129714" y="643508"/>
                </a:lnTo>
                <a:lnTo>
                  <a:pt x="153161" y="595249"/>
                </a:lnTo>
                <a:lnTo>
                  <a:pt x="133730" y="585851"/>
                </a:lnTo>
                <a:close/>
              </a:path>
              <a:path w="426084" h="676275">
                <a:moveTo>
                  <a:pt x="139430" y="473710"/>
                </a:moveTo>
                <a:lnTo>
                  <a:pt x="130252" y="473710"/>
                </a:lnTo>
                <a:lnTo>
                  <a:pt x="121157" y="476250"/>
                </a:lnTo>
                <a:lnTo>
                  <a:pt x="91307" y="506730"/>
                </a:lnTo>
                <a:lnTo>
                  <a:pt x="88691" y="519430"/>
                </a:lnTo>
                <a:lnTo>
                  <a:pt x="88754" y="528319"/>
                </a:lnTo>
                <a:lnTo>
                  <a:pt x="89026" y="534669"/>
                </a:lnTo>
                <a:lnTo>
                  <a:pt x="91693" y="542290"/>
                </a:lnTo>
                <a:lnTo>
                  <a:pt x="96900" y="548640"/>
                </a:lnTo>
                <a:lnTo>
                  <a:pt x="101980" y="556260"/>
                </a:lnTo>
                <a:lnTo>
                  <a:pt x="108203" y="561340"/>
                </a:lnTo>
                <a:lnTo>
                  <a:pt x="115442" y="563880"/>
                </a:lnTo>
                <a:lnTo>
                  <a:pt x="122543" y="567690"/>
                </a:lnTo>
                <a:lnTo>
                  <a:pt x="135981" y="570230"/>
                </a:lnTo>
                <a:lnTo>
                  <a:pt x="150875" y="570230"/>
                </a:lnTo>
                <a:lnTo>
                  <a:pt x="158368" y="567690"/>
                </a:lnTo>
                <a:lnTo>
                  <a:pt x="172084" y="557530"/>
                </a:lnTo>
                <a:lnTo>
                  <a:pt x="177291" y="551180"/>
                </a:lnTo>
                <a:lnTo>
                  <a:pt x="179133" y="547369"/>
                </a:lnTo>
                <a:lnTo>
                  <a:pt x="143128" y="547369"/>
                </a:lnTo>
                <a:lnTo>
                  <a:pt x="135762" y="546100"/>
                </a:lnTo>
                <a:lnTo>
                  <a:pt x="127634" y="542290"/>
                </a:lnTo>
                <a:lnTo>
                  <a:pt x="119252" y="538480"/>
                </a:lnTo>
                <a:lnTo>
                  <a:pt x="113918" y="533400"/>
                </a:lnTo>
                <a:lnTo>
                  <a:pt x="111505" y="527050"/>
                </a:lnTo>
                <a:lnTo>
                  <a:pt x="108965" y="520700"/>
                </a:lnTo>
                <a:lnTo>
                  <a:pt x="109092" y="515619"/>
                </a:lnTo>
                <a:lnTo>
                  <a:pt x="114680" y="504190"/>
                </a:lnTo>
                <a:lnTo>
                  <a:pt x="119252" y="500380"/>
                </a:lnTo>
                <a:lnTo>
                  <a:pt x="131699" y="496569"/>
                </a:lnTo>
                <a:lnTo>
                  <a:pt x="178435" y="496569"/>
                </a:lnTo>
                <a:lnTo>
                  <a:pt x="173783" y="490219"/>
                </a:lnTo>
                <a:lnTo>
                  <a:pt x="166653" y="483869"/>
                </a:lnTo>
                <a:lnTo>
                  <a:pt x="157987" y="478790"/>
                </a:lnTo>
                <a:lnTo>
                  <a:pt x="148679" y="474980"/>
                </a:lnTo>
                <a:lnTo>
                  <a:pt x="139430" y="473710"/>
                </a:lnTo>
                <a:close/>
              </a:path>
              <a:path w="426084" h="676275">
                <a:moveTo>
                  <a:pt x="178435" y="496569"/>
                </a:moveTo>
                <a:lnTo>
                  <a:pt x="131699" y="496569"/>
                </a:lnTo>
                <a:lnTo>
                  <a:pt x="138937" y="497840"/>
                </a:lnTo>
                <a:lnTo>
                  <a:pt x="155448" y="505460"/>
                </a:lnTo>
                <a:lnTo>
                  <a:pt x="160908" y="510540"/>
                </a:lnTo>
                <a:lnTo>
                  <a:pt x="163449" y="516890"/>
                </a:lnTo>
                <a:lnTo>
                  <a:pt x="165861" y="523240"/>
                </a:lnTo>
                <a:lnTo>
                  <a:pt x="165734" y="528319"/>
                </a:lnTo>
                <a:lnTo>
                  <a:pt x="143128" y="547369"/>
                </a:lnTo>
                <a:lnTo>
                  <a:pt x="179133" y="547369"/>
                </a:lnTo>
                <a:lnTo>
                  <a:pt x="180975" y="543560"/>
                </a:lnTo>
                <a:lnTo>
                  <a:pt x="184477" y="533400"/>
                </a:lnTo>
                <a:lnTo>
                  <a:pt x="186039" y="524510"/>
                </a:lnTo>
                <a:lnTo>
                  <a:pt x="185672" y="515619"/>
                </a:lnTo>
                <a:lnTo>
                  <a:pt x="183387" y="506730"/>
                </a:lnTo>
                <a:lnTo>
                  <a:pt x="179365" y="497840"/>
                </a:lnTo>
                <a:lnTo>
                  <a:pt x="178435" y="496569"/>
                </a:lnTo>
                <a:close/>
              </a:path>
              <a:path w="426084" h="676275">
                <a:moveTo>
                  <a:pt x="176994" y="381000"/>
                </a:moveTo>
                <a:lnTo>
                  <a:pt x="170179" y="381000"/>
                </a:lnTo>
                <a:lnTo>
                  <a:pt x="163937" y="382269"/>
                </a:lnTo>
                <a:lnTo>
                  <a:pt x="136409" y="415290"/>
                </a:lnTo>
                <a:lnTo>
                  <a:pt x="134746" y="424180"/>
                </a:lnTo>
                <a:lnTo>
                  <a:pt x="134989" y="433069"/>
                </a:lnTo>
                <a:lnTo>
                  <a:pt x="163956" y="467360"/>
                </a:lnTo>
                <a:lnTo>
                  <a:pt x="183467" y="473710"/>
                </a:lnTo>
                <a:lnTo>
                  <a:pt x="192549" y="473710"/>
                </a:lnTo>
                <a:lnTo>
                  <a:pt x="225300" y="450850"/>
                </a:lnTo>
                <a:lnTo>
                  <a:pt x="191007" y="450850"/>
                </a:lnTo>
                <a:lnTo>
                  <a:pt x="183260" y="448310"/>
                </a:lnTo>
                <a:lnTo>
                  <a:pt x="154558" y="424180"/>
                </a:lnTo>
                <a:lnTo>
                  <a:pt x="154812" y="419100"/>
                </a:lnTo>
                <a:lnTo>
                  <a:pt x="157352" y="414019"/>
                </a:lnTo>
                <a:lnTo>
                  <a:pt x="159384" y="410210"/>
                </a:lnTo>
                <a:lnTo>
                  <a:pt x="162178" y="407669"/>
                </a:lnTo>
                <a:lnTo>
                  <a:pt x="169036" y="403860"/>
                </a:lnTo>
                <a:lnTo>
                  <a:pt x="178166" y="403860"/>
                </a:lnTo>
                <a:lnTo>
                  <a:pt x="184403" y="382269"/>
                </a:lnTo>
                <a:lnTo>
                  <a:pt x="176994" y="381000"/>
                </a:lnTo>
                <a:close/>
              </a:path>
              <a:path w="426084" h="676275">
                <a:moveTo>
                  <a:pt x="215264" y="394969"/>
                </a:moveTo>
                <a:lnTo>
                  <a:pt x="201167" y="415290"/>
                </a:lnTo>
                <a:lnTo>
                  <a:pt x="206375" y="419100"/>
                </a:lnTo>
                <a:lnTo>
                  <a:pt x="209550" y="422910"/>
                </a:lnTo>
                <a:lnTo>
                  <a:pt x="211835" y="430530"/>
                </a:lnTo>
                <a:lnTo>
                  <a:pt x="211327" y="434340"/>
                </a:lnTo>
                <a:lnTo>
                  <a:pt x="209295" y="438150"/>
                </a:lnTo>
                <a:lnTo>
                  <a:pt x="206628" y="444500"/>
                </a:lnTo>
                <a:lnTo>
                  <a:pt x="202437" y="448310"/>
                </a:lnTo>
                <a:lnTo>
                  <a:pt x="191007" y="450850"/>
                </a:lnTo>
                <a:lnTo>
                  <a:pt x="225300" y="450850"/>
                </a:lnTo>
                <a:lnTo>
                  <a:pt x="226694" y="448310"/>
                </a:lnTo>
                <a:lnTo>
                  <a:pt x="229931" y="440690"/>
                </a:lnTo>
                <a:lnTo>
                  <a:pt x="231822" y="433069"/>
                </a:lnTo>
                <a:lnTo>
                  <a:pt x="232356" y="425450"/>
                </a:lnTo>
                <a:lnTo>
                  <a:pt x="231520" y="419100"/>
                </a:lnTo>
                <a:lnTo>
                  <a:pt x="229427" y="412750"/>
                </a:lnTo>
                <a:lnTo>
                  <a:pt x="226012" y="406400"/>
                </a:lnTo>
                <a:lnTo>
                  <a:pt x="221287" y="401319"/>
                </a:lnTo>
                <a:lnTo>
                  <a:pt x="215264" y="394969"/>
                </a:lnTo>
                <a:close/>
              </a:path>
              <a:path w="426084" h="676275">
                <a:moveTo>
                  <a:pt x="178166" y="403860"/>
                </a:moveTo>
                <a:lnTo>
                  <a:pt x="173100" y="403860"/>
                </a:lnTo>
                <a:lnTo>
                  <a:pt x="177800" y="405130"/>
                </a:lnTo>
                <a:lnTo>
                  <a:pt x="178166" y="403860"/>
                </a:lnTo>
                <a:close/>
              </a:path>
              <a:path w="426084" h="676275">
                <a:moveTo>
                  <a:pt x="266318" y="317500"/>
                </a:moveTo>
                <a:lnTo>
                  <a:pt x="209041" y="317500"/>
                </a:lnTo>
                <a:lnTo>
                  <a:pt x="212470" y="318769"/>
                </a:lnTo>
                <a:lnTo>
                  <a:pt x="218948" y="321310"/>
                </a:lnTo>
                <a:lnTo>
                  <a:pt x="218693" y="326390"/>
                </a:lnTo>
                <a:lnTo>
                  <a:pt x="217042" y="334010"/>
                </a:lnTo>
                <a:lnTo>
                  <a:pt x="211708" y="353060"/>
                </a:lnTo>
                <a:lnTo>
                  <a:pt x="210692" y="360680"/>
                </a:lnTo>
                <a:lnTo>
                  <a:pt x="210692" y="370840"/>
                </a:lnTo>
                <a:lnTo>
                  <a:pt x="211962" y="374650"/>
                </a:lnTo>
                <a:lnTo>
                  <a:pt x="239649" y="392430"/>
                </a:lnTo>
                <a:lnTo>
                  <a:pt x="253745" y="387350"/>
                </a:lnTo>
                <a:lnTo>
                  <a:pt x="259333" y="381000"/>
                </a:lnTo>
                <a:lnTo>
                  <a:pt x="263525" y="372110"/>
                </a:lnTo>
                <a:lnTo>
                  <a:pt x="265810" y="367030"/>
                </a:lnTo>
                <a:lnTo>
                  <a:pt x="236981" y="367030"/>
                </a:lnTo>
                <a:lnTo>
                  <a:pt x="233806" y="365760"/>
                </a:lnTo>
                <a:lnTo>
                  <a:pt x="230758" y="363219"/>
                </a:lnTo>
                <a:lnTo>
                  <a:pt x="228853" y="360680"/>
                </a:lnTo>
                <a:lnTo>
                  <a:pt x="227837" y="354330"/>
                </a:lnTo>
                <a:lnTo>
                  <a:pt x="228473" y="350519"/>
                </a:lnTo>
                <a:lnTo>
                  <a:pt x="231775" y="336550"/>
                </a:lnTo>
                <a:lnTo>
                  <a:pt x="232790" y="331469"/>
                </a:lnTo>
                <a:lnTo>
                  <a:pt x="233299" y="327660"/>
                </a:lnTo>
                <a:lnTo>
                  <a:pt x="282903" y="327660"/>
                </a:lnTo>
                <a:lnTo>
                  <a:pt x="286003" y="321310"/>
                </a:lnTo>
                <a:lnTo>
                  <a:pt x="281177" y="321310"/>
                </a:lnTo>
                <a:lnTo>
                  <a:pt x="276732" y="320040"/>
                </a:lnTo>
                <a:lnTo>
                  <a:pt x="272923" y="320040"/>
                </a:lnTo>
                <a:lnTo>
                  <a:pt x="269112" y="318769"/>
                </a:lnTo>
                <a:lnTo>
                  <a:pt x="266318" y="317500"/>
                </a:lnTo>
                <a:close/>
              </a:path>
              <a:path w="426084" h="676275">
                <a:moveTo>
                  <a:pt x="213994" y="293369"/>
                </a:moveTo>
                <a:lnTo>
                  <a:pt x="204977" y="293369"/>
                </a:lnTo>
                <a:lnTo>
                  <a:pt x="200405" y="295910"/>
                </a:lnTo>
                <a:lnTo>
                  <a:pt x="178302" y="327660"/>
                </a:lnTo>
                <a:lnTo>
                  <a:pt x="175305" y="341630"/>
                </a:lnTo>
                <a:lnTo>
                  <a:pt x="175640" y="346710"/>
                </a:lnTo>
                <a:lnTo>
                  <a:pt x="176783" y="354330"/>
                </a:lnTo>
                <a:lnTo>
                  <a:pt x="180848" y="360680"/>
                </a:lnTo>
                <a:lnTo>
                  <a:pt x="187832" y="367030"/>
                </a:lnTo>
                <a:lnTo>
                  <a:pt x="201167" y="349250"/>
                </a:lnTo>
                <a:lnTo>
                  <a:pt x="197992" y="345440"/>
                </a:lnTo>
                <a:lnTo>
                  <a:pt x="196087" y="342900"/>
                </a:lnTo>
                <a:lnTo>
                  <a:pt x="195072" y="336550"/>
                </a:lnTo>
                <a:lnTo>
                  <a:pt x="195833" y="334010"/>
                </a:lnTo>
                <a:lnTo>
                  <a:pt x="200532" y="323850"/>
                </a:lnTo>
                <a:lnTo>
                  <a:pt x="203326" y="320040"/>
                </a:lnTo>
                <a:lnTo>
                  <a:pt x="206120" y="318769"/>
                </a:lnTo>
                <a:lnTo>
                  <a:pt x="209041" y="317500"/>
                </a:lnTo>
                <a:lnTo>
                  <a:pt x="266318" y="317500"/>
                </a:lnTo>
                <a:lnTo>
                  <a:pt x="263525" y="316230"/>
                </a:lnTo>
                <a:lnTo>
                  <a:pt x="230631" y="299719"/>
                </a:lnTo>
                <a:lnTo>
                  <a:pt x="221106" y="295910"/>
                </a:lnTo>
                <a:lnTo>
                  <a:pt x="213994" y="293369"/>
                </a:lnTo>
                <a:close/>
              </a:path>
              <a:path w="426084" h="676275">
                <a:moveTo>
                  <a:pt x="282903" y="327660"/>
                </a:moveTo>
                <a:lnTo>
                  <a:pt x="233299" y="327660"/>
                </a:lnTo>
                <a:lnTo>
                  <a:pt x="237616" y="330200"/>
                </a:lnTo>
                <a:lnTo>
                  <a:pt x="242950" y="332740"/>
                </a:lnTo>
                <a:lnTo>
                  <a:pt x="246379" y="335280"/>
                </a:lnTo>
                <a:lnTo>
                  <a:pt x="248030" y="336550"/>
                </a:lnTo>
                <a:lnTo>
                  <a:pt x="250443" y="339090"/>
                </a:lnTo>
                <a:lnTo>
                  <a:pt x="252094" y="341630"/>
                </a:lnTo>
                <a:lnTo>
                  <a:pt x="253618" y="350519"/>
                </a:lnTo>
                <a:lnTo>
                  <a:pt x="253110" y="354330"/>
                </a:lnTo>
                <a:lnTo>
                  <a:pt x="251205" y="358140"/>
                </a:lnTo>
                <a:lnTo>
                  <a:pt x="249427" y="361950"/>
                </a:lnTo>
                <a:lnTo>
                  <a:pt x="246887" y="364490"/>
                </a:lnTo>
                <a:lnTo>
                  <a:pt x="243585" y="365760"/>
                </a:lnTo>
                <a:lnTo>
                  <a:pt x="240156" y="367030"/>
                </a:lnTo>
                <a:lnTo>
                  <a:pt x="265810" y="367030"/>
                </a:lnTo>
                <a:lnTo>
                  <a:pt x="267080" y="363219"/>
                </a:lnTo>
                <a:lnTo>
                  <a:pt x="267588" y="351790"/>
                </a:lnTo>
                <a:lnTo>
                  <a:pt x="266826" y="346710"/>
                </a:lnTo>
                <a:lnTo>
                  <a:pt x="264922" y="341630"/>
                </a:lnTo>
                <a:lnTo>
                  <a:pt x="276083" y="341630"/>
                </a:lnTo>
                <a:lnTo>
                  <a:pt x="282903" y="327660"/>
                </a:lnTo>
                <a:close/>
              </a:path>
              <a:path w="426084" h="676275">
                <a:moveTo>
                  <a:pt x="276083" y="341630"/>
                </a:moveTo>
                <a:lnTo>
                  <a:pt x="267969" y="341630"/>
                </a:lnTo>
                <a:lnTo>
                  <a:pt x="273684" y="342900"/>
                </a:lnTo>
                <a:lnTo>
                  <a:pt x="275462" y="342900"/>
                </a:lnTo>
                <a:lnTo>
                  <a:pt x="276083" y="341630"/>
                </a:lnTo>
                <a:close/>
              </a:path>
              <a:path w="426084" h="676275">
                <a:moveTo>
                  <a:pt x="294131" y="257810"/>
                </a:moveTo>
                <a:lnTo>
                  <a:pt x="293624" y="261619"/>
                </a:lnTo>
                <a:lnTo>
                  <a:pt x="292861" y="265430"/>
                </a:lnTo>
                <a:lnTo>
                  <a:pt x="291973" y="266700"/>
                </a:lnTo>
                <a:lnTo>
                  <a:pt x="291210" y="269240"/>
                </a:lnTo>
                <a:lnTo>
                  <a:pt x="290322" y="269240"/>
                </a:lnTo>
                <a:lnTo>
                  <a:pt x="287781" y="270510"/>
                </a:lnTo>
                <a:lnTo>
                  <a:pt x="286511" y="271780"/>
                </a:lnTo>
                <a:lnTo>
                  <a:pt x="228980" y="271780"/>
                </a:lnTo>
                <a:lnTo>
                  <a:pt x="273050" y="293369"/>
                </a:lnTo>
                <a:lnTo>
                  <a:pt x="278383" y="294640"/>
                </a:lnTo>
                <a:lnTo>
                  <a:pt x="281177" y="295910"/>
                </a:lnTo>
                <a:lnTo>
                  <a:pt x="284987" y="297180"/>
                </a:lnTo>
                <a:lnTo>
                  <a:pt x="291210" y="297180"/>
                </a:lnTo>
                <a:lnTo>
                  <a:pt x="294004" y="295910"/>
                </a:lnTo>
                <a:lnTo>
                  <a:pt x="296925" y="294640"/>
                </a:lnTo>
                <a:lnTo>
                  <a:pt x="299719" y="292100"/>
                </a:lnTo>
                <a:lnTo>
                  <a:pt x="302640" y="289560"/>
                </a:lnTo>
                <a:lnTo>
                  <a:pt x="305053" y="287019"/>
                </a:lnTo>
                <a:lnTo>
                  <a:pt x="306958" y="283210"/>
                </a:lnTo>
                <a:lnTo>
                  <a:pt x="310133" y="275590"/>
                </a:lnTo>
                <a:lnTo>
                  <a:pt x="311784" y="269240"/>
                </a:lnTo>
                <a:lnTo>
                  <a:pt x="312038" y="264160"/>
                </a:lnTo>
                <a:lnTo>
                  <a:pt x="294131" y="257810"/>
                </a:lnTo>
                <a:close/>
              </a:path>
              <a:path w="426084" h="676275">
                <a:moveTo>
                  <a:pt x="192785" y="226060"/>
                </a:moveTo>
                <a:lnTo>
                  <a:pt x="194944" y="255269"/>
                </a:lnTo>
                <a:lnTo>
                  <a:pt x="211454" y="262890"/>
                </a:lnTo>
                <a:lnTo>
                  <a:pt x="206501" y="273050"/>
                </a:lnTo>
                <a:lnTo>
                  <a:pt x="224154" y="281940"/>
                </a:lnTo>
                <a:lnTo>
                  <a:pt x="228980" y="271780"/>
                </a:lnTo>
                <a:lnTo>
                  <a:pt x="286511" y="271780"/>
                </a:lnTo>
                <a:lnTo>
                  <a:pt x="285368" y="270510"/>
                </a:lnTo>
                <a:lnTo>
                  <a:pt x="284099" y="270510"/>
                </a:lnTo>
                <a:lnTo>
                  <a:pt x="280034" y="269240"/>
                </a:lnTo>
                <a:lnTo>
                  <a:pt x="273176" y="265430"/>
                </a:lnTo>
                <a:lnTo>
                  <a:pt x="239649" y="248919"/>
                </a:lnTo>
                <a:lnTo>
                  <a:pt x="243666" y="241300"/>
                </a:lnTo>
                <a:lnTo>
                  <a:pt x="222123" y="241300"/>
                </a:lnTo>
                <a:lnTo>
                  <a:pt x="192785" y="226060"/>
                </a:lnTo>
                <a:close/>
              </a:path>
              <a:path w="426084" h="676275">
                <a:moveTo>
                  <a:pt x="247523" y="187960"/>
                </a:moveTo>
                <a:lnTo>
                  <a:pt x="236854" y="210819"/>
                </a:lnTo>
                <a:lnTo>
                  <a:pt x="320039" y="250190"/>
                </a:lnTo>
                <a:lnTo>
                  <a:pt x="330707" y="228600"/>
                </a:lnTo>
                <a:lnTo>
                  <a:pt x="247523" y="187960"/>
                </a:lnTo>
                <a:close/>
              </a:path>
              <a:path w="426084" h="676275">
                <a:moveTo>
                  <a:pt x="229361" y="226060"/>
                </a:moveTo>
                <a:lnTo>
                  <a:pt x="222123" y="241300"/>
                </a:lnTo>
                <a:lnTo>
                  <a:pt x="243666" y="241300"/>
                </a:lnTo>
                <a:lnTo>
                  <a:pt x="247014" y="234950"/>
                </a:lnTo>
                <a:lnTo>
                  <a:pt x="229361" y="226060"/>
                </a:lnTo>
                <a:close/>
              </a:path>
              <a:path w="426084" h="676275">
                <a:moveTo>
                  <a:pt x="215773" y="172719"/>
                </a:moveTo>
                <a:lnTo>
                  <a:pt x="205231" y="195580"/>
                </a:lnTo>
                <a:lnTo>
                  <a:pt x="225551" y="204469"/>
                </a:lnTo>
                <a:lnTo>
                  <a:pt x="236219" y="182880"/>
                </a:lnTo>
                <a:lnTo>
                  <a:pt x="215773" y="172719"/>
                </a:lnTo>
                <a:close/>
              </a:path>
              <a:path w="426084" h="676275">
                <a:moveTo>
                  <a:pt x="320659" y="99060"/>
                </a:moveTo>
                <a:lnTo>
                  <a:pt x="311481" y="99060"/>
                </a:lnTo>
                <a:lnTo>
                  <a:pt x="302386" y="101600"/>
                </a:lnTo>
                <a:lnTo>
                  <a:pt x="272536" y="133350"/>
                </a:lnTo>
                <a:lnTo>
                  <a:pt x="269920" y="144780"/>
                </a:lnTo>
                <a:lnTo>
                  <a:pt x="269983" y="153670"/>
                </a:lnTo>
                <a:lnTo>
                  <a:pt x="270255" y="160020"/>
                </a:lnTo>
                <a:lnTo>
                  <a:pt x="273050" y="167640"/>
                </a:lnTo>
                <a:lnTo>
                  <a:pt x="278129" y="173990"/>
                </a:lnTo>
                <a:lnTo>
                  <a:pt x="283209" y="181610"/>
                </a:lnTo>
                <a:lnTo>
                  <a:pt x="289432" y="186690"/>
                </a:lnTo>
                <a:lnTo>
                  <a:pt x="296672" y="190500"/>
                </a:lnTo>
                <a:lnTo>
                  <a:pt x="303774" y="193040"/>
                </a:lnTo>
                <a:lnTo>
                  <a:pt x="310626" y="195580"/>
                </a:lnTo>
                <a:lnTo>
                  <a:pt x="317263" y="195580"/>
                </a:lnTo>
                <a:lnTo>
                  <a:pt x="323723" y="196850"/>
                </a:lnTo>
                <a:lnTo>
                  <a:pt x="332104" y="195580"/>
                </a:lnTo>
                <a:lnTo>
                  <a:pt x="339725" y="193040"/>
                </a:lnTo>
                <a:lnTo>
                  <a:pt x="353313" y="182880"/>
                </a:lnTo>
                <a:lnTo>
                  <a:pt x="358520" y="176530"/>
                </a:lnTo>
                <a:lnTo>
                  <a:pt x="360362" y="172719"/>
                </a:lnTo>
                <a:lnTo>
                  <a:pt x="324357" y="172719"/>
                </a:lnTo>
                <a:lnTo>
                  <a:pt x="317118" y="171450"/>
                </a:lnTo>
                <a:lnTo>
                  <a:pt x="300608" y="163830"/>
                </a:lnTo>
                <a:lnTo>
                  <a:pt x="295148" y="158750"/>
                </a:lnTo>
                <a:lnTo>
                  <a:pt x="292734" y="152400"/>
                </a:lnTo>
                <a:lnTo>
                  <a:pt x="290194" y="147320"/>
                </a:lnTo>
                <a:lnTo>
                  <a:pt x="290322" y="140970"/>
                </a:lnTo>
                <a:lnTo>
                  <a:pt x="295909" y="129539"/>
                </a:lnTo>
                <a:lnTo>
                  <a:pt x="300481" y="125730"/>
                </a:lnTo>
                <a:lnTo>
                  <a:pt x="312927" y="121920"/>
                </a:lnTo>
                <a:lnTo>
                  <a:pt x="359664" y="121920"/>
                </a:lnTo>
                <a:lnTo>
                  <a:pt x="355012" y="115570"/>
                </a:lnTo>
                <a:lnTo>
                  <a:pt x="347882" y="109220"/>
                </a:lnTo>
                <a:lnTo>
                  <a:pt x="339216" y="104139"/>
                </a:lnTo>
                <a:lnTo>
                  <a:pt x="320659" y="99060"/>
                </a:lnTo>
                <a:close/>
              </a:path>
              <a:path w="426084" h="676275">
                <a:moveTo>
                  <a:pt x="359664" y="121920"/>
                </a:moveTo>
                <a:lnTo>
                  <a:pt x="312927" y="121920"/>
                </a:lnTo>
                <a:lnTo>
                  <a:pt x="320166" y="123189"/>
                </a:lnTo>
                <a:lnTo>
                  <a:pt x="336676" y="130810"/>
                </a:lnTo>
                <a:lnTo>
                  <a:pt x="342137" y="135889"/>
                </a:lnTo>
                <a:lnTo>
                  <a:pt x="344677" y="142239"/>
                </a:lnTo>
                <a:lnTo>
                  <a:pt x="347090" y="148589"/>
                </a:lnTo>
                <a:lnTo>
                  <a:pt x="346963" y="153670"/>
                </a:lnTo>
                <a:lnTo>
                  <a:pt x="324357" y="172719"/>
                </a:lnTo>
                <a:lnTo>
                  <a:pt x="360362" y="172719"/>
                </a:lnTo>
                <a:lnTo>
                  <a:pt x="362203" y="168910"/>
                </a:lnTo>
                <a:lnTo>
                  <a:pt x="365706" y="158750"/>
                </a:lnTo>
                <a:lnTo>
                  <a:pt x="367268" y="149860"/>
                </a:lnTo>
                <a:lnTo>
                  <a:pt x="366901" y="140970"/>
                </a:lnTo>
                <a:lnTo>
                  <a:pt x="364616" y="132080"/>
                </a:lnTo>
                <a:lnTo>
                  <a:pt x="360594" y="123189"/>
                </a:lnTo>
                <a:lnTo>
                  <a:pt x="359664" y="121920"/>
                </a:lnTo>
                <a:close/>
              </a:path>
              <a:path w="426084" h="676275">
                <a:moveTo>
                  <a:pt x="315722" y="46989"/>
                </a:moveTo>
                <a:lnTo>
                  <a:pt x="305815" y="68580"/>
                </a:lnTo>
                <a:lnTo>
                  <a:pt x="389000" y="107950"/>
                </a:lnTo>
                <a:lnTo>
                  <a:pt x="399668" y="86360"/>
                </a:lnTo>
                <a:lnTo>
                  <a:pt x="361950" y="68580"/>
                </a:lnTo>
                <a:lnTo>
                  <a:pt x="352678" y="63500"/>
                </a:lnTo>
                <a:lnTo>
                  <a:pt x="346582" y="59689"/>
                </a:lnTo>
                <a:lnTo>
                  <a:pt x="340740" y="54610"/>
                </a:lnTo>
                <a:lnTo>
                  <a:pt x="340148" y="53339"/>
                </a:lnTo>
                <a:lnTo>
                  <a:pt x="327913" y="53339"/>
                </a:lnTo>
                <a:lnTo>
                  <a:pt x="315722" y="46989"/>
                </a:lnTo>
                <a:close/>
              </a:path>
              <a:path w="426084" h="676275">
                <a:moveTo>
                  <a:pt x="412781" y="26670"/>
                </a:moveTo>
                <a:lnTo>
                  <a:pt x="357631" y="26670"/>
                </a:lnTo>
                <a:lnTo>
                  <a:pt x="363600" y="29210"/>
                </a:lnTo>
                <a:lnTo>
                  <a:pt x="372617" y="34289"/>
                </a:lnTo>
                <a:lnTo>
                  <a:pt x="415035" y="54610"/>
                </a:lnTo>
                <a:lnTo>
                  <a:pt x="425703" y="33020"/>
                </a:lnTo>
                <a:lnTo>
                  <a:pt x="412781" y="26670"/>
                </a:lnTo>
                <a:close/>
              </a:path>
              <a:path w="426084" h="676275">
                <a:moveTo>
                  <a:pt x="354837" y="0"/>
                </a:moveTo>
                <a:lnTo>
                  <a:pt x="351027" y="0"/>
                </a:lnTo>
                <a:lnTo>
                  <a:pt x="339851" y="3810"/>
                </a:lnTo>
                <a:lnTo>
                  <a:pt x="323342" y="35560"/>
                </a:lnTo>
                <a:lnTo>
                  <a:pt x="324580" y="44450"/>
                </a:lnTo>
                <a:lnTo>
                  <a:pt x="327913" y="53339"/>
                </a:lnTo>
                <a:lnTo>
                  <a:pt x="340148" y="53339"/>
                </a:lnTo>
                <a:lnTo>
                  <a:pt x="338962" y="50800"/>
                </a:lnTo>
                <a:lnTo>
                  <a:pt x="338327" y="46989"/>
                </a:lnTo>
                <a:lnTo>
                  <a:pt x="337819" y="43180"/>
                </a:lnTo>
                <a:lnTo>
                  <a:pt x="338327" y="39370"/>
                </a:lnTo>
                <a:lnTo>
                  <a:pt x="340232" y="35560"/>
                </a:lnTo>
                <a:lnTo>
                  <a:pt x="341629" y="31750"/>
                </a:lnTo>
                <a:lnTo>
                  <a:pt x="343661" y="30480"/>
                </a:lnTo>
                <a:lnTo>
                  <a:pt x="346075" y="27939"/>
                </a:lnTo>
                <a:lnTo>
                  <a:pt x="348614" y="26670"/>
                </a:lnTo>
                <a:lnTo>
                  <a:pt x="412781" y="26670"/>
                </a:lnTo>
                <a:lnTo>
                  <a:pt x="374014" y="7620"/>
                </a:lnTo>
                <a:lnTo>
                  <a:pt x="367537" y="3810"/>
                </a:lnTo>
                <a:lnTo>
                  <a:pt x="362457" y="2539"/>
                </a:lnTo>
                <a:lnTo>
                  <a:pt x="3548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86872" y="3690111"/>
            <a:ext cx="327660" cy="515620"/>
          </a:xfrm>
          <a:custGeom>
            <a:avLst/>
            <a:gdLst/>
            <a:ahLst/>
            <a:cxnLst/>
            <a:rect l="l" t="t" r="r" b="b"/>
            <a:pathLst>
              <a:path w="327659" h="515620">
                <a:moveTo>
                  <a:pt x="11810" y="390651"/>
                </a:moveTo>
                <a:lnTo>
                  <a:pt x="0" y="415289"/>
                </a:lnTo>
                <a:lnTo>
                  <a:pt x="93218" y="515619"/>
                </a:lnTo>
                <a:lnTo>
                  <a:pt x="105155" y="490981"/>
                </a:lnTo>
                <a:lnTo>
                  <a:pt x="83566" y="468883"/>
                </a:lnTo>
                <a:lnTo>
                  <a:pt x="91547" y="452374"/>
                </a:lnTo>
                <a:lnTo>
                  <a:pt x="67691" y="452374"/>
                </a:lnTo>
                <a:lnTo>
                  <a:pt x="32511" y="416179"/>
                </a:lnTo>
                <a:lnTo>
                  <a:pt x="141312" y="416179"/>
                </a:lnTo>
                <a:lnTo>
                  <a:pt x="148971" y="400304"/>
                </a:lnTo>
                <a:lnTo>
                  <a:pt x="11810" y="390651"/>
                </a:lnTo>
                <a:close/>
              </a:path>
              <a:path w="327659" h="515620">
                <a:moveTo>
                  <a:pt x="141312" y="416179"/>
                </a:moveTo>
                <a:lnTo>
                  <a:pt x="32511" y="416179"/>
                </a:lnTo>
                <a:lnTo>
                  <a:pt x="82930" y="421005"/>
                </a:lnTo>
                <a:lnTo>
                  <a:pt x="67691" y="452374"/>
                </a:lnTo>
                <a:lnTo>
                  <a:pt x="91547" y="452374"/>
                </a:lnTo>
                <a:lnTo>
                  <a:pt x="105791" y="422910"/>
                </a:lnTo>
                <a:lnTo>
                  <a:pt x="138065" y="422910"/>
                </a:lnTo>
                <a:lnTo>
                  <a:pt x="141312" y="416179"/>
                </a:lnTo>
                <a:close/>
              </a:path>
              <a:path w="327659" h="515620">
                <a:moveTo>
                  <a:pt x="138065" y="422910"/>
                </a:moveTo>
                <a:lnTo>
                  <a:pt x="105791" y="422910"/>
                </a:lnTo>
                <a:lnTo>
                  <a:pt x="136778" y="425576"/>
                </a:lnTo>
                <a:lnTo>
                  <a:pt x="138065" y="422910"/>
                </a:lnTo>
                <a:close/>
              </a:path>
              <a:path w="327659" h="515620">
                <a:moveTo>
                  <a:pt x="121675" y="291238"/>
                </a:moveTo>
                <a:lnTo>
                  <a:pt x="84581" y="316230"/>
                </a:lnTo>
                <a:lnTo>
                  <a:pt x="79422" y="334327"/>
                </a:lnTo>
                <a:lnTo>
                  <a:pt x="79670" y="342947"/>
                </a:lnTo>
                <a:lnTo>
                  <a:pt x="108711" y="377698"/>
                </a:lnTo>
                <a:lnTo>
                  <a:pt x="137197" y="383984"/>
                </a:lnTo>
                <a:lnTo>
                  <a:pt x="145796" y="382269"/>
                </a:lnTo>
                <a:lnTo>
                  <a:pt x="153679" y="378813"/>
                </a:lnTo>
                <a:lnTo>
                  <a:pt x="160575" y="373760"/>
                </a:lnTo>
                <a:lnTo>
                  <a:pt x="166495" y="367089"/>
                </a:lnTo>
                <a:lnTo>
                  <a:pt x="170239" y="360806"/>
                </a:lnTo>
                <a:lnTo>
                  <a:pt x="135762" y="360806"/>
                </a:lnTo>
                <a:lnTo>
                  <a:pt x="127888" y="359029"/>
                </a:lnTo>
                <a:lnTo>
                  <a:pt x="109220" y="350012"/>
                </a:lnTo>
                <a:lnTo>
                  <a:pt x="103631" y="345313"/>
                </a:lnTo>
                <a:lnTo>
                  <a:pt x="101473" y="340232"/>
                </a:lnTo>
                <a:lnTo>
                  <a:pt x="99186" y="335152"/>
                </a:lnTo>
                <a:lnTo>
                  <a:pt x="117728" y="314198"/>
                </a:lnTo>
                <a:lnTo>
                  <a:pt x="122818" y="314198"/>
                </a:lnTo>
                <a:lnTo>
                  <a:pt x="129031" y="291973"/>
                </a:lnTo>
                <a:lnTo>
                  <a:pt x="121675" y="291238"/>
                </a:lnTo>
                <a:close/>
              </a:path>
              <a:path w="327659" h="515620">
                <a:moveTo>
                  <a:pt x="160020" y="305562"/>
                </a:moveTo>
                <a:lnTo>
                  <a:pt x="145796" y="325500"/>
                </a:lnTo>
                <a:lnTo>
                  <a:pt x="151129" y="329311"/>
                </a:lnTo>
                <a:lnTo>
                  <a:pt x="154304" y="333248"/>
                </a:lnTo>
                <a:lnTo>
                  <a:pt x="155321" y="337057"/>
                </a:lnTo>
                <a:lnTo>
                  <a:pt x="156463" y="340868"/>
                </a:lnTo>
                <a:lnTo>
                  <a:pt x="155955" y="344805"/>
                </a:lnTo>
                <a:lnTo>
                  <a:pt x="153924" y="348995"/>
                </a:lnTo>
                <a:lnTo>
                  <a:pt x="151256" y="354583"/>
                </a:lnTo>
                <a:lnTo>
                  <a:pt x="147066" y="358139"/>
                </a:lnTo>
                <a:lnTo>
                  <a:pt x="141350" y="359410"/>
                </a:lnTo>
                <a:lnTo>
                  <a:pt x="135762" y="360806"/>
                </a:lnTo>
                <a:lnTo>
                  <a:pt x="170239" y="360806"/>
                </a:lnTo>
                <a:lnTo>
                  <a:pt x="171450" y="358775"/>
                </a:lnTo>
                <a:lnTo>
                  <a:pt x="174668" y="350887"/>
                </a:lnTo>
                <a:lnTo>
                  <a:pt x="176529" y="343392"/>
                </a:lnTo>
                <a:lnTo>
                  <a:pt x="176998" y="337057"/>
                </a:lnTo>
                <a:lnTo>
                  <a:pt x="176931" y="335152"/>
                </a:lnTo>
                <a:lnTo>
                  <a:pt x="165971" y="311042"/>
                </a:lnTo>
                <a:lnTo>
                  <a:pt x="160020" y="305562"/>
                </a:lnTo>
                <a:close/>
              </a:path>
              <a:path w="327659" h="515620">
                <a:moveTo>
                  <a:pt x="122818" y="314198"/>
                </a:moveTo>
                <a:lnTo>
                  <a:pt x="117728" y="314198"/>
                </a:lnTo>
                <a:lnTo>
                  <a:pt x="122427" y="315594"/>
                </a:lnTo>
                <a:lnTo>
                  <a:pt x="122818" y="314198"/>
                </a:lnTo>
                <a:close/>
              </a:path>
              <a:path w="327659" h="515620">
                <a:moveTo>
                  <a:pt x="212888" y="271018"/>
                </a:moveTo>
                <a:lnTo>
                  <a:pt x="130555" y="271018"/>
                </a:lnTo>
                <a:lnTo>
                  <a:pt x="174625" y="292354"/>
                </a:lnTo>
                <a:lnTo>
                  <a:pt x="179831" y="294513"/>
                </a:lnTo>
                <a:lnTo>
                  <a:pt x="182625" y="295275"/>
                </a:lnTo>
                <a:lnTo>
                  <a:pt x="186562" y="296544"/>
                </a:lnTo>
                <a:lnTo>
                  <a:pt x="201295" y="291845"/>
                </a:lnTo>
                <a:lnTo>
                  <a:pt x="204216" y="289306"/>
                </a:lnTo>
                <a:lnTo>
                  <a:pt x="206628" y="286131"/>
                </a:lnTo>
                <a:lnTo>
                  <a:pt x="211581" y="275589"/>
                </a:lnTo>
                <a:lnTo>
                  <a:pt x="212888" y="271018"/>
                </a:lnTo>
                <a:close/>
              </a:path>
              <a:path w="327659" h="515620">
                <a:moveTo>
                  <a:pt x="94233" y="226187"/>
                </a:moveTo>
                <a:lnTo>
                  <a:pt x="96393" y="254507"/>
                </a:lnTo>
                <a:lnTo>
                  <a:pt x="113029" y="262508"/>
                </a:lnTo>
                <a:lnTo>
                  <a:pt x="108076" y="272542"/>
                </a:lnTo>
                <a:lnTo>
                  <a:pt x="125602" y="281050"/>
                </a:lnTo>
                <a:lnTo>
                  <a:pt x="130555" y="271018"/>
                </a:lnTo>
                <a:lnTo>
                  <a:pt x="212888" y="271018"/>
                </a:lnTo>
                <a:lnTo>
                  <a:pt x="212997" y="270637"/>
                </a:lnTo>
                <a:lnTo>
                  <a:pt x="188086" y="270637"/>
                </a:lnTo>
                <a:lnTo>
                  <a:pt x="185547" y="270129"/>
                </a:lnTo>
                <a:lnTo>
                  <a:pt x="181609" y="268350"/>
                </a:lnTo>
                <a:lnTo>
                  <a:pt x="141224" y="248919"/>
                </a:lnTo>
                <a:lnTo>
                  <a:pt x="145299" y="240411"/>
                </a:lnTo>
                <a:lnTo>
                  <a:pt x="123698" y="240411"/>
                </a:lnTo>
                <a:lnTo>
                  <a:pt x="94233" y="226187"/>
                </a:lnTo>
                <a:close/>
              </a:path>
              <a:path w="327659" h="515620">
                <a:moveTo>
                  <a:pt x="195579" y="256794"/>
                </a:moveTo>
                <a:lnTo>
                  <a:pt x="195199" y="261238"/>
                </a:lnTo>
                <a:lnTo>
                  <a:pt x="194436" y="264540"/>
                </a:lnTo>
                <a:lnTo>
                  <a:pt x="193421" y="266573"/>
                </a:lnTo>
                <a:lnTo>
                  <a:pt x="192785" y="268096"/>
                </a:lnTo>
                <a:lnTo>
                  <a:pt x="191770" y="269113"/>
                </a:lnTo>
                <a:lnTo>
                  <a:pt x="190626" y="269748"/>
                </a:lnTo>
                <a:lnTo>
                  <a:pt x="189356" y="270510"/>
                </a:lnTo>
                <a:lnTo>
                  <a:pt x="188086" y="270637"/>
                </a:lnTo>
                <a:lnTo>
                  <a:pt x="212997" y="270637"/>
                </a:lnTo>
                <a:lnTo>
                  <a:pt x="213251" y="269748"/>
                </a:lnTo>
                <a:lnTo>
                  <a:pt x="213370" y="269113"/>
                </a:lnTo>
                <a:lnTo>
                  <a:pt x="213613" y="263144"/>
                </a:lnTo>
                <a:lnTo>
                  <a:pt x="195579" y="256794"/>
                </a:lnTo>
                <a:close/>
              </a:path>
              <a:path w="327659" h="515620">
                <a:moveTo>
                  <a:pt x="148971" y="187960"/>
                </a:moveTo>
                <a:lnTo>
                  <a:pt x="138429" y="210057"/>
                </a:lnTo>
                <a:lnTo>
                  <a:pt x="221615" y="250317"/>
                </a:lnTo>
                <a:lnTo>
                  <a:pt x="232282" y="228219"/>
                </a:lnTo>
                <a:lnTo>
                  <a:pt x="148971" y="187960"/>
                </a:lnTo>
                <a:close/>
              </a:path>
              <a:path w="327659" h="515620">
                <a:moveTo>
                  <a:pt x="130936" y="225298"/>
                </a:moveTo>
                <a:lnTo>
                  <a:pt x="123698" y="240411"/>
                </a:lnTo>
                <a:lnTo>
                  <a:pt x="145299" y="240411"/>
                </a:lnTo>
                <a:lnTo>
                  <a:pt x="148462" y="233806"/>
                </a:lnTo>
                <a:lnTo>
                  <a:pt x="130936" y="225298"/>
                </a:lnTo>
                <a:close/>
              </a:path>
              <a:path w="327659" h="515620">
                <a:moveTo>
                  <a:pt x="117348" y="172593"/>
                </a:moveTo>
                <a:lnTo>
                  <a:pt x="106679" y="194690"/>
                </a:lnTo>
                <a:lnTo>
                  <a:pt x="127126" y="204596"/>
                </a:lnTo>
                <a:lnTo>
                  <a:pt x="137795" y="182499"/>
                </a:lnTo>
                <a:lnTo>
                  <a:pt x="117348" y="172593"/>
                </a:lnTo>
                <a:close/>
              </a:path>
              <a:path w="327659" h="515620">
                <a:moveTo>
                  <a:pt x="222186" y="98679"/>
                </a:moveTo>
                <a:lnTo>
                  <a:pt x="181798" y="117359"/>
                </a:lnTo>
                <a:lnTo>
                  <a:pt x="171415" y="152273"/>
                </a:lnTo>
                <a:lnTo>
                  <a:pt x="171830" y="159131"/>
                </a:lnTo>
                <a:lnTo>
                  <a:pt x="198247" y="189356"/>
                </a:lnTo>
                <a:lnTo>
                  <a:pt x="225171" y="195706"/>
                </a:lnTo>
                <a:lnTo>
                  <a:pt x="233552" y="195325"/>
                </a:lnTo>
                <a:lnTo>
                  <a:pt x="261630" y="172465"/>
                </a:lnTo>
                <a:lnTo>
                  <a:pt x="225932" y="172465"/>
                </a:lnTo>
                <a:lnTo>
                  <a:pt x="218567" y="171323"/>
                </a:lnTo>
                <a:lnTo>
                  <a:pt x="202056" y="163449"/>
                </a:lnTo>
                <a:lnTo>
                  <a:pt x="196723" y="158369"/>
                </a:lnTo>
                <a:lnTo>
                  <a:pt x="194182" y="152273"/>
                </a:lnTo>
                <a:lnTo>
                  <a:pt x="191770" y="146304"/>
                </a:lnTo>
                <a:lnTo>
                  <a:pt x="191897" y="140335"/>
                </a:lnTo>
                <a:lnTo>
                  <a:pt x="197484" y="128905"/>
                </a:lnTo>
                <a:lnTo>
                  <a:pt x="201929" y="125094"/>
                </a:lnTo>
                <a:lnTo>
                  <a:pt x="208279" y="123317"/>
                </a:lnTo>
                <a:lnTo>
                  <a:pt x="214502" y="121665"/>
                </a:lnTo>
                <a:lnTo>
                  <a:pt x="261338" y="121665"/>
                </a:lnTo>
                <a:lnTo>
                  <a:pt x="256587" y="115379"/>
                </a:lnTo>
                <a:lnTo>
                  <a:pt x="249457" y="109136"/>
                </a:lnTo>
                <a:lnTo>
                  <a:pt x="240792" y="104012"/>
                </a:lnTo>
                <a:lnTo>
                  <a:pt x="231429" y="100393"/>
                </a:lnTo>
                <a:lnTo>
                  <a:pt x="222186" y="98679"/>
                </a:lnTo>
                <a:close/>
              </a:path>
              <a:path w="327659" h="515620">
                <a:moveTo>
                  <a:pt x="261338" y="121665"/>
                </a:moveTo>
                <a:lnTo>
                  <a:pt x="214502" y="121665"/>
                </a:lnTo>
                <a:lnTo>
                  <a:pt x="221742" y="122681"/>
                </a:lnTo>
                <a:lnTo>
                  <a:pt x="238251" y="130682"/>
                </a:lnTo>
                <a:lnTo>
                  <a:pt x="243712" y="135762"/>
                </a:lnTo>
                <a:lnTo>
                  <a:pt x="246125" y="141731"/>
                </a:lnTo>
                <a:lnTo>
                  <a:pt x="248666" y="147700"/>
                </a:lnTo>
                <a:lnTo>
                  <a:pt x="248538" y="153669"/>
                </a:lnTo>
                <a:lnTo>
                  <a:pt x="242950" y="165100"/>
                </a:lnTo>
                <a:lnTo>
                  <a:pt x="238505" y="168910"/>
                </a:lnTo>
                <a:lnTo>
                  <a:pt x="225932" y="172465"/>
                </a:lnTo>
                <a:lnTo>
                  <a:pt x="261630" y="172465"/>
                </a:lnTo>
                <a:lnTo>
                  <a:pt x="263778" y="168020"/>
                </a:lnTo>
                <a:lnTo>
                  <a:pt x="267281" y="158785"/>
                </a:lnTo>
                <a:lnTo>
                  <a:pt x="268843" y="149574"/>
                </a:lnTo>
                <a:lnTo>
                  <a:pt x="268528" y="141731"/>
                </a:lnTo>
                <a:lnTo>
                  <a:pt x="268457" y="140335"/>
                </a:lnTo>
                <a:lnTo>
                  <a:pt x="266192" y="131318"/>
                </a:lnTo>
                <a:lnTo>
                  <a:pt x="262169" y="122765"/>
                </a:lnTo>
                <a:lnTo>
                  <a:pt x="261338" y="121665"/>
                </a:lnTo>
                <a:close/>
              </a:path>
              <a:path w="327659" h="515620">
                <a:moveTo>
                  <a:pt x="217297" y="46989"/>
                </a:moveTo>
                <a:lnTo>
                  <a:pt x="207391" y="67437"/>
                </a:lnTo>
                <a:lnTo>
                  <a:pt x="290575" y="107823"/>
                </a:lnTo>
                <a:lnTo>
                  <a:pt x="301244" y="85725"/>
                </a:lnTo>
                <a:lnTo>
                  <a:pt x="254253" y="62992"/>
                </a:lnTo>
                <a:lnTo>
                  <a:pt x="248157" y="59308"/>
                </a:lnTo>
                <a:lnTo>
                  <a:pt x="242316" y="53720"/>
                </a:lnTo>
                <a:lnTo>
                  <a:pt x="241920" y="52958"/>
                </a:lnTo>
                <a:lnTo>
                  <a:pt x="229488" y="52958"/>
                </a:lnTo>
                <a:lnTo>
                  <a:pt x="217297" y="46989"/>
                </a:lnTo>
                <a:close/>
              </a:path>
              <a:path w="327659" h="515620">
                <a:moveTo>
                  <a:pt x="315209" y="26035"/>
                </a:moveTo>
                <a:lnTo>
                  <a:pt x="252983" y="26035"/>
                </a:lnTo>
                <a:lnTo>
                  <a:pt x="256031" y="26288"/>
                </a:lnTo>
                <a:lnTo>
                  <a:pt x="259079" y="26669"/>
                </a:lnTo>
                <a:lnTo>
                  <a:pt x="265175" y="29082"/>
                </a:lnTo>
                <a:lnTo>
                  <a:pt x="316610" y="53975"/>
                </a:lnTo>
                <a:lnTo>
                  <a:pt x="327278" y="31876"/>
                </a:lnTo>
                <a:lnTo>
                  <a:pt x="315209" y="26035"/>
                </a:lnTo>
                <a:close/>
              </a:path>
              <a:path w="327659" h="515620">
                <a:moveTo>
                  <a:pt x="256285" y="0"/>
                </a:moveTo>
                <a:lnTo>
                  <a:pt x="252475" y="0"/>
                </a:lnTo>
                <a:lnTo>
                  <a:pt x="245109" y="1524"/>
                </a:lnTo>
                <a:lnTo>
                  <a:pt x="224805" y="35528"/>
                </a:lnTo>
                <a:lnTo>
                  <a:pt x="226081" y="44172"/>
                </a:lnTo>
                <a:lnTo>
                  <a:pt x="229488" y="52958"/>
                </a:lnTo>
                <a:lnTo>
                  <a:pt x="241920" y="52958"/>
                </a:lnTo>
                <a:lnTo>
                  <a:pt x="240537" y="50292"/>
                </a:lnTo>
                <a:lnTo>
                  <a:pt x="239268" y="42290"/>
                </a:lnTo>
                <a:lnTo>
                  <a:pt x="239902" y="38354"/>
                </a:lnTo>
                <a:lnTo>
                  <a:pt x="241807" y="34543"/>
                </a:lnTo>
                <a:lnTo>
                  <a:pt x="243204" y="31495"/>
                </a:lnTo>
                <a:lnTo>
                  <a:pt x="245109" y="29337"/>
                </a:lnTo>
                <a:lnTo>
                  <a:pt x="250190" y="26543"/>
                </a:lnTo>
                <a:lnTo>
                  <a:pt x="252983" y="26035"/>
                </a:lnTo>
                <a:lnTo>
                  <a:pt x="315209" y="26035"/>
                </a:lnTo>
                <a:lnTo>
                  <a:pt x="275590" y="6857"/>
                </a:lnTo>
                <a:lnTo>
                  <a:pt x="269112" y="3810"/>
                </a:lnTo>
                <a:lnTo>
                  <a:pt x="264032" y="1777"/>
                </a:lnTo>
                <a:lnTo>
                  <a:pt x="2562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70058" y="3862451"/>
            <a:ext cx="233045" cy="299720"/>
          </a:xfrm>
          <a:custGeom>
            <a:avLst/>
            <a:gdLst/>
            <a:ahLst/>
            <a:cxnLst/>
            <a:rect l="l" t="t" r="r" b="b"/>
            <a:pathLst>
              <a:path w="233045" h="299720">
                <a:moveTo>
                  <a:pt x="58368" y="167862"/>
                </a:moveTo>
                <a:lnTo>
                  <a:pt x="22824" y="196778"/>
                </a:lnTo>
                <a:lnTo>
                  <a:pt x="0" y="243586"/>
                </a:lnTo>
                <a:lnTo>
                  <a:pt x="114935" y="299212"/>
                </a:lnTo>
                <a:lnTo>
                  <a:pt x="126111" y="275971"/>
                </a:lnTo>
                <a:lnTo>
                  <a:pt x="82804" y="255016"/>
                </a:lnTo>
                <a:lnTo>
                  <a:pt x="87305" y="245618"/>
                </a:lnTo>
                <a:lnTo>
                  <a:pt x="63246" y="245618"/>
                </a:lnTo>
                <a:lnTo>
                  <a:pt x="30607" y="229869"/>
                </a:lnTo>
                <a:lnTo>
                  <a:pt x="50673" y="196596"/>
                </a:lnTo>
                <a:lnTo>
                  <a:pt x="58420" y="194310"/>
                </a:lnTo>
                <a:lnTo>
                  <a:pt x="99352" y="194310"/>
                </a:lnTo>
                <a:lnTo>
                  <a:pt x="97409" y="189992"/>
                </a:lnTo>
                <a:lnTo>
                  <a:pt x="64674" y="168338"/>
                </a:lnTo>
                <a:lnTo>
                  <a:pt x="58368" y="167862"/>
                </a:lnTo>
                <a:close/>
              </a:path>
              <a:path w="233045" h="299720">
                <a:moveTo>
                  <a:pt x="99352" y="194310"/>
                </a:moveTo>
                <a:lnTo>
                  <a:pt x="58420" y="194310"/>
                </a:lnTo>
                <a:lnTo>
                  <a:pt x="62484" y="194691"/>
                </a:lnTo>
                <a:lnTo>
                  <a:pt x="70104" y="198374"/>
                </a:lnTo>
                <a:lnTo>
                  <a:pt x="72644" y="200787"/>
                </a:lnTo>
                <a:lnTo>
                  <a:pt x="74295" y="203707"/>
                </a:lnTo>
                <a:lnTo>
                  <a:pt x="76073" y="206756"/>
                </a:lnTo>
                <a:lnTo>
                  <a:pt x="76708" y="210057"/>
                </a:lnTo>
                <a:lnTo>
                  <a:pt x="76200" y="217424"/>
                </a:lnTo>
                <a:lnTo>
                  <a:pt x="73787" y="223774"/>
                </a:lnTo>
                <a:lnTo>
                  <a:pt x="69342" y="232918"/>
                </a:lnTo>
                <a:lnTo>
                  <a:pt x="63246" y="245618"/>
                </a:lnTo>
                <a:lnTo>
                  <a:pt x="87305" y="245618"/>
                </a:lnTo>
                <a:lnTo>
                  <a:pt x="90043" y="239903"/>
                </a:lnTo>
                <a:lnTo>
                  <a:pt x="101219" y="210566"/>
                </a:lnTo>
                <a:lnTo>
                  <a:pt x="101197" y="204850"/>
                </a:lnTo>
                <a:lnTo>
                  <a:pt x="100457" y="200406"/>
                </a:lnTo>
                <a:lnTo>
                  <a:pt x="99695" y="195072"/>
                </a:lnTo>
                <a:lnTo>
                  <a:pt x="99352" y="194310"/>
                </a:lnTo>
                <a:close/>
              </a:path>
              <a:path w="233045" h="299720">
                <a:moveTo>
                  <a:pt x="65786" y="102616"/>
                </a:moveTo>
                <a:lnTo>
                  <a:pt x="57785" y="119125"/>
                </a:lnTo>
                <a:lnTo>
                  <a:pt x="162814" y="205105"/>
                </a:lnTo>
                <a:lnTo>
                  <a:pt x="170688" y="188849"/>
                </a:lnTo>
                <a:lnTo>
                  <a:pt x="65786" y="102616"/>
                </a:lnTo>
                <a:close/>
              </a:path>
              <a:path w="233045" h="299720">
                <a:moveTo>
                  <a:pt x="117856" y="0"/>
                </a:moveTo>
                <a:lnTo>
                  <a:pt x="107442" y="21590"/>
                </a:lnTo>
                <a:lnTo>
                  <a:pt x="184150" y="58674"/>
                </a:lnTo>
                <a:lnTo>
                  <a:pt x="84709" y="68580"/>
                </a:lnTo>
                <a:lnTo>
                  <a:pt x="73787" y="91059"/>
                </a:lnTo>
                <a:lnTo>
                  <a:pt x="188722" y="146685"/>
                </a:lnTo>
                <a:lnTo>
                  <a:pt x="199136" y="125222"/>
                </a:lnTo>
                <a:lnTo>
                  <a:pt x="124206" y="88900"/>
                </a:lnTo>
                <a:lnTo>
                  <a:pt x="221488" y="78867"/>
                </a:lnTo>
                <a:lnTo>
                  <a:pt x="232791" y="55625"/>
                </a:lnTo>
                <a:lnTo>
                  <a:pt x="1178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06885" y="3334730"/>
            <a:ext cx="495300" cy="834390"/>
          </a:xfrm>
          <a:custGeom>
            <a:avLst/>
            <a:gdLst/>
            <a:ahLst/>
            <a:cxnLst/>
            <a:rect l="l" t="t" r="r" b="b"/>
            <a:pathLst>
              <a:path w="495300" h="834389">
                <a:moveTo>
                  <a:pt x="41275" y="693328"/>
                </a:moveTo>
                <a:lnTo>
                  <a:pt x="0" y="778418"/>
                </a:lnTo>
                <a:lnTo>
                  <a:pt x="114935" y="834044"/>
                </a:lnTo>
                <a:lnTo>
                  <a:pt x="130671" y="801532"/>
                </a:lnTo>
                <a:lnTo>
                  <a:pt x="106807" y="801532"/>
                </a:lnTo>
                <a:lnTo>
                  <a:pt x="75565" y="786419"/>
                </a:lnTo>
                <a:lnTo>
                  <a:pt x="80098" y="777021"/>
                </a:lnTo>
                <a:lnTo>
                  <a:pt x="56134" y="777021"/>
                </a:lnTo>
                <a:lnTo>
                  <a:pt x="30734" y="764702"/>
                </a:lnTo>
                <a:lnTo>
                  <a:pt x="60706" y="702726"/>
                </a:lnTo>
                <a:lnTo>
                  <a:pt x="41275" y="693328"/>
                </a:lnTo>
                <a:close/>
              </a:path>
              <a:path w="495300" h="834389">
                <a:moveTo>
                  <a:pt x="137795" y="737270"/>
                </a:moveTo>
                <a:lnTo>
                  <a:pt x="106807" y="801532"/>
                </a:lnTo>
                <a:lnTo>
                  <a:pt x="130671" y="801532"/>
                </a:lnTo>
                <a:lnTo>
                  <a:pt x="157225" y="746668"/>
                </a:lnTo>
                <a:lnTo>
                  <a:pt x="137795" y="737270"/>
                </a:lnTo>
                <a:close/>
              </a:path>
              <a:path w="495300" h="834389">
                <a:moveTo>
                  <a:pt x="84074" y="719363"/>
                </a:moveTo>
                <a:lnTo>
                  <a:pt x="56134" y="777021"/>
                </a:lnTo>
                <a:lnTo>
                  <a:pt x="80098" y="777021"/>
                </a:lnTo>
                <a:lnTo>
                  <a:pt x="103378" y="728761"/>
                </a:lnTo>
                <a:lnTo>
                  <a:pt x="84074" y="719363"/>
                </a:lnTo>
                <a:close/>
              </a:path>
              <a:path w="495300" h="834389">
                <a:moveTo>
                  <a:pt x="89408" y="674532"/>
                </a:moveTo>
                <a:lnTo>
                  <a:pt x="78232" y="697646"/>
                </a:lnTo>
                <a:lnTo>
                  <a:pt x="177673" y="704377"/>
                </a:lnTo>
                <a:lnTo>
                  <a:pt x="187325" y="684565"/>
                </a:lnTo>
                <a:lnTo>
                  <a:pt x="184646" y="681644"/>
                </a:lnTo>
                <a:lnTo>
                  <a:pt x="155829" y="681644"/>
                </a:lnTo>
                <a:lnTo>
                  <a:pt x="139446" y="679358"/>
                </a:lnTo>
                <a:lnTo>
                  <a:pt x="89408" y="674532"/>
                </a:lnTo>
                <a:close/>
              </a:path>
              <a:path w="495300" h="834389">
                <a:moveTo>
                  <a:pt x="120015" y="611159"/>
                </a:moveTo>
                <a:lnTo>
                  <a:pt x="109093" y="633765"/>
                </a:lnTo>
                <a:lnTo>
                  <a:pt x="143891" y="670214"/>
                </a:lnTo>
                <a:lnTo>
                  <a:pt x="145923" y="672119"/>
                </a:lnTo>
                <a:lnTo>
                  <a:pt x="147828" y="674151"/>
                </a:lnTo>
                <a:lnTo>
                  <a:pt x="150875" y="676818"/>
                </a:lnTo>
                <a:lnTo>
                  <a:pt x="152908" y="678723"/>
                </a:lnTo>
                <a:lnTo>
                  <a:pt x="155829" y="681644"/>
                </a:lnTo>
                <a:lnTo>
                  <a:pt x="184646" y="681644"/>
                </a:lnTo>
                <a:lnTo>
                  <a:pt x="120015" y="611159"/>
                </a:lnTo>
                <a:close/>
              </a:path>
              <a:path w="495300" h="834389">
                <a:moveTo>
                  <a:pt x="175027" y="541801"/>
                </a:moveTo>
                <a:lnTo>
                  <a:pt x="139319" y="566455"/>
                </a:lnTo>
                <a:lnTo>
                  <a:pt x="135055" y="584870"/>
                </a:lnTo>
                <a:lnTo>
                  <a:pt x="135461" y="591262"/>
                </a:lnTo>
                <a:lnTo>
                  <a:pt x="164973" y="626018"/>
                </a:lnTo>
                <a:lnTo>
                  <a:pt x="189904" y="632376"/>
                </a:lnTo>
                <a:lnTo>
                  <a:pt x="197739" y="631733"/>
                </a:lnTo>
                <a:lnTo>
                  <a:pt x="206757" y="628802"/>
                </a:lnTo>
                <a:lnTo>
                  <a:pt x="214741" y="623621"/>
                </a:lnTo>
                <a:lnTo>
                  <a:pt x="221652" y="616178"/>
                </a:lnTo>
                <a:lnTo>
                  <a:pt x="225408" y="609889"/>
                </a:lnTo>
                <a:lnTo>
                  <a:pt x="194183" y="609889"/>
                </a:lnTo>
                <a:lnTo>
                  <a:pt x="188214" y="609254"/>
                </a:lnTo>
                <a:lnTo>
                  <a:pt x="181610" y="606206"/>
                </a:lnTo>
                <a:lnTo>
                  <a:pt x="184944" y="599348"/>
                </a:lnTo>
                <a:lnTo>
                  <a:pt x="168402" y="599348"/>
                </a:lnTo>
                <a:lnTo>
                  <a:pt x="162306" y="596427"/>
                </a:lnTo>
                <a:lnTo>
                  <a:pt x="158369" y="592617"/>
                </a:lnTo>
                <a:lnTo>
                  <a:pt x="154325" y="583013"/>
                </a:lnTo>
                <a:lnTo>
                  <a:pt x="154559" y="578139"/>
                </a:lnTo>
                <a:lnTo>
                  <a:pt x="156845" y="573313"/>
                </a:lnTo>
                <a:lnTo>
                  <a:pt x="159004" y="568868"/>
                </a:lnTo>
                <a:lnTo>
                  <a:pt x="162560" y="565820"/>
                </a:lnTo>
                <a:lnTo>
                  <a:pt x="172212" y="562772"/>
                </a:lnTo>
                <a:lnTo>
                  <a:pt x="202726" y="562772"/>
                </a:lnTo>
                <a:lnTo>
                  <a:pt x="208407" y="551088"/>
                </a:lnTo>
                <a:lnTo>
                  <a:pt x="196312" y="545802"/>
                </a:lnTo>
                <a:lnTo>
                  <a:pt x="185181" y="542706"/>
                </a:lnTo>
                <a:lnTo>
                  <a:pt x="175027" y="541801"/>
                </a:lnTo>
                <a:close/>
              </a:path>
              <a:path w="495300" h="834389">
                <a:moveTo>
                  <a:pt x="220218" y="558200"/>
                </a:moveTo>
                <a:lnTo>
                  <a:pt x="205994" y="578393"/>
                </a:lnTo>
                <a:lnTo>
                  <a:pt x="209550" y="581695"/>
                </a:lnTo>
                <a:lnTo>
                  <a:pt x="211709" y="584870"/>
                </a:lnTo>
                <a:lnTo>
                  <a:pt x="213233" y="591474"/>
                </a:lnTo>
                <a:lnTo>
                  <a:pt x="212725" y="594776"/>
                </a:lnTo>
                <a:lnTo>
                  <a:pt x="208661" y="603285"/>
                </a:lnTo>
                <a:lnTo>
                  <a:pt x="204724" y="606587"/>
                </a:lnTo>
                <a:lnTo>
                  <a:pt x="194183" y="609889"/>
                </a:lnTo>
                <a:lnTo>
                  <a:pt x="225408" y="609889"/>
                </a:lnTo>
                <a:lnTo>
                  <a:pt x="227457" y="606460"/>
                </a:lnTo>
                <a:lnTo>
                  <a:pt x="230245" y="599697"/>
                </a:lnTo>
                <a:lnTo>
                  <a:pt x="231949" y="593125"/>
                </a:lnTo>
                <a:lnTo>
                  <a:pt x="232582" y="586743"/>
                </a:lnTo>
                <a:lnTo>
                  <a:pt x="232156" y="580552"/>
                </a:lnTo>
                <a:lnTo>
                  <a:pt x="230886" y="572424"/>
                </a:lnTo>
                <a:lnTo>
                  <a:pt x="226949" y="564931"/>
                </a:lnTo>
                <a:lnTo>
                  <a:pt x="220218" y="558200"/>
                </a:lnTo>
                <a:close/>
              </a:path>
              <a:path w="495300" h="834389">
                <a:moveTo>
                  <a:pt x="202726" y="562772"/>
                </a:moveTo>
                <a:lnTo>
                  <a:pt x="172212" y="562772"/>
                </a:lnTo>
                <a:lnTo>
                  <a:pt x="177800" y="563407"/>
                </a:lnTo>
                <a:lnTo>
                  <a:pt x="184277" y="566455"/>
                </a:lnTo>
                <a:lnTo>
                  <a:pt x="168402" y="599348"/>
                </a:lnTo>
                <a:lnTo>
                  <a:pt x="184944" y="599348"/>
                </a:lnTo>
                <a:lnTo>
                  <a:pt x="202726" y="562772"/>
                </a:lnTo>
                <a:close/>
              </a:path>
              <a:path w="495300" h="834389">
                <a:moveTo>
                  <a:pt x="178816" y="489747"/>
                </a:moveTo>
                <a:lnTo>
                  <a:pt x="168910" y="510194"/>
                </a:lnTo>
                <a:lnTo>
                  <a:pt x="252222" y="550453"/>
                </a:lnTo>
                <a:lnTo>
                  <a:pt x="262890" y="528355"/>
                </a:lnTo>
                <a:lnTo>
                  <a:pt x="225171" y="510194"/>
                </a:lnTo>
                <a:lnTo>
                  <a:pt x="215900" y="505622"/>
                </a:lnTo>
                <a:lnTo>
                  <a:pt x="209804" y="502066"/>
                </a:lnTo>
                <a:lnTo>
                  <a:pt x="203962" y="496478"/>
                </a:lnTo>
                <a:lnTo>
                  <a:pt x="203501" y="495589"/>
                </a:lnTo>
                <a:lnTo>
                  <a:pt x="191135" y="495589"/>
                </a:lnTo>
                <a:lnTo>
                  <a:pt x="178816" y="489747"/>
                </a:lnTo>
                <a:close/>
              </a:path>
              <a:path w="495300" h="834389">
                <a:moveTo>
                  <a:pt x="276855" y="468665"/>
                </a:moveTo>
                <a:lnTo>
                  <a:pt x="214503" y="468665"/>
                </a:lnTo>
                <a:lnTo>
                  <a:pt x="217678" y="469046"/>
                </a:lnTo>
                <a:lnTo>
                  <a:pt x="220725" y="469300"/>
                </a:lnTo>
                <a:lnTo>
                  <a:pt x="226822" y="471713"/>
                </a:lnTo>
                <a:lnTo>
                  <a:pt x="278257" y="496605"/>
                </a:lnTo>
                <a:lnTo>
                  <a:pt x="288925" y="474507"/>
                </a:lnTo>
                <a:lnTo>
                  <a:pt x="276855" y="468665"/>
                </a:lnTo>
                <a:close/>
              </a:path>
              <a:path w="495300" h="834389">
                <a:moveTo>
                  <a:pt x="214122" y="442630"/>
                </a:moveTo>
                <a:lnTo>
                  <a:pt x="186451" y="478158"/>
                </a:lnTo>
                <a:lnTo>
                  <a:pt x="187727" y="486802"/>
                </a:lnTo>
                <a:lnTo>
                  <a:pt x="191135" y="495589"/>
                </a:lnTo>
                <a:lnTo>
                  <a:pt x="203501" y="495589"/>
                </a:lnTo>
                <a:lnTo>
                  <a:pt x="202184" y="493049"/>
                </a:lnTo>
                <a:lnTo>
                  <a:pt x="200914" y="484921"/>
                </a:lnTo>
                <a:lnTo>
                  <a:pt x="209296" y="470570"/>
                </a:lnTo>
                <a:lnTo>
                  <a:pt x="211709" y="469173"/>
                </a:lnTo>
                <a:lnTo>
                  <a:pt x="214503" y="468665"/>
                </a:lnTo>
                <a:lnTo>
                  <a:pt x="276855" y="468665"/>
                </a:lnTo>
                <a:lnTo>
                  <a:pt x="237236" y="449488"/>
                </a:lnTo>
                <a:lnTo>
                  <a:pt x="230759" y="446440"/>
                </a:lnTo>
                <a:lnTo>
                  <a:pt x="225679" y="444408"/>
                </a:lnTo>
                <a:lnTo>
                  <a:pt x="221742" y="443519"/>
                </a:lnTo>
                <a:lnTo>
                  <a:pt x="217932" y="442757"/>
                </a:lnTo>
                <a:lnTo>
                  <a:pt x="214122" y="442630"/>
                </a:lnTo>
                <a:close/>
              </a:path>
              <a:path w="495300" h="834389">
                <a:moveTo>
                  <a:pt x="316562" y="420024"/>
                </a:moveTo>
                <a:lnTo>
                  <a:pt x="234188" y="420024"/>
                </a:lnTo>
                <a:lnTo>
                  <a:pt x="270510" y="437677"/>
                </a:lnTo>
                <a:lnTo>
                  <a:pt x="278257" y="441360"/>
                </a:lnTo>
                <a:lnTo>
                  <a:pt x="283591" y="443646"/>
                </a:lnTo>
                <a:lnTo>
                  <a:pt x="286385" y="444408"/>
                </a:lnTo>
                <a:lnTo>
                  <a:pt x="290195" y="445551"/>
                </a:lnTo>
                <a:lnTo>
                  <a:pt x="293624" y="445932"/>
                </a:lnTo>
                <a:lnTo>
                  <a:pt x="296418" y="445551"/>
                </a:lnTo>
                <a:lnTo>
                  <a:pt x="299339" y="445043"/>
                </a:lnTo>
                <a:lnTo>
                  <a:pt x="312166" y="431200"/>
                </a:lnTo>
                <a:lnTo>
                  <a:pt x="315341" y="424723"/>
                </a:lnTo>
                <a:lnTo>
                  <a:pt x="316562" y="420024"/>
                </a:lnTo>
                <a:close/>
              </a:path>
              <a:path w="495300" h="834389">
                <a:moveTo>
                  <a:pt x="197993" y="375193"/>
                </a:moveTo>
                <a:lnTo>
                  <a:pt x="200152" y="403514"/>
                </a:lnTo>
                <a:lnTo>
                  <a:pt x="216662" y="411515"/>
                </a:lnTo>
                <a:lnTo>
                  <a:pt x="211709" y="421675"/>
                </a:lnTo>
                <a:lnTo>
                  <a:pt x="229362" y="430184"/>
                </a:lnTo>
                <a:lnTo>
                  <a:pt x="234188" y="420024"/>
                </a:lnTo>
                <a:lnTo>
                  <a:pt x="316562" y="420024"/>
                </a:lnTo>
                <a:lnTo>
                  <a:pt x="316628" y="419770"/>
                </a:lnTo>
                <a:lnTo>
                  <a:pt x="291846" y="419770"/>
                </a:lnTo>
                <a:lnTo>
                  <a:pt x="289306" y="419262"/>
                </a:lnTo>
                <a:lnTo>
                  <a:pt x="285242" y="417484"/>
                </a:lnTo>
                <a:lnTo>
                  <a:pt x="244856" y="397926"/>
                </a:lnTo>
                <a:lnTo>
                  <a:pt x="249038" y="389417"/>
                </a:lnTo>
                <a:lnTo>
                  <a:pt x="227330" y="389417"/>
                </a:lnTo>
                <a:lnTo>
                  <a:pt x="197993" y="375193"/>
                </a:lnTo>
                <a:close/>
              </a:path>
              <a:path w="495300" h="834389">
                <a:moveTo>
                  <a:pt x="299339" y="405800"/>
                </a:moveTo>
                <a:lnTo>
                  <a:pt x="291846" y="419770"/>
                </a:lnTo>
                <a:lnTo>
                  <a:pt x="316628" y="419770"/>
                </a:lnTo>
                <a:lnTo>
                  <a:pt x="316992" y="418373"/>
                </a:lnTo>
                <a:lnTo>
                  <a:pt x="317373" y="412277"/>
                </a:lnTo>
                <a:lnTo>
                  <a:pt x="299339" y="405800"/>
                </a:lnTo>
                <a:close/>
              </a:path>
              <a:path w="495300" h="834389">
                <a:moveTo>
                  <a:pt x="234696" y="374431"/>
                </a:moveTo>
                <a:lnTo>
                  <a:pt x="227330" y="389417"/>
                </a:lnTo>
                <a:lnTo>
                  <a:pt x="249038" y="389417"/>
                </a:lnTo>
                <a:lnTo>
                  <a:pt x="252222" y="382940"/>
                </a:lnTo>
                <a:lnTo>
                  <a:pt x="234696" y="374431"/>
                </a:lnTo>
                <a:close/>
              </a:path>
              <a:path w="495300" h="834389">
                <a:moveTo>
                  <a:pt x="299339" y="221396"/>
                </a:moveTo>
                <a:lnTo>
                  <a:pt x="291338" y="222031"/>
                </a:lnTo>
                <a:lnTo>
                  <a:pt x="283972" y="224444"/>
                </a:lnTo>
                <a:lnTo>
                  <a:pt x="276606" y="226730"/>
                </a:lnTo>
                <a:lnTo>
                  <a:pt x="252222" y="257337"/>
                </a:lnTo>
                <a:lnTo>
                  <a:pt x="231648" y="299755"/>
                </a:lnTo>
                <a:lnTo>
                  <a:pt x="346583" y="355381"/>
                </a:lnTo>
                <a:lnTo>
                  <a:pt x="362271" y="322869"/>
                </a:lnTo>
                <a:lnTo>
                  <a:pt x="338455" y="322869"/>
                </a:lnTo>
                <a:lnTo>
                  <a:pt x="262382" y="286039"/>
                </a:lnTo>
                <a:lnTo>
                  <a:pt x="284225" y="250479"/>
                </a:lnTo>
                <a:lnTo>
                  <a:pt x="297053" y="247050"/>
                </a:lnTo>
                <a:lnTo>
                  <a:pt x="359396" y="247050"/>
                </a:lnTo>
                <a:lnTo>
                  <a:pt x="354913" y="243008"/>
                </a:lnTo>
                <a:lnTo>
                  <a:pt x="314461" y="223577"/>
                </a:lnTo>
                <a:lnTo>
                  <a:pt x="307848" y="222412"/>
                </a:lnTo>
                <a:lnTo>
                  <a:pt x="299339" y="221396"/>
                </a:lnTo>
                <a:close/>
              </a:path>
              <a:path w="495300" h="834389">
                <a:moveTo>
                  <a:pt x="359396" y="247050"/>
                </a:moveTo>
                <a:lnTo>
                  <a:pt x="297053" y="247050"/>
                </a:lnTo>
                <a:lnTo>
                  <a:pt x="302641" y="247812"/>
                </a:lnTo>
                <a:lnTo>
                  <a:pt x="308102" y="248447"/>
                </a:lnTo>
                <a:lnTo>
                  <a:pt x="315341" y="250987"/>
                </a:lnTo>
                <a:lnTo>
                  <a:pt x="348488" y="271942"/>
                </a:lnTo>
                <a:lnTo>
                  <a:pt x="353441" y="286674"/>
                </a:lnTo>
                <a:lnTo>
                  <a:pt x="351917" y="294167"/>
                </a:lnTo>
                <a:lnTo>
                  <a:pt x="350012" y="298993"/>
                </a:lnTo>
                <a:lnTo>
                  <a:pt x="346837" y="305470"/>
                </a:lnTo>
                <a:lnTo>
                  <a:pt x="338455" y="322869"/>
                </a:lnTo>
                <a:lnTo>
                  <a:pt x="362271" y="322869"/>
                </a:lnTo>
                <a:lnTo>
                  <a:pt x="367665" y="311693"/>
                </a:lnTo>
                <a:lnTo>
                  <a:pt x="371856" y="303184"/>
                </a:lnTo>
                <a:lnTo>
                  <a:pt x="374396" y="295945"/>
                </a:lnTo>
                <a:lnTo>
                  <a:pt x="375158" y="289976"/>
                </a:lnTo>
                <a:lnTo>
                  <a:pt x="376300" y="282102"/>
                </a:lnTo>
                <a:lnTo>
                  <a:pt x="359537" y="247177"/>
                </a:lnTo>
                <a:lnTo>
                  <a:pt x="359396" y="247050"/>
                </a:lnTo>
                <a:close/>
              </a:path>
              <a:path w="495300" h="834389">
                <a:moveTo>
                  <a:pt x="417886" y="164500"/>
                </a:moveTo>
                <a:lnTo>
                  <a:pt x="360299" y="164500"/>
                </a:lnTo>
                <a:lnTo>
                  <a:pt x="363728" y="164881"/>
                </a:lnTo>
                <a:lnTo>
                  <a:pt x="368046" y="166913"/>
                </a:lnTo>
                <a:lnTo>
                  <a:pt x="370205" y="168056"/>
                </a:lnTo>
                <a:lnTo>
                  <a:pt x="369950" y="172755"/>
                </a:lnTo>
                <a:lnTo>
                  <a:pt x="368300" y="180883"/>
                </a:lnTo>
                <a:lnTo>
                  <a:pt x="365252" y="192059"/>
                </a:lnTo>
                <a:lnTo>
                  <a:pt x="363093" y="200441"/>
                </a:lnTo>
                <a:lnTo>
                  <a:pt x="361950" y="207045"/>
                </a:lnTo>
                <a:lnTo>
                  <a:pt x="361950" y="217078"/>
                </a:lnTo>
                <a:lnTo>
                  <a:pt x="376809" y="234985"/>
                </a:lnTo>
                <a:lnTo>
                  <a:pt x="383921" y="238541"/>
                </a:lnTo>
                <a:lnTo>
                  <a:pt x="390906" y="238922"/>
                </a:lnTo>
                <a:lnTo>
                  <a:pt x="398018" y="236128"/>
                </a:lnTo>
                <a:lnTo>
                  <a:pt x="405003" y="233461"/>
                </a:lnTo>
                <a:lnTo>
                  <a:pt x="410591" y="227873"/>
                </a:lnTo>
                <a:lnTo>
                  <a:pt x="414782" y="219237"/>
                </a:lnTo>
                <a:lnTo>
                  <a:pt x="417068" y="214411"/>
                </a:lnTo>
                <a:lnTo>
                  <a:pt x="417318" y="213522"/>
                </a:lnTo>
                <a:lnTo>
                  <a:pt x="391414" y="213522"/>
                </a:lnTo>
                <a:lnTo>
                  <a:pt x="388239" y="213395"/>
                </a:lnTo>
                <a:lnTo>
                  <a:pt x="385191" y="211871"/>
                </a:lnTo>
                <a:lnTo>
                  <a:pt x="382016" y="210347"/>
                </a:lnTo>
                <a:lnTo>
                  <a:pt x="380111" y="207680"/>
                </a:lnTo>
                <a:lnTo>
                  <a:pt x="379475" y="203870"/>
                </a:lnTo>
                <a:lnTo>
                  <a:pt x="379095" y="201330"/>
                </a:lnTo>
                <a:lnTo>
                  <a:pt x="379730" y="196758"/>
                </a:lnTo>
                <a:lnTo>
                  <a:pt x="383060" y="183169"/>
                </a:lnTo>
                <a:lnTo>
                  <a:pt x="384175" y="178216"/>
                </a:lnTo>
                <a:lnTo>
                  <a:pt x="384556" y="174914"/>
                </a:lnTo>
                <a:lnTo>
                  <a:pt x="433870" y="174914"/>
                </a:lnTo>
                <a:lnTo>
                  <a:pt x="437261" y="167929"/>
                </a:lnTo>
                <a:lnTo>
                  <a:pt x="432435" y="167929"/>
                </a:lnTo>
                <a:lnTo>
                  <a:pt x="427990" y="167421"/>
                </a:lnTo>
                <a:lnTo>
                  <a:pt x="424180" y="166405"/>
                </a:lnTo>
                <a:lnTo>
                  <a:pt x="420370" y="165516"/>
                </a:lnTo>
                <a:lnTo>
                  <a:pt x="417886" y="164500"/>
                </a:lnTo>
                <a:close/>
              </a:path>
              <a:path w="495300" h="834389">
                <a:moveTo>
                  <a:pt x="365379" y="140243"/>
                </a:moveTo>
                <a:lnTo>
                  <a:pt x="360807" y="140370"/>
                </a:lnTo>
                <a:lnTo>
                  <a:pt x="356235" y="140624"/>
                </a:lnTo>
                <a:lnTo>
                  <a:pt x="351663" y="142656"/>
                </a:lnTo>
                <a:lnTo>
                  <a:pt x="347091" y="146339"/>
                </a:lnTo>
                <a:lnTo>
                  <a:pt x="342392" y="149895"/>
                </a:lnTo>
                <a:lnTo>
                  <a:pt x="326751" y="186598"/>
                </a:lnTo>
                <a:lnTo>
                  <a:pt x="326657" y="189646"/>
                </a:lnTo>
                <a:lnTo>
                  <a:pt x="326898" y="193837"/>
                </a:lnTo>
                <a:lnTo>
                  <a:pt x="328168" y="201203"/>
                </a:lnTo>
                <a:lnTo>
                  <a:pt x="332232" y="207934"/>
                </a:lnTo>
                <a:lnTo>
                  <a:pt x="339090" y="214030"/>
                </a:lnTo>
                <a:lnTo>
                  <a:pt x="352425" y="195742"/>
                </a:lnTo>
                <a:lnTo>
                  <a:pt x="349250" y="192567"/>
                </a:lnTo>
                <a:lnTo>
                  <a:pt x="347424" y="189646"/>
                </a:lnTo>
                <a:lnTo>
                  <a:pt x="347300" y="189265"/>
                </a:lnTo>
                <a:lnTo>
                  <a:pt x="346837" y="186598"/>
                </a:lnTo>
                <a:lnTo>
                  <a:pt x="346456" y="183550"/>
                </a:lnTo>
                <a:lnTo>
                  <a:pt x="347091" y="180121"/>
                </a:lnTo>
                <a:lnTo>
                  <a:pt x="348996" y="176311"/>
                </a:lnTo>
                <a:lnTo>
                  <a:pt x="351790" y="170469"/>
                </a:lnTo>
                <a:lnTo>
                  <a:pt x="354584" y="166913"/>
                </a:lnTo>
                <a:lnTo>
                  <a:pt x="357505" y="165770"/>
                </a:lnTo>
                <a:lnTo>
                  <a:pt x="360299" y="164500"/>
                </a:lnTo>
                <a:lnTo>
                  <a:pt x="417886" y="164500"/>
                </a:lnTo>
                <a:lnTo>
                  <a:pt x="414782" y="163230"/>
                </a:lnTo>
                <a:lnTo>
                  <a:pt x="381889" y="146974"/>
                </a:lnTo>
                <a:lnTo>
                  <a:pt x="372364" y="142402"/>
                </a:lnTo>
                <a:lnTo>
                  <a:pt x="365379" y="140243"/>
                </a:lnTo>
                <a:close/>
              </a:path>
              <a:path w="495300" h="834389">
                <a:moveTo>
                  <a:pt x="433870" y="174914"/>
                </a:moveTo>
                <a:lnTo>
                  <a:pt x="384556" y="174914"/>
                </a:lnTo>
                <a:lnTo>
                  <a:pt x="394208" y="179613"/>
                </a:lnTo>
                <a:lnTo>
                  <a:pt x="397637" y="181645"/>
                </a:lnTo>
                <a:lnTo>
                  <a:pt x="399288" y="183169"/>
                </a:lnTo>
                <a:lnTo>
                  <a:pt x="401700" y="185328"/>
                </a:lnTo>
                <a:lnTo>
                  <a:pt x="403352" y="188249"/>
                </a:lnTo>
                <a:lnTo>
                  <a:pt x="404337" y="193837"/>
                </a:lnTo>
                <a:lnTo>
                  <a:pt x="404875" y="196758"/>
                </a:lnTo>
                <a:lnTo>
                  <a:pt x="404368" y="201203"/>
                </a:lnTo>
                <a:lnTo>
                  <a:pt x="391414" y="213522"/>
                </a:lnTo>
                <a:lnTo>
                  <a:pt x="417318" y="213522"/>
                </a:lnTo>
                <a:lnTo>
                  <a:pt x="418465" y="209458"/>
                </a:lnTo>
                <a:lnTo>
                  <a:pt x="418675" y="205140"/>
                </a:lnTo>
                <a:lnTo>
                  <a:pt x="418846" y="199044"/>
                </a:lnTo>
                <a:lnTo>
                  <a:pt x="418084" y="193710"/>
                </a:lnTo>
                <a:lnTo>
                  <a:pt x="416306" y="188249"/>
                </a:lnTo>
                <a:lnTo>
                  <a:pt x="427398" y="188249"/>
                </a:lnTo>
                <a:lnTo>
                  <a:pt x="433870" y="174914"/>
                </a:lnTo>
                <a:close/>
              </a:path>
              <a:path w="495300" h="834389">
                <a:moveTo>
                  <a:pt x="427398" y="188249"/>
                </a:moveTo>
                <a:lnTo>
                  <a:pt x="416814" y="188249"/>
                </a:lnTo>
                <a:lnTo>
                  <a:pt x="417703" y="188376"/>
                </a:lnTo>
                <a:lnTo>
                  <a:pt x="419227" y="188630"/>
                </a:lnTo>
                <a:lnTo>
                  <a:pt x="422529" y="189265"/>
                </a:lnTo>
                <a:lnTo>
                  <a:pt x="425069" y="189519"/>
                </a:lnTo>
                <a:lnTo>
                  <a:pt x="426720" y="189646"/>
                </a:lnTo>
                <a:lnTo>
                  <a:pt x="427398" y="188249"/>
                </a:lnTo>
                <a:close/>
              </a:path>
              <a:path w="495300" h="834389">
                <a:moveTo>
                  <a:pt x="462612" y="118272"/>
                </a:moveTo>
                <a:lnTo>
                  <a:pt x="380238" y="118272"/>
                </a:lnTo>
                <a:lnTo>
                  <a:pt x="424307" y="139608"/>
                </a:lnTo>
                <a:lnTo>
                  <a:pt x="429641" y="141894"/>
                </a:lnTo>
                <a:lnTo>
                  <a:pt x="432435" y="142656"/>
                </a:lnTo>
                <a:lnTo>
                  <a:pt x="436245" y="143799"/>
                </a:lnTo>
                <a:lnTo>
                  <a:pt x="439674" y="144180"/>
                </a:lnTo>
                <a:lnTo>
                  <a:pt x="442468" y="143672"/>
                </a:lnTo>
                <a:lnTo>
                  <a:pt x="445389" y="143291"/>
                </a:lnTo>
                <a:lnTo>
                  <a:pt x="458216" y="129448"/>
                </a:lnTo>
                <a:lnTo>
                  <a:pt x="461391" y="122971"/>
                </a:lnTo>
                <a:lnTo>
                  <a:pt x="462612" y="118272"/>
                </a:lnTo>
                <a:close/>
              </a:path>
              <a:path w="495300" h="834389">
                <a:moveTo>
                  <a:pt x="344043" y="73441"/>
                </a:moveTo>
                <a:lnTo>
                  <a:pt x="346202" y="101762"/>
                </a:lnTo>
                <a:lnTo>
                  <a:pt x="362712" y="109763"/>
                </a:lnTo>
                <a:lnTo>
                  <a:pt x="357886" y="119923"/>
                </a:lnTo>
                <a:lnTo>
                  <a:pt x="375412" y="128432"/>
                </a:lnTo>
                <a:lnTo>
                  <a:pt x="380238" y="118272"/>
                </a:lnTo>
                <a:lnTo>
                  <a:pt x="462612" y="118272"/>
                </a:lnTo>
                <a:lnTo>
                  <a:pt x="462678" y="118018"/>
                </a:lnTo>
                <a:lnTo>
                  <a:pt x="437896" y="118018"/>
                </a:lnTo>
                <a:lnTo>
                  <a:pt x="435356" y="117510"/>
                </a:lnTo>
                <a:lnTo>
                  <a:pt x="431292" y="115732"/>
                </a:lnTo>
                <a:lnTo>
                  <a:pt x="390906" y="96174"/>
                </a:lnTo>
                <a:lnTo>
                  <a:pt x="395088" y="87665"/>
                </a:lnTo>
                <a:lnTo>
                  <a:pt x="373380" y="87665"/>
                </a:lnTo>
                <a:lnTo>
                  <a:pt x="344043" y="73441"/>
                </a:lnTo>
                <a:close/>
              </a:path>
              <a:path w="495300" h="834389">
                <a:moveTo>
                  <a:pt x="445389" y="104048"/>
                </a:moveTo>
                <a:lnTo>
                  <a:pt x="437896" y="118018"/>
                </a:lnTo>
                <a:lnTo>
                  <a:pt x="462678" y="118018"/>
                </a:lnTo>
                <a:lnTo>
                  <a:pt x="463042" y="116621"/>
                </a:lnTo>
                <a:lnTo>
                  <a:pt x="463423" y="110398"/>
                </a:lnTo>
                <a:lnTo>
                  <a:pt x="445389" y="104048"/>
                </a:lnTo>
                <a:close/>
              </a:path>
              <a:path w="495300" h="834389">
                <a:moveTo>
                  <a:pt x="437227" y="0"/>
                </a:moveTo>
                <a:lnTo>
                  <a:pt x="401574" y="24673"/>
                </a:lnTo>
                <a:lnTo>
                  <a:pt x="397313" y="43088"/>
                </a:lnTo>
                <a:lnTo>
                  <a:pt x="397716" y="49426"/>
                </a:lnTo>
                <a:lnTo>
                  <a:pt x="427228" y="84109"/>
                </a:lnTo>
                <a:lnTo>
                  <a:pt x="452106" y="90467"/>
                </a:lnTo>
                <a:lnTo>
                  <a:pt x="459867" y="89824"/>
                </a:lnTo>
                <a:lnTo>
                  <a:pt x="468939" y="86893"/>
                </a:lnTo>
                <a:lnTo>
                  <a:pt x="476916" y="81712"/>
                </a:lnTo>
                <a:lnTo>
                  <a:pt x="483798" y="74269"/>
                </a:lnTo>
                <a:lnTo>
                  <a:pt x="487467" y="68107"/>
                </a:lnTo>
                <a:lnTo>
                  <a:pt x="456438" y="68107"/>
                </a:lnTo>
                <a:lnTo>
                  <a:pt x="450469" y="67345"/>
                </a:lnTo>
                <a:lnTo>
                  <a:pt x="443865" y="64424"/>
                </a:lnTo>
                <a:lnTo>
                  <a:pt x="447237" y="57439"/>
                </a:lnTo>
                <a:lnTo>
                  <a:pt x="430657" y="57439"/>
                </a:lnTo>
                <a:lnTo>
                  <a:pt x="424561" y="54645"/>
                </a:lnTo>
                <a:lnTo>
                  <a:pt x="420497" y="50708"/>
                </a:lnTo>
                <a:lnTo>
                  <a:pt x="418592" y="45882"/>
                </a:lnTo>
                <a:lnTo>
                  <a:pt x="416613" y="41183"/>
                </a:lnTo>
                <a:lnTo>
                  <a:pt x="416687" y="38643"/>
                </a:lnTo>
                <a:lnTo>
                  <a:pt x="416814" y="36230"/>
                </a:lnTo>
                <a:lnTo>
                  <a:pt x="419100" y="31531"/>
                </a:lnTo>
                <a:lnTo>
                  <a:pt x="421259" y="26959"/>
                </a:lnTo>
                <a:lnTo>
                  <a:pt x="424815" y="23911"/>
                </a:lnTo>
                <a:lnTo>
                  <a:pt x="434467" y="20863"/>
                </a:lnTo>
                <a:lnTo>
                  <a:pt x="464894" y="20863"/>
                </a:lnTo>
                <a:lnTo>
                  <a:pt x="470535" y="9179"/>
                </a:lnTo>
                <a:lnTo>
                  <a:pt x="458511" y="3913"/>
                </a:lnTo>
                <a:lnTo>
                  <a:pt x="447405" y="861"/>
                </a:lnTo>
                <a:lnTo>
                  <a:pt x="437227" y="0"/>
                </a:lnTo>
                <a:close/>
              </a:path>
              <a:path w="495300" h="834389">
                <a:moveTo>
                  <a:pt x="380746" y="72679"/>
                </a:moveTo>
                <a:lnTo>
                  <a:pt x="373380" y="87665"/>
                </a:lnTo>
                <a:lnTo>
                  <a:pt x="395088" y="87665"/>
                </a:lnTo>
                <a:lnTo>
                  <a:pt x="398272" y="81188"/>
                </a:lnTo>
                <a:lnTo>
                  <a:pt x="380746" y="72679"/>
                </a:lnTo>
                <a:close/>
              </a:path>
              <a:path w="495300" h="834389">
                <a:moveTo>
                  <a:pt x="482473" y="16418"/>
                </a:moveTo>
                <a:lnTo>
                  <a:pt x="468122" y="36611"/>
                </a:lnTo>
                <a:lnTo>
                  <a:pt x="471805" y="39786"/>
                </a:lnTo>
                <a:lnTo>
                  <a:pt x="473964" y="43088"/>
                </a:lnTo>
                <a:lnTo>
                  <a:pt x="474725" y="46263"/>
                </a:lnTo>
                <a:lnTo>
                  <a:pt x="475488" y="49565"/>
                </a:lnTo>
                <a:lnTo>
                  <a:pt x="474980" y="52867"/>
                </a:lnTo>
                <a:lnTo>
                  <a:pt x="473329" y="56296"/>
                </a:lnTo>
                <a:lnTo>
                  <a:pt x="470789" y="61376"/>
                </a:lnTo>
                <a:lnTo>
                  <a:pt x="466979" y="64805"/>
                </a:lnTo>
                <a:lnTo>
                  <a:pt x="456438" y="68107"/>
                </a:lnTo>
                <a:lnTo>
                  <a:pt x="487467" y="68107"/>
                </a:lnTo>
                <a:lnTo>
                  <a:pt x="489585" y="64551"/>
                </a:lnTo>
                <a:lnTo>
                  <a:pt x="492392" y="57788"/>
                </a:lnTo>
                <a:lnTo>
                  <a:pt x="494141" y="51216"/>
                </a:lnTo>
                <a:lnTo>
                  <a:pt x="494706" y="45882"/>
                </a:lnTo>
                <a:lnTo>
                  <a:pt x="494703" y="43088"/>
                </a:lnTo>
                <a:lnTo>
                  <a:pt x="494411" y="38643"/>
                </a:lnTo>
                <a:lnTo>
                  <a:pt x="493141" y="30515"/>
                </a:lnTo>
                <a:lnTo>
                  <a:pt x="489204" y="23149"/>
                </a:lnTo>
                <a:lnTo>
                  <a:pt x="482473" y="16418"/>
                </a:lnTo>
                <a:close/>
              </a:path>
              <a:path w="495300" h="834389">
                <a:moveTo>
                  <a:pt x="464894" y="20863"/>
                </a:moveTo>
                <a:lnTo>
                  <a:pt x="434467" y="20863"/>
                </a:lnTo>
                <a:lnTo>
                  <a:pt x="440055" y="21625"/>
                </a:lnTo>
                <a:lnTo>
                  <a:pt x="446532" y="24546"/>
                </a:lnTo>
                <a:lnTo>
                  <a:pt x="430657" y="57439"/>
                </a:lnTo>
                <a:lnTo>
                  <a:pt x="447237" y="57439"/>
                </a:lnTo>
                <a:lnTo>
                  <a:pt x="464894" y="20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9665969" y="4242180"/>
          <a:ext cx="2177414" cy="2194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ADJ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Jan08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321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REP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Aug11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456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NCA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Jun13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654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RPL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Feb05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58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789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RPL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Mar19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987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NCA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Dec12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REP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Jul14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531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ADJ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Oct03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8907780" y="5009388"/>
            <a:ext cx="687705" cy="437515"/>
          </a:xfrm>
          <a:custGeom>
            <a:avLst/>
            <a:gdLst/>
            <a:ahLst/>
            <a:cxnLst/>
            <a:rect l="l" t="t" r="r" b="b"/>
            <a:pathLst>
              <a:path w="687704" h="437514">
                <a:moveTo>
                  <a:pt x="218694" y="0"/>
                </a:moveTo>
                <a:lnTo>
                  <a:pt x="0" y="218694"/>
                </a:lnTo>
                <a:lnTo>
                  <a:pt x="218694" y="437388"/>
                </a:lnTo>
                <a:lnTo>
                  <a:pt x="218694" y="328041"/>
                </a:lnTo>
                <a:lnTo>
                  <a:pt x="577976" y="328041"/>
                </a:lnTo>
                <a:lnTo>
                  <a:pt x="687324" y="218694"/>
                </a:lnTo>
                <a:lnTo>
                  <a:pt x="577976" y="109347"/>
                </a:lnTo>
                <a:lnTo>
                  <a:pt x="218694" y="109347"/>
                </a:lnTo>
                <a:lnTo>
                  <a:pt x="218694" y="0"/>
                </a:lnTo>
                <a:close/>
              </a:path>
              <a:path w="687704" h="437514">
                <a:moveTo>
                  <a:pt x="577976" y="328041"/>
                </a:moveTo>
                <a:lnTo>
                  <a:pt x="468629" y="328041"/>
                </a:lnTo>
                <a:lnTo>
                  <a:pt x="468629" y="437388"/>
                </a:lnTo>
                <a:lnTo>
                  <a:pt x="577976" y="328041"/>
                </a:lnTo>
                <a:close/>
              </a:path>
              <a:path w="687704" h="437514">
                <a:moveTo>
                  <a:pt x="468629" y="0"/>
                </a:moveTo>
                <a:lnTo>
                  <a:pt x="468629" y="109347"/>
                </a:lnTo>
                <a:lnTo>
                  <a:pt x="577976" y="109347"/>
                </a:lnTo>
                <a:lnTo>
                  <a:pt x="468629" y="0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07780" y="5009388"/>
            <a:ext cx="687705" cy="437515"/>
          </a:xfrm>
          <a:custGeom>
            <a:avLst/>
            <a:gdLst/>
            <a:ahLst/>
            <a:cxnLst/>
            <a:rect l="l" t="t" r="r" b="b"/>
            <a:pathLst>
              <a:path w="687704" h="437514">
                <a:moveTo>
                  <a:pt x="0" y="218694"/>
                </a:moveTo>
                <a:lnTo>
                  <a:pt x="218694" y="0"/>
                </a:lnTo>
                <a:lnTo>
                  <a:pt x="218694" y="109347"/>
                </a:lnTo>
                <a:lnTo>
                  <a:pt x="468629" y="109347"/>
                </a:lnTo>
                <a:lnTo>
                  <a:pt x="468629" y="0"/>
                </a:lnTo>
                <a:lnTo>
                  <a:pt x="687324" y="218694"/>
                </a:lnTo>
                <a:lnTo>
                  <a:pt x="468629" y="437388"/>
                </a:lnTo>
                <a:lnTo>
                  <a:pt x="468629" y="328041"/>
                </a:lnTo>
                <a:lnTo>
                  <a:pt x="218694" y="328041"/>
                </a:lnTo>
                <a:lnTo>
                  <a:pt x="218694" y="437388"/>
                </a:lnTo>
                <a:lnTo>
                  <a:pt x="0" y="218694"/>
                </a:lnTo>
                <a:close/>
              </a:path>
            </a:pathLst>
          </a:custGeom>
          <a:ln w="12192">
            <a:solidFill>
              <a:srgbClr val="002C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6373" y="4312158"/>
            <a:ext cx="4329684" cy="1633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06373" y="4312158"/>
            <a:ext cx="4330065" cy="1633855"/>
          </a:xfrm>
          <a:prstGeom prst="rect">
            <a:avLst/>
          </a:prstGeom>
          <a:ln w="28955">
            <a:solidFill>
              <a:srgbClr val="002C73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88595" marR="182880" algn="ctr">
              <a:lnSpc>
                <a:spcPct val="100000"/>
              </a:lnSpc>
              <a:spcBef>
                <a:spcPts val="380"/>
              </a:spcBef>
            </a:pPr>
            <a:r>
              <a:rPr sz="2000" b="1" dirty="0">
                <a:solidFill>
                  <a:srgbClr val="002C73"/>
                </a:solidFill>
                <a:latin typeface="Arial"/>
                <a:cs typeface="Arial"/>
              </a:rPr>
              <a:t>Once free-form text has been  </a:t>
            </a:r>
            <a:r>
              <a:rPr sz="2000" b="1" spc="-5" dirty="0">
                <a:solidFill>
                  <a:srgbClr val="002C73"/>
                </a:solidFill>
                <a:latin typeface="Arial"/>
                <a:cs typeface="Arial"/>
              </a:rPr>
              <a:t>converted into </a:t>
            </a:r>
            <a:r>
              <a:rPr sz="2000" b="1" dirty="0">
                <a:solidFill>
                  <a:srgbClr val="002C73"/>
                </a:solidFill>
                <a:latin typeface="Arial"/>
                <a:cs typeface="Arial"/>
              </a:rPr>
              <a:t>a matrix and  combined </a:t>
            </a:r>
            <a:r>
              <a:rPr sz="2000" b="1" spc="5" dirty="0">
                <a:solidFill>
                  <a:srgbClr val="002C73"/>
                </a:solidFill>
                <a:latin typeface="Arial"/>
                <a:cs typeface="Arial"/>
              </a:rPr>
              <a:t>with </a:t>
            </a:r>
            <a:r>
              <a:rPr sz="2000" b="1" dirty="0">
                <a:solidFill>
                  <a:srgbClr val="002C73"/>
                </a:solidFill>
                <a:latin typeface="Arial"/>
                <a:cs typeface="Arial"/>
              </a:rPr>
              <a:t>the structured  </a:t>
            </a:r>
            <a:r>
              <a:rPr sz="2000" b="1" spc="-5" dirty="0">
                <a:solidFill>
                  <a:srgbClr val="002C73"/>
                </a:solidFill>
                <a:latin typeface="Arial"/>
                <a:cs typeface="Arial"/>
              </a:rPr>
              <a:t>variables, </a:t>
            </a:r>
            <a:r>
              <a:rPr sz="2000" b="1" dirty="0">
                <a:solidFill>
                  <a:srgbClr val="002C73"/>
                </a:solidFill>
                <a:latin typeface="Arial"/>
                <a:cs typeface="Arial"/>
              </a:rPr>
              <a:t>the EFRs are ready</a:t>
            </a:r>
            <a:r>
              <a:rPr sz="2000" b="1" spc="-90" dirty="0">
                <a:solidFill>
                  <a:srgbClr val="002C7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73"/>
                </a:solidFill>
                <a:latin typeface="Arial"/>
                <a:cs typeface="Arial"/>
              </a:rPr>
              <a:t>for  data</a:t>
            </a:r>
            <a:r>
              <a:rPr sz="2000" b="1" spc="-20" dirty="0">
                <a:solidFill>
                  <a:srgbClr val="002C7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C73"/>
                </a:solidFill>
                <a:latin typeface="Arial"/>
                <a:cs typeface="Arial"/>
              </a:rPr>
              <a:t>mining.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4"/>
          <p:cNvSpPr txBox="1"/>
          <p:nvPr/>
        </p:nvSpPr>
        <p:spPr>
          <a:xfrm>
            <a:off x="10461497" y="6588658"/>
            <a:ext cx="868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r>
              <a:rPr sz="1000" spc="-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sz="1000" spc="-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9597"/>
            <a:ext cx="3455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EFR</a:t>
            </a:r>
            <a:r>
              <a:rPr spc="-95" dirty="0"/>
              <a:t> </a:t>
            </a:r>
            <a:r>
              <a:rPr dirty="0"/>
              <a:t>Dashboard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6894" y="1006348"/>
            <a:ext cx="8926195" cy="426402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latin typeface="Arial"/>
                <a:cs typeface="Arial"/>
              </a:rPr>
              <a:t>Accelerates </a:t>
            </a:r>
            <a:r>
              <a:rPr sz="2400" b="1" dirty="0">
                <a:latin typeface="Arial"/>
                <a:cs typeface="Arial"/>
              </a:rPr>
              <a:t>the </a:t>
            </a:r>
            <a:r>
              <a:rPr sz="2400" b="1" spc="-5" dirty="0">
                <a:latin typeface="Arial"/>
                <a:cs typeface="Arial"/>
              </a:rPr>
              <a:t>analysis process </a:t>
            </a:r>
            <a:r>
              <a:rPr sz="2400" b="1" dirty="0">
                <a:latin typeface="Arial"/>
                <a:cs typeface="Arial"/>
              </a:rPr>
              <a:t>for </a:t>
            </a:r>
            <a:r>
              <a:rPr sz="2400" b="1" spc="-5" dirty="0">
                <a:latin typeface="Arial"/>
                <a:cs typeface="Arial"/>
              </a:rPr>
              <a:t>Subject Matter</a:t>
            </a:r>
            <a:r>
              <a:rPr sz="2400" b="1" spc="1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Experts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latin typeface="Arial"/>
                <a:cs typeface="Arial"/>
              </a:rPr>
              <a:t>Main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Components</a:t>
            </a:r>
            <a:endParaRPr sz="2400">
              <a:latin typeface="Arial"/>
              <a:cs typeface="Arial"/>
            </a:endParaRPr>
          </a:p>
          <a:p>
            <a:pPr marL="705485" lvl="1" indent="-245745">
              <a:lnSpc>
                <a:spcPct val="100000"/>
              </a:lnSpc>
              <a:spcBef>
                <a:spcPts val="409"/>
              </a:spcBef>
              <a:buFont typeface="Malgun Gothic Semilight"/>
              <a:buChar char="-"/>
              <a:tabLst>
                <a:tab pos="705485" algn="l"/>
                <a:tab pos="706120" algn="l"/>
              </a:tabLst>
            </a:pPr>
            <a:r>
              <a:rPr sz="2000" b="1" dirty="0">
                <a:latin typeface="Arial"/>
                <a:cs typeface="Arial"/>
              </a:rPr>
              <a:t>Filtering Through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Sidebar</a:t>
            </a:r>
            <a:endParaRPr sz="2000">
              <a:latin typeface="Arial"/>
              <a:cs typeface="Arial"/>
            </a:endParaRPr>
          </a:p>
          <a:p>
            <a:pPr marL="705485" lvl="1" indent="-245745">
              <a:lnSpc>
                <a:spcPct val="100000"/>
              </a:lnSpc>
              <a:spcBef>
                <a:spcPts val="400"/>
              </a:spcBef>
              <a:buFont typeface="Malgun Gothic Semilight"/>
              <a:buChar char="-"/>
              <a:tabLst>
                <a:tab pos="705485" algn="l"/>
                <a:tab pos="706120" algn="l"/>
              </a:tabLst>
            </a:pPr>
            <a:r>
              <a:rPr sz="2000" b="1" spc="-5" dirty="0">
                <a:latin typeface="Arial"/>
                <a:cs typeface="Arial"/>
              </a:rPr>
              <a:t>Visualizing </a:t>
            </a:r>
            <a:r>
              <a:rPr sz="2000" b="1" dirty="0">
                <a:latin typeface="Arial"/>
                <a:cs typeface="Arial"/>
              </a:rPr>
              <a:t>EFR frequency </a:t>
            </a:r>
            <a:r>
              <a:rPr sz="2000" b="1" spc="-5" dirty="0">
                <a:latin typeface="Arial"/>
                <a:cs typeface="Arial"/>
              </a:rPr>
              <a:t>over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time</a:t>
            </a:r>
            <a:endParaRPr sz="2000">
              <a:latin typeface="Arial"/>
              <a:cs typeface="Arial"/>
            </a:endParaRPr>
          </a:p>
          <a:p>
            <a:pPr marL="705485" lvl="1" indent="-245745">
              <a:lnSpc>
                <a:spcPct val="100000"/>
              </a:lnSpc>
              <a:spcBef>
                <a:spcPts val="395"/>
              </a:spcBef>
              <a:buFont typeface="Malgun Gothic Semilight"/>
              <a:buChar char="-"/>
              <a:tabLst>
                <a:tab pos="705485" algn="l"/>
                <a:tab pos="706120" algn="l"/>
              </a:tabLst>
            </a:pPr>
            <a:r>
              <a:rPr sz="2000" b="1" dirty="0">
                <a:latin typeface="Arial"/>
                <a:cs typeface="Arial"/>
              </a:rPr>
              <a:t>Data Upload/Download Data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Subset</a:t>
            </a:r>
            <a:endParaRPr sz="2000">
              <a:latin typeface="Arial"/>
              <a:cs typeface="Arial"/>
            </a:endParaRPr>
          </a:p>
          <a:p>
            <a:pPr marL="705485" lvl="1" indent="-245745">
              <a:lnSpc>
                <a:spcPct val="100000"/>
              </a:lnSpc>
              <a:spcBef>
                <a:spcPts val="405"/>
              </a:spcBef>
              <a:buFont typeface="Malgun Gothic Semilight"/>
              <a:buChar char="-"/>
              <a:tabLst>
                <a:tab pos="705485" algn="l"/>
                <a:tab pos="706120" algn="l"/>
              </a:tabLst>
            </a:pPr>
            <a:r>
              <a:rPr sz="2000" b="1" spc="-30" dirty="0">
                <a:latin typeface="Arial"/>
                <a:cs typeface="Arial"/>
              </a:rPr>
              <a:t>Topic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Modeling</a:t>
            </a:r>
            <a:endParaRPr sz="2000">
              <a:latin typeface="Arial"/>
              <a:cs typeface="Arial"/>
            </a:endParaRPr>
          </a:p>
          <a:p>
            <a:pPr marL="1162685" marR="4407535" lvl="2" indent="-228600">
              <a:lnSpc>
                <a:spcPct val="100000"/>
              </a:lnSpc>
              <a:spcBef>
                <a:spcPts val="405"/>
              </a:spcBef>
              <a:buSzPct val="80555"/>
              <a:buFont typeface="Wingdings"/>
              <a:buChar char=""/>
              <a:tabLst>
                <a:tab pos="1162685" algn="l"/>
                <a:tab pos="1163320" algn="l"/>
              </a:tabLst>
            </a:pPr>
            <a:r>
              <a:rPr sz="1800" b="1" spc="-10" dirty="0">
                <a:latin typeface="Arial"/>
                <a:cs typeface="Arial"/>
              </a:rPr>
              <a:t>View </a:t>
            </a:r>
            <a:r>
              <a:rPr sz="1800" b="1" dirty="0">
                <a:latin typeface="Arial"/>
                <a:cs typeface="Arial"/>
              </a:rPr>
              <a:t>most </a:t>
            </a:r>
            <a:r>
              <a:rPr sz="1800" b="1" spc="-5" dirty="0">
                <a:latin typeface="Arial"/>
                <a:cs typeface="Arial"/>
              </a:rPr>
              <a:t>correlated terms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  </a:t>
            </a:r>
            <a:r>
              <a:rPr sz="1800" b="1" spc="-5" dirty="0">
                <a:latin typeface="Arial"/>
                <a:cs typeface="Arial"/>
              </a:rPr>
              <a:t>each </a:t>
            </a:r>
            <a:r>
              <a:rPr sz="1800" b="1" dirty="0">
                <a:latin typeface="Arial"/>
                <a:cs typeface="Arial"/>
              </a:rPr>
              <a:t>topic</a:t>
            </a:r>
            <a:endParaRPr sz="1800">
              <a:latin typeface="Arial"/>
              <a:cs typeface="Arial"/>
            </a:endParaRPr>
          </a:p>
          <a:p>
            <a:pPr marL="1162685" marR="4164965" lvl="2" indent="-228600">
              <a:lnSpc>
                <a:spcPct val="100000"/>
              </a:lnSpc>
              <a:spcBef>
                <a:spcPts val="400"/>
              </a:spcBef>
              <a:buSzPct val="80555"/>
              <a:buFont typeface="Wingdings"/>
              <a:buChar char=""/>
              <a:tabLst>
                <a:tab pos="1162685" algn="l"/>
                <a:tab pos="1163320" algn="l"/>
              </a:tabLst>
            </a:pPr>
            <a:r>
              <a:rPr sz="1800" b="1" spc="-5" dirty="0">
                <a:latin typeface="Arial"/>
                <a:cs typeface="Arial"/>
              </a:rPr>
              <a:t>Visualize </a:t>
            </a:r>
            <a:r>
              <a:rPr sz="1800" b="1" dirty="0">
                <a:latin typeface="Arial"/>
                <a:cs typeface="Arial"/>
              </a:rPr>
              <a:t>topics </a:t>
            </a:r>
            <a:r>
              <a:rPr sz="1800" b="1" spc="-15" dirty="0">
                <a:latin typeface="Arial"/>
                <a:cs typeface="Arial"/>
              </a:rPr>
              <a:t>over </a:t>
            </a:r>
            <a:r>
              <a:rPr sz="1800" b="1" dirty="0">
                <a:latin typeface="Arial"/>
                <a:cs typeface="Arial"/>
              </a:rPr>
              <a:t>time </a:t>
            </a:r>
            <a:r>
              <a:rPr sz="1800" b="1" spc="-5" dirty="0">
                <a:latin typeface="Arial"/>
                <a:cs typeface="Arial"/>
              </a:rPr>
              <a:t>and </a:t>
            </a:r>
            <a:r>
              <a:rPr sz="1800" b="1" dirty="0">
                <a:latin typeface="Arial"/>
                <a:cs typeface="Arial"/>
              </a:rPr>
              <a:t>by  other </a:t>
            </a:r>
            <a:r>
              <a:rPr sz="1800" b="1" spc="-5" dirty="0">
                <a:latin typeface="Arial"/>
                <a:cs typeface="Arial"/>
              </a:rPr>
              <a:t>categorical </a:t>
            </a:r>
            <a:r>
              <a:rPr sz="1800" b="1" spc="-10" dirty="0">
                <a:latin typeface="Arial"/>
                <a:cs typeface="Arial"/>
              </a:rPr>
              <a:t>variables </a:t>
            </a:r>
            <a:r>
              <a:rPr sz="1800" b="1" dirty="0">
                <a:latin typeface="Arial"/>
                <a:cs typeface="Arial"/>
              </a:rPr>
              <a:t>(e.g.,  </a:t>
            </a:r>
            <a:r>
              <a:rPr sz="1800" b="1" spc="-5" dirty="0">
                <a:latin typeface="Arial"/>
                <a:cs typeface="Arial"/>
              </a:rPr>
              <a:t>location)</a:t>
            </a:r>
            <a:endParaRPr sz="1800">
              <a:latin typeface="Arial"/>
              <a:cs typeface="Arial"/>
            </a:endParaRPr>
          </a:p>
          <a:p>
            <a:pPr marL="705485" lvl="1" indent="-245745">
              <a:lnSpc>
                <a:spcPct val="100000"/>
              </a:lnSpc>
              <a:spcBef>
                <a:spcPts val="400"/>
              </a:spcBef>
              <a:buFont typeface="Malgun Gothic Semilight"/>
              <a:buChar char="-"/>
              <a:tabLst>
                <a:tab pos="705485" algn="l"/>
                <a:tab pos="706120" algn="l"/>
              </a:tabLst>
            </a:pPr>
            <a:r>
              <a:rPr sz="2000" b="1" spc="-5" dirty="0">
                <a:latin typeface="Arial"/>
                <a:cs typeface="Arial"/>
              </a:rPr>
              <a:t>Viewing </a:t>
            </a:r>
            <a:r>
              <a:rPr sz="2000" b="1" dirty="0">
                <a:latin typeface="Arial"/>
                <a:cs typeface="Arial"/>
              </a:rPr>
              <a:t>Raw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81928" y="1915667"/>
            <a:ext cx="5452872" cy="3576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2021" y="1905761"/>
            <a:ext cx="5473065" cy="3596640"/>
          </a:xfrm>
          <a:custGeom>
            <a:avLst/>
            <a:gdLst/>
            <a:ahLst/>
            <a:cxnLst/>
            <a:rect l="l" t="t" r="r" b="b"/>
            <a:pathLst>
              <a:path w="5473065" h="3596640">
                <a:moveTo>
                  <a:pt x="0" y="3596640"/>
                </a:moveTo>
                <a:lnTo>
                  <a:pt x="5472683" y="3596640"/>
                </a:lnTo>
                <a:lnTo>
                  <a:pt x="5472683" y="0"/>
                </a:lnTo>
                <a:lnTo>
                  <a:pt x="0" y="0"/>
                </a:lnTo>
                <a:lnTo>
                  <a:pt x="0" y="359664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11584685" y="6588658"/>
            <a:ext cx="958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 spc="-5" dirty="0">
                <a:solidFill>
                  <a:srgbClr val="3D8EDE"/>
                </a:solidFill>
                <a:latin typeface="Arial"/>
                <a:cs typeface="Arial"/>
              </a:rPr>
              <a:t>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0461497" y="6588658"/>
            <a:ext cx="868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r>
              <a:rPr sz="1000" spc="-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sz="1000" spc="-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9597"/>
            <a:ext cx="2456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Tools</a:t>
            </a:r>
            <a:r>
              <a:rPr spc="-70" dirty="0"/>
              <a:t> </a:t>
            </a:r>
            <a:r>
              <a:rPr dirty="0"/>
              <a:t>Used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9800" y="1114264"/>
            <a:ext cx="9549130" cy="481012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  <a:p>
            <a:pPr marL="706120" lvl="1" indent="-245745">
              <a:lnSpc>
                <a:spcPct val="100000"/>
              </a:lnSpc>
              <a:spcBef>
                <a:spcPts val="219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600" b="1" spc="-5" dirty="0">
                <a:latin typeface="Arial"/>
                <a:cs typeface="Arial"/>
              </a:rPr>
              <a:t>Open source statistical programming</a:t>
            </a:r>
            <a:r>
              <a:rPr sz="1600" b="1" spc="114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language</a:t>
            </a:r>
            <a:endParaRPr sz="1600">
              <a:latin typeface="Arial"/>
              <a:cs typeface="Arial"/>
            </a:endParaRPr>
          </a:p>
          <a:p>
            <a:pPr marL="706120" lvl="1" indent="-245745">
              <a:lnSpc>
                <a:spcPct val="100000"/>
              </a:lnSpc>
              <a:spcBef>
                <a:spcPts val="200"/>
              </a:spcBef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600" b="1" spc="-5" dirty="0">
                <a:latin typeface="Arial"/>
                <a:cs typeface="Arial"/>
              </a:rPr>
              <a:t>Highly adaptable through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use of user-submitted</a:t>
            </a:r>
            <a:r>
              <a:rPr sz="1600" b="1" spc="1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packages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Malgun Gothic Semilight"/>
              <a:buChar char="-"/>
            </a:pPr>
            <a:endParaRPr sz="2000">
              <a:latin typeface="Arial"/>
              <a:cs typeface="Arial"/>
            </a:endParaRPr>
          </a:p>
          <a:p>
            <a:pPr marL="706120" lvl="1" indent="-245745">
              <a:lnSpc>
                <a:spcPct val="100000"/>
              </a:lnSpc>
              <a:buFont typeface="Malgun Gothic Semilight"/>
              <a:buChar char="-"/>
              <a:tabLst>
                <a:tab pos="706120" algn="l"/>
                <a:tab pos="706755" algn="l"/>
              </a:tabLst>
            </a:pPr>
            <a:r>
              <a:rPr sz="1600" b="1" spc="-5" dirty="0">
                <a:latin typeface="Arial"/>
                <a:cs typeface="Arial"/>
              </a:rPr>
              <a:t>Key R packages utilized</a:t>
            </a:r>
            <a:endParaRPr sz="1600">
              <a:latin typeface="Arial"/>
              <a:cs typeface="Arial"/>
            </a:endParaRPr>
          </a:p>
          <a:p>
            <a:pPr marL="1163320" lvl="2" indent="-229235">
              <a:lnSpc>
                <a:spcPct val="100000"/>
              </a:lnSpc>
              <a:spcBef>
                <a:spcPts val="209"/>
              </a:spcBef>
              <a:buSzPct val="78125"/>
              <a:buFont typeface="Wingdings"/>
              <a:buChar char=""/>
              <a:tabLst>
                <a:tab pos="1163320" algn="l"/>
                <a:tab pos="1163955" algn="l"/>
              </a:tabLst>
            </a:pPr>
            <a:r>
              <a:rPr sz="1600" b="1" spc="-10" dirty="0">
                <a:latin typeface="Arial"/>
                <a:cs typeface="Arial"/>
              </a:rPr>
              <a:t>Tm</a:t>
            </a:r>
            <a:endParaRPr sz="1600">
              <a:latin typeface="Arial"/>
              <a:cs typeface="Arial"/>
            </a:endParaRPr>
          </a:p>
          <a:p>
            <a:pPr marL="1619250" lvl="3" indent="-227329">
              <a:lnSpc>
                <a:spcPct val="100000"/>
              </a:lnSpc>
              <a:spcBef>
                <a:spcPts val="215"/>
              </a:spcBef>
              <a:buSzPct val="78125"/>
              <a:buFont typeface="Courier New"/>
              <a:buChar char="o"/>
              <a:tabLst>
                <a:tab pos="1619250" algn="l"/>
              </a:tabLst>
            </a:pPr>
            <a:r>
              <a:rPr sz="1600" b="1" spc="-35" dirty="0">
                <a:latin typeface="Arial"/>
                <a:cs typeface="Arial"/>
              </a:rPr>
              <a:t>Text </a:t>
            </a:r>
            <a:r>
              <a:rPr sz="1600" b="1" spc="-5" dirty="0">
                <a:latin typeface="Arial"/>
                <a:cs typeface="Arial"/>
              </a:rPr>
              <a:t>mining package that helps </a:t>
            </a:r>
            <a:r>
              <a:rPr sz="1600" b="1" spc="5" dirty="0">
                <a:latin typeface="Arial"/>
                <a:cs typeface="Arial"/>
              </a:rPr>
              <a:t>with</a:t>
            </a:r>
            <a:r>
              <a:rPr sz="1600" b="1" spc="10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text-preprocessing</a:t>
            </a:r>
            <a:endParaRPr sz="1600">
              <a:latin typeface="Arial"/>
              <a:cs typeface="Arial"/>
            </a:endParaRPr>
          </a:p>
          <a:p>
            <a:pPr marL="1619250" marR="58419" lvl="3" indent="-227329">
              <a:lnSpc>
                <a:spcPts val="1730"/>
              </a:lnSpc>
              <a:spcBef>
                <a:spcPts val="420"/>
              </a:spcBef>
              <a:buSzPct val="78125"/>
              <a:buFont typeface="Courier New"/>
              <a:buChar char="o"/>
              <a:tabLst>
                <a:tab pos="1619250" algn="l"/>
              </a:tabLst>
            </a:pPr>
            <a:r>
              <a:rPr sz="1600" b="1" spc="-5" dirty="0">
                <a:latin typeface="Arial"/>
                <a:cs typeface="Arial"/>
              </a:rPr>
              <a:t>Allows </a:t>
            </a:r>
            <a:r>
              <a:rPr sz="1600" b="1" spc="-10" dirty="0">
                <a:latin typeface="Arial"/>
                <a:cs typeface="Arial"/>
              </a:rPr>
              <a:t>for </a:t>
            </a:r>
            <a:r>
              <a:rPr sz="1600" b="1" spc="-5" dirty="0">
                <a:latin typeface="Arial"/>
                <a:cs typeface="Arial"/>
              </a:rPr>
              <a:t>both standard </a:t>
            </a:r>
            <a:r>
              <a:rPr sz="1600" b="1" spc="-10" dirty="0">
                <a:latin typeface="Arial"/>
                <a:cs typeface="Arial"/>
              </a:rPr>
              <a:t>methods </a:t>
            </a:r>
            <a:r>
              <a:rPr sz="1600" b="1" spc="-5" dirty="0">
                <a:latin typeface="Arial"/>
                <a:cs typeface="Arial"/>
              </a:rPr>
              <a:t>(like </a:t>
            </a:r>
            <a:r>
              <a:rPr sz="1600" b="1" spc="-10" dirty="0">
                <a:latin typeface="Arial"/>
                <a:cs typeface="Arial"/>
              </a:rPr>
              <a:t>removing </a:t>
            </a:r>
            <a:r>
              <a:rPr sz="1600" b="1" spc="-5" dirty="0">
                <a:latin typeface="Arial"/>
                <a:cs typeface="Arial"/>
              </a:rPr>
              <a:t>punctuation), as </a:t>
            </a:r>
            <a:r>
              <a:rPr sz="1600" b="1" spc="5" dirty="0">
                <a:latin typeface="Arial"/>
                <a:cs typeface="Arial"/>
              </a:rPr>
              <a:t>well </a:t>
            </a:r>
            <a:r>
              <a:rPr sz="1600" b="1" spc="-5" dirty="0">
                <a:latin typeface="Arial"/>
                <a:cs typeface="Arial"/>
              </a:rPr>
              <a:t>as custom  </a:t>
            </a:r>
            <a:r>
              <a:rPr sz="1600" b="1" spc="-10" dirty="0">
                <a:latin typeface="Arial"/>
                <a:cs typeface="Arial"/>
              </a:rPr>
              <a:t>methods </a:t>
            </a:r>
            <a:r>
              <a:rPr sz="1600" b="1" spc="5" dirty="0">
                <a:latin typeface="Arial"/>
                <a:cs typeface="Arial"/>
              </a:rPr>
              <a:t>when </a:t>
            </a:r>
            <a:r>
              <a:rPr sz="1600" b="1" dirty="0">
                <a:latin typeface="Arial"/>
                <a:cs typeface="Arial"/>
              </a:rPr>
              <a:t>working </a:t>
            </a:r>
            <a:r>
              <a:rPr sz="1600" b="1" spc="5" dirty="0">
                <a:latin typeface="Arial"/>
                <a:cs typeface="Arial"/>
              </a:rPr>
              <a:t>with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text</a:t>
            </a:r>
            <a:endParaRPr sz="1600">
              <a:latin typeface="Arial"/>
              <a:cs typeface="Arial"/>
            </a:endParaRPr>
          </a:p>
          <a:p>
            <a:pPr marL="1163320" lvl="2" indent="-229235">
              <a:lnSpc>
                <a:spcPct val="100000"/>
              </a:lnSpc>
              <a:spcBef>
                <a:spcPts val="175"/>
              </a:spcBef>
              <a:buSzPct val="78125"/>
              <a:buFont typeface="Wingdings"/>
              <a:buChar char=""/>
              <a:tabLst>
                <a:tab pos="1163320" algn="l"/>
                <a:tab pos="1163955" algn="l"/>
              </a:tabLst>
            </a:pPr>
            <a:r>
              <a:rPr sz="1600" b="1" spc="-5" dirty="0">
                <a:latin typeface="Arial"/>
                <a:cs typeface="Arial"/>
              </a:rPr>
              <a:t>Shiny</a:t>
            </a:r>
            <a:endParaRPr sz="1600">
              <a:latin typeface="Arial"/>
              <a:cs typeface="Arial"/>
            </a:endParaRPr>
          </a:p>
          <a:p>
            <a:pPr marL="1619250" lvl="3" indent="-227329">
              <a:lnSpc>
                <a:spcPts val="1825"/>
              </a:lnSpc>
              <a:spcBef>
                <a:spcPts val="215"/>
              </a:spcBef>
              <a:buSzPct val="78125"/>
              <a:buFont typeface="Courier New"/>
              <a:buChar char="o"/>
              <a:tabLst>
                <a:tab pos="1619250" algn="l"/>
              </a:tabLst>
            </a:pPr>
            <a:r>
              <a:rPr sz="1600" b="1" spc="-5" dirty="0">
                <a:latin typeface="Arial"/>
                <a:cs typeface="Arial"/>
              </a:rPr>
              <a:t>Package for creating interactive dashboard as a </a:t>
            </a:r>
            <a:r>
              <a:rPr sz="1600" b="1" spc="10" dirty="0">
                <a:latin typeface="Arial"/>
                <a:cs typeface="Arial"/>
              </a:rPr>
              <a:t>web </a:t>
            </a:r>
            <a:r>
              <a:rPr sz="1600" b="1" spc="-5" dirty="0">
                <a:latin typeface="Arial"/>
                <a:cs typeface="Arial"/>
              </a:rPr>
              <a:t>application hosted on a</a:t>
            </a:r>
            <a:r>
              <a:rPr sz="1600" b="1" spc="18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local</a:t>
            </a:r>
            <a:endParaRPr sz="1600">
              <a:latin typeface="Arial"/>
              <a:cs typeface="Arial"/>
            </a:endParaRPr>
          </a:p>
          <a:p>
            <a:pPr marL="1619250">
              <a:lnSpc>
                <a:spcPts val="1825"/>
              </a:lnSpc>
            </a:pPr>
            <a:r>
              <a:rPr sz="1600" b="1" spc="-5" dirty="0">
                <a:latin typeface="Arial"/>
                <a:cs typeface="Arial"/>
              </a:rPr>
              <a:t>machine or a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server</a:t>
            </a:r>
            <a:endParaRPr sz="1600">
              <a:latin typeface="Arial"/>
              <a:cs typeface="Arial"/>
            </a:endParaRPr>
          </a:p>
          <a:p>
            <a:pPr marL="1619250" lvl="3" indent="-227329">
              <a:lnSpc>
                <a:spcPct val="100000"/>
              </a:lnSpc>
              <a:spcBef>
                <a:spcPts val="204"/>
              </a:spcBef>
              <a:buSzPct val="78125"/>
              <a:buFont typeface="Courier New"/>
              <a:buChar char="o"/>
              <a:tabLst>
                <a:tab pos="1619250" algn="l"/>
              </a:tabLst>
            </a:pPr>
            <a:r>
              <a:rPr sz="1600" b="1" spc="-5" dirty="0">
                <a:latin typeface="Arial"/>
                <a:cs typeface="Arial"/>
              </a:rPr>
              <a:t>Allows real-time </a:t>
            </a:r>
            <a:r>
              <a:rPr sz="1600" b="1" spc="-10" dirty="0">
                <a:latin typeface="Arial"/>
                <a:cs typeface="Arial"/>
              </a:rPr>
              <a:t>analysis </a:t>
            </a:r>
            <a:r>
              <a:rPr sz="1600" b="1" spc="-5" dirty="0">
                <a:latin typeface="Arial"/>
                <a:cs typeface="Arial"/>
              </a:rPr>
              <a:t>to </a:t>
            </a:r>
            <a:r>
              <a:rPr sz="1600" b="1" spc="-10" dirty="0">
                <a:latin typeface="Arial"/>
                <a:cs typeface="Arial"/>
              </a:rPr>
              <a:t>promote </a:t>
            </a:r>
            <a:r>
              <a:rPr sz="1600" b="1" spc="-5" dirty="0">
                <a:latin typeface="Arial"/>
                <a:cs typeface="Arial"/>
              </a:rPr>
              <a:t>data</a:t>
            </a:r>
            <a:r>
              <a:rPr sz="1600" b="1" spc="2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exploration</a:t>
            </a:r>
            <a:endParaRPr sz="1600">
              <a:latin typeface="Arial"/>
              <a:cs typeface="Arial"/>
            </a:endParaRPr>
          </a:p>
          <a:p>
            <a:pPr marL="1163320" lvl="2" indent="-229235">
              <a:lnSpc>
                <a:spcPct val="100000"/>
              </a:lnSpc>
              <a:spcBef>
                <a:spcPts val="204"/>
              </a:spcBef>
              <a:buSzPct val="78125"/>
              <a:buFont typeface="Wingdings"/>
              <a:buChar char=""/>
              <a:tabLst>
                <a:tab pos="1163320" algn="l"/>
                <a:tab pos="1163955" algn="l"/>
              </a:tabLst>
            </a:pPr>
            <a:r>
              <a:rPr sz="1600" b="1" spc="-5" dirty="0">
                <a:latin typeface="Arial"/>
                <a:cs typeface="Arial"/>
              </a:rPr>
              <a:t>Plotly</a:t>
            </a:r>
            <a:endParaRPr sz="1600">
              <a:latin typeface="Arial"/>
              <a:cs typeface="Arial"/>
            </a:endParaRPr>
          </a:p>
          <a:p>
            <a:pPr marL="1619250" lvl="3" indent="-227329">
              <a:lnSpc>
                <a:spcPct val="100000"/>
              </a:lnSpc>
              <a:spcBef>
                <a:spcPts val="215"/>
              </a:spcBef>
              <a:buSzPct val="78125"/>
              <a:buFont typeface="Courier New"/>
              <a:buChar char="o"/>
              <a:tabLst>
                <a:tab pos="1619250" algn="l"/>
              </a:tabLst>
            </a:pPr>
            <a:r>
              <a:rPr sz="1600" b="1" spc="-5" dirty="0">
                <a:latin typeface="Arial"/>
                <a:cs typeface="Arial"/>
              </a:rPr>
              <a:t>Package for creating </a:t>
            </a:r>
            <a:r>
              <a:rPr sz="1600" b="1" spc="-10" dirty="0">
                <a:latin typeface="Arial"/>
                <a:cs typeface="Arial"/>
              </a:rPr>
              <a:t>interactive, </a:t>
            </a:r>
            <a:r>
              <a:rPr sz="1600" b="1" spc="-5" dirty="0">
                <a:latin typeface="Arial"/>
                <a:cs typeface="Arial"/>
              </a:rPr>
              <a:t>publication-quality</a:t>
            </a:r>
            <a:r>
              <a:rPr sz="1600" b="1" spc="18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graphs</a:t>
            </a:r>
            <a:endParaRPr sz="1600">
              <a:latin typeface="Arial"/>
              <a:cs typeface="Arial"/>
            </a:endParaRPr>
          </a:p>
          <a:p>
            <a:pPr marL="1163320" lvl="2" indent="-229235">
              <a:lnSpc>
                <a:spcPct val="100000"/>
              </a:lnSpc>
              <a:spcBef>
                <a:spcPts val="204"/>
              </a:spcBef>
              <a:buSzPct val="78125"/>
              <a:buFont typeface="Wingdings"/>
              <a:buChar char=""/>
              <a:tabLst>
                <a:tab pos="1163320" algn="l"/>
                <a:tab pos="1163955" algn="l"/>
              </a:tabLst>
            </a:pPr>
            <a:r>
              <a:rPr sz="1600" b="1" spc="-15" dirty="0">
                <a:latin typeface="Arial"/>
                <a:cs typeface="Arial"/>
              </a:rPr>
              <a:t>TopicModels</a:t>
            </a:r>
            <a:endParaRPr sz="1600">
              <a:latin typeface="Arial"/>
              <a:cs typeface="Arial"/>
            </a:endParaRPr>
          </a:p>
          <a:p>
            <a:pPr marL="1619250" lvl="3" indent="-227329">
              <a:lnSpc>
                <a:spcPts val="1825"/>
              </a:lnSpc>
              <a:spcBef>
                <a:spcPts val="204"/>
              </a:spcBef>
              <a:buSzPct val="78125"/>
              <a:buFont typeface="Courier New"/>
              <a:buChar char="o"/>
              <a:tabLst>
                <a:tab pos="1619250" algn="l"/>
              </a:tabLst>
            </a:pPr>
            <a:r>
              <a:rPr sz="1600" b="1" spc="-5" dirty="0">
                <a:latin typeface="Arial"/>
                <a:cs typeface="Arial"/>
              </a:rPr>
              <a:t>Uses Latent Dirichlet </a:t>
            </a:r>
            <a:r>
              <a:rPr sz="1600" b="1" spc="-10" dirty="0">
                <a:latin typeface="Arial"/>
                <a:cs typeface="Arial"/>
              </a:rPr>
              <a:t>Allocation </a:t>
            </a:r>
            <a:r>
              <a:rPr sz="1600" b="1" spc="-15" dirty="0">
                <a:latin typeface="Arial"/>
                <a:cs typeface="Arial"/>
              </a:rPr>
              <a:t>(LDA) </a:t>
            </a:r>
            <a:r>
              <a:rPr sz="1600" b="1" spc="-5" dirty="0">
                <a:latin typeface="Arial"/>
                <a:cs typeface="Arial"/>
              </a:rPr>
              <a:t>to return a set of topics and the terms</a:t>
            </a:r>
            <a:r>
              <a:rPr sz="1600" b="1" spc="3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most</a:t>
            </a:r>
            <a:endParaRPr sz="1600">
              <a:latin typeface="Arial"/>
              <a:cs typeface="Arial"/>
            </a:endParaRPr>
          </a:p>
          <a:p>
            <a:pPr marL="1619250">
              <a:lnSpc>
                <a:spcPts val="1825"/>
              </a:lnSpc>
            </a:pPr>
            <a:r>
              <a:rPr sz="1600" b="1" spc="-5" dirty="0">
                <a:latin typeface="Arial"/>
                <a:cs typeface="Arial"/>
              </a:rPr>
              <a:t>associated </a:t>
            </a:r>
            <a:r>
              <a:rPr sz="1600" b="1" spc="5" dirty="0">
                <a:latin typeface="Arial"/>
                <a:cs typeface="Arial"/>
              </a:rPr>
              <a:t>with </a:t>
            </a:r>
            <a:r>
              <a:rPr sz="1600" b="1" spc="-5" dirty="0">
                <a:latin typeface="Arial"/>
                <a:cs typeface="Arial"/>
              </a:rPr>
              <a:t>each topic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51307" y="291098"/>
            <a:ext cx="1399002" cy="1399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72116" y="286511"/>
            <a:ext cx="1493520" cy="1408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11584685" y="6588658"/>
            <a:ext cx="958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b="1" spc="-5" dirty="0" smtClean="0">
                <a:solidFill>
                  <a:srgbClr val="3D8EDE"/>
                </a:solidFill>
                <a:latin typeface="Arial"/>
                <a:cs typeface="Arial"/>
              </a:rPr>
              <a:t>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0461497" y="6588658"/>
            <a:ext cx="8686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14</a:t>
            </a:r>
            <a:r>
              <a:rPr sz="1000" spc="-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lang="en-US" sz="1000" spc="-5" dirty="0" smtClean="0">
                <a:solidFill>
                  <a:srgbClr val="7E7E7E"/>
                </a:solidFill>
                <a:latin typeface="Arial"/>
                <a:cs typeface="Arial"/>
              </a:rPr>
              <a:t>April</a:t>
            </a:r>
            <a:r>
              <a:rPr sz="1000" spc="-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D8ED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5915</TotalTime>
  <Words>2295</Words>
  <Application>Microsoft Office PowerPoint</Application>
  <PresentationFormat>Widescreen</PresentationFormat>
  <Paragraphs>397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Malgun Gothic Semilight</vt:lpstr>
      <vt:lpstr>Arial</vt:lpstr>
      <vt:lpstr>Calibri</vt:lpstr>
      <vt:lpstr>Cambria Math</vt:lpstr>
      <vt:lpstr>Courier New</vt:lpstr>
      <vt:lpstr>Times New Roman</vt:lpstr>
      <vt:lpstr>Wingdings</vt:lpstr>
      <vt:lpstr>Office Theme</vt:lpstr>
      <vt:lpstr>Equipment Failure Report (EFR) Analysis  Using an R Shiny Dashboard</vt:lpstr>
      <vt:lpstr>Agenda</vt:lpstr>
      <vt:lpstr>Motivation</vt:lpstr>
      <vt:lpstr>EFR Data Description</vt:lpstr>
      <vt:lpstr>Text Preprocessing Overview</vt:lpstr>
      <vt:lpstr>Text Preprocessing Overview</vt:lpstr>
      <vt:lpstr>Text Preprocessing Overview</vt:lpstr>
      <vt:lpstr>EFR Dashboard</vt:lpstr>
      <vt:lpstr>Tools Used</vt:lpstr>
      <vt:lpstr>The Sidebar</vt:lpstr>
      <vt:lpstr>Visualizations for EFR Frequency</vt:lpstr>
      <vt:lpstr>Data Upload and Download</vt:lpstr>
      <vt:lpstr>Topic Modeling</vt:lpstr>
      <vt:lpstr>Topic Modeling Output</vt:lpstr>
      <vt:lpstr>Topic Modeling Visualizations</vt:lpstr>
      <vt:lpstr>Visualizations for Text Correlations</vt:lpstr>
      <vt:lpstr>Viewing Raw Data</vt:lpstr>
      <vt:lpstr>Conclusions and 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 Failure Report (EFR) Analysis Using an R Shiny Dashboard</dc:title>
  <dc:creator>Townsend, Kelly M.</dc:creator>
  <cp:lastModifiedBy>Molloy, Robert C.</cp:lastModifiedBy>
  <cp:revision>11</cp:revision>
  <dcterms:created xsi:type="dcterms:W3CDTF">2021-03-15T16:42:12Z</dcterms:created>
  <dcterms:modified xsi:type="dcterms:W3CDTF">2021-04-05T15:22:03Z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2021-03-15T00:00:00Z</vt:filetime>
  </property>
</Properties>
</file>