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19"/>
  </p:notesMasterIdLst>
  <p:handoutMasterIdLst>
    <p:handoutMasterId r:id="rId20"/>
  </p:handoutMasterIdLst>
  <p:sldIdLst>
    <p:sldId id="288" r:id="rId2"/>
    <p:sldId id="289" r:id="rId3"/>
    <p:sldId id="276" r:id="rId4"/>
    <p:sldId id="291" r:id="rId5"/>
    <p:sldId id="268" r:id="rId6"/>
    <p:sldId id="278" r:id="rId7"/>
    <p:sldId id="279" r:id="rId8"/>
    <p:sldId id="299" r:id="rId9"/>
    <p:sldId id="280" r:id="rId10"/>
    <p:sldId id="298" r:id="rId11"/>
    <p:sldId id="287" r:id="rId12"/>
    <p:sldId id="294" r:id="rId13"/>
    <p:sldId id="295" r:id="rId14"/>
    <p:sldId id="296" r:id="rId15"/>
    <p:sldId id="301" r:id="rId16"/>
    <p:sldId id="297" r:id="rId17"/>
    <p:sldId id="30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 Caleb" initials="KC" lastIdx="1" clrIdx="0"/>
  <p:cmAuthor id="2" name="Hund, Lauren Brooke" initials="HL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5E5"/>
    <a:srgbClr val="FFCCCC"/>
    <a:srgbClr val="FF9999"/>
    <a:srgbClr val="FF7C80"/>
    <a:srgbClr val="30A6CD"/>
    <a:srgbClr val="9D8C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0"/>
    <p:restoredTop sz="82743"/>
  </p:normalViewPr>
  <p:slideViewPr>
    <p:cSldViewPr snapToGrid="0" snapToObjects="1">
      <p:cViewPr varScale="1">
        <p:scale>
          <a:sx n="67" d="100"/>
          <a:sy n="67" d="100"/>
        </p:scale>
        <p:origin x="1308" y="6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9" d="100"/>
          <a:sy n="69" d="100"/>
        </p:scale>
        <p:origin x="326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7A48-3C22-4CF1-BFB7-75D17CA6A6CA}"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EF0D7E6B-74EB-4715-9EBE-CCB049751CFE}">
      <dgm:prSet phldrT="[Text]"/>
      <dgm:spPr/>
      <dgm:t>
        <a:bodyPr/>
        <a:lstStyle/>
        <a:p>
          <a:r>
            <a:rPr lang="en-US" dirty="0"/>
            <a:t>Test data have measurement uncertainty, are limited to a restrictive set of inputs and conditions, and are relatively few in number. </a:t>
          </a:r>
        </a:p>
      </dgm:t>
    </dgm:pt>
    <dgm:pt modelId="{85CBC887-A243-432E-9C60-4F87267FB13F}" type="parTrans" cxnId="{2E987302-3F6F-47AE-BD18-C9610A35B65C}">
      <dgm:prSet/>
      <dgm:spPr/>
      <dgm:t>
        <a:bodyPr/>
        <a:lstStyle/>
        <a:p>
          <a:endParaRPr lang="en-US"/>
        </a:p>
      </dgm:t>
    </dgm:pt>
    <dgm:pt modelId="{804A57A7-C12F-4E5D-A17B-1D343518E056}" type="sibTrans" cxnId="{2E987302-3F6F-47AE-BD18-C9610A35B65C}">
      <dgm:prSet/>
      <dgm:spPr/>
      <dgm:t>
        <a:bodyPr/>
        <a:lstStyle/>
        <a:p>
          <a:endParaRPr lang="en-US"/>
        </a:p>
      </dgm:t>
    </dgm:pt>
    <dgm:pt modelId="{2A873681-7AF2-476C-8C99-AA292E3D0986}">
      <dgm:prSet/>
      <dgm:spPr/>
      <dgm:t>
        <a:bodyPr/>
        <a:lstStyle/>
        <a:p>
          <a:r>
            <a:rPr lang="en-US" dirty="0"/>
            <a:t>Experts state of knowledge is imperfect.</a:t>
          </a:r>
        </a:p>
      </dgm:t>
    </dgm:pt>
    <dgm:pt modelId="{AACF6095-7350-413F-8ADF-E7338DB96735}" type="parTrans" cxnId="{742F0FD6-5D2D-4881-8460-F28023EC66EA}">
      <dgm:prSet/>
      <dgm:spPr/>
      <dgm:t>
        <a:bodyPr/>
        <a:lstStyle/>
        <a:p>
          <a:endParaRPr lang="en-US"/>
        </a:p>
      </dgm:t>
    </dgm:pt>
    <dgm:pt modelId="{9B035E81-AB3C-4C33-ACCF-6F2E81DB3BDA}" type="sibTrans" cxnId="{742F0FD6-5D2D-4881-8460-F28023EC66EA}">
      <dgm:prSet/>
      <dgm:spPr/>
      <dgm:t>
        <a:bodyPr/>
        <a:lstStyle/>
        <a:p>
          <a:endParaRPr lang="en-US"/>
        </a:p>
      </dgm:t>
    </dgm:pt>
    <dgm:pt modelId="{F924F3C7-4A26-4385-B8D7-DA11B16F8F16}">
      <dgm:prSet phldrT="[Text]"/>
      <dgm:spPr/>
      <dgm:t>
        <a:bodyPr/>
        <a:lstStyle/>
        <a:p>
          <a:r>
            <a:rPr lang="en-US" dirty="0"/>
            <a:t>Statistical models may be inadequate or insufficiently justified for modeling the data.</a:t>
          </a:r>
        </a:p>
      </dgm:t>
    </dgm:pt>
    <dgm:pt modelId="{4DB980C1-1A78-4727-9A40-CDD25EB714A2}" type="parTrans" cxnId="{5BAE09B7-1AB9-4950-8731-C7ABFEE1EC36}">
      <dgm:prSet/>
      <dgm:spPr/>
      <dgm:t>
        <a:bodyPr/>
        <a:lstStyle/>
        <a:p>
          <a:endParaRPr lang="en-US"/>
        </a:p>
      </dgm:t>
    </dgm:pt>
    <dgm:pt modelId="{0FFB4BAF-F1F9-493D-9FD1-CE2DF973B99D}" type="sibTrans" cxnId="{5BAE09B7-1AB9-4950-8731-C7ABFEE1EC36}">
      <dgm:prSet/>
      <dgm:spPr/>
      <dgm:t>
        <a:bodyPr/>
        <a:lstStyle/>
        <a:p>
          <a:endParaRPr lang="en-US"/>
        </a:p>
      </dgm:t>
    </dgm:pt>
    <dgm:pt modelId="{4F66ED11-0EE4-4921-9EA6-CEC693209F11}">
      <dgm:prSet/>
      <dgm:spPr/>
      <dgm:t>
        <a:bodyPr/>
        <a:lstStyle/>
        <a:p>
          <a:r>
            <a:rPr lang="en-US" dirty="0"/>
            <a:t>Not all uncertainties can be straightforwardly quantified.</a:t>
          </a:r>
        </a:p>
      </dgm:t>
    </dgm:pt>
    <dgm:pt modelId="{EAB16E5D-D466-4374-9AB3-5E608552CBCE}" type="parTrans" cxnId="{D9D5A18A-3072-4A1C-A3F6-ECD171719555}">
      <dgm:prSet/>
      <dgm:spPr/>
      <dgm:t>
        <a:bodyPr/>
        <a:lstStyle/>
        <a:p>
          <a:endParaRPr lang="en-US"/>
        </a:p>
      </dgm:t>
    </dgm:pt>
    <dgm:pt modelId="{BD1197E5-1CAF-4681-9A20-9932B6CB0AF2}" type="sibTrans" cxnId="{D9D5A18A-3072-4A1C-A3F6-ECD171719555}">
      <dgm:prSet/>
      <dgm:spPr/>
      <dgm:t>
        <a:bodyPr/>
        <a:lstStyle/>
        <a:p>
          <a:endParaRPr lang="en-US"/>
        </a:p>
      </dgm:t>
    </dgm:pt>
    <dgm:pt modelId="{B0C34DCF-268C-4E07-93B3-F750DD237840}">
      <dgm:prSet/>
      <dgm:spPr/>
      <dgm:t>
        <a:bodyPr/>
        <a:lstStyle/>
        <a:p>
          <a:r>
            <a:rPr lang="en-US" dirty="0"/>
            <a:t>Quantities of interest may be poorly defined.</a:t>
          </a:r>
        </a:p>
      </dgm:t>
    </dgm:pt>
    <dgm:pt modelId="{237B0083-434B-4081-846B-A6604CE1C38E}" type="parTrans" cxnId="{D28E2398-304A-4FB2-B369-AEC286B57896}">
      <dgm:prSet/>
      <dgm:spPr/>
      <dgm:t>
        <a:bodyPr/>
        <a:lstStyle/>
        <a:p>
          <a:endParaRPr lang="en-US"/>
        </a:p>
      </dgm:t>
    </dgm:pt>
    <dgm:pt modelId="{7F0A6672-822C-4861-930E-A69358EA7055}" type="sibTrans" cxnId="{D28E2398-304A-4FB2-B369-AEC286B57896}">
      <dgm:prSet/>
      <dgm:spPr/>
      <dgm:t>
        <a:bodyPr/>
        <a:lstStyle/>
        <a:p>
          <a:endParaRPr lang="en-US"/>
        </a:p>
      </dgm:t>
    </dgm:pt>
    <dgm:pt modelId="{12EE013D-1974-4D3A-BE56-2A12A44467DF}" type="pres">
      <dgm:prSet presAssocID="{0DA47A48-3C22-4CF1-BFB7-75D17CA6A6CA}" presName="linear" presStyleCnt="0">
        <dgm:presLayoutVars>
          <dgm:animLvl val="lvl"/>
          <dgm:resizeHandles val="exact"/>
        </dgm:presLayoutVars>
      </dgm:prSet>
      <dgm:spPr/>
    </dgm:pt>
    <dgm:pt modelId="{325AAA24-1643-47D6-B6A8-F7D8D6686285}" type="pres">
      <dgm:prSet presAssocID="{EF0D7E6B-74EB-4715-9EBE-CCB049751CFE}" presName="parentText" presStyleLbl="node1" presStyleIdx="0" presStyleCnt="5">
        <dgm:presLayoutVars>
          <dgm:chMax val="0"/>
          <dgm:bulletEnabled val="1"/>
        </dgm:presLayoutVars>
      </dgm:prSet>
      <dgm:spPr/>
    </dgm:pt>
    <dgm:pt modelId="{4C28AB3A-AB30-4FEC-918C-DF7E0174EB40}" type="pres">
      <dgm:prSet presAssocID="{804A57A7-C12F-4E5D-A17B-1D343518E056}" presName="spacer" presStyleCnt="0"/>
      <dgm:spPr/>
    </dgm:pt>
    <dgm:pt modelId="{3B4F29A3-03EF-4B39-A16C-47F15F8704B5}" type="pres">
      <dgm:prSet presAssocID="{F924F3C7-4A26-4385-B8D7-DA11B16F8F16}" presName="parentText" presStyleLbl="node1" presStyleIdx="1" presStyleCnt="5">
        <dgm:presLayoutVars>
          <dgm:chMax val="0"/>
          <dgm:bulletEnabled val="1"/>
        </dgm:presLayoutVars>
      </dgm:prSet>
      <dgm:spPr/>
    </dgm:pt>
    <dgm:pt modelId="{BD294E22-699A-47F8-80F8-2E73AAC6119A}" type="pres">
      <dgm:prSet presAssocID="{0FFB4BAF-F1F9-493D-9FD1-CE2DF973B99D}" presName="spacer" presStyleCnt="0"/>
      <dgm:spPr/>
    </dgm:pt>
    <dgm:pt modelId="{FFD0681A-B926-4B0C-81DB-BD3555D24EE6}" type="pres">
      <dgm:prSet presAssocID="{4F66ED11-0EE4-4921-9EA6-CEC693209F11}" presName="parentText" presStyleLbl="node1" presStyleIdx="2" presStyleCnt="5">
        <dgm:presLayoutVars>
          <dgm:chMax val="0"/>
          <dgm:bulletEnabled val="1"/>
        </dgm:presLayoutVars>
      </dgm:prSet>
      <dgm:spPr/>
    </dgm:pt>
    <dgm:pt modelId="{E7F63443-5B24-40DD-AE79-B76014976CAE}" type="pres">
      <dgm:prSet presAssocID="{BD1197E5-1CAF-4681-9A20-9932B6CB0AF2}" presName="spacer" presStyleCnt="0"/>
      <dgm:spPr/>
    </dgm:pt>
    <dgm:pt modelId="{41C342A4-2571-42E6-8421-AF119FD59259}" type="pres">
      <dgm:prSet presAssocID="{B0C34DCF-268C-4E07-93B3-F750DD237840}" presName="parentText" presStyleLbl="node1" presStyleIdx="3" presStyleCnt="5">
        <dgm:presLayoutVars>
          <dgm:chMax val="0"/>
          <dgm:bulletEnabled val="1"/>
        </dgm:presLayoutVars>
      </dgm:prSet>
      <dgm:spPr/>
    </dgm:pt>
    <dgm:pt modelId="{7BFCA884-B58B-4038-ACE4-4163F4F58BCB}" type="pres">
      <dgm:prSet presAssocID="{7F0A6672-822C-4861-930E-A69358EA7055}" presName="spacer" presStyleCnt="0"/>
      <dgm:spPr/>
    </dgm:pt>
    <dgm:pt modelId="{3F451ADD-EA62-4521-AEE6-CE7534A031D0}" type="pres">
      <dgm:prSet presAssocID="{2A873681-7AF2-476C-8C99-AA292E3D0986}" presName="parentText" presStyleLbl="node1" presStyleIdx="4" presStyleCnt="5">
        <dgm:presLayoutVars>
          <dgm:chMax val="0"/>
          <dgm:bulletEnabled val="1"/>
        </dgm:presLayoutVars>
      </dgm:prSet>
      <dgm:spPr/>
    </dgm:pt>
  </dgm:ptLst>
  <dgm:cxnLst>
    <dgm:cxn modelId="{2E987302-3F6F-47AE-BD18-C9610A35B65C}" srcId="{0DA47A48-3C22-4CF1-BFB7-75D17CA6A6CA}" destId="{EF0D7E6B-74EB-4715-9EBE-CCB049751CFE}" srcOrd="0" destOrd="0" parTransId="{85CBC887-A243-432E-9C60-4F87267FB13F}" sibTransId="{804A57A7-C12F-4E5D-A17B-1D343518E056}"/>
    <dgm:cxn modelId="{81E00C09-5605-F24B-85E5-8FE734E62B10}" type="presOf" srcId="{0DA47A48-3C22-4CF1-BFB7-75D17CA6A6CA}" destId="{12EE013D-1974-4D3A-BE56-2A12A44467DF}" srcOrd="0" destOrd="0" presId="urn:microsoft.com/office/officeart/2005/8/layout/vList2"/>
    <dgm:cxn modelId="{F34B5D0D-F5E5-4DFE-8CC3-2BAC3256D709}" type="presOf" srcId="{F924F3C7-4A26-4385-B8D7-DA11B16F8F16}" destId="{3B4F29A3-03EF-4B39-A16C-47F15F8704B5}" srcOrd="0" destOrd="0" presId="urn:microsoft.com/office/officeart/2005/8/layout/vList2"/>
    <dgm:cxn modelId="{D9D5A18A-3072-4A1C-A3F6-ECD171719555}" srcId="{0DA47A48-3C22-4CF1-BFB7-75D17CA6A6CA}" destId="{4F66ED11-0EE4-4921-9EA6-CEC693209F11}" srcOrd="2" destOrd="0" parTransId="{EAB16E5D-D466-4374-9AB3-5E608552CBCE}" sibTransId="{BD1197E5-1CAF-4681-9A20-9932B6CB0AF2}"/>
    <dgm:cxn modelId="{D28E2398-304A-4FB2-B369-AEC286B57896}" srcId="{0DA47A48-3C22-4CF1-BFB7-75D17CA6A6CA}" destId="{B0C34DCF-268C-4E07-93B3-F750DD237840}" srcOrd="3" destOrd="0" parTransId="{237B0083-434B-4081-846B-A6604CE1C38E}" sibTransId="{7F0A6672-822C-4861-930E-A69358EA7055}"/>
    <dgm:cxn modelId="{DD80EB99-8A7F-4B1E-93B4-1F83E98DC71D}" type="presOf" srcId="{4F66ED11-0EE4-4921-9EA6-CEC693209F11}" destId="{FFD0681A-B926-4B0C-81DB-BD3555D24EE6}" srcOrd="0" destOrd="0" presId="urn:microsoft.com/office/officeart/2005/8/layout/vList2"/>
    <dgm:cxn modelId="{5BAE09B7-1AB9-4950-8731-C7ABFEE1EC36}" srcId="{0DA47A48-3C22-4CF1-BFB7-75D17CA6A6CA}" destId="{F924F3C7-4A26-4385-B8D7-DA11B16F8F16}" srcOrd="1" destOrd="0" parTransId="{4DB980C1-1A78-4727-9A40-CDD25EB714A2}" sibTransId="{0FFB4BAF-F1F9-493D-9FD1-CE2DF973B99D}"/>
    <dgm:cxn modelId="{A882DCB9-1320-E245-AEE0-A7072159A0B7}" type="presOf" srcId="{2A873681-7AF2-476C-8C99-AA292E3D0986}" destId="{3F451ADD-EA62-4521-AEE6-CE7534A031D0}" srcOrd="0" destOrd="0" presId="urn:microsoft.com/office/officeart/2005/8/layout/vList2"/>
    <dgm:cxn modelId="{742F0FD6-5D2D-4881-8460-F28023EC66EA}" srcId="{0DA47A48-3C22-4CF1-BFB7-75D17CA6A6CA}" destId="{2A873681-7AF2-476C-8C99-AA292E3D0986}" srcOrd="4" destOrd="0" parTransId="{AACF6095-7350-413F-8ADF-E7338DB96735}" sibTransId="{9B035E81-AB3C-4C33-ACCF-6F2E81DB3BDA}"/>
    <dgm:cxn modelId="{75BAF3E4-9DFF-E14A-8174-59C2C2E9E893}" type="presOf" srcId="{EF0D7E6B-74EB-4715-9EBE-CCB049751CFE}" destId="{325AAA24-1643-47D6-B6A8-F7D8D6686285}" srcOrd="0" destOrd="0" presId="urn:microsoft.com/office/officeart/2005/8/layout/vList2"/>
    <dgm:cxn modelId="{25CD48EC-CADC-401E-9178-C4EFEB8DDBA2}" type="presOf" srcId="{B0C34DCF-268C-4E07-93B3-F750DD237840}" destId="{41C342A4-2571-42E6-8421-AF119FD59259}" srcOrd="0" destOrd="0" presId="urn:microsoft.com/office/officeart/2005/8/layout/vList2"/>
    <dgm:cxn modelId="{43F66D26-DF32-F04D-AC89-D0061D575700}" type="presParOf" srcId="{12EE013D-1974-4D3A-BE56-2A12A44467DF}" destId="{325AAA24-1643-47D6-B6A8-F7D8D6686285}" srcOrd="0" destOrd="0" presId="urn:microsoft.com/office/officeart/2005/8/layout/vList2"/>
    <dgm:cxn modelId="{45766D5F-79E2-8843-B937-1D3F6DCD39DC}" type="presParOf" srcId="{12EE013D-1974-4D3A-BE56-2A12A44467DF}" destId="{4C28AB3A-AB30-4FEC-918C-DF7E0174EB40}" srcOrd="1" destOrd="0" presId="urn:microsoft.com/office/officeart/2005/8/layout/vList2"/>
    <dgm:cxn modelId="{88327A65-346C-413D-917B-79937CF9572E}" type="presParOf" srcId="{12EE013D-1974-4D3A-BE56-2A12A44467DF}" destId="{3B4F29A3-03EF-4B39-A16C-47F15F8704B5}" srcOrd="2" destOrd="0" presId="urn:microsoft.com/office/officeart/2005/8/layout/vList2"/>
    <dgm:cxn modelId="{2BCD113B-4475-46BA-BDB6-B22049A475A5}" type="presParOf" srcId="{12EE013D-1974-4D3A-BE56-2A12A44467DF}" destId="{BD294E22-699A-47F8-80F8-2E73AAC6119A}" srcOrd="3" destOrd="0" presId="urn:microsoft.com/office/officeart/2005/8/layout/vList2"/>
    <dgm:cxn modelId="{F478A5E4-58DD-4431-872E-E91540864273}" type="presParOf" srcId="{12EE013D-1974-4D3A-BE56-2A12A44467DF}" destId="{FFD0681A-B926-4B0C-81DB-BD3555D24EE6}" srcOrd="4" destOrd="0" presId="urn:microsoft.com/office/officeart/2005/8/layout/vList2"/>
    <dgm:cxn modelId="{EE4A108A-DC64-4558-BF43-8E297722E229}" type="presParOf" srcId="{12EE013D-1974-4D3A-BE56-2A12A44467DF}" destId="{E7F63443-5B24-40DD-AE79-B76014976CAE}" srcOrd="5" destOrd="0" presId="urn:microsoft.com/office/officeart/2005/8/layout/vList2"/>
    <dgm:cxn modelId="{C8D4A986-B803-4CAB-9380-C9F327081B10}" type="presParOf" srcId="{12EE013D-1974-4D3A-BE56-2A12A44467DF}" destId="{41C342A4-2571-42E6-8421-AF119FD59259}" srcOrd="6" destOrd="0" presId="urn:microsoft.com/office/officeart/2005/8/layout/vList2"/>
    <dgm:cxn modelId="{94C9F096-5971-4C4A-A280-85FF37F4E574}" type="presParOf" srcId="{12EE013D-1974-4D3A-BE56-2A12A44467DF}" destId="{7BFCA884-B58B-4038-ACE4-4163F4F58BCB}" srcOrd="7" destOrd="0" presId="urn:microsoft.com/office/officeart/2005/8/layout/vList2"/>
    <dgm:cxn modelId="{E035BA7F-B82F-404B-8A07-29A1C53D6AB2}" type="presParOf" srcId="{12EE013D-1974-4D3A-BE56-2A12A44467DF}" destId="{3F451ADD-EA62-4521-AEE6-CE7534A031D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353234-270E-48F6-AE0F-3442B4980BAF}"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CA2FC7AF-E1AA-4A0D-B56A-53D090A37912}">
      <dgm:prSet phldrT="[Text]"/>
      <dgm:spPr/>
      <dgm:t>
        <a:bodyPr/>
        <a:lstStyle/>
        <a:p>
          <a:r>
            <a:rPr lang="en-US" dirty="0"/>
            <a:t>Do I have sufficient data to ensure my inference is primarily data-driven?</a:t>
          </a:r>
        </a:p>
      </dgm:t>
    </dgm:pt>
    <dgm:pt modelId="{4F4FEA52-1844-4010-A10E-2D521D617098}" type="parTrans" cxnId="{FFBE0F0B-1D3A-47C5-AFF5-851CDC35B959}">
      <dgm:prSet/>
      <dgm:spPr/>
      <dgm:t>
        <a:bodyPr/>
        <a:lstStyle/>
        <a:p>
          <a:endParaRPr lang="en-US"/>
        </a:p>
      </dgm:t>
    </dgm:pt>
    <dgm:pt modelId="{4971C994-2CEF-450C-8BF0-7869BB6491B4}" type="sibTrans" cxnId="{FFBE0F0B-1D3A-47C5-AFF5-851CDC35B959}">
      <dgm:prSet/>
      <dgm:spPr/>
      <dgm:t>
        <a:bodyPr/>
        <a:lstStyle/>
        <a:p>
          <a:endParaRPr lang="en-US"/>
        </a:p>
      </dgm:t>
    </dgm:pt>
    <dgm:pt modelId="{C2131324-D60D-40DD-8CDD-27DDB549D40C}">
      <dgm:prSet phldrT="[Text]"/>
      <dgm:spPr/>
      <dgm:t>
        <a:bodyPr/>
        <a:lstStyle/>
        <a:p>
          <a:r>
            <a:rPr lang="en-US" b="1" dirty="0">
              <a:solidFill>
                <a:schemeClr val="accent3">
                  <a:lumMod val="50000"/>
                </a:schemeClr>
              </a:solidFill>
            </a:rPr>
            <a:t>Model-Free: </a:t>
          </a:r>
          <a:r>
            <a:rPr lang="en-US" dirty="0">
              <a:solidFill>
                <a:schemeClr val="accent3">
                  <a:lumMod val="50000"/>
                </a:schemeClr>
              </a:solidFill>
            </a:rPr>
            <a:t>Can I demonstrate reliability without the need for a statistical model?</a:t>
          </a:r>
        </a:p>
      </dgm:t>
    </dgm:pt>
    <dgm:pt modelId="{31D11545-A150-468A-88DA-5D6903575D54}" type="parTrans" cxnId="{1922E56C-0021-402B-A2D4-C36885E4EEF3}">
      <dgm:prSet/>
      <dgm:spPr/>
      <dgm:t>
        <a:bodyPr/>
        <a:lstStyle/>
        <a:p>
          <a:endParaRPr lang="en-US"/>
        </a:p>
      </dgm:t>
    </dgm:pt>
    <dgm:pt modelId="{1E9D1E73-338C-4415-9256-0ACC1CDACD1B}" type="sibTrans" cxnId="{1922E56C-0021-402B-A2D4-C36885E4EEF3}">
      <dgm:prSet/>
      <dgm:spPr/>
      <dgm:t>
        <a:bodyPr/>
        <a:lstStyle/>
        <a:p>
          <a:endParaRPr lang="en-US"/>
        </a:p>
      </dgm:t>
    </dgm:pt>
    <dgm:pt modelId="{51E3A886-8ECA-47CD-BE2C-17E379DE0D13}">
      <dgm:prSet phldrT="[Text]"/>
      <dgm:spPr/>
      <dgm:t>
        <a:bodyPr/>
        <a:lstStyle/>
        <a:p>
          <a:r>
            <a:rPr lang="en-US" b="1" dirty="0">
              <a:solidFill>
                <a:schemeClr val="accent3">
                  <a:lumMod val="50000"/>
                </a:schemeClr>
              </a:solidFill>
            </a:rPr>
            <a:t>Model-Based: </a:t>
          </a:r>
          <a:r>
            <a:rPr lang="en-US" b="0" dirty="0">
              <a:solidFill>
                <a:schemeClr val="accent3">
                  <a:lumMod val="50000"/>
                </a:schemeClr>
              </a:solidFill>
            </a:rPr>
            <a:t>C</a:t>
          </a:r>
          <a:r>
            <a:rPr lang="en-US" dirty="0">
              <a:solidFill>
                <a:schemeClr val="accent3">
                  <a:lumMod val="50000"/>
                </a:schemeClr>
              </a:solidFill>
            </a:rPr>
            <a:t>an I distinguish an appropriate statistical model?</a:t>
          </a:r>
        </a:p>
      </dgm:t>
    </dgm:pt>
    <dgm:pt modelId="{FC87C59D-B3D4-4BDD-9486-39CB348CB17A}" type="parTrans" cxnId="{235301A9-918C-41E4-9008-57F6FD261396}">
      <dgm:prSet/>
      <dgm:spPr/>
      <dgm:t>
        <a:bodyPr/>
        <a:lstStyle/>
        <a:p>
          <a:endParaRPr lang="en-US"/>
        </a:p>
      </dgm:t>
    </dgm:pt>
    <dgm:pt modelId="{E2D2E09B-E41B-4D0D-9D76-C20DE53558EC}" type="sibTrans" cxnId="{235301A9-918C-41E4-9008-57F6FD261396}">
      <dgm:prSet/>
      <dgm:spPr/>
      <dgm:t>
        <a:bodyPr/>
        <a:lstStyle/>
        <a:p>
          <a:endParaRPr lang="en-US"/>
        </a:p>
      </dgm:t>
    </dgm:pt>
    <dgm:pt modelId="{DC365EB7-69E3-4393-AA5E-C13B3AC25E4F}">
      <dgm:prSet phldrT="[Text]"/>
      <dgm:spPr/>
      <dgm:t>
        <a:bodyPr/>
        <a:lstStyle/>
        <a:p>
          <a:r>
            <a:rPr lang="en-US" dirty="0"/>
            <a:t>If the inference cannot be completely data-driven, what is the alternative?</a:t>
          </a:r>
        </a:p>
      </dgm:t>
    </dgm:pt>
    <dgm:pt modelId="{F15C9D86-8295-42ED-BF46-FB4EFB6F030A}" type="parTrans" cxnId="{89F14AA8-6F8F-432E-833C-F6E4F29404F3}">
      <dgm:prSet/>
      <dgm:spPr/>
      <dgm:t>
        <a:bodyPr/>
        <a:lstStyle/>
        <a:p>
          <a:endParaRPr lang="en-US"/>
        </a:p>
      </dgm:t>
    </dgm:pt>
    <dgm:pt modelId="{2A4DC757-457F-4289-8867-EADEA0A1D9E5}" type="sibTrans" cxnId="{89F14AA8-6F8F-432E-833C-F6E4F29404F3}">
      <dgm:prSet/>
      <dgm:spPr/>
      <dgm:t>
        <a:bodyPr/>
        <a:lstStyle/>
        <a:p>
          <a:endParaRPr lang="en-US"/>
        </a:p>
      </dgm:t>
    </dgm:pt>
    <dgm:pt modelId="{45E2360A-EE7E-4B28-9AD6-6A0884883B1D}">
      <dgm:prSet phldrT="[Text]"/>
      <dgm:spPr/>
      <dgm:t>
        <a:bodyPr/>
        <a:lstStyle/>
        <a:p>
          <a:r>
            <a:rPr lang="en-US" b="0" dirty="0">
              <a:solidFill>
                <a:schemeClr val="accent4">
                  <a:lumMod val="75000"/>
                </a:schemeClr>
              </a:solidFill>
            </a:rPr>
            <a:t>Does the data corroborate with current understanding and beliefs regarding the product’s reliability?</a:t>
          </a:r>
          <a:endParaRPr lang="en-US" b="1" dirty="0">
            <a:solidFill>
              <a:schemeClr val="accent4">
                <a:lumMod val="75000"/>
              </a:schemeClr>
            </a:solidFill>
          </a:endParaRPr>
        </a:p>
      </dgm:t>
    </dgm:pt>
    <dgm:pt modelId="{90DB3FBC-683D-4A15-A56F-0DBD9F4D219C}" type="parTrans" cxnId="{C45A3EFB-96E4-4656-87FD-CD65993AB164}">
      <dgm:prSet/>
      <dgm:spPr/>
      <dgm:t>
        <a:bodyPr/>
        <a:lstStyle/>
        <a:p>
          <a:endParaRPr lang="en-US"/>
        </a:p>
      </dgm:t>
    </dgm:pt>
    <dgm:pt modelId="{9F7CC2CF-CA79-4A1C-906D-B27FB2E2C60B}" type="sibTrans" cxnId="{C45A3EFB-96E4-4656-87FD-CD65993AB164}">
      <dgm:prSet/>
      <dgm:spPr/>
      <dgm:t>
        <a:bodyPr/>
        <a:lstStyle/>
        <a:p>
          <a:endParaRPr lang="en-US"/>
        </a:p>
      </dgm:t>
    </dgm:pt>
    <dgm:pt modelId="{8F124909-9062-4E29-B862-0A541BB992F3}">
      <dgm:prSet phldrT="[Text]"/>
      <dgm:spPr/>
      <dgm:t>
        <a:bodyPr/>
        <a:lstStyle/>
        <a:p>
          <a:r>
            <a:rPr lang="en-US" dirty="0"/>
            <a:t>“</a:t>
          </a:r>
          <a:r>
            <a:rPr lang="en-US" b="1" dirty="0">
              <a:solidFill>
                <a:schemeClr val="accent5"/>
              </a:solidFill>
            </a:rPr>
            <a:t>Evidence-driven</a:t>
          </a:r>
          <a:r>
            <a:rPr lang="en-US" dirty="0"/>
            <a:t>” </a:t>
          </a:r>
          <a:r>
            <a:rPr lang="en-US" dirty="0">
              <a:solidFill>
                <a:schemeClr val="accent4">
                  <a:lumMod val="75000"/>
                </a:schemeClr>
              </a:solidFill>
            </a:rPr>
            <a:t>approach.</a:t>
          </a:r>
        </a:p>
      </dgm:t>
    </dgm:pt>
    <dgm:pt modelId="{10F1E666-E7B6-47A0-A40B-A123CBCDFC9A}" type="parTrans" cxnId="{41A5EE02-F8D4-45D8-B02E-17982AE6D954}">
      <dgm:prSet/>
      <dgm:spPr/>
      <dgm:t>
        <a:bodyPr/>
        <a:lstStyle/>
        <a:p>
          <a:endParaRPr lang="en-US"/>
        </a:p>
      </dgm:t>
    </dgm:pt>
    <dgm:pt modelId="{B484E7A4-BDA5-42E2-A110-CB2F812B5618}" type="sibTrans" cxnId="{41A5EE02-F8D4-45D8-B02E-17982AE6D954}">
      <dgm:prSet/>
      <dgm:spPr/>
      <dgm:t>
        <a:bodyPr/>
        <a:lstStyle/>
        <a:p>
          <a:endParaRPr lang="en-US"/>
        </a:p>
      </dgm:t>
    </dgm:pt>
    <dgm:pt modelId="{DDBD5990-8B1A-4725-9B2F-14B770A1D586}" type="pres">
      <dgm:prSet presAssocID="{A2353234-270E-48F6-AE0F-3442B4980BAF}" presName="linearFlow" presStyleCnt="0">
        <dgm:presLayoutVars>
          <dgm:dir/>
          <dgm:animLvl val="lvl"/>
          <dgm:resizeHandles val="exact"/>
        </dgm:presLayoutVars>
      </dgm:prSet>
      <dgm:spPr/>
    </dgm:pt>
    <dgm:pt modelId="{AA6E63FE-3C66-4B09-8A38-FA7704382B8D}" type="pres">
      <dgm:prSet presAssocID="{CA2FC7AF-E1AA-4A0D-B56A-53D090A37912}" presName="composite" presStyleCnt="0"/>
      <dgm:spPr/>
    </dgm:pt>
    <dgm:pt modelId="{3B4F14D8-099D-4288-8321-905AFF6E06AA}" type="pres">
      <dgm:prSet presAssocID="{CA2FC7AF-E1AA-4A0D-B56A-53D090A37912}" presName="parentText" presStyleLbl="alignNode1" presStyleIdx="0" presStyleCnt="2">
        <dgm:presLayoutVars>
          <dgm:chMax val="1"/>
          <dgm:bulletEnabled val="1"/>
        </dgm:presLayoutVars>
      </dgm:prSet>
      <dgm:spPr/>
    </dgm:pt>
    <dgm:pt modelId="{34849E2E-26FF-49DC-9327-5D3EB56FEDBC}" type="pres">
      <dgm:prSet presAssocID="{CA2FC7AF-E1AA-4A0D-B56A-53D090A37912}" presName="descendantText" presStyleLbl="alignAcc1" presStyleIdx="0" presStyleCnt="2">
        <dgm:presLayoutVars>
          <dgm:bulletEnabled val="1"/>
        </dgm:presLayoutVars>
      </dgm:prSet>
      <dgm:spPr/>
    </dgm:pt>
    <dgm:pt modelId="{9262A50F-FE18-4C23-BBF5-DF528BAE342E}" type="pres">
      <dgm:prSet presAssocID="{4971C994-2CEF-450C-8BF0-7869BB6491B4}" presName="sp" presStyleCnt="0"/>
      <dgm:spPr/>
    </dgm:pt>
    <dgm:pt modelId="{33B5455F-4B73-4680-9776-075F93C0AF57}" type="pres">
      <dgm:prSet presAssocID="{DC365EB7-69E3-4393-AA5E-C13B3AC25E4F}" presName="composite" presStyleCnt="0"/>
      <dgm:spPr/>
    </dgm:pt>
    <dgm:pt modelId="{B36F4B51-6D8F-4204-9D83-5988B0A3B268}" type="pres">
      <dgm:prSet presAssocID="{DC365EB7-69E3-4393-AA5E-C13B3AC25E4F}" presName="parentText" presStyleLbl="alignNode1" presStyleIdx="1" presStyleCnt="2">
        <dgm:presLayoutVars>
          <dgm:chMax val="1"/>
          <dgm:bulletEnabled val="1"/>
        </dgm:presLayoutVars>
      </dgm:prSet>
      <dgm:spPr/>
    </dgm:pt>
    <dgm:pt modelId="{6A3975F9-D45B-485B-A3E1-35771A023C66}" type="pres">
      <dgm:prSet presAssocID="{DC365EB7-69E3-4393-AA5E-C13B3AC25E4F}" presName="descendantText" presStyleLbl="alignAcc1" presStyleIdx="1" presStyleCnt="2">
        <dgm:presLayoutVars>
          <dgm:bulletEnabled val="1"/>
        </dgm:presLayoutVars>
      </dgm:prSet>
      <dgm:spPr/>
    </dgm:pt>
  </dgm:ptLst>
  <dgm:cxnLst>
    <dgm:cxn modelId="{41A5EE02-F8D4-45D8-B02E-17982AE6D954}" srcId="{45E2360A-EE7E-4B28-9AD6-6A0884883B1D}" destId="{8F124909-9062-4E29-B862-0A541BB992F3}" srcOrd="0" destOrd="0" parTransId="{10F1E666-E7B6-47A0-A40B-A123CBCDFC9A}" sibTransId="{B484E7A4-BDA5-42E2-A110-CB2F812B5618}"/>
    <dgm:cxn modelId="{FFBE0F0B-1D3A-47C5-AFF5-851CDC35B959}" srcId="{A2353234-270E-48F6-AE0F-3442B4980BAF}" destId="{CA2FC7AF-E1AA-4A0D-B56A-53D090A37912}" srcOrd="0" destOrd="0" parTransId="{4F4FEA52-1844-4010-A10E-2D521D617098}" sibTransId="{4971C994-2CEF-450C-8BF0-7869BB6491B4}"/>
    <dgm:cxn modelId="{95422B41-642F-4B8D-AC5F-AE05E391CB67}" type="presOf" srcId="{8F124909-9062-4E29-B862-0A541BB992F3}" destId="{6A3975F9-D45B-485B-A3E1-35771A023C66}" srcOrd="0" destOrd="1" presId="urn:microsoft.com/office/officeart/2005/8/layout/chevron2"/>
    <dgm:cxn modelId="{12FBAF62-DC97-4D92-903D-20A4434302B7}" type="presOf" srcId="{45E2360A-EE7E-4B28-9AD6-6A0884883B1D}" destId="{6A3975F9-D45B-485B-A3E1-35771A023C66}" srcOrd="0" destOrd="0" presId="urn:microsoft.com/office/officeart/2005/8/layout/chevron2"/>
    <dgm:cxn modelId="{0591706A-FF59-4721-A839-FAEC910A7117}" type="presOf" srcId="{DC365EB7-69E3-4393-AA5E-C13B3AC25E4F}" destId="{B36F4B51-6D8F-4204-9D83-5988B0A3B268}" srcOrd="0" destOrd="0" presId="urn:microsoft.com/office/officeart/2005/8/layout/chevron2"/>
    <dgm:cxn modelId="{1922E56C-0021-402B-A2D4-C36885E4EEF3}" srcId="{CA2FC7AF-E1AA-4A0D-B56A-53D090A37912}" destId="{C2131324-D60D-40DD-8CDD-27DDB549D40C}" srcOrd="0" destOrd="0" parTransId="{31D11545-A150-468A-88DA-5D6903575D54}" sibTransId="{1E9D1E73-338C-4415-9256-0ACC1CDACD1B}"/>
    <dgm:cxn modelId="{B9EC3690-2D92-401D-8A11-B6AAC2407516}" type="presOf" srcId="{C2131324-D60D-40DD-8CDD-27DDB549D40C}" destId="{34849E2E-26FF-49DC-9327-5D3EB56FEDBC}" srcOrd="0" destOrd="0" presId="urn:microsoft.com/office/officeart/2005/8/layout/chevron2"/>
    <dgm:cxn modelId="{89F14AA8-6F8F-432E-833C-F6E4F29404F3}" srcId="{A2353234-270E-48F6-AE0F-3442B4980BAF}" destId="{DC365EB7-69E3-4393-AA5E-C13B3AC25E4F}" srcOrd="1" destOrd="0" parTransId="{F15C9D86-8295-42ED-BF46-FB4EFB6F030A}" sibTransId="{2A4DC757-457F-4289-8867-EADEA0A1D9E5}"/>
    <dgm:cxn modelId="{235301A9-918C-41E4-9008-57F6FD261396}" srcId="{CA2FC7AF-E1AA-4A0D-B56A-53D090A37912}" destId="{51E3A886-8ECA-47CD-BE2C-17E379DE0D13}" srcOrd="1" destOrd="0" parTransId="{FC87C59D-B3D4-4BDD-9486-39CB348CB17A}" sibTransId="{E2D2E09B-E41B-4D0D-9D76-C20DE53558EC}"/>
    <dgm:cxn modelId="{32DEE7D5-BBEC-458F-8E95-989395084C41}" type="presOf" srcId="{51E3A886-8ECA-47CD-BE2C-17E379DE0D13}" destId="{34849E2E-26FF-49DC-9327-5D3EB56FEDBC}" srcOrd="0" destOrd="1" presId="urn:microsoft.com/office/officeart/2005/8/layout/chevron2"/>
    <dgm:cxn modelId="{073AF8D9-EE2A-492D-83FA-34BA87BCEF5A}" type="presOf" srcId="{A2353234-270E-48F6-AE0F-3442B4980BAF}" destId="{DDBD5990-8B1A-4725-9B2F-14B770A1D586}" srcOrd="0" destOrd="0" presId="urn:microsoft.com/office/officeart/2005/8/layout/chevron2"/>
    <dgm:cxn modelId="{B3C6BFF8-99E9-4A76-90D6-3E0449231E77}" type="presOf" srcId="{CA2FC7AF-E1AA-4A0D-B56A-53D090A37912}" destId="{3B4F14D8-099D-4288-8321-905AFF6E06AA}" srcOrd="0" destOrd="0" presId="urn:microsoft.com/office/officeart/2005/8/layout/chevron2"/>
    <dgm:cxn modelId="{C45A3EFB-96E4-4656-87FD-CD65993AB164}" srcId="{DC365EB7-69E3-4393-AA5E-C13B3AC25E4F}" destId="{45E2360A-EE7E-4B28-9AD6-6A0884883B1D}" srcOrd="0" destOrd="0" parTransId="{90DB3FBC-683D-4A15-A56F-0DBD9F4D219C}" sibTransId="{9F7CC2CF-CA79-4A1C-906D-B27FB2E2C60B}"/>
    <dgm:cxn modelId="{12BB1081-D84C-400F-B99A-5D4285A57EEB}" type="presParOf" srcId="{DDBD5990-8B1A-4725-9B2F-14B770A1D586}" destId="{AA6E63FE-3C66-4B09-8A38-FA7704382B8D}" srcOrd="0" destOrd="0" presId="urn:microsoft.com/office/officeart/2005/8/layout/chevron2"/>
    <dgm:cxn modelId="{3697E810-201A-4059-8FA2-5A3AE54AE0B8}" type="presParOf" srcId="{AA6E63FE-3C66-4B09-8A38-FA7704382B8D}" destId="{3B4F14D8-099D-4288-8321-905AFF6E06AA}" srcOrd="0" destOrd="0" presId="urn:microsoft.com/office/officeart/2005/8/layout/chevron2"/>
    <dgm:cxn modelId="{685DFA91-F2C1-4732-A2B3-460C4626FA75}" type="presParOf" srcId="{AA6E63FE-3C66-4B09-8A38-FA7704382B8D}" destId="{34849E2E-26FF-49DC-9327-5D3EB56FEDBC}" srcOrd="1" destOrd="0" presId="urn:microsoft.com/office/officeart/2005/8/layout/chevron2"/>
    <dgm:cxn modelId="{1AEE2541-DA8E-416D-A44B-35D6EEE6B107}" type="presParOf" srcId="{DDBD5990-8B1A-4725-9B2F-14B770A1D586}" destId="{9262A50F-FE18-4C23-BBF5-DF528BAE342E}" srcOrd="1" destOrd="0" presId="urn:microsoft.com/office/officeart/2005/8/layout/chevron2"/>
    <dgm:cxn modelId="{F9A8CB07-A659-4361-A2E7-FDDF085F9920}" type="presParOf" srcId="{DDBD5990-8B1A-4725-9B2F-14B770A1D586}" destId="{33B5455F-4B73-4680-9776-075F93C0AF57}" srcOrd="2" destOrd="0" presId="urn:microsoft.com/office/officeart/2005/8/layout/chevron2"/>
    <dgm:cxn modelId="{223ABE56-A7F4-4C8B-841E-630BB2515793}" type="presParOf" srcId="{33B5455F-4B73-4680-9776-075F93C0AF57}" destId="{B36F4B51-6D8F-4204-9D83-5988B0A3B268}" srcOrd="0" destOrd="0" presId="urn:microsoft.com/office/officeart/2005/8/layout/chevron2"/>
    <dgm:cxn modelId="{5FCADBFF-2201-4B83-90DD-123C6DD18669}" type="presParOf" srcId="{33B5455F-4B73-4680-9776-075F93C0AF57}" destId="{6A3975F9-D45B-485B-A3E1-35771A023C6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AAA24-1643-47D6-B6A8-F7D8D6686285}">
      <dsp:nvSpPr>
        <dsp:cNvPr id="0" name=""/>
        <dsp:cNvSpPr/>
      </dsp:nvSpPr>
      <dsp:spPr>
        <a:xfrm>
          <a:off x="0" y="60689"/>
          <a:ext cx="7126355" cy="65637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Test data have measurement uncertainty, are limited to a restrictive set of inputs and conditions, and are relatively few in number. </a:t>
          </a:r>
        </a:p>
      </dsp:txBody>
      <dsp:txXfrm>
        <a:off x="32041" y="92730"/>
        <a:ext cx="7062273" cy="592288"/>
      </dsp:txXfrm>
    </dsp:sp>
    <dsp:sp modelId="{3B4F29A3-03EF-4B39-A16C-47F15F8704B5}">
      <dsp:nvSpPr>
        <dsp:cNvPr id="0" name=""/>
        <dsp:cNvSpPr/>
      </dsp:nvSpPr>
      <dsp:spPr>
        <a:xfrm>
          <a:off x="0" y="766019"/>
          <a:ext cx="7126355" cy="65637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Statistical models may be inadequate or insufficiently justified for modeling the data.</a:t>
          </a:r>
        </a:p>
      </dsp:txBody>
      <dsp:txXfrm>
        <a:off x="32041" y="798060"/>
        <a:ext cx="7062273" cy="592288"/>
      </dsp:txXfrm>
    </dsp:sp>
    <dsp:sp modelId="{FFD0681A-B926-4B0C-81DB-BD3555D24EE6}">
      <dsp:nvSpPr>
        <dsp:cNvPr id="0" name=""/>
        <dsp:cNvSpPr/>
      </dsp:nvSpPr>
      <dsp:spPr>
        <a:xfrm>
          <a:off x="0" y="1471349"/>
          <a:ext cx="7126355" cy="656370"/>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Not all uncertainties can be straightforwardly quantified.</a:t>
          </a:r>
        </a:p>
      </dsp:txBody>
      <dsp:txXfrm>
        <a:off x="32041" y="1503390"/>
        <a:ext cx="7062273" cy="592288"/>
      </dsp:txXfrm>
    </dsp:sp>
    <dsp:sp modelId="{41C342A4-2571-42E6-8421-AF119FD59259}">
      <dsp:nvSpPr>
        <dsp:cNvPr id="0" name=""/>
        <dsp:cNvSpPr/>
      </dsp:nvSpPr>
      <dsp:spPr>
        <a:xfrm>
          <a:off x="0" y="2176680"/>
          <a:ext cx="7126355" cy="65637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Quantities of interest may be poorly defined.</a:t>
          </a:r>
        </a:p>
      </dsp:txBody>
      <dsp:txXfrm>
        <a:off x="32041" y="2208721"/>
        <a:ext cx="7062273" cy="592288"/>
      </dsp:txXfrm>
    </dsp:sp>
    <dsp:sp modelId="{3F451ADD-EA62-4521-AEE6-CE7534A031D0}">
      <dsp:nvSpPr>
        <dsp:cNvPr id="0" name=""/>
        <dsp:cNvSpPr/>
      </dsp:nvSpPr>
      <dsp:spPr>
        <a:xfrm>
          <a:off x="0" y="2882010"/>
          <a:ext cx="7126355" cy="65637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Experts state of knowledge is imperfect.</a:t>
          </a:r>
        </a:p>
      </dsp:txBody>
      <dsp:txXfrm>
        <a:off x="32041" y="2914051"/>
        <a:ext cx="7062273" cy="592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F14D8-099D-4288-8321-905AFF6E06AA}">
      <dsp:nvSpPr>
        <dsp:cNvPr id="0" name=""/>
        <dsp:cNvSpPr/>
      </dsp:nvSpPr>
      <dsp:spPr>
        <a:xfrm rot="5400000">
          <a:off x="-326231" y="326692"/>
          <a:ext cx="2174874" cy="1522412"/>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Do I have sufficient data to ensure my inference is primarily data-driven?</a:t>
          </a:r>
        </a:p>
      </dsp:txBody>
      <dsp:txXfrm rot="-5400000">
        <a:off x="0" y="761667"/>
        <a:ext cx="1522412" cy="652462"/>
      </dsp:txXfrm>
    </dsp:sp>
    <dsp:sp modelId="{34849E2E-26FF-49DC-9327-5D3EB56FEDBC}">
      <dsp:nvSpPr>
        <dsp:cNvPr id="0" name=""/>
        <dsp:cNvSpPr/>
      </dsp:nvSpPr>
      <dsp:spPr>
        <a:xfrm rot="5400000">
          <a:off x="3102371" y="-1579498"/>
          <a:ext cx="1413668" cy="457358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solidFill>
                <a:schemeClr val="accent3">
                  <a:lumMod val="50000"/>
                </a:schemeClr>
              </a:solidFill>
            </a:rPr>
            <a:t>Model-Free: </a:t>
          </a:r>
          <a:r>
            <a:rPr lang="en-US" sz="1800" kern="1200" dirty="0">
              <a:solidFill>
                <a:schemeClr val="accent3">
                  <a:lumMod val="50000"/>
                </a:schemeClr>
              </a:solidFill>
            </a:rPr>
            <a:t>Can I demonstrate reliability without the need for a statistical model?</a:t>
          </a:r>
        </a:p>
        <a:p>
          <a:pPr marL="171450" lvl="1" indent="-171450" algn="l" defTabSz="800100">
            <a:lnSpc>
              <a:spcPct val="90000"/>
            </a:lnSpc>
            <a:spcBef>
              <a:spcPct val="0"/>
            </a:spcBef>
            <a:spcAft>
              <a:spcPct val="15000"/>
            </a:spcAft>
            <a:buChar char="•"/>
          </a:pPr>
          <a:r>
            <a:rPr lang="en-US" sz="1800" b="1" kern="1200" dirty="0">
              <a:solidFill>
                <a:schemeClr val="accent3">
                  <a:lumMod val="50000"/>
                </a:schemeClr>
              </a:solidFill>
            </a:rPr>
            <a:t>Model-Based: </a:t>
          </a:r>
          <a:r>
            <a:rPr lang="en-US" sz="1800" b="0" kern="1200" dirty="0">
              <a:solidFill>
                <a:schemeClr val="accent3">
                  <a:lumMod val="50000"/>
                </a:schemeClr>
              </a:solidFill>
            </a:rPr>
            <a:t>C</a:t>
          </a:r>
          <a:r>
            <a:rPr lang="en-US" sz="1800" kern="1200" dirty="0">
              <a:solidFill>
                <a:schemeClr val="accent3">
                  <a:lumMod val="50000"/>
                </a:schemeClr>
              </a:solidFill>
            </a:rPr>
            <a:t>an I distinguish an appropriate statistical model?</a:t>
          </a:r>
        </a:p>
      </dsp:txBody>
      <dsp:txXfrm rot="-5400000">
        <a:off x="1522412" y="69471"/>
        <a:ext cx="4504577" cy="1275648"/>
      </dsp:txXfrm>
    </dsp:sp>
    <dsp:sp modelId="{B36F4B51-6D8F-4204-9D83-5988B0A3B268}">
      <dsp:nvSpPr>
        <dsp:cNvPr id="0" name=""/>
        <dsp:cNvSpPr/>
      </dsp:nvSpPr>
      <dsp:spPr>
        <a:xfrm rot="5400000">
          <a:off x="-326231" y="2214895"/>
          <a:ext cx="2174874" cy="1522412"/>
        </a:xfrm>
        <a:prstGeom prst="chevron">
          <a:avLst/>
        </a:prstGeom>
        <a:solidFill>
          <a:schemeClr val="accent3">
            <a:hueOff val="10993999"/>
            <a:satOff val="-7943"/>
            <a:lumOff val="2941"/>
            <a:alphaOff val="0"/>
          </a:schemeClr>
        </a:solidFill>
        <a:ln w="25400" cap="flat" cmpd="sng" algn="ctr">
          <a:solidFill>
            <a:schemeClr val="accent3">
              <a:hueOff val="10993999"/>
              <a:satOff val="-7943"/>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If the inference cannot be completely data-driven, what is the alternative?</a:t>
          </a:r>
        </a:p>
      </dsp:txBody>
      <dsp:txXfrm rot="-5400000">
        <a:off x="0" y="2649870"/>
        <a:ext cx="1522412" cy="652462"/>
      </dsp:txXfrm>
    </dsp:sp>
    <dsp:sp modelId="{6A3975F9-D45B-485B-A3E1-35771A023C66}">
      <dsp:nvSpPr>
        <dsp:cNvPr id="0" name=""/>
        <dsp:cNvSpPr/>
      </dsp:nvSpPr>
      <dsp:spPr>
        <a:xfrm rot="5400000">
          <a:off x="3102371" y="308704"/>
          <a:ext cx="1413668" cy="4573587"/>
        </a:xfrm>
        <a:prstGeom prst="round2SameRect">
          <a:avLst/>
        </a:prstGeom>
        <a:solidFill>
          <a:schemeClr val="lt1">
            <a:alpha val="90000"/>
            <a:hueOff val="0"/>
            <a:satOff val="0"/>
            <a:lumOff val="0"/>
            <a:alphaOff val="0"/>
          </a:schemeClr>
        </a:solidFill>
        <a:ln w="25400" cap="flat" cmpd="sng" algn="ctr">
          <a:solidFill>
            <a:schemeClr val="accent3">
              <a:hueOff val="10993999"/>
              <a:satOff val="-7943"/>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accent4">
                  <a:lumMod val="75000"/>
                </a:schemeClr>
              </a:solidFill>
            </a:rPr>
            <a:t>Does the data corroborate with current understanding and beliefs regarding the product’s reliability?</a:t>
          </a:r>
          <a:endParaRPr lang="en-US" sz="1800" b="1" kern="1200" dirty="0">
            <a:solidFill>
              <a:schemeClr val="accent4">
                <a:lumMod val="75000"/>
              </a:schemeClr>
            </a:solidFill>
          </a:endParaRPr>
        </a:p>
        <a:p>
          <a:pPr marL="342900" lvl="2" indent="-171450" algn="l" defTabSz="800100">
            <a:lnSpc>
              <a:spcPct val="90000"/>
            </a:lnSpc>
            <a:spcBef>
              <a:spcPct val="0"/>
            </a:spcBef>
            <a:spcAft>
              <a:spcPct val="15000"/>
            </a:spcAft>
            <a:buChar char="•"/>
          </a:pPr>
          <a:r>
            <a:rPr lang="en-US" sz="1800" kern="1200" dirty="0"/>
            <a:t>“</a:t>
          </a:r>
          <a:r>
            <a:rPr lang="en-US" sz="1800" b="1" kern="1200" dirty="0">
              <a:solidFill>
                <a:schemeClr val="accent5"/>
              </a:solidFill>
            </a:rPr>
            <a:t>Evidence-driven</a:t>
          </a:r>
          <a:r>
            <a:rPr lang="en-US" sz="1800" kern="1200" dirty="0"/>
            <a:t>” </a:t>
          </a:r>
          <a:r>
            <a:rPr lang="en-US" sz="1800" kern="1200" dirty="0">
              <a:solidFill>
                <a:schemeClr val="accent4">
                  <a:lumMod val="75000"/>
                </a:schemeClr>
              </a:solidFill>
            </a:rPr>
            <a:t>approach.</a:t>
          </a:r>
        </a:p>
      </dsp:txBody>
      <dsp:txXfrm rot="-5400000">
        <a:off x="1522412" y="1957673"/>
        <a:ext cx="4504577" cy="1275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2E8FA7-2F4C-5D49-9BA4-AF921E49AE74}" type="datetime1">
              <a:rPr lang="en-US" smtClean="0"/>
              <a:pPr/>
              <a:t>3/2/2018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337E74-6FDC-BA4C-B798-CEB3174D958C}" type="slidenum">
              <a:rPr lang="en-US" smtClean="0"/>
              <a:pPr/>
              <a:t>‹#›</a:t>
            </a:fld>
            <a:endParaRPr lang="en-US"/>
          </a:p>
        </p:txBody>
      </p:sp>
    </p:spTree>
    <p:extLst>
      <p:ext uri="{BB962C8B-B14F-4D97-AF65-F5344CB8AC3E}">
        <p14:creationId xmlns:p14="http://schemas.microsoft.com/office/powerpoint/2010/main" val="422434989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6B0FB-EA67-3A40-825F-8F252A860502}" type="datetime1">
              <a:rPr lang="en-US" smtClean="0"/>
              <a:pPr/>
              <a:t>3/2/2018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C66A3-1D14-8C46-8C0C-97773EFB716B}" type="slidenum">
              <a:rPr lang="en-US" smtClean="0"/>
              <a:pPr/>
              <a:t>‹#›</a:t>
            </a:fld>
            <a:endParaRPr lang="en-US"/>
          </a:p>
        </p:txBody>
      </p:sp>
    </p:spTree>
    <p:extLst>
      <p:ext uri="{BB962C8B-B14F-4D97-AF65-F5344CB8AC3E}">
        <p14:creationId xmlns:p14="http://schemas.microsoft.com/office/powerpoint/2010/main" val="210733337"/>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90524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65544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Analysts tend to mitigate “insufficient data” with statistical models. But if there is limited data with no physical model backing up the statistical model, any inference is more model-driven than data-driven. This technique also doesn’t cover the other barriers given. </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6535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8516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188973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6" descr="SNL_Stacked_White.png"/>
          <p:cNvPicPr>
            <a:picLocks noChangeAspect="1"/>
          </p:cNvPicPr>
          <p:nvPr/>
        </p:nvPicPr>
        <p:blipFill>
          <a:blip r:embed="rId2"/>
          <a:srcRect/>
          <a:stretch>
            <a:fillRect/>
          </a:stretch>
        </p:blipFill>
        <p:spPr bwMode="auto">
          <a:xfrm>
            <a:off x="6934200" y="1008063"/>
            <a:ext cx="1524000"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1227138" y="1185863"/>
            <a:ext cx="5394325" cy="304800"/>
          </a:xfrm>
          <a:prstGeom prst="rect">
            <a:avLst/>
          </a:prstGeom>
          <a:noFill/>
          <a:ln w="9525">
            <a:noFill/>
            <a:miter lim="800000"/>
            <a:headEnd/>
            <a:tailEnd/>
          </a:ln>
        </p:spPr>
      </p:pic>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userDrawn="1"/>
        </p:nvPicPr>
        <p:blipFill>
          <a:blip r:embed="rId4"/>
          <a:srcRect/>
          <a:stretch>
            <a:fillRect/>
          </a:stretch>
        </p:blipFill>
        <p:spPr bwMode="auto">
          <a:xfrm>
            <a:off x="212725" y="6119813"/>
            <a:ext cx="1023938" cy="247650"/>
          </a:xfrm>
          <a:prstGeom prst="rect">
            <a:avLst/>
          </a:prstGeom>
          <a:noFill/>
          <a:ln w="9525">
            <a:noFill/>
            <a:miter lim="800000"/>
            <a:headEnd/>
            <a:tailEnd/>
          </a:ln>
        </p:spPr>
      </p:pic>
      <p:sp>
        <p:nvSpPr>
          <p:cNvPr id="2" name="Title 1"/>
          <p:cNvSpPr>
            <a:spLocks noGrp="1"/>
          </p:cNvSpPr>
          <p:nvPr>
            <p:ph type="ctrTitle"/>
          </p:nvPr>
        </p:nvSpPr>
        <p:spPr>
          <a:xfrm>
            <a:off x="920646" y="4260258"/>
            <a:ext cx="77724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044352" y="5173652"/>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31" name="Rectangle 4"/>
          <p:cNvSpPr>
            <a:spLocks noGrp="1" noChangeArrowheads="1"/>
          </p:cNvSpPr>
          <p:nvPr>
            <p:ph type="dt" sz="half" idx="2"/>
          </p:nvPr>
        </p:nvSpPr>
        <p:spPr bwMode="auto">
          <a:xfrm>
            <a:off x="109536" y="4197659"/>
            <a:ext cx="931864"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3A661A9-AB95-644B-88B2-9DDC7A23F4F4}" type="datetime1">
              <a:rPr lang="en-US" smtClean="0"/>
              <a:pPr/>
              <a:t>3/2/2018</a:t>
            </a:fld>
            <a:endParaRPr lang="en-US" dirty="0"/>
          </a:p>
        </p:txBody>
      </p:sp>
      <p:pic>
        <p:nvPicPr>
          <p:cNvPr id="32" name="Picture 12" descr="NNSAlogo_Black.jpg"/>
          <p:cNvPicPr>
            <a:picLocks noChangeAspect="1"/>
          </p:cNvPicPr>
          <p:nvPr userDrawn="1"/>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124199" y="6172200"/>
            <a:ext cx="5655235" cy="276999"/>
          </a:xfrm>
          <a:prstGeom prst="rect">
            <a:avLst/>
          </a:prstGeom>
          <a:noFill/>
        </p:spPr>
        <p:txBody>
          <a:bodyPr wrap="square">
            <a:spAutoFit/>
          </a:bodyPr>
          <a:lstStyle/>
          <a:p>
            <a:r>
              <a:rPr lang="en-US" sz="600" dirty="0">
                <a:latin typeface="Arial" charset="0"/>
                <a:ea typeface="Arial" charset="0"/>
                <a:cs typeface="Arial" charset="0"/>
              </a:rPr>
              <a:t>Sandia National Laboratories is a </a:t>
            </a:r>
            <a:r>
              <a:rPr lang="en-US" sz="600" dirty="0" err="1">
                <a:latin typeface="Arial" charset="0"/>
                <a:ea typeface="Arial" charset="0"/>
                <a:cs typeface="Arial" charset="0"/>
              </a:rPr>
              <a:t>multimission</a:t>
            </a:r>
            <a:r>
              <a:rPr lang="en-US" sz="600" dirty="0">
                <a:latin typeface="Arial" charset="0"/>
                <a:ea typeface="Arial" charset="0"/>
                <a:cs typeface="Arial" charset="0"/>
              </a:rPr>
              <a:t> laboratory managed and operated by National Technology and Engineering Solutions of Sandia, LLC, a wholly owned subsidiary of Honeywell International, Inc., for the U.S. Department of Energy’s National Nuclear Security Administration under contract DE-NA0003525. </a:t>
            </a:r>
          </a:p>
        </p:txBody>
      </p:sp>
      <p:pic>
        <p:nvPicPr>
          <p:cNvPr id="21" name="Picture 2" descr="C:\Users\jtnewco.SANDIA\AppData\Local\Microsoft\Windows\Temporary Internet Files\Content.Outlook\WU0H9MAY\SandiaStatSciences_LogoFinal (2).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0" y="2497158"/>
            <a:ext cx="1341707" cy="1675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Statistics"/>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9182" r="13155"/>
          <a:stretch/>
        </p:blipFill>
        <p:spPr bwMode="auto">
          <a:xfrm>
            <a:off x="1395547" y="2519837"/>
            <a:ext cx="4949594" cy="1667618"/>
          </a:xfrm>
          <a:prstGeom prst="roundRect">
            <a:avLst>
              <a:gd name="adj" fmla="val 1571"/>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411098" y="2514600"/>
            <a:ext cx="2732902" cy="1701852"/>
          </a:xfrm>
          <a:prstGeom prst="roundRect">
            <a:avLst>
              <a:gd name="adj" fmla="val 2305"/>
            </a:avLst>
          </a:prstGeom>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D31639C-5EF8-8C48-833F-078F90087180}" type="datetime1">
              <a:rPr lang="en-US" smtClean="0"/>
              <a:pPr/>
              <a:t>3/2/2018</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pPr/>
              <a:t>3/2/2018</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1CFF6A9-F7ED-464D-9ECE-18CDAAFFF013}" type="datetime1">
              <a:rPr lang="en-US" smtClean="0"/>
              <a:pPr/>
              <a:t>3/2/2018</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865AE2-28C7-4947-8319-D60EEB07BE79}" type="datetime1">
              <a:rPr lang="en-US" smtClean="0"/>
              <a:pPr/>
              <a:t>3/2/2018</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6782EBC-51D7-AB40-8702-393A26BF0924}" type="datetime1">
              <a:rPr lang="en-US" smtClean="0"/>
              <a:pPr/>
              <a:t>3/2/2018</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99A187D-6C3F-6D41-880E-F6B6C4095670}" type="datetime1">
              <a:rPr lang="en-US" smtClean="0"/>
              <a:pPr/>
              <a:t>3/2/2018</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A07F8E1-8F00-1645-9B46-B2F7ACC8F53A}" type="datetime1">
              <a:rPr lang="en-US" smtClean="0"/>
              <a:pPr/>
              <a:t>3/2/2018</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2800"/>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fld id="{8138B7F0-25BC-B045-8049-7CADA7B3A1D1}" type="datetime1">
              <a:rPr lang="en-US" smtClean="0"/>
              <a:pPr/>
              <a:t>3/2/2018</a:t>
            </a:fld>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676633"/>
            <a:ext cx="3768892"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3852060" y="1676633"/>
            <a:ext cx="2286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676633"/>
            <a:ext cx="2917136"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227138" y="711359"/>
            <a:ext cx="539432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1B799630-9E30-DE4D-BE8D-4E9CA304B925}" type="datetime1">
              <a:rPr lang="en-US" smtClean="0"/>
              <a:pPr/>
              <a:t>3/2/2018</a:t>
            </a:fld>
            <a:endParaRPr lang="en-US"/>
          </a:p>
        </p:txBody>
      </p:sp>
      <p:pic>
        <p:nvPicPr>
          <p:cNvPr id="20" name="Picture 12" descr="NNSAlogo_Black.jpg"/>
          <p:cNvPicPr>
            <a:picLocks noChangeAspect="1"/>
          </p:cNvPicPr>
          <p:nvPr userDrawn="1"/>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3124200" y="6172200"/>
            <a:ext cx="5709024" cy="276999"/>
          </a:xfrm>
          <a:prstGeom prst="rect">
            <a:avLst/>
          </a:prstGeom>
          <a:noFill/>
        </p:spPr>
        <p:txBody>
          <a:bodyPr wrap="square">
            <a:spAutoFit/>
          </a:bodyPr>
          <a:lstStyle/>
          <a:p>
            <a:r>
              <a:rPr lang="en-US" sz="600" kern="1200" dirty="0">
                <a:solidFill>
                  <a:schemeClr val="tx1"/>
                </a:solidFill>
                <a:effectLst/>
                <a:latin typeface="+mn-lt"/>
                <a:ea typeface="+mn-ea"/>
                <a:cs typeface="Arial"/>
              </a:rPr>
              <a:t>Sandia National Laboratories is a </a:t>
            </a:r>
            <a:r>
              <a:rPr lang="en-US" sz="600" kern="1200" dirty="0" err="1">
                <a:solidFill>
                  <a:schemeClr val="tx1"/>
                </a:solidFill>
                <a:effectLst/>
                <a:latin typeface="+mn-lt"/>
                <a:ea typeface="+mn-ea"/>
                <a:cs typeface="Arial"/>
              </a:rPr>
              <a:t>multimission</a:t>
            </a:r>
            <a:r>
              <a:rPr lang="en-US" sz="600" kern="1200" dirty="0">
                <a:solidFill>
                  <a:schemeClr val="tx1"/>
                </a:solidFill>
                <a:effectLst/>
                <a:latin typeface="+mn-lt"/>
                <a:ea typeface="+mn-ea"/>
                <a:cs typeface="Arial"/>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678173"/>
            <a:ext cx="77724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04244A8-8889-154D-9568-D8C635C53E9B}" type="datetime1">
              <a:rPr lang="en-US" smtClean="0"/>
              <a:pPr/>
              <a:t>3/2/2018</a:t>
            </a:fld>
            <a:endParaRPr lang="en-US"/>
          </a:p>
        </p:txBody>
      </p:sp>
      <p:pic>
        <p:nvPicPr>
          <p:cNvPr id="33" name="Picture 8" descr="SNL_color_stack.png"/>
          <p:cNvPicPr>
            <a:picLocks noChangeAspect="1"/>
          </p:cNvPicPr>
          <p:nvPr userDrawn="1"/>
        </p:nvPicPr>
        <p:blipFill>
          <a:blip r:embed="rId5"/>
          <a:srcRect/>
          <a:stretch>
            <a:fillRect/>
          </a:stretch>
        </p:blipFill>
        <p:spPr bwMode="auto">
          <a:xfrm>
            <a:off x="6934201" y="408000"/>
            <a:ext cx="1524000" cy="669011"/>
          </a:xfrm>
          <a:prstGeom prst="rect">
            <a:avLst/>
          </a:prstGeom>
          <a:noFill/>
          <a:ln w="9525">
            <a:noFill/>
            <a:miter lim="800000"/>
            <a:headEnd/>
            <a:tailEnd/>
          </a:ln>
        </p:spPr>
      </p:pic>
      <p:sp>
        <p:nvSpPr>
          <p:cNvPr id="36" name="Rectangle 35"/>
          <p:cNvSpPr/>
          <p:nvPr userDrawn="1"/>
        </p:nvSpPr>
        <p:spPr>
          <a:xfrm>
            <a:off x="0" y="3369731"/>
            <a:ext cx="9144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7" name="Picture 12" descr="NNSAlogo_Black.jpg"/>
          <p:cNvPicPr>
            <a:picLocks noChangeAspect="1"/>
          </p:cNvPicPr>
          <p:nvPr userDrawn="1"/>
        </p:nvPicPr>
        <p:blipFill>
          <a:blip r:embed="rId6"/>
          <a:stretch>
            <a:fillRect/>
          </a:stretch>
        </p:blipFill>
        <p:spPr bwMode="auto">
          <a:xfrm>
            <a:off x="1380066" y="6115572"/>
            <a:ext cx="850737"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124199" y="6172200"/>
            <a:ext cx="569707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mn-lt"/>
                <a:ea typeface="+mn-ea"/>
                <a:cs typeface="Arial"/>
              </a:rPr>
              <a:t>Sandia National Laboratories is a </a:t>
            </a:r>
            <a:r>
              <a:rPr kumimoji="0" lang="en-US" sz="600" b="0" i="0" u="none" strike="noStrike" kern="1200" cap="none" spc="0" normalizeH="0" baseline="0" noProof="0" dirty="0" err="1">
                <a:ln>
                  <a:noFill/>
                </a:ln>
                <a:solidFill>
                  <a:prstClr val="black"/>
                </a:solidFill>
                <a:effectLst/>
                <a:uLnTx/>
                <a:uFillTx/>
                <a:latin typeface="+mn-lt"/>
                <a:ea typeface="+mn-ea"/>
                <a:cs typeface="Arial"/>
              </a:rPr>
              <a:t>multimission</a:t>
            </a:r>
            <a:r>
              <a:rPr kumimoji="0" lang="en-US" sz="600" b="0" i="0" u="none" strike="noStrike" kern="1200" cap="none" spc="0" normalizeH="0" baseline="0" noProof="0" dirty="0">
                <a:ln>
                  <a:noFill/>
                </a:ln>
                <a:solidFill>
                  <a:prstClr val="black"/>
                </a:solidFill>
                <a:effectLst/>
                <a:uLnTx/>
                <a:uFillTx/>
                <a:latin typeface="+mn-lt"/>
                <a:ea typeface="+mn-ea"/>
                <a:cs typeface="Arial"/>
              </a:rPr>
              <a:t> laboratory managed and operated by National Technology &amp; Engineering Solutions of Sandia, LLC, a wholly owned subsidiary of Honeywell International, Inc., for the U.S. Department of Energy’s National Nuclear Security Administration under contract DE-NA0003525.</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0" y="3369731"/>
            <a:ext cx="9144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12" descr="NNSAlogo_Black.jpg"/>
          <p:cNvPicPr>
            <a:picLocks noChangeAspect="1"/>
          </p:cNvPicPr>
          <p:nvPr/>
        </p:nvPicPr>
        <p:blipFill>
          <a:blip r:embed="rId2"/>
          <a:stretch>
            <a:fillRect/>
          </a:stretch>
        </p:blipFill>
        <p:spPr bwMode="auto">
          <a:xfrm>
            <a:off x="1380066" y="6115572"/>
            <a:ext cx="850737"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678173"/>
            <a:ext cx="7772400" cy="898198"/>
          </a:xfrm>
        </p:spPr>
        <p:txBody>
          <a:bodyPr/>
          <a:lstStyle>
            <a:lvl1pPr algn="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9522E0D4-989F-3A4B-AA2E-486ADFE0E698}" type="datetime1">
              <a:rPr lang="en-US" smtClean="0"/>
              <a:pPr/>
              <a:t>3/2/2018</a:t>
            </a:fld>
            <a:endParaRPr lang="en-US"/>
          </a:p>
        </p:txBody>
      </p:sp>
      <p:pic>
        <p:nvPicPr>
          <p:cNvPr id="33" name="Picture 8" descr="SNL_color_stack.png"/>
          <p:cNvPicPr>
            <a:picLocks noChangeAspect="1"/>
          </p:cNvPicPr>
          <p:nvPr userDrawn="1"/>
        </p:nvPicPr>
        <p:blipFill>
          <a:blip r:embed="rId6"/>
          <a:srcRect/>
          <a:stretch>
            <a:fillRect/>
          </a:stretch>
        </p:blipFill>
        <p:spPr bwMode="auto">
          <a:xfrm>
            <a:off x="6934201" y="408000"/>
            <a:ext cx="1524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4" name="TextBox 23"/>
          <p:cNvSpPr txBox="1"/>
          <p:nvPr userDrawn="1"/>
        </p:nvSpPr>
        <p:spPr>
          <a:xfrm>
            <a:off x="3124199" y="6172200"/>
            <a:ext cx="570304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mn-lt"/>
                <a:ea typeface="+mn-ea"/>
                <a:cs typeface="Arial"/>
              </a:rPr>
              <a:t>Sandia National Laboratories is a </a:t>
            </a:r>
            <a:r>
              <a:rPr kumimoji="0" lang="en-US" sz="600" b="0" i="0" u="none" strike="noStrike" kern="1200" cap="none" spc="0" normalizeH="0" baseline="0" noProof="0" dirty="0" err="1">
                <a:ln>
                  <a:noFill/>
                </a:ln>
                <a:solidFill>
                  <a:prstClr val="black"/>
                </a:solidFill>
                <a:effectLst/>
                <a:uLnTx/>
                <a:uFillTx/>
                <a:latin typeface="+mn-lt"/>
                <a:ea typeface="+mn-ea"/>
                <a:cs typeface="Arial"/>
              </a:rPr>
              <a:t>multimission</a:t>
            </a:r>
            <a:r>
              <a:rPr kumimoji="0" lang="en-US" sz="600" b="0" i="0" u="none" strike="noStrike" kern="1200" cap="none" spc="0" normalizeH="0" baseline="0" noProof="0" dirty="0">
                <a:ln>
                  <a:noFill/>
                </a:ln>
                <a:solidFill>
                  <a:prstClr val="black"/>
                </a:solidFill>
                <a:effectLst/>
                <a:uLnTx/>
                <a:uFillTx/>
                <a:latin typeface="+mn-lt"/>
                <a:ea typeface="+mn-ea"/>
                <a:cs typeface="Arial"/>
              </a:rPr>
              <a:t> laboratory managed and operated by National Technology &amp; Engineering Solutions of Sandia, LLC, a wholly owned subsidiary of Honeywell International, Inc., for the U.S. Department of Energy’s National Nuclear Security Administration under contract DE-NA0003525.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userDrawn="1"/>
        </p:nvSpPr>
        <p:spPr>
          <a:xfrm>
            <a:off x="-1" y="4040484"/>
            <a:ext cx="2484223"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 y="0"/>
            <a:ext cx="2484223"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8806432"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Rectangle 16"/>
          <p:cNvSpPr/>
          <p:nvPr/>
        </p:nvSpPr>
        <p:spPr>
          <a:xfrm>
            <a:off x="1" y="989095"/>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sp>
        <p:nvSpPr>
          <p:cNvPr id="2" name="Title 1"/>
          <p:cNvSpPr>
            <a:spLocks noGrp="1"/>
          </p:cNvSpPr>
          <p:nvPr>
            <p:ph type="ctrTitle"/>
          </p:nvPr>
        </p:nvSpPr>
        <p:spPr>
          <a:xfrm>
            <a:off x="2714502" y="1250965"/>
            <a:ext cx="5971187"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2714502" y="2588978"/>
            <a:ext cx="5641337"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1" name="Picture 6" descr="SNL_Stacked_White.png"/>
          <p:cNvPicPr>
            <a:picLocks noChangeAspect="1"/>
          </p:cNvPicPr>
          <p:nvPr userDrawn="1"/>
        </p:nvPicPr>
        <p:blipFill>
          <a:blip r:embed="rId2"/>
          <a:srcRect/>
          <a:stretch>
            <a:fillRect/>
          </a:stretch>
        </p:blipFill>
        <p:spPr bwMode="auto">
          <a:xfrm>
            <a:off x="357199" y="4339006"/>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298048" y="5157318"/>
            <a:ext cx="970718"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2763683" y="5932869"/>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2714502" y="26517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5B35050C-AFC0-D74A-963F-148736DC45A4}" type="datetime1">
              <a:rPr lang="en-US" smtClean="0"/>
              <a:pPr/>
              <a:t>3/2/2018</a:t>
            </a:fld>
            <a:endParaRPr lang="en-US" dirty="0"/>
          </a:p>
        </p:txBody>
      </p:sp>
      <p:sp>
        <p:nvSpPr>
          <p:cNvPr id="20" name="Rectangle 19"/>
          <p:cNvSpPr/>
          <p:nvPr userDrawn="1"/>
        </p:nvSpPr>
        <p:spPr>
          <a:xfrm>
            <a:off x="0" y="2484303"/>
            <a:ext cx="2484222"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1472391" y="989095"/>
            <a:ext cx="1011831"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userDrawn="1"/>
        </p:nvSpPr>
        <p:spPr>
          <a:xfrm>
            <a:off x="8693778"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3" name="Picture 12" descr="NNSAlogo_Black.jpg"/>
          <p:cNvPicPr>
            <a:picLocks noChangeAspect="1"/>
          </p:cNvPicPr>
          <p:nvPr userDrawn="1"/>
        </p:nvPicPr>
        <p:blipFill>
          <a:blip r:embed="rId5"/>
          <a:stretch>
            <a:fillRect/>
          </a:stretch>
        </p:blipFill>
        <p:spPr bwMode="auto">
          <a:xfrm>
            <a:off x="4039700" y="5921220"/>
            <a:ext cx="850737"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2708522"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p>
        </p:txBody>
      </p:sp>
      <p:sp>
        <p:nvSpPr>
          <p:cNvPr id="19" name="TextBox 18"/>
          <p:cNvSpPr txBox="1"/>
          <p:nvPr userDrawn="1"/>
        </p:nvSpPr>
        <p:spPr>
          <a:xfrm>
            <a:off x="3026660" y="6172200"/>
            <a:ext cx="5744882" cy="276999"/>
          </a:xfrm>
          <a:prstGeom prst="rect">
            <a:avLst/>
          </a:prstGeom>
          <a:noFill/>
        </p:spPr>
        <p:txBody>
          <a:bodyPr wrap="square">
            <a:spAutoFit/>
          </a:bodyPr>
          <a:lstStyle/>
          <a:p>
            <a:r>
              <a:rPr lang="en-US" sz="600" kern="1200" dirty="0">
                <a:solidFill>
                  <a:schemeClr val="tx1"/>
                </a:solidFill>
                <a:effectLst/>
                <a:latin typeface="+mn-lt"/>
                <a:ea typeface="+mn-ea"/>
                <a:cs typeface="Arial"/>
              </a:rPr>
              <a:t>Sandia National Laboratories is a </a:t>
            </a:r>
            <a:r>
              <a:rPr lang="en-US" sz="600" kern="1200" dirty="0" err="1">
                <a:solidFill>
                  <a:schemeClr val="tx1"/>
                </a:solidFill>
                <a:effectLst/>
                <a:latin typeface="+mn-lt"/>
                <a:ea typeface="+mn-ea"/>
                <a:cs typeface="Arial"/>
              </a:rPr>
              <a:t>multimission</a:t>
            </a:r>
            <a:r>
              <a:rPr lang="en-US" sz="600" kern="1200" dirty="0">
                <a:solidFill>
                  <a:schemeClr val="tx1"/>
                </a:solidFill>
                <a:effectLst/>
                <a:latin typeface="+mn-lt"/>
                <a:ea typeface="+mn-ea"/>
                <a:cs typeface="Arial"/>
              </a:rPr>
              <a:t> laboratory managed and operated by National Technology &amp; Engineering Solutions of Sandia, LLC, a wholly owned subsidiary of Honeywell International, Inc., for the U.S. Department of Energy’s National Nuclear Security Administration under contract DE-NA0003525.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userDrawn="1"/>
        </p:nvSpPr>
        <p:spPr>
          <a:xfrm>
            <a:off x="4571999" y="0"/>
            <a:ext cx="4572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4571999" y="5964768"/>
            <a:ext cx="4572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4572001" y="2908379"/>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pic>
        <p:nvPicPr>
          <p:cNvPr id="21" name="Picture 6" descr="SNL_Stacked_White.png"/>
          <p:cNvPicPr>
            <a:picLocks noChangeAspect="1"/>
          </p:cNvPicPr>
          <p:nvPr userDrawn="1"/>
        </p:nvPicPr>
        <p:blipFill>
          <a:blip r:embed="rId2"/>
          <a:srcRect/>
          <a:stretch>
            <a:fillRect/>
          </a:stretch>
        </p:blipFill>
        <p:spPr bwMode="auto">
          <a:xfrm>
            <a:off x="7193248" y="1488545"/>
            <a:ext cx="1524000" cy="585787"/>
          </a:xfrm>
          <a:prstGeom prst="rect">
            <a:avLst/>
          </a:prstGeom>
          <a:noFill/>
          <a:ln w="9525">
            <a:noFill/>
            <a:miter lim="800000"/>
            <a:headEnd/>
            <a:tailEnd/>
          </a:ln>
        </p:spPr>
      </p:pic>
      <p:sp>
        <p:nvSpPr>
          <p:cNvPr id="20" name="Rectangle 19"/>
          <p:cNvSpPr/>
          <p:nvPr userDrawn="1"/>
        </p:nvSpPr>
        <p:spPr>
          <a:xfrm>
            <a:off x="4572000" y="4403587"/>
            <a:ext cx="4572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6044391" y="2908379"/>
            <a:ext cx="3099609"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12655"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TextBox 13"/>
          <p:cNvSpPr txBox="1"/>
          <p:nvPr userDrawn="1"/>
        </p:nvSpPr>
        <p:spPr>
          <a:xfrm>
            <a:off x="700353" y="6375406"/>
            <a:ext cx="3761580" cy="461665"/>
          </a:xfrm>
          <a:prstGeom prst="rect">
            <a:avLst/>
          </a:prstGeom>
          <a:noFill/>
        </p:spPr>
        <p:txBody>
          <a:bodyPr wrap="squar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Arial"/>
              </a:rPr>
              <a:t>Sandia National Laboratories is a </a:t>
            </a:r>
            <a:r>
              <a:rPr lang="en-US" sz="600" kern="1200" dirty="0" err="1">
                <a:solidFill>
                  <a:schemeClr val="tx1"/>
                </a:solidFill>
                <a:effectLst/>
                <a:latin typeface="+mn-lt"/>
                <a:ea typeface="+mn-ea"/>
                <a:cs typeface="Arial"/>
              </a:rPr>
              <a:t>multimission</a:t>
            </a:r>
            <a:r>
              <a:rPr lang="en-US" sz="600" kern="1200" dirty="0">
                <a:solidFill>
                  <a:schemeClr val="tx1"/>
                </a:solidFill>
                <a:effectLst/>
                <a:latin typeface="+mn-lt"/>
                <a:ea typeface="+mn-ea"/>
                <a:cs typeface="Arial"/>
              </a:rPr>
              <a:t> laboratory managed and operated by National Technology &amp; Engineering Solutions of Sandia, LLC, a wholly owned subsidiary of Honeywell International, Inc., for the U.S. Department of Energy’s National Nuclear Security Administration under contract DE-NA0003525. </a:t>
            </a:r>
            <a:endParaRPr lang="en-US" sz="950" baseline="30000" dirty="0">
              <a:latin typeface="Arial" pitchFamily="-112" charset="0"/>
            </a:endParaRPr>
          </a:p>
        </p:txBody>
      </p:sp>
      <p:sp>
        <p:nvSpPr>
          <p:cNvPr id="2" name="Title 1"/>
          <p:cNvSpPr>
            <a:spLocks noGrp="1"/>
          </p:cNvSpPr>
          <p:nvPr>
            <p:ph type="ctrTitle"/>
          </p:nvPr>
        </p:nvSpPr>
        <p:spPr>
          <a:xfrm>
            <a:off x="672418" y="1250965"/>
            <a:ext cx="3789515"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672418" y="2588978"/>
            <a:ext cx="3586315"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7" name="Picture 13" descr="NNSAlogo_Black.jpg"/>
          <p:cNvPicPr>
            <a:picLocks noChangeAspect="1"/>
          </p:cNvPicPr>
          <p:nvPr userDrawn="1"/>
        </p:nvPicPr>
        <p:blipFill>
          <a:blip r:embed="rId3"/>
          <a:srcRect/>
          <a:stretch>
            <a:fillRect/>
          </a:stretch>
        </p:blipFill>
        <p:spPr bwMode="auto">
          <a:xfrm>
            <a:off x="801957" y="6051407"/>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72418" y="265178"/>
            <a:ext cx="1029382"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7D098A99-26EF-B34F-91F8-30EA53688AF7}" type="datetime1">
              <a:rPr lang="en-US" smtClean="0"/>
              <a:pPr/>
              <a:t>3/2/2018</a:t>
            </a:fld>
            <a:endParaRPr lang="en-US" dirty="0"/>
          </a:p>
        </p:txBody>
      </p:sp>
      <p:sp>
        <p:nvSpPr>
          <p:cNvPr id="31" name="Rectangle 30"/>
          <p:cNvSpPr/>
          <p:nvPr userDrawn="1"/>
        </p:nvSpPr>
        <p:spPr>
          <a:xfrm rot="10800000">
            <a:off x="1"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3" name="Picture 12" descr="NNSAlogo_Black.jpg"/>
          <p:cNvPicPr>
            <a:picLocks noChangeAspect="1"/>
          </p:cNvPicPr>
          <p:nvPr userDrawn="1"/>
        </p:nvPicPr>
        <p:blipFill>
          <a:blip r:embed="rId4"/>
          <a:stretch>
            <a:fillRect/>
          </a:stretch>
        </p:blipFill>
        <p:spPr bwMode="auto">
          <a:xfrm>
            <a:off x="2077974" y="6039758"/>
            <a:ext cx="850737"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4995332" y="1586652"/>
            <a:ext cx="1935484" cy="394494"/>
          </a:xfrm>
          <a:prstGeom prst="rect">
            <a:avLst/>
          </a:prstGeom>
        </p:spPr>
      </p:pic>
      <p:sp>
        <p:nvSpPr>
          <p:cNvPr id="19" name="Rectangle 5"/>
          <p:cNvSpPr>
            <a:spLocks noGrp="1" noChangeArrowheads="1"/>
          </p:cNvSpPr>
          <p:nvPr>
            <p:ph type="ftr" sz="quarter" idx="3"/>
          </p:nvPr>
        </p:nvSpPr>
        <p:spPr bwMode="auto">
          <a:xfrm>
            <a:off x="4613597"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22300" y="6166934"/>
            <a:ext cx="2133600" cy="476250"/>
          </a:xfrm>
          <a:ln/>
        </p:spPr>
        <p:txBody>
          <a:bodyPr/>
          <a:lstStyle>
            <a:lvl1pPr>
              <a:defRPr>
                <a:latin typeface="Calibri"/>
                <a:cs typeface="Calibri"/>
              </a:defRPr>
            </a:lvl1pPr>
          </a:lstStyle>
          <a:p>
            <a:fld id="{C9CA6C2B-6061-6F46-BF6B-C0454CDDAB35}" type="datetime1">
              <a:rPr lang="en-US" smtClean="0"/>
              <a:pPr/>
              <a:t>3/2/2018</a:t>
            </a:fld>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ADE15B5-4D50-754D-8585-236811896E05}" type="datetime1">
              <a:rPr lang="en-US" smtClean="0"/>
              <a:pPr/>
              <a:t>3/2/2018</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4F66A0-55BE-484A-9667-5C4C7A46FB26}" type="datetime1">
              <a:rPr lang="en-US" smtClean="0"/>
              <a:pPr/>
              <a:t>3/2/2018</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28" name="Picture 8" descr="SNL_color_stack.png"/>
          <p:cNvPicPr>
            <a:picLocks noChangeAspect="1"/>
          </p:cNvPicPr>
          <p:nvPr/>
        </p:nvPicPr>
        <p:blipFill>
          <a:blip r:embed="rId19"/>
          <a:srcRect/>
          <a:stretch>
            <a:fillRect/>
          </a:stretch>
        </p:blipFill>
        <p:spPr bwMode="auto">
          <a:xfrm>
            <a:off x="8001000" y="228600"/>
            <a:ext cx="936625"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3"/>
          <p:cNvSpPr>
            <a:spLocks noGrp="1" noChangeArrowheads="1"/>
          </p:cNvSpPr>
          <p:nvPr>
            <p:ph type="body" idx="1"/>
          </p:nvPr>
        </p:nvSpPr>
        <p:spPr bwMode="auto">
          <a:xfrm>
            <a:off x="457200" y="1278740"/>
            <a:ext cx="82296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4"/>
          <p:cNvSpPr>
            <a:spLocks noGrp="1" noChangeArrowheads="1"/>
          </p:cNvSpPr>
          <p:nvPr>
            <p:ph type="dt" sz="half" idx="2"/>
          </p:nvPr>
        </p:nvSpPr>
        <p:spPr bwMode="auto">
          <a:xfrm>
            <a:off x="109274" y="6166934"/>
            <a:ext cx="1490926"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30B37176-1C50-7042-8162-64D2C2671FE5}" type="datetime1">
              <a:rPr lang="en-US" smtClean="0"/>
              <a:pPr/>
              <a:t>3/2/2018</a:t>
            </a:fld>
            <a:endParaRPr lang="en-US" dirty="0"/>
          </a:p>
        </p:txBody>
      </p:sp>
      <p:sp>
        <p:nvSpPr>
          <p:cNvPr id="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4" name="Rectangle 6"/>
          <p:cNvSpPr>
            <a:spLocks noGrp="1" noChangeArrowheads="1"/>
          </p:cNvSpPr>
          <p:nvPr>
            <p:ph type="sldNum" sz="quarter" idx="4"/>
          </p:nvPr>
        </p:nvSpPr>
        <p:spPr bwMode="auto">
          <a:xfrm>
            <a:off x="83058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5E55A7B-7854-E145-92D9-B491DF4BAE2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4" r:id="rId1"/>
    <p:sldLayoutId id="2147483798" r:id="rId2"/>
    <p:sldLayoutId id="2147483796" r:id="rId3"/>
    <p:sldLayoutId id="2147483799" r:id="rId4"/>
    <p:sldLayoutId id="2147483797" r:id="rId5"/>
    <p:sldLayoutId id="2147483800"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hdr="0" ftr="0" dt="0"/>
  <p:txStyles>
    <p:title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3.tiff"/><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C02346-DF52-43C3-B94B-DA2C73953C19}"/>
              </a:ext>
            </a:extLst>
          </p:cNvPr>
          <p:cNvSpPr>
            <a:spLocks noGrp="1"/>
          </p:cNvSpPr>
          <p:nvPr>
            <p:ph type="ctrTitle"/>
          </p:nvPr>
        </p:nvSpPr>
        <p:spPr/>
        <p:txBody>
          <a:bodyPr/>
          <a:lstStyle/>
          <a:p>
            <a:r>
              <a:rPr lang="en-US" sz="3200" dirty="0"/>
              <a:t>Model Credibility in Statistical Reliability Analysis with Limited Data</a:t>
            </a:r>
          </a:p>
        </p:txBody>
      </p:sp>
      <p:sp>
        <p:nvSpPr>
          <p:cNvPr id="6" name="Subtitle 5">
            <a:extLst>
              <a:ext uri="{FF2B5EF4-FFF2-40B4-BE49-F238E27FC236}">
                <a16:creationId xmlns:a16="http://schemas.microsoft.com/office/drawing/2014/main" id="{634F0C05-B844-4131-9536-D4A778FC4518}"/>
              </a:ext>
            </a:extLst>
          </p:cNvPr>
          <p:cNvSpPr>
            <a:spLocks noGrp="1"/>
          </p:cNvSpPr>
          <p:nvPr>
            <p:ph type="subTitle" idx="1"/>
          </p:nvPr>
        </p:nvSpPr>
        <p:spPr>
          <a:xfrm>
            <a:off x="3044352" y="5358934"/>
            <a:ext cx="5641337" cy="593737"/>
          </a:xfrm>
        </p:spPr>
        <p:txBody>
          <a:bodyPr/>
          <a:lstStyle/>
          <a:p>
            <a:r>
              <a:rPr lang="en-US" sz="1600" dirty="0"/>
              <a:t>Caleb King and Lauren Hund</a:t>
            </a:r>
          </a:p>
          <a:p>
            <a:r>
              <a:rPr lang="en-US" sz="1600" dirty="0">
                <a:solidFill>
                  <a:schemeClr val="accent2"/>
                </a:solidFill>
              </a:rPr>
              <a:t>Statistical Sciences Group</a:t>
            </a:r>
          </a:p>
          <a:p>
            <a:r>
              <a:rPr lang="en-US" sz="1600" dirty="0">
                <a:solidFill>
                  <a:schemeClr val="accent2"/>
                </a:solidFill>
              </a:rPr>
              <a:t>Sandia National Laboratories</a:t>
            </a:r>
          </a:p>
        </p:txBody>
      </p:sp>
      <p:sp>
        <p:nvSpPr>
          <p:cNvPr id="4" name="Slide Number Placeholder 3">
            <a:extLst>
              <a:ext uri="{FF2B5EF4-FFF2-40B4-BE49-F238E27FC236}">
                <a16:creationId xmlns:a16="http://schemas.microsoft.com/office/drawing/2014/main" id="{95EC1A7A-A119-4137-BEB7-1726B1720113}"/>
              </a:ext>
            </a:extLst>
          </p:cNvPr>
          <p:cNvSpPr>
            <a:spLocks noGrp="1"/>
          </p:cNvSpPr>
          <p:nvPr>
            <p:ph type="sldNum" sz="quarter" idx="4294967295"/>
          </p:nvPr>
        </p:nvSpPr>
        <p:spPr>
          <a:xfrm>
            <a:off x="8534400" y="6153150"/>
            <a:ext cx="609600" cy="374650"/>
          </a:xfrm>
        </p:spPr>
        <p:txBody>
          <a:bodyPr/>
          <a:lstStyle/>
          <a:p>
            <a:fld id="{A5E55A7B-7854-E145-92D9-B491DF4BAE2D}" type="slidenum">
              <a:rPr lang="en-US" smtClean="0"/>
              <a:pPr/>
              <a:t>1</a:t>
            </a:fld>
            <a:endParaRPr lang="en-US"/>
          </a:p>
        </p:txBody>
      </p:sp>
    </p:spTree>
    <p:extLst>
      <p:ext uri="{BB962C8B-B14F-4D97-AF65-F5344CB8AC3E}">
        <p14:creationId xmlns:p14="http://schemas.microsoft.com/office/powerpoint/2010/main" val="423113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Evidence-Driven Approach</a:t>
            </a:r>
          </a:p>
        </p:txBody>
      </p:sp>
      <p:pic>
        <p:nvPicPr>
          <p:cNvPr id="19" name="Content Placeholder 18">
            <a:extLst>
              <a:ext uri="{FF2B5EF4-FFF2-40B4-BE49-F238E27FC236}">
                <a16:creationId xmlns:a16="http://schemas.microsoft.com/office/drawing/2014/main" id="{2D5B66BE-CBF1-4511-89F9-5F370735EAC3}"/>
              </a:ext>
            </a:extLst>
          </p:cNvPr>
          <p:cNvPicPr>
            <a:picLocks noGrp="1" noChangeAspect="1"/>
          </p:cNvPicPr>
          <p:nvPr>
            <p:ph idx="1"/>
          </p:nvPr>
        </p:nvPicPr>
        <p:blipFill rotWithShape="1">
          <a:blip r:embed="rId3"/>
          <a:srcRect t="9756" b="15887"/>
          <a:stretch/>
        </p:blipFill>
        <p:spPr>
          <a:xfrm>
            <a:off x="3897072" y="3644387"/>
            <a:ext cx="5018328" cy="2450658"/>
          </a:xfrm>
          <a:prstGeom prst="rect">
            <a:avLst/>
          </a:prstGeom>
        </p:spPr>
      </p:pic>
      <p:sp>
        <p:nvSpPr>
          <p:cNvPr id="4" name="Slide Number Placeholder 3"/>
          <p:cNvSpPr>
            <a:spLocks noGrp="1"/>
          </p:cNvSpPr>
          <p:nvPr>
            <p:ph type="sldNum" sz="quarter" idx="12"/>
          </p:nvPr>
        </p:nvSpPr>
        <p:spPr/>
        <p:txBody>
          <a:bodyPr/>
          <a:lstStyle/>
          <a:p>
            <a:fld id="{A5E55A7B-7854-E145-92D9-B491DF4BAE2D}" type="slidenum">
              <a:rPr lang="en-US" smtClean="0"/>
              <a:pPr/>
              <a:t>10</a:t>
            </a:fld>
            <a:endParaRPr lang="en-US"/>
          </a:p>
        </p:txBody>
      </p:sp>
      <p:sp>
        <p:nvSpPr>
          <p:cNvPr id="16" name="Text Placeholder 15">
            <a:extLst>
              <a:ext uri="{FF2B5EF4-FFF2-40B4-BE49-F238E27FC236}">
                <a16:creationId xmlns:a16="http://schemas.microsoft.com/office/drawing/2014/main" id="{55DA81D0-BF80-4639-AC61-D8C1CB16DC53}"/>
              </a:ext>
            </a:extLst>
          </p:cNvPr>
          <p:cNvSpPr>
            <a:spLocks noGrp="1"/>
          </p:cNvSpPr>
          <p:nvPr>
            <p:ph type="body" sz="quarter" idx="4294967295"/>
          </p:nvPr>
        </p:nvSpPr>
        <p:spPr>
          <a:xfrm>
            <a:off x="457200" y="1314450"/>
            <a:ext cx="8229600" cy="2185988"/>
          </a:xfrm>
        </p:spPr>
        <p:txBody>
          <a:bodyPr/>
          <a:lstStyle/>
          <a:p>
            <a:r>
              <a:rPr lang="en-US" sz="1800" b="1" dirty="0">
                <a:solidFill>
                  <a:schemeClr val="accent5"/>
                </a:solidFill>
              </a:rPr>
              <a:t>Key Idea: </a:t>
            </a:r>
            <a:r>
              <a:rPr lang="en-US" sz="1800" dirty="0"/>
              <a:t>Are the findings from the data consistent with the current understanding of the product’s behavior?</a:t>
            </a:r>
          </a:p>
          <a:p>
            <a:pPr lvl="1"/>
            <a:r>
              <a:rPr lang="en-US" sz="1600" dirty="0"/>
              <a:t>The goal is then to </a:t>
            </a:r>
            <a:r>
              <a:rPr lang="en-US" sz="1600" b="1" i="1" dirty="0">
                <a:solidFill>
                  <a:schemeClr val="accent5"/>
                </a:solidFill>
              </a:rPr>
              <a:t>assert </a:t>
            </a:r>
            <a:r>
              <a:rPr lang="en-US" sz="1600" dirty="0"/>
              <a:t>product reliability when it is not (yet) possible to fully </a:t>
            </a:r>
            <a:r>
              <a:rPr lang="en-US" sz="1600" b="1" i="1" dirty="0">
                <a:solidFill>
                  <a:schemeClr val="accent5"/>
                </a:solidFill>
              </a:rPr>
              <a:t>demonstrate </a:t>
            </a:r>
            <a:r>
              <a:rPr lang="en-US" sz="1600" dirty="0"/>
              <a:t>reliability. </a:t>
            </a:r>
          </a:p>
          <a:p>
            <a:pPr lvl="1"/>
            <a:r>
              <a:rPr lang="en-US" sz="1600" dirty="0"/>
              <a:t>Data are part of an </a:t>
            </a:r>
            <a:r>
              <a:rPr lang="en-US" sz="1600" b="1" dirty="0">
                <a:solidFill>
                  <a:schemeClr val="accent5"/>
                </a:solidFill>
              </a:rPr>
              <a:t>evidence package </a:t>
            </a:r>
            <a:r>
              <a:rPr lang="en-US" sz="1600" dirty="0"/>
              <a:t>for asserting reliability rather than being the sole evidence given. </a:t>
            </a:r>
          </a:p>
          <a:p>
            <a:pPr lvl="1"/>
            <a:r>
              <a:rPr lang="en-US" sz="1600" dirty="0"/>
              <a:t>This approach can also help with test planning; allowing test planners to allocate their resources more efficiently when they are constrained. </a:t>
            </a:r>
          </a:p>
        </p:txBody>
      </p:sp>
      <p:sp>
        <p:nvSpPr>
          <p:cNvPr id="3" name="TextBox 2">
            <a:extLst>
              <a:ext uri="{FF2B5EF4-FFF2-40B4-BE49-F238E27FC236}">
                <a16:creationId xmlns:a16="http://schemas.microsoft.com/office/drawing/2014/main" id="{2B75BF07-6838-40FB-B5D5-FCA25A25A0C5}"/>
              </a:ext>
            </a:extLst>
          </p:cNvPr>
          <p:cNvSpPr txBox="1"/>
          <p:nvPr/>
        </p:nvSpPr>
        <p:spPr>
          <a:xfrm>
            <a:off x="457200" y="4131052"/>
            <a:ext cx="3859869" cy="1477328"/>
          </a:xfrm>
          <a:prstGeom prst="rect">
            <a:avLst/>
          </a:prstGeom>
          <a:noFill/>
        </p:spPr>
        <p:txBody>
          <a:bodyPr wrap="square" rtlCol="0">
            <a:spAutoFit/>
          </a:bodyPr>
          <a:lstStyle/>
          <a:p>
            <a:r>
              <a:rPr lang="en-US" b="1" dirty="0">
                <a:solidFill>
                  <a:schemeClr val="accent5"/>
                </a:solidFill>
              </a:rPr>
              <a:t>Critical Prior Interval (CPI): </a:t>
            </a:r>
            <a:r>
              <a:rPr lang="en-US" dirty="0"/>
              <a:t>The range of prior values capable of rendering the claimed findings no longer credible (Matthews 2018).</a:t>
            </a:r>
            <a:r>
              <a:rPr lang="en-US" dirty="0">
                <a:solidFill>
                  <a:schemeClr val="accent5"/>
                </a:solidFill>
              </a:rPr>
              <a:t> </a:t>
            </a:r>
          </a:p>
          <a:p>
            <a:endParaRPr lang="en-US" dirty="0"/>
          </a:p>
        </p:txBody>
      </p:sp>
    </p:spTree>
    <p:extLst>
      <p:ext uri="{BB962C8B-B14F-4D97-AF65-F5344CB8AC3E}">
        <p14:creationId xmlns:p14="http://schemas.microsoft.com/office/powerpoint/2010/main" val="14649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22" presetClass="entr" presetSubtype="2"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righ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957638" cy="991675"/>
          </a:xfrm>
        </p:spPr>
        <p:txBody>
          <a:bodyPr/>
          <a:lstStyle/>
          <a:p>
            <a:r>
              <a:rPr lang="en-US" dirty="0"/>
              <a:t>Example of Using Data-Driven Metrics</a:t>
            </a:r>
          </a:p>
        </p:txBody>
      </p:sp>
      <p:sp>
        <p:nvSpPr>
          <p:cNvPr id="3" name="Content Placeholder 2"/>
          <p:cNvSpPr>
            <a:spLocks noGrp="1"/>
          </p:cNvSpPr>
          <p:nvPr>
            <p:ph idx="1"/>
          </p:nvPr>
        </p:nvSpPr>
        <p:spPr>
          <a:xfrm>
            <a:off x="0" y="1122569"/>
            <a:ext cx="4782710" cy="4847424"/>
          </a:xfrm>
        </p:spPr>
        <p:txBody>
          <a:bodyPr/>
          <a:lstStyle/>
          <a:p>
            <a:r>
              <a:rPr lang="en-US" sz="2000" b="1" dirty="0"/>
              <a:t>Closure time</a:t>
            </a:r>
            <a:r>
              <a:rPr lang="en-US" sz="2000" b="1" dirty="0">
                <a:solidFill>
                  <a:schemeClr val="accent5"/>
                </a:solidFill>
              </a:rPr>
              <a:t>: </a:t>
            </a:r>
            <a:r>
              <a:rPr lang="en-US" sz="2000" dirty="0"/>
              <a:t>estimate 99.5</a:t>
            </a:r>
            <a:r>
              <a:rPr lang="en-US" sz="2000" baseline="30000" dirty="0"/>
              <a:t>th</a:t>
            </a:r>
            <a:r>
              <a:rPr lang="en-US" sz="2000" dirty="0"/>
              <a:t> percentile with 95% confidence.</a:t>
            </a:r>
          </a:p>
          <a:p>
            <a:pPr marL="0" indent="0">
              <a:buNone/>
            </a:pPr>
            <a:r>
              <a:rPr lang="en-US" sz="800" dirty="0">
                <a:solidFill>
                  <a:prstClr val="black"/>
                </a:solidFill>
              </a:rPr>
              <a:t> </a:t>
            </a:r>
            <a:endParaRPr lang="en-US" sz="2000" dirty="0"/>
          </a:p>
          <a:p>
            <a:pPr lvl="1"/>
            <a:r>
              <a:rPr lang="en-US" sz="1800" b="1" dirty="0">
                <a:solidFill>
                  <a:schemeClr val="accent5"/>
                </a:solidFill>
              </a:rPr>
              <a:t>Degree of extrapolation</a:t>
            </a:r>
            <a:r>
              <a:rPr lang="en-US" sz="1800" dirty="0">
                <a:solidFill>
                  <a:schemeClr val="accent5"/>
                </a:solidFill>
              </a:rPr>
              <a:t>: </a:t>
            </a:r>
            <a:r>
              <a:rPr lang="en-US" sz="1800" dirty="0"/>
              <a:t>When n  = 100, extrapolation is occurring beyond the 97</a:t>
            </a:r>
            <a:r>
              <a:rPr lang="en-US" sz="1800" baseline="30000" dirty="0"/>
              <a:t>th</a:t>
            </a:r>
            <a:r>
              <a:rPr lang="en-US" sz="1800" dirty="0"/>
              <a:t> percentile. We would need a sample 6 times larger to avoid extrapolation.</a:t>
            </a:r>
          </a:p>
          <a:p>
            <a:pPr marL="457200" lvl="1" indent="0">
              <a:buNone/>
            </a:pPr>
            <a:r>
              <a:rPr lang="en-US" sz="800" dirty="0">
                <a:solidFill>
                  <a:prstClr val="black"/>
                </a:solidFill>
                <a:ea typeface="ＭＳ Ｐゴシック" charset="-128"/>
              </a:rPr>
              <a:t> </a:t>
            </a:r>
            <a:endParaRPr lang="en-US" sz="1800" dirty="0"/>
          </a:p>
          <a:p>
            <a:pPr lvl="1"/>
            <a:r>
              <a:rPr lang="en-US" sz="1800" b="1" dirty="0">
                <a:solidFill>
                  <a:schemeClr val="accent5"/>
                </a:solidFill>
              </a:rPr>
              <a:t>Validation metrics</a:t>
            </a:r>
            <a:r>
              <a:rPr lang="en-US" sz="1800" dirty="0"/>
              <a:t>:  Median of the 99.5</a:t>
            </a:r>
            <a:r>
              <a:rPr lang="en-US" sz="1800" baseline="30000" dirty="0"/>
              <a:t>th</a:t>
            </a:r>
            <a:r>
              <a:rPr lang="en-US" sz="1800" dirty="0"/>
              <a:t> percentile estimate is 23.4 s under model making weaker assumptions versus 22.9 s under normal model. </a:t>
            </a:r>
          </a:p>
          <a:p>
            <a:pPr marL="457200" lvl="1" indent="0">
              <a:buNone/>
            </a:pPr>
            <a:r>
              <a:rPr lang="en-US" sz="1800"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11</a:t>
            </a:fld>
            <a:endParaRPr lang="en-US"/>
          </a:p>
        </p:txBody>
      </p:sp>
      <p:pic>
        <p:nvPicPr>
          <p:cNvPr id="6" name="Picture 5"/>
          <p:cNvPicPr>
            <a:picLocks noChangeAspect="1"/>
          </p:cNvPicPr>
          <p:nvPr/>
        </p:nvPicPr>
        <p:blipFill rotWithShape="1">
          <a:blip r:embed="rId2"/>
          <a:srcRect t="8130"/>
          <a:stretch/>
        </p:blipFill>
        <p:spPr>
          <a:xfrm>
            <a:off x="5414838" y="3075856"/>
            <a:ext cx="2596101" cy="2385041"/>
          </a:xfrm>
          <a:prstGeom prst="rect">
            <a:avLst/>
          </a:prstGeom>
        </p:spPr>
      </p:pic>
      <p:pic>
        <p:nvPicPr>
          <p:cNvPr id="7" name="Picture 6"/>
          <p:cNvPicPr>
            <a:picLocks noChangeAspect="1"/>
          </p:cNvPicPr>
          <p:nvPr/>
        </p:nvPicPr>
        <p:blipFill rotWithShape="1">
          <a:blip r:embed="rId3"/>
          <a:srcRect l="50696" t="913"/>
          <a:stretch/>
        </p:blipFill>
        <p:spPr>
          <a:xfrm>
            <a:off x="5497238" y="488199"/>
            <a:ext cx="2431300" cy="2443093"/>
          </a:xfrm>
          <a:prstGeom prst="rect">
            <a:avLst/>
          </a:prstGeom>
        </p:spPr>
      </p:pic>
      <p:sp>
        <p:nvSpPr>
          <p:cNvPr id="5" name="Rectangle 4"/>
          <p:cNvSpPr/>
          <p:nvPr/>
        </p:nvSpPr>
        <p:spPr>
          <a:xfrm>
            <a:off x="457200" y="5229820"/>
            <a:ext cx="8412480" cy="923330"/>
          </a:xfrm>
          <a:prstGeom prst="rect">
            <a:avLst/>
          </a:prstGeom>
          <a:ln>
            <a:solidFill>
              <a:schemeClr val="accent1">
                <a:shade val="95000"/>
                <a:satMod val="105000"/>
              </a:schemeClr>
            </a:solidFill>
          </a:ln>
          <a:effectLst>
            <a:softEdge rad="190500"/>
          </a:effectLst>
        </p:spPr>
        <p:txBody>
          <a:bodyPr wrap="square">
            <a:spAutoFit/>
          </a:bodyPr>
          <a:lstStyle/>
          <a:p>
            <a:r>
              <a:rPr lang="en-US" b="1" dirty="0">
                <a:latin typeface="Calibri" charset="0"/>
                <a:ea typeface="Calibri" charset="0"/>
                <a:cs typeface="Calibri" charset="0"/>
              </a:rPr>
              <a:t>We conclude: </a:t>
            </a:r>
          </a:p>
          <a:p>
            <a:pPr marL="285750" indent="-285750">
              <a:buFontTx/>
              <a:buChar char="-"/>
            </a:pPr>
            <a:r>
              <a:rPr lang="en-US" dirty="0">
                <a:latin typeface="Calibri" charset="0"/>
                <a:ea typeface="Calibri" charset="0"/>
                <a:cs typeface="Calibri" charset="0"/>
              </a:rPr>
              <a:t>The model cannot be evaluated where prediction will occur, and</a:t>
            </a:r>
          </a:p>
          <a:p>
            <a:pPr marL="285750" indent="-285750">
              <a:buFontTx/>
              <a:buChar char="-"/>
            </a:pPr>
            <a:r>
              <a:rPr lang="en-US" dirty="0">
                <a:latin typeface="Calibri" charset="0"/>
                <a:ea typeface="Calibri" charset="0"/>
                <a:cs typeface="Calibri" charset="0"/>
              </a:rPr>
              <a:t>The demonstration decision is sensitive to selection of the normal model.</a:t>
            </a:r>
            <a:endParaRPr lang="en-US" dirty="0">
              <a:effectLst/>
              <a:latin typeface="Calibri" charset="0"/>
              <a:ea typeface="Calibri" charset="0"/>
              <a:cs typeface="Calibri" charset="0"/>
            </a:endParaRPr>
          </a:p>
        </p:txBody>
      </p:sp>
    </p:spTree>
    <p:extLst>
      <p:ext uri="{BB962C8B-B14F-4D97-AF65-F5344CB8AC3E}">
        <p14:creationId xmlns:p14="http://schemas.microsoft.com/office/powerpoint/2010/main" val="97221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Performance Reliability – Evidence-Driven Approach</a:t>
            </a:r>
          </a:p>
        </p:txBody>
      </p:sp>
      <p:sp>
        <p:nvSpPr>
          <p:cNvPr id="3" name="Content Placeholder 2"/>
          <p:cNvSpPr>
            <a:spLocks noGrp="1"/>
          </p:cNvSpPr>
          <p:nvPr>
            <p:ph idx="1"/>
          </p:nvPr>
        </p:nvSpPr>
        <p:spPr>
          <a:xfrm>
            <a:off x="457200" y="795872"/>
            <a:ext cx="8229600" cy="4847424"/>
          </a:xfrm>
        </p:spPr>
        <p:txBody>
          <a:bodyPr/>
          <a:lstStyle/>
          <a:p>
            <a:r>
              <a:rPr lang="en-US" sz="2000" b="1" dirty="0"/>
              <a:t>Practical solutions</a:t>
            </a:r>
            <a:r>
              <a:rPr lang="en-US" sz="2000" b="1" dirty="0">
                <a:solidFill>
                  <a:schemeClr val="accent5"/>
                </a:solidFill>
              </a:rPr>
              <a:t>: </a:t>
            </a:r>
            <a:r>
              <a:rPr lang="en-US" sz="2000" dirty="0"/>
              <a:t>use summary statistics to evaluate performance margin with heuristic measure of uncertainty.</a:t>
            </a:r>
          </a:p>
          <a:p>
            <a:pPr marL="0" indent="0">
              <a:buNone/>
            </a:pPr>
            <a:r>
              <a:rPr lang="en-US" sz="800" dirty="0">
                <a:solidFill>
                  <a:prstClr val="black"/>
                </a:solidFill>
              </a:rPr>
              <a:t> </a:t>
            </a:r>
            <a:endParaRPr lang="en-US" sz="2000" dirty="0"/>
          </a:p>
          <a:p>
            <a:pPr marL="457200" lvl="1" indent="0">
              <a:buNone/>
            </a:pPr>
            <a:r>
              <a:rPr lang="en-US" sz="1800"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12</a:t>
            </a:fld>
            <a:endParaRPr lang="en-US"/>
          </a:p>
        </p:txBody>
      </p:sp>
      <p:sp>
        <p:nvSpPr>
          <p:cNvPr id="5" name="Rectangle 4"/>
          <p:cNvSpPr/>
          <p:nvPr/>
        </p:nvSpPr>
        <p:spPr>
          <a:xfrm>
            <a:off x="457200" y="5075267"/>
            <a:ext cx="8412480" cy="1477328"/>
          </a:xfrm>
          <a:prstGeom prst="rect">
            <a:avLst/>
          </a:prstGeom>
          <a:ln>
            <a:solidFill>
              <a:schemeClr val="accent1">
                <a:shade val="95000"/>
                <a:satMod val="105000"/>
              </a:schemeClr>
            </a:solidFill>
          </a:ln>
          <a:effectLst>
            <a:softEdge rad="190500"/>
          </a:effectLst>
        </p:spPr>
        <p:txBody>
          <a:bodyPr wrap="square">
            <a:spAutoFit/>
          </a:bodyPr>
          <a:lstStyle/>
          <a:p>
            <a:r>
              <a:rPr lang="en-US" b="1" dirty="0">
                <a:latin typeface="Calibri" charset="0"/>
                <a:ea typeface="Calibri" charset="0"/>
                <a:cs typeface="Calibri" charset="0"/>
              </a:rPr>
              <a:t>We can conclude: </a:t>
            </a:r>
          </a:p>
          <a:p>
            <a:pPr marL="285750" indent="-285750">
              <a:buFontTx/>
              <a:buChar char="-"/>
            </a:pPr>
            <a:r>
              <a:rPr lang="en-US" dirty="0">
                <a:latin typeface="Calibri" charset="0"/>
                <a:ea typeface="Calibri" charset="0"/>
                <a:cs typeface="Calibri" charset="0"/>
              </a:rPr>
              <a:t>There does appear to be positive margin in the closure time. The confidence bound is quite close to the raw k-factor estimate, indicating reduced uncertainty.  Decision-makers would have to decide whether the asserted margin of 3.1 sample standard deviations is sufficient for this component. </a:t>
            </a:r>
            <a:endParaRPr lang="en-US" dirty="0">
              <a:effectLst/>
              <a:latin typeface="Calibri" charset="0"/>
              <a:ea typeface="Calibri" charset="0"/>
              <a:cs typeface="Calibri" charset="0"/>
            </a:endParaRPr>
          </a:p>
        </p:txBody>
      </p:sp>
      <p:graphicFrame>
        <p:nvGraphicFramePr>
          <p:cNvPr id="6" name="Table 5">
            <a:extLst>
              <a:ext uri="{FF2B5EF4-FFF2-40B4-BE49-F238E27FC236}">
                <a16:creationId xmlns:a16="http://schemas.microsoft.com/office/drawing/2014/main" id="{CFC6520B-1B61-45F5-90D4-2F908D471597}"/>
              </a:ext>
            </a:extLst>
          </p:cNvPr>
          <p:cNvGraphicFramePr>
            <a:graphicFrameLocks noGrp="1"/>
          </p:cNvGraphicFramePr>
          <p:nvPr>
            <p:extLst>
              <p:ext uri="{D42A27DB-BD31-4B8C-83A1-F6EECF244321}">
                <p14:modId xmlns:p14="http://schemas.microsoft.com/office/powerpoint/2010/main" val="4089680392"/>
              </p:ext>
            </p:extLst>
          </p:nvPr>
        </p:nvGraphicFramePr>
        <p:xfrm>
          <a:off x="1571297" y="1499473"/>
          <a:ext cx="6001406" cy="3652520"/>
        </p:xfrm>
        <a:graphic>
          <a:graphicData uri="http://schemas.openxmlformats.org/drawingml/2006/table">
            <a:tbl>
              <a:tblPr firstRow="1" firstCol="1" bandRow="1">
                <a:tableStyleId>{5C22544A-7EE6-4342-B048-85BDC9FD1C3A}</a:tableStyleId>
              </a:tblPr>
              <a:tblGrid>
                <a:gridCol w="2847183">
                  <a:extLst>
                    <a:ext uri="{9D8B030D-6E8A-4147-A177-3AD203B41FA5}">
                      <a16:colId xmlns:a16="http://schemas.microsoft.com/office/drawing/2014/main" val="1297633634"/>
                    </a:ext>
                  </a:extLst>
                </a:gridCol>
                <a:gridCol w="3154223">
                  <a:extLst>
                    <a:ext uri="{9D8B030D-6E8A-4147-A177-3AD203B41FA5}">
                      <a16:colId xmlns:a16="http://schemas.microsoft.com/office/drawing/2014/main" val="3238002484"/>
                    </a:ext>
                  </a:extLst>
                </a:gridCol>
              </a:tblGrid>
              <a:tr h="394970">
                <a:tc>
                  <a:txBody>
                    <a:bodyPr/>
                    <a:lstStyle/>
                    <a:p>
                      <a:pPr marL="0" marR="0" algn="ctr">
                        <a:spcBef>
                          <a:spcPts val="0"/>
                        </a:spcBef>
                        <a:spcAft>
                          <a:spcPts val="0"/>
                        </a:spcAft>
                      </a:pPr>
                      <a:r>
                        <a:rPr lang="en-US" sz="1400" kern="1200" dirty="0">
                          <a:effectLst/>
                        </a:rPr>
                        <a:t>Component</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Closure Time</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33080220"/>
                  </a:ext>
                </a:extLst>
              </a:tr>
              <a:tr h="285750">
                <a:tc>
                  <a:txBody>
                    <a:bodyPr/>
                    <a:lstStyle/>
                    <a:p>
                      <a:pPr marL="0" marR="0" algn="ctr">
                        <a:spcBef>
                          <a:spcPts val="0"/>
                        </a:spcBef>
                        <a:spcAft>
                          <a:spcPts val="0"/>
                        </a:spcAft>
                      </a:pPr>
                      <a:r>
                        <a:rPr lang="en-US" sz="1200" kern="1200" dirty="0">
                          <a:effectLst/>
                        </a:rPr>
                        <a:t>n</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latin typeface="Times New Roman" panose="02020603050405020304" pitchFamily="18" charset="0"/>
                          <a:ea typeface="Times New Roman" panose="02020603050405020304" pitchFamily="18" charset="0"/>
                        </a:rPr>
                        <a:t>100</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1896900963"/>
                  </a:ext>
                </a:extLst>
              </a:tr>
              <a:tr h="320675">
                <a:tc>
                  <a:txBody>
                    <a:bodyPr/>
                    <a:lstStyle/>
                    <a:p>
                      <a:pPr marL="0" marR="0" algn="ctr">
                        <a:spcBef>
                          <a:spcPts val="0"/>
                        </a:spcBef>
                        <a:spcAft>
                          <a:spcPts val="0"/>
                        </a:spcAft>
                      </a:pPr>
                      <a:r>
                        <a:rPr lang="en-US" sz="1200" dirty="0">
                          <a:effectLst/>
                        </a:rPr>
                        <a:t>Sample Mean</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20.02 s</a:t>
                      </a:r>
                    </a:p>
                  </a:txBody>
                  <a:tcPr marL="68580" marR="68580" marT="9525" marB="0" anchor="ctr"/>
                </a:tc>
                <a:extLst>
                  <a:ext uri="{0D108BD9-81ED-4DB2-BD59-A6C34878D82A}">
                    <a16:rowId xmlns:a16="http://schemas.microsoft.com/office/drawing/2014/main" val="4029277460"/>
                  </a:ext>
                </a:extLst>
              </a:tr>
              <a:tr h="263525">
                <a:tc>
                  <a:txBody>
                    <a:bodyPr/>
                    <a:lstStyle/>
                    <a:p>
                      <a:pPr marL="0" marR="0" algn="ctr">
                        <a:spcBef>
                          <a:spcPts val="0"/>
                        </a:spcBef>
                        <a:spcAft>
                          <a:spcPts val="0"/>
                        </a:spcAft>
                      </a:pPr>
                      <a:r>
                        <a:rPr lang="en-US" sz="1200" dirty="0">
                          <a:effectLst/>
                        </a:rPr>
                        <a:t>Sample Standard Deviation</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latin typeface="Times New Roman" panose="02020603050405020304" pitchFamily="18" charset="0"/>
                          <a:ea typeface="Times New Roman" panose="02020603050405020304" pitchFamily="18" charset="0"/>
                        </a:rPr>
                        <a:t>1.12 s</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2668994361"/>
                  </a:ext>
                </a:extLst>
              </a:tr>
              <a:tr h="320675">
                <a:tc>
                  <a:txBody>
                    <a:bodyPr/>
                    <a:lstStyle/>
                    <a:p>
                      <a:pPr marL="0" marR="0" algn="ctr">
                        <a:spcBef>
                          <a:spcPts val="0"/>
                        </a:spcBef>
                        <a:spcAft>
                          <a:spcPts val="0"/>
                        </a:spcAft>
                      </a:pPr>
                      <a:r>
                        <a:rPr lang="en-US" sz="1200" kern="1200" dirty="0">
                          <a:effectLst/>
                        </a:rPr>
                        <a:t>Median</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19.99 s</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666192173"/>
                  </a:ext>
                </a:extLst>
              </a:tr>
              <a:tr h="320675">
                <a:tc>
                  <a:txBody>
                    <a:bodyPr/>
                    <a:lstStyle/>
                    <a:p>
                      <a:pPr marL="0" marR="0" algn="ctr">
                        <a:spcBef>
                          <a:spcPts val="0"/>
                        </a:spcBef>
                        <a:spcAft>
                          <a:spcPts val="0"/>
                        </a:spcAft>
                      </a:pPr>
                      <a:r>
                        <a:rPr lang="en-US" sz="1200" kern="1200" dirty="0">
                          <a:effectLst/>
                        </a:rPr>
                        <a:t>Inter-Quartile Range</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19.38 s, 20.71 s</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4000757290"/>
                  </a:ext>
                </a:extLst>
              </a:tr>
              <a:tr h="349250">
                <a:tc>
                  <a:txBody>
                    <a:bodyPr/>
                    <a:lstStyle/>
                    <a:p>
                      <a:pPr marL="0" marR="0" algn="ctr">
                        <a:spcBef>
                          <a:spcPts val="0"/>
                        </a:spcBef>
                        <a:spcAft>
                          <a:spcPts val="0"/>
                        </a:spcAft>
                      </a:pPr>
                      <a:r>
                        <a:rPr lang="en-US" sz="1200" kern="1200" dirty="0">
                          <a:effectLst/>
                        </a:rPr>
                        <a:t>Range</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latin typeface="+mn-lt"/>
                          <a:ea typeface="Times New Roman" panose="02020603050405020304" pitchFamily="18" charset="0"/>
                        </a:rPr>
                        <a:t>16.03 s, 22.98 s</a:t>
                      </a:r>
                      <a:endParaRPr lang="en-US" sz="1200" dirty="0">
                        <a:effectLst/>
                        <a:latin typeface="+mn-lt"/>
                        <a:ea typeface="Times New Roman" panose="02020603050405020304" pitchFamily="18" charset="0"/>
                      </a:endParaRPr>
                    </a:p>
                  </a:txBody>
                  <a:tcPr marL="68580" marR="68580" marT="9525" marB="0" anchor="ctr"/>
                </a:tc>
                <a:extLst>
                  <a:ext uri="{0D108BD9-81ED-4DB2-BD59-A6C34878D82A}">
                    <a16:rowId xmlns:a16="http://schemas.microsoft.com/office/drawing/2014/main" val="945340232"/>
                  </a:ext>
                </a:extLst>
              </a:tr>
              <a:tr h="349250">
                <a:tc>
                  <a:txBody>
                    <a:bodyPr/>
                    <a:lstStyle/>
                    <a:p>
                      <a:pPr marL="0" marR="0" algn="ctr">
                        <a:spcBef>
                          <a:spcPts val="0"/>
                        </a:spcBef>
                        <a:spcAft>
                          <a:spcPts val="0"/>
                        </a:spcAft>
                      </a:pPr>
                      <a:r>
                        <a:rPr lang="en-US" sz="1200" dirty="0">
                          <a:effectLst/>
                          <a:latin typeface="+mn-lt"/>
                          <a:ea typeface="Times New Roman" panose="02020603050405020304" pitchFamily="18" charset="0"/>
                        </a:rPr>
                        <a:t>Outliers</a:t>
                      </a:r>
                    </a:p>
                  </a:txBody>
                  <a:tcPr marL="68580" marR="68580" marT="9525" marB="0" anchor="ctr"/>
                </a:tc>
                <a:tc>
                  <a:txBody>
                    <a:bodyPr/>
                    <a:lstStyle/>
                    <a:p>
                      <a:pPr marL="0" marR="0" algn="ctr">
                        <a:spcBef>
                          <a:spcPts val="0"/>
                        </a:spcBef>
                        <a:spcAft>
                          <a:spcPts val="0"/>
                        </a:spcAft>
                      </a:pPr>
                      <a:r>
                        <a:rPr lang="en-US" sz="1200" dirty="0">
                          <a:effectLst/>
                          <a:latin typeface="+mn-lt"/>
                          <a:ea typeface="Times New Roman" panose="02020603050405020304" pitchFamily="18" charset="0"/>
                        </a:rPr>
                        <a:t>16.03 s, 16.83 s, 22.98 s</a:t>
                      </a:r>
                    </a:p>
                  </a:txBody>
                  <a:tcPr marL="68580" marR="68580" marT="9525" marB="0" anchor="ctr"/>
                </a:tc>
                <a:extLst>
                  <a:ext uri="{0D108BD9-81ED-4DB2-BD59-A6C34878D82A}">
                    <a16:rowId xmlns:a16="http://schemas.microsoft.com/office/drawing/2014/main" val="1772045771"/>
                  </a:ext>
                </a:extLst>
              </a:tr>
              <a:tr h="349250">
                <a:tc>
                  <a:txBody>
                    <a:bodyPr/>
                    <a:lstStyle/>
                    <a:p>
                      <a:pPr marL="0" marR="0" algn="ctr">
                        <a:spcBef>
                          <a:spcPts val="0"/>
                        </a:spcBef>
                        <a:spcAft>
                          <a:spcPts val="0"/>
                        </a:spcAft>
                      </a:pPr>
                      <a:r>
                        <a:rPr lang="en-US" sz="1200" dirty="0">
                          <a:effectLst/>
                          <a:latin typeface="+mn-lt"/>
                          <a:ea typeface="Times New Roman" panose="02020603050405020304" pitchFamily="18" charset="0"/>
                        </a:rPr>
                        <a:t>Requirement</a:t>
                      </a:r>
                    </a:p>
                  </a:txBody>
                  <a:tcPr marL="68580" marR="68580" marT="9525" marB="0" anchor="ctr"/>
                </a:tc>
                <a:tc>
                  <a:txBody>
                    <a:bodyPr/>
                    <a:lstStyle/>
                    <a:p>
                      <a:pPr marL="0" marR="0" algn="ctr">
                        <a:spcBef>
                          <a:spcPts val="0"/>
                        </a:spcBef>
                        <a:spcAft>
                          <a:spcPts val="0"/>
                        </a:spcAft>
                      </a:pPr>
                      <a:r>
                        <a:rPr lang="en-US" sz="1200" dirty="0">
                          <a:effectLst/>
                          <a:latin typeface="+mn-lt"/>
                          <a:ea typeface="Times New Roman" panose="02020603050405020304" pitchFamily="18" charset="0"/>
                        </a:rPr>
                        <a:t>23.5 s</a:t>
                      </a:r>
                    </a:p>
                  </a:txBody>
                  <a:tcPr marL="68580" marR="68580" marT="9525" marB="0" anchor="ctr"/>
                </a:tc>
                <a:extLst>
                  <a:ext uri="{0D108BD9-81ED-4DB2-BD59-A6C34878D82A}">
                    <a16:rowId xmlns:a16="http://schemas.microsoft.com/office/drawing/2014/main" val="1286378549"/>
                  </a:ext>
                </a:extLst>
              </a:tr>
              <a:tr h="349250">
                <a:tc>
                  <a:txBody>
                    <a:bodyPr/>
                    <a:lstStyle/>
                    <a:p>
                      <a:pPr marL="0" marR="0" algn="ctr">
                        <a:spcBef>
                          <a:spcPts val="0"/>
                        </a:spcBef>
                        <a:spcAft>
                          <a:spcPts val="0"/>
                        </a:spcAft>
                      </a:pPr>
                      <a:r>
                        <a:rPr lang="en-US" sz="1200" dirty="0">
                          <a:effectLst/>
                          <a:latin typeface="+mn-lt"/>
                          <a:ea typeface="Times New Roman" panose="02020603050405020304" pitchFamily="18" charset="0"/>
                        </a:rPr>
                        <a:t>K-Factor</a:t>
                      </a:r>
                    </a:p>
                  </a:txBody>
                  <a:tcPr marL="68580" marR="68580" marT="9525" marB="0" anchor="ctr"/>
                </a:tc>
                <a:tc>
                  <a:txBody>
                    <a:bodyPr/>
                    <a:lstStyle/>
                    <a:p>
                      <a:pPr marL="0" marR="0" algn="ctr">
                        <a:spcBef>
                          <a:spcPts val="0"/>
                        </a:spcBef>
                        <a:spcAft>
                          <a:spcPts val="0"/>
                        </a:spcAft>
                      </a:pPr>
                      <a:r>
                        <a:rPr lang="en-US" sz="1200" dirty="0">
                          <a:effectLst/>
                          <a:latin typeface="+mn-lt"/>
                          <a:ea typeface="Times New Roman" panose="02020603050405020304" pitchFamily="18" charset="0"/>
                        </a:rPr>
                        <a:t>3.10</a:t>
                      </a:r>
                    </a:p>
                  </a:txBody>
                  <a:tcPr marL="68580" marR="68580" marT="9525" marB="0" anchor="ctr"/>
                </a:tc>
                <a:extLst>
                  <a:ext uri="{0D108BD9-81ED-4DB2-BD59-A6C34878D82A}">
                    <a16:rowId xmlns:a16="http://schemas.microsoft.com/office/drawing/2014/main" val="3048848698"/>
                  </a:ext>
                </a:extLst>
              </a:tr>
              <a:tr h="349250">
                <a:tc>
                  <a:txBody>
                    <a:bodyPr/>
                    <a:lstStyle/>
                    <a:p>
                      <a:pPr marL="0" marR="0" algn="ctr">
                        <a:spcBef>
                          <a:spcPts val="0"/>
                        </a:spcBef>
                        <a:spcAft>
                          <a:spcPts val="0"/>
                        </a:spcAft>
                      </a:pPr>
                      <a:r>
                        <a:rPr lang="en-US" sz="1200" dirty="0">
                          <a:effectLst/>
                          <a:latin typeface="+mn-lt"/>
                          <a:ea typeface="Times New Roman" panose="02020603050405020304" pitchFamily="18" charset="0"/>
                        </a:rPr>
                        <a:t>95% Confidence Bound on K-Factor</a:t>
                      </a:r>
                    </a:p>
                  </a:txBody>
                  <a:tcPr marL="68580" marR="68580" marT="9525" marB="0" anchor="ctr"/>
                </a:tc>
                <a:tc>
                  <a:txBody>
                    <a:bodyPr/>
                    <a:lstStyle/>
                    <a:p>
                      <a:pPr marL="0" marR="0" algn="ctr">
                        <a:spcBef>
                          <a:spcPts val="0"/>
                        </a:spcBef>
                        <a:spcAft>
                          <a:spcPts val="0"/>
                        </a:spcAft>
                      </a:pPr>
                      <a:r>
                        <a:rPr lang="en-US" sz="1200" dirty="0">
                          <a:effectLst/>
                          <a:latin typeface="+mn-lt"/>
                          <a:ea typeface="Times New Roman" panose="02020603050405020304" pitchFamily="18" charset="0"/>
                        </a:rPr>
                        <a:t>2.71 s</a:t>
                      </a:r>
                    </a:p>
                  </a:txBody>
                  <a:tcPr marL="68580" marR="68580" marT="9525" marB="0" anchor="ctr"/>
                </a:tc>
                <a:extLst>
                  <a:ext uri="{0D108BD9-81ED-4DB2-BD59-A6C34878D82A}">
                    <a16:rowId xmlns:a16="http://schemas.microsoft.com/office/drawing/2014/main" val="1247958733"/>
                  </a:ext>
                </a:extLst>
              </a:tr>
            </a:tbl>
          </a:graphicData>
        </a:graphic>
      </p:graphicFrame>
    </p:spTree>
    <p:extLst>
      <p:ext uri="{BB962C8B-B14F-4D97-AF65-F5344CB8AC3E}">
        <p14:creationId xmlns:p14="http://schemas.microsoft.com/office/powerpoint/2010/main" val="137512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Reliability Example</a:t>
            </a:r>
          </a:p>
        </p:txBody>
      </p:sp>
      <p:sp>
        <p:nvSpPr>
          <p:cNvPr id="3" name="Content Placeholder 2"/>
          <p:cNvSpPr>
            <a:spLocks noGrp="1"/>
          </p:cNvSpPr>
          <p:nvPr>
            <p:ph idx="1"/>
          </p:nvPr>
        </p:nvSpPr>
        <p:spPr>
          <a:xfrm>
            <a:off x="0" y="1122569"/>
            <a:ext cx="4782710" cy="4847424"/>
          </a:xfrm>
        </p:spPr>
        <p:txBody>
          <a:bodyPr/>
          <a:lstStyle/>
          <a:p>
            <a:r>
              <a:rPr lang="en-US" sz="2000" b="1" dirty="0"/>
              <a:t>Severity level</a:t>
            </a:r>
            <a:r>
              <a:rPr lang="en-US" sz="2000" b="1" dirty="0">
                <a:solidFill>
                  <a:schemeClr val="accent5"/>
                </a:solidFill>
              </a:rPr>
              <a:t>: </a:t>
            </a:r>
            <a:r>
              <a:rPr lang="en-US" sz="2000" dirty="0"/>
              <a:t>estimate level at which  99</a:t>
            </a:r>
            <a:r>
              <a:rPr lang="en-US" sz="2000" baseline="30000" dirty="0"/>
              <a:t>th</a:t>
            </a:r>
            <a:r>
              <a:rPr lang="en-US" sz="2000" dirty="0"/>
              <a:t> percentile corresponds to requirement with 95% confidence.</a:t>
            </a:r>
          </a:p>
          <a:p>
            <a:pPr marL="0" indent="0">
              <a:buNone/>
            </a:pPr>
            <a:r>
              <a:rPr lang="en-US" sz="800" dirty="0">
                <a:solidFill>
                  <a:prstClr val="black"/>
                </a:solidFill>
              </a:rPr>
              <a:t> </a:t>
            </a:r>
            <a:endParaRPr lang="en-US" sz="2000" dirty="0"/>
          </a:p>
          <a:p>
            <a:pPr lvl="1"/>
            <a:r>
              <a:rPr lang="en-US" sz="1800" b="1" dirty="0">
                <a:solidFill>
                  <a:schemeClr val="accent5"/>
                </a:solidFill>
              </a:rPr>
              <a:t>Degree of extrapolation</a:t>
            </a:r>
            <a:r>
              <a:rPr lang="en-US" sz="1800" dirty="0">
                <a:solidFill>
                  <a:schemeClr val="accent5"/>
                </a:solidFill>
              </a:rPr>
              <a:t>: </a:t>
            </a:r>
            <a:r>
              <a:rPr lang="en-US" sz="1800" dirty="0"/>
              <a:t>When n  = 4, extrapolation is occurring beyond the 48</a:t>
            </a:r>
            <a:r>
              <a:rPr lang="en-US" sz="1800" baseline="30000" dirty="0"/>
              <a:t>th</a:t>
            </a:r>
            <a:r>
              <a:rPr lang="en-US" sz="1800" dirty="0"/>
              <a:t> percentile. We would need a sample 75 times larger to avoid extrapolation.</a:t>
            </a:r>
          </a:p>
          <a:p>
            <a:pPr lvl="1"/>
            <a:r>
              <a:rPr lang="en-US" sz="1800" b="1" dirty="0">
                <a:solidFill>
                  <a:schemeClr val="accent5"/>
                </a:solidFill>
              </a:rPr>
              <a:t>Validation metrics</a:t>
            </a:r>
            <a:r>
              <a:rPr lang="en-US" sz="1800" dirty="0"/>
              <a:t>:  The estimated level varies greatly based on the choice of model.</a:t>
            </a:r>
          </a:p>
          <a:p>
            <a:pPr lvl="2"/>
            <a:r>
              <a:rPr lang="en-US" sz="1600" dirty="0"/>
              <a:t>Weibull – 2.47 dB</a:t>
            </a:r>
          </a:p>
          <a:p>
            <a:pPr lvl="2"/>
            <a:r>
              <a:rPr lang="en-US" sz="1600" dirty="0"/>
              <a:t>Logistic –  -0.74 dB</a:t>
            </a:r>
          </a:p>
          <a:p>
            <a:pPr lvl="2"/>
            <a:endParaRPr lang="en-US" sz="1600" dirty="0"/>
          </a:p>
          <a:p>
            <a:pPr marL="457200" lvl="1" indent="0">
              <a:buNone/>
            </a:pPr>
            <a:r>
              <a:rPr lang="en-US" sz="1800"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13</a:t>
            </a:fld>
            <a:endParaRPr lang="en-US"/>
          </a:p>
        </p:txBody>
      </p:sp>
      <p:sp>
        <p:nvSpPr>
          <p:cNvPr id="5" name="Rectangle 4"/>
          <p:cNvSpPr/>
          <p:nvPr/>
        </p:nvSpPr>
        <p:spPr>
          <a:xfrm>
            <a:off x="457200" y="5229820"/>
            <a:ext cx="8412480" cy="923330"/>
          </a:xfrm>
          <a:prstGeom prst="rect">
            <a:avLst/>
          </a:prstGeom>
          <a:ln>
            <a:solidFill>
              <a:schemeClr val="accent1">
                <a:shade val="95000"/>
                <a:satMod val="105000"/>
              </a:schemeClr>
            </a:solidFill>
          </a:ln>
          <a:effectLst>
            <a:softEdge rad="190500"/>
          </a:effectLst>
        </p:spPr>
        <p:txBody>
          <a:bodyPr wrap="square">
            <a:spAutoFit/>
          </a:bodyPr>
          <a:lstStyle/>
          <a:p>
            <a:r>
              <a:rPr lang="en-US" b="1" dirty="0">
                <a:latin typeface="Calibri" charset="0"/>
                <a:ea typeface="Calibri" charset="0"/>
                <a:cs typeface="Calibri" charset="0"/>
              </a:rPr>
              <a:t>We conclude: </a:t>
            </a:r>
          </a:p>
          <a:p>
            <a:pPr marL="285750" indent="-285750">
              <a:buFontTx/>
              <a:buChar char="-"/>
            </a:pPr>
            <a:r>
              <a:rPr lang="en-US" dirty="0">
                <a:latin typeface="Calibri" charset="0"/>
                <a:ea typeface="Calibri" charset="0"/>
                <a:cs typeface="Calibri" charset="0"/>
              </a:rPr>
              <a:t>The model cannot be evaluated anywhere near where the prediction will occur, and</a:t>
            </a:r>
          </a:p>
          <a:p>
            <a:pPr marL="285750" indent="-285750">
              <a:buFontTx/>
              <a:buChar char="-"/>
            </a:pPr>
            <a:r>
              <a:rPr lang="en-US" dirty="0">
                <a:latin typeface="Calibri" charset="0"/>
                <a:ea typeface="Calibri" charset="0"/>
                <a:cs typeface="Calibri" charset="0"/>
              </a:rPr>
              <a:t>The demonstration decision is extremely sensitive to selection of the model.</a:t>
            </a:r>
            <a:endParaRPr lang="en-US" dirty="0">
              <a:effectLst/>
              <a:latin typeface="Calibri" charset="0"/>
              <a:ea typeface="Calibri" charset="0"/>
              <a:cs typeface="Calibri" charset="0"/>
            </a:endParaRPr>
          </a:p>
        </p:txBody>
      </p:sp>
      <p:pic>
        <p:nvPicPr>
          <p:cNvPr id="8" name="Picture 7">
            <a:extLst>
              <a:ext uri="{FF2B5EF4-FFF2-40B4-BE49-F238E27FC236}">
                <a16:creationId xmlns:a16="http://schemas.microsoft.com/office/drawing/2014/main" id="{02205750-08C2-4C9A-A731-0BAD0BBC38E0}"/>
              </a:ext>
            </a:extLst>
          </p:cNvPr>
          <p:cNvPicPr>
            <a:picLocks noChangeAspect="1"/>
          </p:cNvPicPr>
          <p:nvPr/>
        </p:nvPicPr>
        <p:blipFill>
          <a:blip r:embed="rId2"/>
          <a:stretch>
            <a:fillRect/>
          </a:stretch>
        </p:blipFill>
        <p:spPr>
          <a:xfrm>
            <a:off x="4782710" y="1676541"/>
            <a:ext cx="4132690" cy="2868413"/>
          </a:xfrm>
          <a:prstGeom prst="rect">
            <a:avLst/>
          </a:prstGeom>
        </p:spPr>
      </p:pic>
    </p:spTree>
    <p:extLst>
      <p:ext uri="{BB962C8B-B14F-4D97-AF65-F5344CB8AC3E}">
        <p14:creationId xmlns:p14="http://schemas.microsoft.com/office/powerpoint/2010/main" val="22375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Environmental Reliability – Evidence-Driven Approach</a:t>
            </a:r>
          </a:p>
        </p:txBody>
      </p:sp>
      <p:sp>
        <p:nvSpPr>
          <p:cNvPr id="3" name="Content Placeholder 2"/>
          <p:cNvSpPr>
            <a:spLocks noGrp="1"/>
          </p:cNvSpPr>
          <p:nvPr>
            <p:ph idx="1"/>
          </p:nvPr>
        </p:nvSpPr>
        <p:spPr>
          <a:xfrm>
            <a:off x="457200" y="1122569"/>
            <a:ext cx="8229600" cy="4847424"/>
          </a:xfrm>
        </p:spPr>
        <p:txBody>
          <a:bodyPr/>
          <a:lstStyle/>
          <a:p>
            <a:r>
              <a:rPr lang="en-US" sz="2000" b="1" dirty="0"/>
              <a:t>Practical solutions</a:t>
            </a:r>
            <a:r>
              <a:rPr lang="en-US" sz="2000" b="1" dirty="0">
                <a:solidFill>
                  <a:schemeClr val="accent5"/>
                </a:solidFill>
              </a:rPr>
              <a:t>: </a:t>
            </a:r>
            <a:r>
              <a:rPr lang="en-US" sz="2000" dirty="0"/>
              <a:t>Use summary statistics to evaluate performance margin with heuristic measures of uncertainty.</a:t>
            </a:r>
          </a:p>
          <a:p>
            <a:pPr marL="0" indent="0">
              <a:buNone/>
            </a:pPr>
            <a:r>
              <a:rPr lang="en-US" sz="800" dirty="0">
                <a:solidFill>
                  <a:prstClr val="black"/>
                </a:solidFill>
              </a:rPr>
              <a:t> </a:t>
            </a:r>
            <a:endParaRPr lang="en-US" sz="2000" dirty="0"/>
          </a:p>
          <a:p>
            <a:pPr lvl="1"/>
            <a:endParaRPr lang="en-US" sz="1800" dirty="0"/>
          </a:p>
          <a:p>
            <a:pPr marL="457200" lvl="1" indent="0">
              <a:buNone/>
            </a:pPr>
            <a:r>
              <a:rPr lang="en-US" sz="1800"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14</a:t>
            </a:fld>
            <a:endParaRPr lang="en-US"/>
          </a:p>
        </p:txBody>
      </p:sp>
      <p:sp>
        <p:nvSpPr>
          <p:cNvPr id="5" name="Rectangle 4"/>
          <p:cNvSpPr/>
          <p:nvPr/>
        </p:nvSpPr>
        <p:spPr>
          <a:xfrm>
            <a:off x="457200" y="5229820"/>
            <a:ext cx="8412480" cy="1200329"/>
          </a:xfrm>
          <a:prstGeom prst="rect">
            <a:avLst/>
          </a:prstGeom>
          <a:ln>
            <a:solidFill>
              <a:schemeClr val="accent1">
                <a:shade val="95000"/>
                <a:satMod val="105000"/>
              </a:schemeClr>
            </a:solidFill>
          </a:ln>
          <a:effectLst>
            <a:softEdge rad="190500"/>
          </a:effectLst>
        </p:spPr>
        <p:txBody>
          <a:bodyPr wrap="square">
            <a:spAutoFit/>
          </a:bodyPr>
          <a:lstStyle/>
          <a:p>
            <a:r>
              <a:rPr lang="en-US" b="1" dirty="0">
                <a:latin typeface="Calibri" charset="0"/>
                <a:ea typeface="Calibri" charset="0"/>
                <a:cs typeface="Calibri" charset="0"/>
              </a:rPr>
              <a:t>We can conclude: </a:t>
            </a:r>
          </a:p>
          <a:p>
            <a:pPr marL="285750" indent="-285750">
              <a:buFontTx/>
              <a:buChar char="-"/>
            </a:pPr>
            <a:r>
              <a:rPr lang="en-US" dirty="0">
                <a:latin typeface="Calibri" charset="0"/>
                <a:ea typeface="Calibri" charset="0"/>
                <a:cs typeface="Calibri" charset="0"/>
              </a:rPr>
              <a:t>There is some evidence for positive margin, though there is still quite a bit of uncertainty. Other information is required for the evidence package to make a final assertion.</a:t>
            </a:r>
            <a:endParaRPr lang="en-US" dirty="0">
              <a:effectLst/>
              <a:latin typeface="Calibri" charset="0"/>
              <a:ea typeface="Calibri" charset="0"/>
              <a:cs typeface="Calibri" charset="0"/>
            </a:endParaRP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649F5205-49A9-4BAB-B3EE-B37052196EEB}"/>
                  </a:ext>
                </a:extLst>
              </p:cNvPr>
              <p:cNvGraphicFramePr>
                <a:graphicFrameLocks noGrp="1"/>
              </p:cNvGraphicFramePr>
              <p:nvPr>
                <p:extLst>
                  <p:ext uri="{D42A27DB-BD31-4B8C-83A1-F6EECF244321}">
                    <p14:modId xmlns:p14="http://schemas.microsoft.com/office/powerpoint/2010/main" val="3317924874"/>
                  </p:ext>
                </p:extLst>
              </p:nvPr>
            </p:nvGraphicFramePr>
            <p:xfrm>
              <a:off x="1571297" y="2171989"/>
              <a:ext cx="6001406" cy="2326577"/>
            </p:xfrm>
            <a:graphic>
              <a:graphicData uri="http://schemas.openxmlformats.org/drawingml/2006/table">
                <a:tbl>
                  <a:tblPr firstRow="1" firstCol="1" bandRow="1">
                    <a:tableStyleId>{5C22544A-7EE6-4342-B048-85BDC9FD1C3A}</a:tableStyleId>
                  </a:tblPr>
                  <a:tblGrid>
                    <a:gridCol w="2847183">
                      <a:extLst>
                        <a:ext uri="{9D8B030D-6E8A-4147-A177-3AD203B41FA5}">
                          <a16:colId xmlns:a16="http://schemas.microsoft.com/office/drawing/2014/main" val="1297633634"/>
                        </a:ext>
                      </a:extLst>
                    </a:gridCol>
                    <a:gridCol w="3154223">
                      <a:extLst>
                        <a:ext uri="{9D8B030D-6E8A-4147-A177-3AD203B41FA5}">
                          <a16:colId xmlns:a16="http://schemas.microsoft.com/office/drawing/2014/main" val="3238002484"/>
                        </a:ext>
                      </a:extLst>
                    </a:gridCol>
                  </a:tblGrid>
                  <a:tr h="394970">
                    <a:tc>
                      <a:txBody>
                        <a:bodyPr/>
                        <a:lstStyle/>
                        <a:p>
                          <a:pPr marL="0" marR="0" algn="ctr">
                            <a:spcBef>
                              <a:spcPts val="0"/>
                            </a:spcBef>
                            <a:spcAft>
                              <a:spcPts val="0"/>
                            </a:spcAft>
                          </a:pPr>
                          <a:r>
                            <a:rPr lang="en-US" sz="1400" kern="1200" dirty="0">
                              <a:effectLst/>
                            </a:rPr>
                            <a:t>Component</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Failure Mode</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33080220"/>
                      </a:ext>
                    </a:extLst>
                  </a:tr>
                  <a:tr h="285750">
                    <a:tc>
                      <a:txBody>
                        <a:bodyPr/>
                        <a:lstStyle/>
                        <a:p>
                          <a:pPr marL="0" marR="0" algn="ctr">
                            <a:spcBef>
                              <a:spcPts val="0"/>
                            </a:spcBef>
                            <a:spcAft>
                              <a:spcPts val="0"/>
                            </a:spcAft>
                          </a:pPr>
                          <a:r>
                            <a:rPr lang="en-US" sz="1200" kern="1200" dirty="0">
                              <a:effectLst/>
                            </a:rPr>
                            <a:t>n</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4</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1896900963"/>
                      </a:ext>
                    </a:extLst>
                  </a:tr>
                  <a:tr h="320675">
                    <a:tc>
                      <a:txBody>
                        <a:bodyPr/>
                        <a:lstStyle/>
                        <a:p>
                          <a:pPr marL="0" marR="0" algn="ctr">
                            <a:spcBef>
                              <a:spcPts val="0"/>
                            </a:spcBef>
                            <a:spcAft>
                              <a:spcPts val="0"/>
                            </a:spcAft>
                          </a:pPr>
                          <a:r>
                            <a:rPr lang="en-US" sz="1200">
                              <a:effectLst/>
                            </a:rPr>
                            <a:t>Test levels</a:t>
                          </a:r>
                          <a:endParaRPr lang="en-US" sz="120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+ 3 dB, + 6 dB, + 9 dB, +12 dB</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4029277460"/>
                      </a:ext>
                    </a:extLst>
                  </a:tr>
                  <a:tr h="263525">
                    <a:tc>
                      <a:txBody>
                        <a:bodyPr/>
                        <a:lstStyle/>
                        <a:p>
                          <a:pPr marL="0" marR="0" algn="ctr">
                            <a:spcBef>
                              <a:spcPts val="0"/>
                            </a:spcBef>
                            <a:spcAft>
                              <a:spcPts val="0"/>
                            </a:spcAft>
                          </a:pPr>
                          <a:r>
                            <a:rPr lang="en-US" sz="1200">
                              <a:effectLst/>
                            </a:rPr>
                            <a:t># of failures observed</a:t>
                          </a:r>
                          <a:endParaRPr lang="en-US" sz="120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latin typeface="Times New Roman" panose="02020603050405020304" pitchFamily="18"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2668994361"/>
                      </a:ext>
                    </a:extLst>
                  </a:tr>
                  <a:tr h="320675">
                    <a:tc>
                      <a:txBody>
                        <a:bodyPr/>
                        <a:lstStyle/>
                        <a:p>
                          <a:pPr marL="0" marR="0" algn="ctr">
                            <a:spcBef>
                              <a:spcPts val="0"/>
                            </a:spcBef>
                            <a:spcAft>
                              <a:spcPts val="0"/>
                            </a:spcAft>
                          </a:pPr>
                          <a:r>
                            <a:rPr lang="en-US" sz="1200" kern="1200">
                              <a:effectLst/>
                            </a:rPr>
                            <a:t>When failures occurred</a:t>
                          </a:r>
                          <a:endParaRPr lang="en-US" sz="120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Failure at +9 dB</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666192173"/>
                      </a:ext>
                    </a:extLst>
                  </a:tr>
                  <a:tr h="320675">
                    <a:tc>
                      <a:txBody>
                        <a:bodyPr/>
                        <a:lstStyle/>
                        <a:p>
                          <a:pPr marL="0" marR="0" algn="ctr">
                            <a:spcBef>
                              <a:spcPts val="0"/>
                            </a:spcBef>
                            <a:spcAft>
                              <a:spcPts val="0"/>
                            </a:spcAft>
                          </a:pPr>
                          <a:r>
                            <a:rPr lang="en-US" sz="1200" kern="1200" dirty="0">
                              <a:effectLst/>
                            </a:rPr>
                            <a:t>Highest level at which no failures occurred (</a:t>
                          </a:r>
                          <a14:m>
                            <m:oMath xmlns:m="http://schemas.openxmlformats.org/officeDocument/2006/math">
                              <m:sSub>
                                <m:sSubPr>
                                  <m:ctrlPr>
                                    <a:rPr lang="en-US" sz="1200" i="1" kern="1200" smtClean="0">
                                      <a:effectLst/>
                                      <a:latin typeface="Cambria Math" panose="02040503050406030204" pitchFamily="18" charset="0"/>
                                    </a:rPr>
                                  </m:ctrlPr>
                                </m:sSubPr>
                                <m:e>
                                  <m:r>
                                    <a:rPr lang="en-US" sz="1200" b="1" i="1" kern="1200" smtClean="0">
                                      <a:effectLst/>
                                      <a:latin typeface="Cambria Math" panose="02040503050406030204" pitchFamily="18" charset="0"/>
                                    </a:rPr>
                                    <m:t>𝑬</m:t>
                                  </m:r>
                                </m:e>
                                <m:sub>
                                  <m:r>
                                    <a:rPr lang="en-US" sz="1200" b="1" i="1" kern="1200" smtClean="0">
                                      <a:effectLst/>
                                      <a:latin typeface="Cambria Math" panose="02040503050406030204" pitchFamily="18" charset="0"/>
                                    </a:rPr>
                                    <m:t>𝒑𝒂𝒔𝒔</m:t>
                                  </m:r>
                                </m:sub>
                              </m:sSub>
                            </m:oMath>
                          </a14:m>
                          <a:r>
                            <a:rPr lang="en-US" sz="1200" kern="1200" dirty="0">
                              <a:effectLst/>
                            </a:rPr>
                            <a:t>)</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+6 dB</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4000757290"/>
                      </a:ext>
                    </a:extLst>
                  </a:tr>
                  <a:tr h="349250">
                    <a:tc>
                      <a:txBody>
                        <a:bodyPr/>
                        <a:lstStyle/>
                        <a:p>
                          <a:pPr marL="0" marR="0" algn="ctr">
                            <a:spcBef>
                              <a:spcPts val="0"/>
                            </a:spcBef>
                            <a:spcAft>
                              <a:spcPts val="0"/>
                            </a:spcAft>
                          </a:pPr>
                          <a:r>
                            <a:rPr lang="en-US" sz="1200" kern="1200" dirty="0">
                              <a:effectLst/>
                            </a:rPr>
                            <a:t>95% lower bound at </a:t>
                          </a:r>
                          <a14:m>
                            <m:oMath xmlns:m="http://schemas.openxmlformats.org/officeDocument/2006/math">
                              <m:sSub>
                                <m:sSubPr>
                                  <m:ctrlPr>
                                    <a:rPr lang="en-US" sz="1200" i="1" kern="1200" smtClean="0">
                                      <a:effectLst/>
                                      <a:latin typeface="Cambria Math" panose="02040503050406030204" pitchFamily="18" charset="0"/>
                                    </a:rPr>
                                  </m:ctrlPr>
                                </m:sSubPr>
                                <m:e>
                                  <m:r>
                                    <a:rPr lang="en-US" sz="1200" b="1" i="1" kern="1200" smtClean="0">
                                      <a:effectLst/>
                                      <a:latin typeface="Cambria Math" panose="02040503050406030204" pitchFamily="18" charset="0"/>
                                    </a:rPr>
                                    <m:t>𝑬</m:t>
                                  </m:r>
                                </m:e>
                                <m:sub>
                                  <m:r>
                                    <a:rPr lang="en-US" sz="1200" b="1" i="1" kern="1200" smtClean="0">
                                      <a:effectLst/>
                                      <a:latin typeface="Cambria Math" panose="02040503050406030204" pitchFamily="18" charset="0"/>
                                    </a:rPr>
                                    <m:t>𝒑𝒂𝒔𝒔</m:t>
                                  </m:r>
                                </m:sub>
                              </m:sSub>
                            </m:oMath>
                          </a14:m>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47%</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945340232"/>
                      </a:ext>
                    </a:extLst>
                  </a:tr>
                </a:tbl>
              </a:graphicData>
            </a:graphic>
          </p:graphicFrame>
        </mc:Choice>
        <mc:Fallback xmlns="">
          <p:graphicFrame>
            <p:nvGraphicFramePr>
              <p:cNvPr id="6" name="Table 5">
                <a:extLst>
                  <a:ext uri="{FF2B5EF4-FFF2-40B4-BE49-F238E27FC236}">
                    <a16:creationId xmlns:a16="http://schemas.microsoft.com/office/drawing/2014/main" id="{649F5205-49A9-4BAB-B3EE-B37052196EEB}"/>
                  </a:ext>
                </a:extLst>
              </p:cNvPr>
              <p:cNvGraphicFramePr>
                <a:graphicFrameLocks noGrp="1"/>
              </p:cNvGraphicFramePr>
              <p:nvPr>
                <p:extLst>
                  <p:ext uri="{D42A27DB-BD31-4B8C-83A1-F6EECF244321}">
                    <p14:modId xmlns:p14="http://schemas.microsoft.com/office/powerpoint/2010/main" val="3317924874"/>
                  </p:ext>
                </p:extLst>
              </p:nvPr>
            </p:nvGraphicFramePr>
            <p:xfrm>
              <a:off x="1571297" y="2171989"/>
              <a:ext cx="6001406" cy="2326577"/>
            </p:xfrm>
            <a:graphic>
              <a:graphicData uri="http://schemas.openxmlformats.org/drawingml/2006/table">
                <a:tbl>
                  <a:tblPr firstRow="1" firstCol="1" bandRow="1">
                    <a:tableStyleId>{5C22544A-7EE6-4342-B048-85BDC9FD1C3A}</a:tableStyleId>
                  </a:tblPr>
                  <a:tblGrid>
                    <a:gridCol w="2847183">
                      <a:extLst>
                        <a:ext uri="{9D8B030D-6E8A-4147-A177-3AD203B41FA5}">
                          <a16:colId xmlns:a16="http://schemas.microsoft.com/office/drawing/2014/main" val="1297633634"/>
                        </a:ext>
                      </a:extLst>
                    </a:gridCol>
                    <a:gridCol w="3154223">
                      <a:extLst>
                        <a:ext uri="{9D8B030D-6E8A-4147-A177-3AD203B41FA5}">
                          <a16:colId xmlns:a16="http://schemas.microsoft.com/office/drawing/2014/main" val="3238002484"/>
                        </a:ext>
                      </a:extLst>
                    </a:gridCol>
                  </a:tblGrid>
                  <a:tr h="394970">
                    <a:tc>
                      <a:txBody>
                        <a:bodyPr/>
                        <a:lstStyle/>
                        <a:p>
                          <a:pPr marL="0" marR="0" algn="ctr">
                            <a:spcBef>
                              <a:spcPts val="0"/>
                            </a:spcBef>
                            <a:spcAft>
                              <a:spcPts val="0"/>
                            </a:spcAft>
                          </a:pPr>
                          <a:r>
                            <a:rPr lang="en-US" sz="1400" kern="1200" dirty="0">
                              <a:effectLst/>
                            </a:rPr>
                            <a:t>Component</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Failure Mode</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33080220"/>
                      </a:ext>
                    </a:extLst>
                  </a:tr>
                  <a:tr h="285750">
                    <a:tc>
                      <a:txBody>
                        <a:bodyPr/>
                        <a:lstStyle/>
                        <a:p>
                          <a:pPr marL="0" marR="0" algn="ctr">
                            <a:spcBef>
                              <a:spcPts val="0"/>
                            </a:spcBef>
                            <a:spcAft>
                              <a:spcPts val="0"/>
                            </a:spcAft>
                          </a:pPr>
                          <a:r>
                            <a:rPr lang="en-US" sz="1200" kern="1200" dirty="0">
                              <a:effectLst/>
                            </a:rPr>
                            <a:t>n</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4</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1896900963"/>
                      </a:ext>
                    </a:extLst>
                  </a:tr>
                  <a:tr h="320675">
                    <a:tc>
                      <a:txBody>
                        <a:bodyPr/>
                        <a:lstStyle/>
                        <a:p>
                          <a:pPr marL="0" marR="0" algn="ctr">
                            <a:spcBef>
                              <a:spcPts val="0"/>
                            </a:spcBef>
                            <a:spcAft>
                              <a:spcPts val="0"/>
                            </a:spcAft>
                          </a:pPr>
                          <a:r>
                            <a:rPr lang="en-US" sz="1200">
                              <a:effectLst/>
                            </a:rPr>
                            <a:t>Test levels</a:t>
                          </a:r>
                          <a:endParaRPr lang="en-US" sz="120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+ 3 dB, + 6 dB, + 9 dB, +12 dB</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4029277460"/>
                      </a:ext>
                    </a:extLst>
                  </a:tr>
                  <a:tr h="263525">
                    <a:tc>
                      <a:txBody>
                        <a:bodyPr/>
                        <a:lstStyle/>
                        <a:p>
                          <a:pPr marL="0" marR="0" algn="ctr">
                            <a:spcBef>
                              <a:spcPts val="0"/>
                            </a:spcBef>
                            <a:spcAft>
                              <a:spcPts val="0"/>
                            </a:spcAft>
                          </a:pPr>
                          <a:r>
                            <a:rPr lang="en-US" sz="1200">
                              <a:effectLst/>
                            </a:rPr>
                            <a:t># of failures observed</a:t>
                          </a:r>
                          <a:endParaRPr lang="en-US" sz="120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latin typeface="Times New Roman" panose="02020603050405020304" pitchFamily="18"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2668994361"/>
                      </a:ext>
                    </a:extLst>
                  </a:tr>
                  <a:tr h="320675">
                    <a:tc>
                      <a:txBody>
                        <a:bodyPr/>
                        <a:lstStyle/>
                        <a:p>
                          <a:pPr marL="0" marR="0" algn="ctr">
                            <a:spcBef>
                              <a:spcPts val="0"/>
                            </a:spcBef>
                            <a:spcAft>
                              <a:spcPts val="0"/>
                            </a:spcAft>
                          </a:pPr>
                          <a:r>
                            <a:rPr lang="en-US" sz="1200" kern="1200">
                              <a:effectLst/>
                            </a:rPr>
                            <a:t>When failures occurred</a:t>
                          </a:r>
                          <a:endParaRPr lang="en-US" sz="1200">
                            <a:effectLst/>
                            <a:latin typeface="Times New Roman" panose="02020603050405020304" pitchFamily="18" charset="0"/>
                            <a:ea typeface="Times New Roman" panose="02020603050405020304" pitchFamily="18" charset="0"/>
                          </a:endParaRPr>
                        </a:p>
                      </a:txBody>
                      <a:tcPr marL="68580" marR="68580" marT="9525" marB="0" anchor="ctr"/>
                    </a:tc>
                    <a:tc>
                      <a:txBody>
                        <a:bodyPr/>
                        <a:lstStyle/>
                        <a:p>
                          <a:pPr marL="0" marR="0" algn="ctr">
                            <a:spcBef>
                              <a:spcPts val="0"/>
                            </a:spcBef>
                            <a:spcAft>
                              <a:spcPts val="0"/>
                            </a:spcAft>
                          </a:pPr>
                          <a:r>
                            <a:rPr lang="en-US" sz="1200" kern="1200" dirty="0">
                              <a:effectLst/>
                            </a:rPr>
                            <a:t>Failure at +9 dB</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666192173"/>
                      </a:ext>
                    </a:extLst>
                  </a:tr>
                  <a:tr h="391732">
                    <a:tc>
                      <a:txBody>
                        <a:bodyPr/>
                        <a:lstStyle/>
                        <a:p>
                          <a:endParaRPr lang="en-US"/>
                        </a:p>
                      </a:txBody>
                      <a:tcPr marL="68580" marR="68580" marT="9525" marB="0" anchor="ctr">
                        <a:blipFill>
                          <a:blip r:embed="rId2"/>
                          <a:stretch>
                            <a:fillRect l="-214" t="-401538" r="-111538" b="-92308"/>
                          </a:stretch>
                        </a:blipFill>
                      </a:tcPr>
                    </a:tc>
                    <a:tc>
                      <a:txBody>
                        <a:bodyPr/>
                        <a:lstStyle/>
                        <a:p>
                          <a:pPr marL="0" marR="0" algn="ctr">
                            <a:spcBef>
                              <a:spcPts val="0"/>
                            </a:spcBef>
                            <a:spcAft>
                              <a:spcPts val="0"/>
                            </a:spcAft>
                          </a:pPr>
                          <a:r>
                            <a:rPr lang="en-US" sz="1200" kern="1200" dirty="0">
                              <a:effectLst/>
                            </a:rPr>
                            <a:t>+6 dB</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4000757290"/>
                      </a:ext>
                    </a:extLst>
                  </a:tr>
                  <a:tr h="349250">
                    <a:tc>
                      <a:txBody>
                        <a:bodyPr/>
                        <a:lstStyle/>
                        <a:p>
                          <a:endParaRPr lang="en-US"/>
                        </a:p>
                      </a:txBody>
                      <a:tcPr marL="68580" marR="68580" marT="9525" marB="0" anchor="ctr">
                        <a:blipFill>
                          <a:blip r:embed="rId2"/>
                          <a:stretch>
                            <a:fillRect l="-214" t="-571930" r="-111538" b="-5263"/>
                          </a:stretch>
                        </a:blipFill>
                      </a:tcPr>
                    </a:tc>
                    <a:tc>
                      <a:txBody>
                        <a:bodyPr/>
                        <a:lstStyle/>
                        <a:p>
                          <a:pPr marL="0" marR="0" algn="ctr">
                            <a:spcBef>
                              <a:spcPts val="0"/>
                            </a:spcBef>
                            <a:spcAft>
                              <a:spcPts val="0"/>
                            </a:spcAft>
                          </a:pPr>
                          <a:r>
                            <a:rPr lang="en-US" sz="1200" kern="1200" dirty="0">
                              <a:effectLst/>
                            </a:rPr>
                            <a:t>47%</a:t>
                          </a:r>
                          <a:endParaRPr lang="en-US" sz="1200" dirty="0">
                            <a:effectLst/>
                            <a:latin typeface="Times New Roman" panose="02020603050405020304" pitchFamily="18" charset="0"/>
                            <a:ea typeface="Times New Roman" panose="02020603050405020304" pitchFamily="18" charset="0"/>
                          </a:endParaRPr>
                        </a:p>
                      </a:txBody>
                      <a:tcPr marL="68580" marR="68580" marT="9525" marB="0" anchor="ctr"/>
                    </a:tc>
                    <a:extLst>
                      <a:ext uri="{0D108BD9-81ED-4DB2-BD59-A6C34878D82A}">
                        <a16:rowId xmlns:a16="http://schemas.microsoft.com/office/drawing/2014/main" val="945340232"/>
                      </a:ext>
                    </a:extLst>
                  </a:tr>
                </a:tbl>
              </a:graphicData>
            </a:graphic>
          </p:graphicFrame>
        </mc:Fallback>
      </mc:AlternateContent>
    </p:spTree>
    <p:extLst>
      <p:ext uri="{BB962C8B-B14F-4D97-AF65-F5344CB8AC3E}">
        <p14:creationId xmlns:p14="http://schemas.microsoft.com/office/powerpoint/2010/main" val="36250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7E78-1B04-47EF-AB67-22120CAE721E}"/>
              </a:ext>
            </a:extLst>
          </p:cNvPr>
          <p:cNvSpPr>
            <a:spLocks noGrp="1"/>
          </p:cNvSpPr>
          <p:nvPr>
            <p:ph type="title"/>
          </p:nvPr>
        </p:nvSpPr>
        <p:spPr/>
        <p:txBody>
          <a:bodyPr/>
          <a:lstStyle/>
          <a:p>
            <a:r>
              <a:rPr lang="en-US" dirty="0"/>
              <a:t>Evidence-Driven Approach to Test Planning</a:t>
            </a:r>
          </a:p>
        </p:txBody>
      </p:sp>
      <p:sp>
        <p:nvSpPr>
          <p:cNvPr id="3" name="Content Placeholder 2">
            <a:extLst>
              <a:ext uri="{FF2B5EF4-FFF2-40B4-BE49-F238E27FC236}">
                <a16:creationId xmlns:a16="http://schemas.microsoft.com/office/drawing/2014/main" id="{8C192051-A09E-43E0-93C2-9F6B4982BD93}"/>
              </a:ext>
            </a:extLst>
          </p:cNvPr>
          <p:cNvSpPr>
            <a:spLocks noGrp="1"/>
          </p:cNvSpPr>
          <p:nvPr>
            <p:ph idx="1"/>
          </p:nvPr>
        </p:nvSpPr>
        <p:spPr/>
        <p:txBody>
          <a:bodyPr/>
          <a:lstStyle/>
          <a:p>
            <a:r>
              <a:rPr lang="en-US" dirty="0"/>
              <a:t>An evidence-driven approach can prove very useful for test planning purposes. </a:t>
            </a:r>
          </a:p>
          <a:p>
            <a:r>
              <a:rPr lang="en-US" dirty="0"/>
              <a:t>In performance reliability assessment…</a:t>
            </a:r>
          </a:p>
          <a:p>
            <a:pPr lvl="1"/>
            <a:r>
              <a:rPr lang="en-US" dirty="0"/>
              <a:t>Test planners can allocate more resources toward testing under conditions where there is less evidence.</a:t>
            </a:r>
          </a:p>
          <a:p>
            <a:r>
              <a:rPr lang="en-US" dirty="0"/>
              <a:t>In environmental reliability assessment…</a:t>
            </a:r>
          </a:p>
          <a:p>
            <a:pPr lvl="1"/>
            <a:r>
              <a:rPr lang="en-US" dirty="0"/>
              <a:t>Test planners can start at higher levels where they expect their product to survive or are uncertain of their product’s performance.</a:t>
            </a:r>
          </a:p>
          <a:p>
            <a:r>
              <a:rPr lang="en-US" dirty="0"/>
              <a:t>In summary, an evidence-driven approach allows test planners to focus limited resources on areas with little evidence.</a:t>
            </a:r>
          </a:p>
          <a:p>
            <a:pPr lvl="1"/>
            <a:r>
              <a:rPr lang="en-US" dirty="0"/>
              <a:t>Reduces the need to test in areas with sufficient evidence.</a:t>
            </a:r>
          </a:p>
        </p:txBody>
      </p:sp>
      <p:sp>
        <p:nvSpPr>
          <p:cNvPr id="4" name="Slide Number Placeholder 3">
            <a:extLst>
              <a:ext uri="{FF2B5EF4-FFF2-40B4-BE49-F238E27FC236}">
                <a16:creationId xmlns:a16="http://schemas.microsoft.com/office/drawing/2014/main" id="{BAE5D6AA-E87B-459D-A6B1-DA46C14DAEB2}"/>
              </a:ext>
            </a:extLst>
          </p:cNvPr>
          <p:cNvSpPr>
            <a:spLocks noGrp="1"/>
          </p:cNvSpPr>
          <p:nvPr>
            <p:ph type="sldNum" sz="quarter" idx="12"/>
          </p:nvPr>
        </p:nvSpPr>
        <p:spPr/>
        <p:txBody>
          <a:bodyPr/>
          <a:lstStyle/>
          <a:p>
            <a:fld id="{A5E55A7B-7854-E145-92D9-B491DF4BAE2D}" type="slidenum">
              <a:rPr lang="en-US" smtClean="0"/>
              <a:pPr/>
              <a:t>15</a:t>
            </a:fld>
            <a:endParaRPr lang="en-US"/>
          </a:p>
        </p:txBody>
      </p:sp>
    </p:spTree>
    <p:extLst>
      <p:ext uri="{BB962C8B-B14F-4D97-AF65-F5344CB8AC3E}">
        <p14:creationId xmlns:p14="http://schemas.microsoft.com/office/powerpoint/2010/main" val="330874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B372-A432-4673-B3E8-ABD6D54F8496}"/>
              </a:ext>
            </a:extLst>
          </p:cNvPr>
          <p:cNvSpPr>
            <a:spLocks noGrp="1"/>
          </p:cNvSpPr>
          <p:nvPr>
            <p:ph type="title"/>
          </p:nvPr>
        </p:nvSpPr>
        <p:spPr/>
        <p:txBody>
          <a:bodyPr/>
          <a:lstStyle/>
          <a:p>
            <a:r>
              <a:rPr lang="en-US" dirty="0"/>
              <a:t>Summary and Conclusions</a:t>
            </a:r>
          </a:p>
        </p:txBody>
      </p:sp>
      <p:sp>
        <p:nvSpPr>
          <p:cNvPr id="3" name="Content Placeholder 2">
            <a:extLst>
              <a:ext uri="{FF2B5EF4-FFF2-40B4-BE49-F238E27FC236}">
                <a16:creationId xmlns:a16="http://schemas.microsoft.com/office/drawing/2014/main" id="{F237AF39-62BB-4E7D-90A9-6080DCCB50DB}"/>
              </a:ext>
            </a:extLst>
          </p:cNvPr>
          <p:cNvSpPr>
            <a:spLocks noGrp="1"/>
          </p:cNvSpPr>
          <p:nvPr>
            <p:ph idx="1"/>
          </p:nvPr>
        </p:nvSpPr>
        <p:spPr/>
        <p:txBody>
          <a:bodyPr/>
          <a:lstStyle/>
          <a:p>
            <a:r>
              <a:rPr lang="en-US" dirty="0"/>
              <a:t>The ideal approach to reliability demonstration is often not feasible given on the constraints on data and available information.</a:t>
            </a:r>
          </a:p>
          <a:p>
            <a:r>
              <a:rPr lang="en-US" dirty="0"/>
              <a:t>Model credibility when analyzing data is an important, yet often overlooked aspect of reliability analysis. </a:t>
            </a:r>
          </a:p>
          <a:p>
            <a:pPr lvl="1"/>
            <a:r>
              <a:rPr lang="en-US" dirty="0"/>
              <a:t>Is your inference data-driven or model-driven?</a:t>
            </a:r>
          </a:p>
          <a:p>
            <a:r>
              <a:rPr lang="en-US" dirty="0"/>
              <a:t>Utilizing the concept of an “evidence-driven” package to assert reliability is a practical alternative for when it is not (yet) possible to fully demonstrate reliability.</a:t>
            </a:r>
          </a:p>
          <a:p>
            <a:pPr lvl="1"/>
            <a:r>
              <a:rPr lang="en-US" dirty="0"/>
              <a:t>Also avoids the risk of making statistically rigorous statements based on unjustifiable assumptions. </a:t>
            </a:r>
          </a:p>
        </p:txBody>
      </p:sp>
      <p:sp>
        <p:nvSpPr>
          <p:cNvPr id="4" name="Slide Number Placeholder 3">
            <a:extLst>
              <a:ext uri="{FF2B5EF4-FFF2-40B4-BE49-F238E27FC236}">
                <a16:creationId xmlns:a16="http://schemas.microsoft.com/office/drawing/2014/main" id="{09AA146F-64EF-4A37-9827-5DD04DDC22B5}"/>
              </a:ext>
            </a:extLst>
          </p:cNvPr>
          <p:cNvSpPr>
            <a:spLocks noGrp="1"/>
          </p:cNvSpPr>
          <p:nvPr>
            <p:ph type="sldNum" sz="quarter" idx="12"/>
          </p:nvPr>
        </p:nvSpPr>
        <p:spPr/>
        <p:txBody>
          <a:bodyPr/>
          <a:lstStyle/>
          <a:p>
            <a:fld id="{A5E55A7B-7854-E145-92D9-B491DF4BAE2D}" type="slidenum">
              <a:rPr lang="en-US" smtClean="0"/>
              <a:pPr/>
              <a:t>16</a:t>
            </a:fld>
            <a:endParaRPr lang="en-US"/>
          </a:p>
        </p:txBody>
      </p:sp>
    </p:spTree>
    <p:extLst>
      <p:ext uri="{BB962C8B-B14F-4D97-AF65-F5344CB8AC3E}">
        <p14:creationId xmlns:p14="http://schemas.microsoft.com/office/powerpoint/2010/main" val="154693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2B432-B838-4EDC-B611-504FAD7A5BC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121BF70-982C-4FD8-B4C6-E1AC318E3A9A}"/>
              </a:ext>
            </a:extLst>
          </p:cNvPr>
          <p:cNvSpPr>
            <a:spLocks noGrp="1"/>
          </p:cNvSpPr>
          <p:nvPr>
            <p:ph idx="1"/>
          </p:nvPr>
        </p:nvSpPr>
        <p:spPr/>
        <p:txBody>
          <a:bodyPr/>
          <a:lstStyle/>
          <a:p>
            <a:r>
              <a:rPr lang="en-US" sz="1600" dirty="0"/>
              <a:t>Meeker, W.Q. and Escobar, L.A. (2003), “Reliability: The Other Dimension of Quality,” </a:t>
            </a:r>
            <a:r>
              <a:rPr lang="en-US" sz="1600" i="1" dirty="0"/>
              <a:t>Quality Technology &amp; Quantitative Management</a:t>
            </a:r>
            <a:r>
              <a:rPr lang="en-US" sz="1600" dirty="0"/>
              <a:t>, 1 (1): 1-25.</a:t>
            </a:r>
          </a:p>
          <a:p>
            <a:r>
              <a:rPr lang="en-US" sz="1600" dirty="0"/>
              <a:t>Lindsay, B. and Liu, J. (2009), “Model Assessment Tools for a Model False World,” </a:t>
            </a:r>
            <a:r>
              <a:rPr lang="en-US" sz="1600" i="1" dirty="0"/>
              <a:t>Statistical Science</a:t>
            </a:r>
            <a:r>
              <a:rPr lang="en-US" sz="1600" dirty="0"/>
              <a:t>, 24 (3): 303-318.</a:t>
            </a:r>
          </a:p>
          <a:p>
            <a:r>
              <a:rPr lang="en-US" sz="1600" dirty="0"/>
              <a:t>Matthews, R.A.J. (2018), “Beyond ‘significance’: principles and practice of the Analysis of Credibility,” </a:t>
            </a:r>
            <a:r>
              <a:rPr lang="en-US" sz="1600" i="1" dirty="0"/>
              <a:t>Royal Society Open Science</a:t>
            </a:r>
            <a:r>
              <a:rPr lang="en-US" sz="1600" dirty="0"/>
              <a:t>, 5: 171047. </a:t>
            </a:r>
          </a:p>
          <a:p>
            <a:r>
              <a:rPr lang="en-US" sz="1600" dirty="0" err="1"/>
              <a:t>Fernholz</a:t>
            </a:r>
            <a:r>
              <a:rPr lang="en-US" sz="1600" dirty="0"/>
              <a:t>, L. T. and Gillespie, J. A. (2001) “Content-corrected tolerance limits based on the bootstrap.” </a:t>
            </a:r>
            <a:r>
              <a:rPr lang="en-US" sz="1600" i="1" dirty="0" err="1"/>
              <a:t>Technometrics</a:t>
            </a:r>
            <a:r>
              <a:rPr lang="en-US" sz="1600" dirty="0"/>
              <a:t>, 43(2):147–155.</a:t>
            </a:r>
          </a:p>
          <a:p>
            <a:r>
              <a:rPr lang="en-US" sz="1600" dirty="0"/>
              <a:t>Scholz, F. (2005) “Nonparametric tail extrapolation.” Boeing Information &amp; Support Services ISSTECH-95-014, Seattle, WA.</a:t>
            </a:r>
          </a:p>
          <a:p>
            <a:r>
              <a:rPr lang="en-US" sz="1600" dirty="0"/>
              <a:t>Sharp, D., </a:t>
            </a:r>
            <a:r>
              <a:rPr lang="en-US" sz="1600" dirty="0" err="1"/>
              <a:t>Wallstrom</a:t>
            </a:r>
            <a:r>
              <a:rPr lang="en-US" sz="1600" dirty="0"/>
              <a:t>, T., and Wood-Schulz, M. (2003) “Physics package confidence: “one” vs. “1.0”.” Proceedings of the NEDPC 2003.</a:t>
            </a:r>
          </a:p>
          <a:p>
            <a:r>
              <a:rPr lang="en-US" sz="1600" dirty="0" err="1"/>
              <a:t>Pilch</a:t>
            </a:r>
            <a:r>
              <a:rPr lang="en-US" sz="1600" dirty="0"/>
              <a:t>, M., </a:t>
            </a:r>
            <a:r>
              <a:rPr lang="en-US" sz="1600" dirty="0" err="1"/>
              <a:t>Trucano</a:t>
            </a:r>
            <a:r>
              <a:rPr lang="en-US" sz="1600" dirty="0"/>
              <a:t>, T. G., and Helton, J. C. (2006) “Ideas underlying quantification of margins and uncertainties (QMU): a white paper.” Unlimited Release SAND2006-5001, Sandia National Laboratory, Albuquerque, New Mexico, 87185:2.</a:t>
            </a:r>
          </a:p>
          <a:p>
            <a:r>
              <a:rPr lang="en-US" sz="1600" dirty="0" err="1"/>
              <a:t>Pilch</a:t>
            </a:r>
            <a:r>
              <a:rPr lang="en-US" sz="1600" dirty="0"/>
              <a:t>, M., </a:t>
            </a:r>
            <a:r>
              <a:rPr lang="en-US" sz="1600" dirty="0" err="1"/>
              <a:t>Trucano</a:t>
            </a:r>
            <a:r>
              <a:rPr lang="en-US" sz="1600" dirty="0"/>
              <a:t>, T. G., and Helton, J. C. (2011) “Ideas underlying the quantification of margins and uncertainties.” Reliability Engineering &amp; System Safety, 96(9):965–975.</a:t>
            </a:r>
          </a:p>
          <a:p>
            <a:endParaRPr lang="en-US" sz="1600" dirty="0"/>
          </a:p>
        </p:txBody>
      </p:sp>
      <p:sp>
        <p:nvSpPr>
          <p:cNvPr id="4" name="Slide Number Placeholder 3">
            <a:extLst>
              <a:ext uri="{FF2B5EF4-FFF2-40B4-BE49-F238E27FC236}">
                <a16:creationId xmlns:a16="http://schemas.microsoft.com/office/drawing/2014/main" id="{7C10DA98-2478-4D02-AAF2-C105996ED682}"/>
              </a:ext>
            </a:extLst>
          </p:cNvPr>
          <p:cNvSpPr>
            <a:spLocks noGrp="1"/>
          </p:cNvSpPr>
          <p:nvPr>
            <p:ph type="sldNum" sz="quarter" idx="12"/>
          </p:nvPr>
        </p:nvSpPr>
        <p:spPr/>
        <p:txBody>
          <a:bodyPr/>
          <a:lstStyle/>
          <a:p>
            <a:fld id="{A5E55A7B-7854-E145-92D9-B491DF4BAE2D}" type="slidenum">
              <a:rPr lang="en-US" smtClean="0"/>
              <a:pPr/>
              <a:t>17</a:t>
            </a:fld>
            <a:endParaRPr lang="en-US"/>
          </a:p>
        </p:txBody>
      </p:sp>
    </p:spTree>
    <p:extLst>
      <p:ext uri="{BB962C8B-B14F-4D97-AF65-F5344CB8AC3E}">
        <p14:creationId xmlns:p14="http://schemas.microsoft.com/office/powerpoint/2010/main" val="327305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047782-152E-4055-A921-991F9AC773EE}"/>
              </a:ext>
            </a:extLst>
          </p:cNvPr>
          <p:cNvSpPr>
            <a:spLocks noGrp="1"/>
          </p:cNvSpPr>
          <p:nvPr>
            <p:ph type="title"/>
          </p:nvPr>
        </p:nvSpPr>
        <p:spPr/>
        <p:txBody>
          <a:bodyPr/>
          <a:lstStyle/>
          <a:p>
            <a:r>
              <a:rPr lang="en-US" dirty="0"/>
              <a:t>Outline</a:t>
            </a:r>
          </a:p>
        </p:txBody>
      </p:sp>
      <p:sp>
        <p:nvSpPr>
          <p:cNvPr id="5" name="Content Placeholder 4">
            <a:extLst>
              <a:ext uri="{FF2B5EF4-FFF2-40B4-BE49-F238E27FC236}">
                <a16:creationId xmlns:a16="http://schemas.microsoft.com/office/drawing/2014/main" id="{7BECEBCF-1466-4B24-B469-3CD2D54B2371}"/>
              </a:ext>
            </a:extLst>
          </p:cNvPr>
          <p:cNvSpPr>
            <a:spLocks noGrp="1"/>
          </p:cNvSpPr>
          <p:nvPr>
            <p:ph idx="1"/>
          </p:nvPr>
        </p:nvSpPr>
        <p:spPr/>
        <p:txBody>
          <a:bodyPr/>
          <a:lstStyle/>
          <a:p>
            <a:r>
              <a:rPr lang="en-US" dirty="0"/>
              <a:t>Motivating Examples</a:t>
            </a:r>
          </a:p>
          <a:p>
            <a:pPr lvl="1"/>
            <a:r>
              <a:rPr lang="en-US" dirty="0"/>
              <a:t>Performance Reliability</a:t>
            </a:r>
          </a:p>
          <a:p>
            <a:pPr lvl="1"/>
            <a:r>
              <a:rPr lang="en-US" dirty="0"/>
              <a:t>Environmental Reliability</a:t>
            </a:r>
          </a:p>
          <a:p>
            <a:r>
              <a:rPr lang="en-US" dirty="0"/>
              <a:t>Complexity of Reliability Demonstration</a:t>
            </a:r>
          </a:p>
          <a:p>
            <a:r>
              <a:rPr lang="en-US" dirty="0"/>
              <a:t>Model Credibility</a:t>
            </a:r>
          </a:p>
          <a:p>
            <a:pPr lvl="1"/>
            <a:r>
              <a:rPr lang="en-US" dirty="0"/>
              <a:t>What is it and how is it done?</a:t>
            </a:r>
          </a:p>
          <a:p>
            <a:pPr lvl="1"/>
            <a:r>
              <a:rPr lang="en-US" dirty="0"/>
              <a:t>Data-driven approach</a:t>
            </a:r>
          </a:p>
          <a:p>
            <a:pPr lvl="1"/>
            <a:r>
              <a:rPr lang="en-US" dirty="0"/>
              <a:t>“Evidence-driven” approach</a:t>
            </a:r>
          </a:p>
          <a:p>
            <a:r>
              <a:rPr lang="en-US" dirty="0"/>
              <a:t>Summary and Conclusions</a:t>
            </a:r>
          </a:p>
        </p:txBody>
      </p:sp>
    </p:spTree>
    <p:extLst>
      <p:ext uri="{BB962C8B-B14F-4D97-AF65-F5344CB8AC3E}">
        <p14:creationId xmlns:p14="http://schemas.microsoft.com/office/powerpoint/2010/main" val="88287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Reliability Demonstration</a:t>
            </a:r>
          </a:p>
        </p:txBody>
      </p:sp>
      <p:sp>
        <p:nvSpPr>
          <p:cNvPr id="3" name="Content Placeholder 2"/>
          <p:cNvSpPr>
            <a:spLocks noGrp="1"/>
          </p:cNvSpPr>
          <p:nvPr>
            <p:ph idx="1"/>
          </p:nvPr>
        </p:nvSpPr>
        <p:spPr>
          <a:xfrm>
            <a:off x="141136" y="892258"/>
            <a:ext cx="3889513" cy="5047366"/>
          </a:xfrm>
        </p:spPr>
        <p:txBody>
          <a:bodyPr/>
          <a:lstStyle/>
          <a:p>
            <a:r>
              <a:rPr lang="en-US" sz="1600" b="1" dirty="0">
                <a:solidFill>
                  <a:schemeClr val="accent5"/>
                </a:solidFill>
              </a:rPr>
              <a:t>Goal:</a:t>
            </a:r>
            <a:r>
              <a:rPr lang="en-US" sz="1600" b="1" dirty="0"/>
              <a:t> </a:t>
            </a:r>
            <a:r>
              <a:rPr lang="en-US" sz="1600" dirty="0"/>
              <a:t>To show that the product meets its requirement(s) with the specified reliability.</a:t>
            </a:r>
            <a:endParaRPr lang="en-US" sz="1600" b="1" dirty="0"/>
          </a:p>
          <a:p>
            <a:r>
              <a:rPr lang="en-US" sz="1600" b="1" dirty="0">
                <a:solidFill>
                  <a:schemeClr val="accent5"/>
                </a:solidFill>
              </a:rPr>
              <a:t>Ideal Statement:</a:t>
            </a:r>
            <a:r>
              <a:rPr lang="en-US" sz="1600" dirty="0"/>
              <a:t> “We can demonstrate with XX% confidence that YY% of our product will pass its requirement(s).”</a:t>
            </a:r>
          </a:p>
          <a:p>
            <a:pPr lvl="1"/>
            <a:r>
              <a:rPr lang="en-US" sz="1200" dirty="0"/>
              <a:t>Based on the definition of a statistical tolerance bound.</a:t>
            </a:r>
          </a:p>
          <a:p>
            <a:pPr lvl="1"/>
            <a:r>
              <a:rPr lang="en-US" sz="1200" dirty="0"/>
              <a:t>May be assessed using metrics, such as a “tolerance ratio” (TR=M/U)</a:t>
            </a:r>
            <a:endParaRPr lang="en-US" sz="1600" dirty="0"/>
          </a:p>
          <a:p>
            <a:r>
              <a:rPr lang="en-US" sz="1600" dirty="0"/>
              <a:t>Example: A hypothetical launch safety device on a missile has a requirement to close within 23.5s of launch with 99.5% reliability.  </a:t>
            </a:r>
          </a:p>
          <a:p>
            <a:pPr lvl="1"/>
            <a:r>
              <a:rPr lang="en-US" sz="1400" dirty="0"/>
              <a:t>N=100 units tested. None of the units yielded closing times greater than the requirement.</a:t>
            </a:r>
          </a:p>
          <a:p>
            <a:pPr lvl="1"/>
            <a:r>
              <a:rPr lang="en-US" sz="1400" dirty="0"/>
              <a:t>Can we make the statement that we are 95% confident that 99.5% of units will pass the 23.5s requirement?</a:t>
            </a:r>
            <a:r>
              <a:rPr lang="en-US" sz="1600" dirty="0"/>
              <a:t> </a:t>
            </a:r>
          </a:p>
          <a:p>
            <a:endParaRPr lang="en-US" dirty="0"/>
          </a:p>
          <a:p>
            <a:endParaRPr lang="en-US" sz="16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3</a:t>
            </a:fld>
            <a:endParaRPr lang="en-US"/>
          </a:p>
        </p:txBody>
      </p:sp>
      <p:pic>
        <p:nvPicPr>
          <p:cNvPr id="5" name="Picture 4"/>
          <p:cNvPicPr>
            <a:picLocks noChangeAspect="1"/>
          </p:cNvPicPr>
          <p:nvPr/>
        </p:nvPicPr>
        <p:blipFill>
          <a:blip r:embed="rId3"/>
          <a:stretch>
            <a:fillRect/>
          </a:stretch>
        </p:blipFill>
        <p:spPr>
          <a:xfrm>
            <a:off x="4136954" y="991675"/>
            <a:ext cx="4966089" cy="2483045"/>
          </a:xfrm>
          <a:prstGeom prst="rect">
            <a:avLst/>
          </a:prstGeom>
        </p:spPr>
      </p:pic>
      <p:pic>
        <p:nvPicPr>
          <p:cNvPr id="6" name="Picture 5"/>
          <p:cNvPicPr>
            <a:picLocks noChangeAspect="1"/>
          </p:cNvPicPr>
          <p:nvPr/>
        </p:nvPicPr>
        <p:blipFill rotWithShape="1">
          <a:blip r:embed="rId4"/>
          <a:srcRect l="49180" t="4971"/>
          <a:stretch/>
        </p:blipFill>
        <p:spPr>
          <a:xfrm>
            <a:off x="5084245" y="3702535"/>
            <a:ext cx="2922718" cy="2728911"/>
          </a:xfrm>
          <a:prstGeom prst="rect">
            <a:avLst/>
          </a:prstGeom>
        </p:spPr>
      </p:pic>
    </p:spTree>
    <p:extLst>
      <p:ext uri="{BB962C8B-B14F-4D97-AF65-F5344CB8AC3E}">
        <p14:creationId xmlns:p14="http://schemas.microsoft.com/office/powerpoint/2010/main" val="91067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2" presetClass="entr" presetSubtype="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0" y="3322946"/>
            <a:ext cx="4316896" cy="2996266"/>
          </a:xfrm>
          <a:prstGeom prst="rect">
            <a:avLst/>
          </a:prstGeom>
        </p:spPr>
      </p:pic>
      <p:pic>
        <p:nvPicPr>
          <p:cNvPr id="5" name="Picture 4"/>
          <p:cNvPicPr>
            <a:picLocks noChangeAspect="1"/>
          </p:cNvPicPr>
          <p:nvPr/>
        </p:nvPicPr>
        <p:blipFill rotWithShape="1">
          <a:blip r:embed="rId4"/>
          <a:srcRect t="12299"/>
          <a:stretch/>
        </p:blipFill>
        <p:spPr>
          <a:xfrm>
            <a:off x="4171785" y="675861"/>
            <a:ext cx="4972215" cy="3026674"/>
          </a:xfrm>
          <a:prstGeom prst="rect">
            <a:avLst/>
          </a:prstGeom>
        </p:spPr>
      </p:pic>
      <p:sp>
        <p:nvSpPr>
          <p:cNvPr id="2" name="Title 1"/>
          <p:cNvSpPr>
            <a:spLocks noGrp="1"/>
          </p:cNvSpPr>
          <p:nvPr>
            <p:ph type="title"/>
          </p:nvPr>
        </p:nvSpPr>
        <p:spPr/>
        <p:txBody>
          <a:bodyPr/>
          <a:lstStyle/>
          <a:p>
            <a:r>
              <a:rPr lang="en-US" dirty="0"/>
              <a:t>Environmental “Reliability” Demonstration</a:t>
            </a:r>
          </a:p>
        </p:txBody>
      </p:sp>
      <p:sp>
        <p:nvSpPr>
          <p:cNvPr id="3" name="Content Placeholder 2"/>
          <p:cNvSpPr>
            <a:spLocks noGrp="1"/>
          </p:cNvSpPr>
          <p:nvPr>
            <p:ph idx="1"/>
          </p:nvPr>
        </p:nvSpPr>
        <p:spPr>
          <a:xfrm>
            <a:off x="141136" y="892258"/>
            <a:ext cx="4030649" cy="5047366"/>
          </a:xfrm>
        </p:spPr>
        <p:txBody>
          <a:bodyPr/>
          <a:lstStyle/>
          <a:p>
            <a:r>
              <a:rPr lang="en-US" sz="1400" b="1" dirty="0">
                <a:solidFill>
                  <a:schemeClr val="accent5"/>
                </a:solidFill>
              </a:rPr>
              <a:t>Goal:</a:t>
            </a:r>
            <a:r>
              <a:rPr lang="en-US" sz="1400" b="1" dirty="0"/>
              <a:t> </a:t>
            </a:r>
            <a:r>
              <a:rPr lang="en-US" sz="1400" dirty="0"/>
              <a:t>To show that the product can continue to meet its requirements with the specified reliability at more severe environments than originally planned.</a:t>
            </a:r>
            <a:endParaRPr lang="en-US" sz="1400" b="1" dirty="0"/>
          </a:p>
          <a:p>
            <a:r>
              <a:rPr lang="en-US" sz="1400" b="1" dirty="0">
                <a:solidFill>
                  <a:schemeClr val="accent5"/>
                </a:solidFill>
              </a:rPr>
              <a:t>Ideal Statement:</a:t>
            </a:r>
            <a:r>
              <a:rPr lang="en-US" sz="1400" b="1" dirty="0"/>
              <a:t> </a:t>
            </a:r>
            <a:r>
              <a:rPr lang="en-US" sz="1400" dirty="0"/>
              <a:t>“We can demonstrate that, up to ZZ dB of environmental severity, at least YY% of our product will continue to pass the requirement with XX% confidence.</a:t>
            </a:r>
          </a:p>
          <a:p>
            <a:pPr lvl="1"/>
            <a:r>
              <a:rPr lang="en-US" sz="1100" dirty="0"/>
              <a:t>Can be viewed as “performance reliability as a function of environment.”</a:t>
            </a:r>
            <a:endParaRPr lang="en-US" sz="1200" dirty="0"/>
          </a:p>
          <a:p>
            <a:r>
              <a:rPr lang="en-US" sz="1400" dirty="0"/>
              <a:t>Example: A hypothetical component in a bomb will undergo shock testing to assess it’s sensitivity to more extreme shock environments than it is expected to see in it’s usual lifetime. </a:t>
            </a:r>
          </a:p>
          <a:p>
            <a:pPr lvl="1"/>
            <a:r>
              <a:rPr lang="en-US" sz="1200" dirty="0"/>
              <a:t>The component can be operated multiple times without draining its useful life. </a:t>
            </a:r>
          </a:p>
          <a:p>
            <a:pPr lvl="1"/>
            <a:r>
              <a:rPr lang="en-US" sz="1200" dirty="0"/>
              <a:t>The component must pass a functional requirement with 99% reliability.</a:t>
            </a:r>
          </a:p>
          <a:p>
            <a:pPr lvl="1"/>
            <a:r>
              <a:rPr lang="en-US" sz="1200" dirty="0"/>
              <a:t>Only N=5 units are available for testing. </a:t>
            </a:r>
          </a:p>
          <a:p>
            <a:pPr lvl="1"/>
            <a:r>
              <a:rPr lang="en-US" sz="1200" dirty="0"/>
              <a:t>Tests were performed at shock levels +3, +6, +9, and +12 dB higher than nominal. Only one failure was observed and that at +9 </a:t>
            </a:r>
            <a:r>
              <a:rPr lang="en-US" sz="1200" dirty="0" err="1"/>
              <a:t>dB.</a:t>
            </a:r>
            <a:endParaRPr lang="en-US" sz="1200" dirty="0"/>
          </a:p>
          <a:p>
            <a:pPr lvl="1"/>
            <a:r>
              <a:rPr lang="en-US" sz="1200" dirty="0"/>
              <a:t>Can we determine the maximum severity level at which 99% of units will pass their requirements with 95% confidence? </a:t>
            </a:r>
            <a:endParaRPr lang="en-US" sz="1400" dirty="0"/>
          </a:p>
          <a:p>
            <a:endParaRPr lang="en-US" dirty="0"/>
          </a:p>
          <a:p>
            <a:endParaRPr lang="en-US" sz="16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4</a:t>
            </a:fld>
            <a:endParaRPr lang="en-US"/>
          </a:p>
        </p:txBody>
      </p:sp>
    </p:spTree>
    <p:extLst>
      <p:ext uri="{BB962C8B-B14F-4D97-AF65-F5344CB8AC3E}">
        <p14:creationId xmlns:p14="http://schemas.microsoft.com/office/powerpoint/2010/main" val="322523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of Reliability Demonstration</a:t>
            </a:r>
          </a:p>
        </p:txBody>
      </p:sp>
      <p:sp>
        <p:nvSpPr>
          <p:cNvPr id="3" name="Content Placeholder 2"/>
          <p:cNvSpPr>
            <a:spLocks noGrp="1"/>
          </p:cNvSpPr>
          <p:nvPr>
            <p:ph idx="1"/>
          </p:nvPr>
        </p:nvSpPr>
        <p:spPr>
          <a:xfrm>
            <a:off x="457200" y="930406"/>
            <a:ext cx="8229600" cy="4847424"/>
          </a:xfrm>
        </p:spPr>
        <p:txBody>
          <a:bodyPr/>
          <a:lstStyle/>
          <a:p>
            <a:r>
              <a:rPr lang="en-US" sz="1800" b="1" dirty="0">
                <a:solidFill>
                  <a:schemeClr val="accent5"/>
                </a:solidFill>
              </a:rPr>
              <a:t>Key Question: </a:t>
            </a:r>
            <a:r>
              <a:rPr lang="en-US" sz="1800" dirty="0"/>
              <a:t>Is there enough information/data to make the ideal statement?</a:t>
            </a:r>
          </a:p>
          <a:p>
            <a:pPr lvl="1"/>
            <a:r>
              <a:rPr lang="en-US" sz="1400" dirty="0"/>
              <a:t>Performance -&gt; Have enough samples been collected?</a:t>
            </a:r>
          </a:p>
          <a:p>
            <a:pPr lvl="1"/>
            <a:r>
              <a:rPr lang="en-US" sz="1400" dirty="0"/>
              <a:t>Environmental -&gt; Have enough samples been collected? Is there enough resolution in the selected test levels?</a:t>
            </a:r>
            <a:endParaRPr lang="en-US" sz="1800" dirty="0"/>
          </a:p>
          <a:p>
            <a:r>
              <a:rPr lang="en-US" sz="1800" dirty="0"/>
              <a:t>In practice, there are several barriers to the “full demonstration” indicated by the ideal statements:</a:t>
            </a:r>
          </a:p>
          <a:p>
            <a:endParaRPr lang="en-US" sz="2000" dirty="0"/>
          </a:p>
        </p:txBody>
      </p:sp>
      <p:graphicFrame>
        <p:nvGraphicFramePr>
          <p:cNvPr id="6" name="Diagram 5"/>
          <p:cNvGraphicFramePr/>
          <p:nvPr>
            <p:extLst>
              <p:ext uri="{D42A27DB-BD31-4B8C-83A1-F6EECF244321}">
                <p14:modId xmlns:p14="http://schemas.microsoft.com/office/powerpoint/2010/main" val="461501758"/>
              </p:ext>
            </p:extLst>
          </p:nvPr>
        </p:nvGraphicFramePr>
        <p:xfrm>
          <a:off x="1008822" y="2750129"/>
          <a:ext cx="7126355" cy="3599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451D40C1-9F2C-45BE-8346-9D4E8B8FCE9D}"/>
              </a:ext>
            </a:extLst>
          </p:cNvPr>
          <p:cNvSpPr/>
          <p:nvPr/>
        </p:nvSpPr>
        <p:spPr>
          <a:xfrm>
            <a:off x="1008822" y="3520966"/>
            <a:ext cx="7126355" cy="641131"/>
          </a:xfrm>
          <a:prstGeom prst="roundRec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10542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graphicEl>
                                              <a:dgm id="{325AAA24-1643-47D6-B6A8-F7D8D6686285}"/>
                                            </p:graphicEl>
                                          </p:spTgt>
                                        </p:tgtEl>
                                        <p:attrNameLst>
                                          <p:attrName>style.visibility</p:attrName>
                                        </p:attrNameLst>
                                      </p:cBhvr>
                                      <p:to>
                                        <p:strVal val="visible"/>
                                      </p:to>
                                    </p:set>
                                    <p:animEffect transition="in" filter="fade">
                                      <p:cBhvr>
                                        <p:cTn id="23" dur="750"/>
                                        <p:tgtEl>
                                          <p:spTgt spid="6">
                                            <p:graphicEl>
                                              <a:dgm id="{325AAA24-1643-47D6-B6A8-F7D8D6686285}"/>
                                            </p:graphicEl>
                                          </p:spTgt>
                                        </p:tgtEl>
                                      </p:cBhvr>
                                    </p:animEffect>
                                    <p:anim calcmode="lin" valueType="num">
                                      <p:cBhvr>
                                        <p:cTn id="24" dur="750" fill="hold"/>
                                        <p:tgtEl>
                                          <p:spTgt spid="6">
                                            <p:graphicEl>
                                              <a:dgm id="{325AAA24-1643-47D6-B6A8-F7D8D6686285}"/>
                                            </p:graphicEl>
                                          </p:spTgt>
                                        </p:tgtEl>
                                        <p:attrNameLst>
                                          <p:attrName>ppt_x</p:attrName>
                                        </p:attrNameLst>
                                      </p:cBhvr>
                                      <p:tavLst>
                                        <p:tav tm="0">
                                          <p:val>
                                            <p:strVal val="#ppt_x"/>
                                          </p:val>
                                        </p:tav>
                                        <p:tav tm="100000">
                                          <p:val>
                                            <p:strVal val="#ppt_x"/>
                                          </p:val>
                                        </p:tav>
                                      </p:tavLst>
                                    </p:anim>
                                    <p:anim calcmode="lin" valueType="num">
                                      <p:cBhvr>
                                        <p:cTn id="25" dur="750" fill="hold"/>
                                        <p:tgtEl>
                                          <p:spTgt spid="6">
                                            <p:graphicEl>
                                              <a:dgm id="{325AAA24-1643-47D6-B6A8-F7D8D6686285}"/>
                                            </p:graphic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graphicEl>
                                              <a:dgm id="{3B4F29A3-03EF-4B39-A16C-47F15F8704B5}"/>
                                            </p:graphicEl>
                                          </p:spTgt>
                                        </p:tgtEl>
                                        <p:attrNameLst>
                                          <p:attrName>style.visibility</p:attrName>
                                        </p:attrNameLst>
                                      </p:cBhvr>
                                      <p:to>
                                        <p:strVal val="visible"/>
                                      </p:to>
                                    </p:set>
                                    <p:animEffect transition="in" filter="fade">
                                      <p:cBhvr>
                                        <p:cTn id="30" dur="750"/>
                                        <p:tgtEl>
                                          <p:spTgt spid="6">
                                            <p:graphicEl>
                                              <a:dgm id="{3B4F29A3-03EF-4B39-A16C-47F15F8704B5}"/>
                                            </p:graphicEl>
                                          </p:spTgt>
                                        </p:tgtEl>
                                      </p:cBhvr>
                                    </p:animEffect>
                                    <p:anim calcmode="lin" valueType="num">
                                      <p:cBhvr>
                                        <p:cTn id="31" dur="750" fill="hold"/>
                                        <p:tgtEl>
                                          <p:spTgt spid="6">
                                            <p:graphicEl>
                                              <a:dgm id="{3B4F29A3-03EF-4B39-A16C-47F15F8704B5}"/>
                                            </p:graphicEl>
                                          </p:spTgt>
                                        </p:tgtEl>
                                        <p:attrNameLst>
                                          <p:attrName>ppt_x</p:attrName>
                                        </p:attrNameLst>
                                      </p:cBhvr>
                                      <p:tavLst>
                                        <p:tav tm="0">
                                          <p:val>
                                            <p:strVal val="#ppt_x"/>
                                          </p:val>
                                        </p:tav>
                                        <p:tav tm="100000">
                                          <p:val>
                                            <p:strVal val="#ppt_x"/>
                                          </p:val>
                                        </p:tav>
                                      </p:tavLst>
                                    </p:anim>
                                    <p:anim calcmode="lin" valueType="num">
                                      <p:cBhvr>
                                        <p:cTn id="32" dur="750" fill="hold"/>
                                        <p:tgtEl>
                                          <p:spTgt spid="6">
                                            <p:graphicEl>
                                              <a:dgm id="{3B4F29A3-03EF-4B39-A16C-47F15F8704B5}"/>
                                            </p:graphic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graphicEl>
                                              <a:dgm id="{FFD0681A-B926-4B0C-81DB-BD3555D24EE6}"/>
                                            </p:graphicEl>
                                          </p:spTgt>
                                        </p:tgtEl>
                                        <p:attrNameLst>
                                          <p:attrName>style.visibility</p:attrName>
                                        </p:attrNameLst>
                                      </p:cBhvr>
                                      <p:to>
                                        <p:strVal val="visible"/>
                                      </p:to>
                                    </p:set>
                                    <p:animEffect transition="in" filter="fade">
                                      <p:cBhvr>
                                        <p:cTn id="37" dur="750"/>
                                        <p:tgtEl>
                                          <p:spTgt spid="6">
                                            <p:graphicEl>
                                              <a:dgm id="{FFD0681A-B926-4B0C-81DB-BD3555D24EE6}"/>
                                            </p:graphicEl>
                                          </p:spTgt>
                                        </p:tgtEl>
                                      </p:cBhvr>
                                    </p:animEffect>
                                    <p:anim calcmode="lin" valueType="num">
                                      <p:cBhvr>
                                        <p:cTn id="38" dur="750" fill="hold"/>
                                        <p:tgtEl>
                                          <p:spTgt spid="6">
                                            <p:graphicEl>
                                              <a:dgm id="{FFD0681A-B926-4B0C-81DB-BD3555D24EE6}"/>
                                            </p:graphicEl>
                                          </p:spTgt>
                                        </p:tgtEl>
                                        <p:attrNameLst>
                                          <p:attrName>ppt_x</p:attrName>
                                        </p:attrNameLst>
                                      </p:cBhvr>
                                      <p:tavLst>
                                        <p:tav tm="0">
                                          <p:val>
                                            <p:strVal val="#ppt_x"/>
                                          </p:val>
                                        </p:tav>
                                        <p:tav tm="100000">
                                          <p:val>
                                            <p:strVal val="#ppt_x"/>
                                          </p:val>
                                        </p:tav>
                                      </p:tavLst>
                                    </p:anim>
                                    <p:anim calcmode="lin" valueType="num">
                                      <p:cBhvr>
                                        <p:cTn id="39" dur="750" fill="hold"/>
                                        <p:tgtEl>
                                          <p:spTgt spid="6">
                                            <p:graphicEl>
                                              <a:dgm id="{FFD0681A-B926-4B0C-81DB-BD3555D24EE6}"/>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graphicEl>
                                              <a:dgm id="{41C342A4-2571-42E6-8421-AF119FD59259}"/>
                                            </p:graphicEl>
                                          </p:spTgt>
                                        </p:tgtEl>
                                        <p:attrNameLst>
                                          <p:attrName>style.visibility</p:attrName>
                                        </p:attrNameLst>
                                      </p:cBhvr>
                                      <p:to>
                                        <p:strVal val="visible"/>
                                      </p:to>
                                    </p:set>
                                    <p:animEffect transition="in" filter="fade">
                                      <p:cBhvr>
                                        <p:cTn id="44" dur="750"/>
                                        <p:tgtEl>
                                          <p:spTgt spid="6">
                                            <p:graphicEl>
                                              <a:dgm id="{41C342A4-2571-42E6-8421-AF119FD59259}"/>
                                            </p:graphicEl>
                                          </p:spTgt>
                                        </p:tgtEl>
                                      </p:cBhvr>
                                    </p:animEffect>
                                    <p:anim calcmode="lin" valueType="num">
                                      <p:cBhvr>
                                        <p:cTn id="45" dur="750" fill="hold"/>
                                        <p:tgtEl>
                                          <p:spTgt spid="6">
                                            <p:graphicEl>
                                              <a:dgm id="{41C342A4-2571-42E6-8421-AF119FD59259}"/>
                                            </p:graphicEl>
                                          </p:spTgt>
                                        </p:tgtEl>
                                        <p:attrNameLst>
                                          <p:attrName>ppt_x</p:attrName>
                                        </p:attrNameLst>
                                      </p:cBhvr>
                                      <p:tavLst>
                                        <p:tav tm="0">
                                          <p:val>
                                            <p:strVal val="#ppt_x"/>
                                          </p:val>
                                        </p:tav>
                                        <p:tav tm="100000">
                                          <p:val>
                                            <p:strVal val="#ppt_x"/>
                                          </p:val>
                                        </p:tav>
                                      </p:tavLst>
                                    </p:anim>
                                    <p:anim calcmode="lin" valueType="num">
                                      <p:cBhvr>
                                        <p:cTn id="46" dur="750" fill="hold"/>
                                        <p:tgtEl>
                                          <p:spTgt spid="6">
                                            <p:graphicEl>
                                              <a:dgm id="{41C342A4-2571-42E6-8421-AF119FD59259}"/>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graphicEl>
                                              <a:dgm id="{3F451ADD-EA62-4521-AEE6-CE7534A031D0}"/>
                                            </p:graphicEl>
                                          </p:spTgt>
                                        </p:tgtEl>
                                        <p:attrNameLst>
                                          <p:attrName>style.visibility</p:attrName>
                                        </p:attrNameLst>
                                      </p:cBhvr>
                                      <p:to>
                                        <p:strVal val="visible"/>
                                      </p:to>
                                    </p:set>
                                    <p:animEffect transition="in" filter="fade">
                                      <p:cBhvr>
                                        <p:cTn id="51" dur="750"/>
                                        <p:tgtEl>
                                          <p:spTgt spid="6">
                                            <p:graphicEl>
                                              <a:dgm id="{3F451ADD-EA62-4521-AEE6-CE7534A031D0}"/>
                                            </p:graphicEl>
                                          </p:spTgt>
                                        </p:tgtEl>
                                      </p:cBhvr>
                                    </p:animEffect>
                                    <p:anim calcmode="lin" valueType="num">
                                      <p:cBhvr>
                                        <p:cTn id="52" dur="750" fill="hold"/>
                                        <p:tgtEl>
                                          <p:spTgt spid="6">
                                            <p:graphicEl>
                                              <a:dgm id="{3F451ADD-EA62-4521-AEE6-CE7534A031D0}"/>
                                            </p:graphicEl>
                                          </p:spTgt>
                                        </p:tgtEl>
                                        <p:attrNameLst>
                                          <p:attrName>ppt_x</p:attrName>
                                        </p:attrNameLst>
                                      </p:cBhvr>
                                      <p:tavLst>
                                        <p:tav tm="0">
                                          <p:val>
                                            <p:strVal val="#ppt_x"/>
                                          </p:val>
                                        </p:tav>
                                        <p:tav tm="100000">
                                          <p:val>
                                            <p:strVal val="#ppt_x"/>
                                          </p:val>
                                        </p:tav>
                                      </p:tavLst>
                                    </p:anim>
                                    <p:anim calcmode="lin" valueType="num">
                                      <p:cBhvr>
                                        <p:cTn id="53" dur="750" fill="hold"/>
                                        <p:tgtEl>
                                          <p:spTgt spid="6">
                                            <p:graphicEl>
                                              <a:dgm id="{3F451ADD-EA62-4521-AEE6-CE7534A031D0}"/>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up)">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6" grpId="0" uiExpand="1">
        <p:bldSub>
          <a:bldDgm bld="one"/>
        </p:bldSub>
      </p:bldGraphic>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8029"/>
            <a:ext cx="8229600" cy="4847424"/>
          </a:xfrm>
        </p:spPr>
        <p:txBody>
          <a:bodyPr/>
          <a:lstStyle/>
          <a:p>
            <a:r>
              <a:rPr lang="en-US" sz="2000" b="1" dirty="0">
                <a:solidFill>
                  <a:schemeClr val="accent5"/>
                </a:solidFill>
              </a:rPr>
              <a:t>Definition: </a:t>
            </a:r>
            <a:r>
              <a:rPr lang="en-US" sz="2000" dirty="0"/>
              <a:t>The degree to which one believes a selected statistical model adequately describes the behavior seen in the observed data.</a:t>
            </a:r>
          </a:p>
          <a:p>
            <a:pPr lvl="1"/>
            <a:r>
              <a:rPr lang="en-US" sz="1600" dirty="0"/>
              <a:t>Analysts know that statistical model uncertainty decreases confidence in the results, but often lack a method to communicate this uncertainty.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6</a:t>
            </a:fld>
            <a:endParaRPr lang="en-US"/>
          </a:p>
        </p:txBody>
      </p:sp>
      <p:sp>
        <p:nvSpPr>
          <p:cNvPr id="5" name="Text Box 2"/>
          <p:cNvSpPr txBox="1">
            <a:spLocks noChangeArrowheads="1"/>
          </p:cNvSpPr>
          <p:nvPr/>
        </p:nvSpPr>
        <p:spPr bwMode="auto">
          <a:xfrm>
            <a:off x="329179" y="2277192"/>
            <a:ext cx="3962753" cy="1175706"/>
          </a:xfrm>
          <a:prstGeom prst="rect">
            <a:avLst/>
          </a:prstGeom>
          <a:solidFill>
            <a:schemeClr val="accent3">
              <a:alpha val="9000"/>
            </a:schemeClr>
          </a:solidFill>
          <a:ln w="9525">
            <a:solidFill>
              <a:schemeClr val="tx2"/>
            </a:solidFill>
            <a:miter lim="800000"/>
            <a:headEnd/>
            <a:tailEnd/>
          </a:ln>
        </p:spPr>
        <p:txBody>
          <a:bodyPr rot="0" vert="horz" wrap="square" lIns="91440" tIns="45720" rIns="91440" bIns="45720" anchor="t" anchorCtr="0">
            <a:spAutoFit/>
          </a:bodyPr>
          <a:lstStyle/>
          <a:p>
            <a:pPr marL="0" marR="0">
              <a:lnSpc>
                <a:spcPct val="110000"/>
              </a:lnSpc>
              <a:spcBef>
                <a:spcPts val="0"/>
              </a:spcBef>
              <a:spcAft>
                <a:spcPts val="0"/>
              </a:spcAft>
            </a:pPr>
            <a:r>
              <a:rPr lang="en-US" sz="1600" dirty="0">
                <a:effectLst/>
                <a:latin typeface="Calibri" charset="0"/>
                <a:ea typeface="Times New Roman" charset="0"/>
                <a:cs typeface="CMR10" charset="0"/>
              </a:rPr>
              <a:t>The [normal] tolerance interval... is not </a:t>
            </a:r>
            <a:r>
              <a:rPr lang="en-US" sz="1600" dirty="0" err="1">
                <a:effectLst/>
                <a:latin typeface="Calibri" charset="0"/>
                <a:ea typeface="Times New Roman" charset="0"/>
                <a:cs typeface="CMR10" charset="0"/>
              </a:rPr>
              <a:t>distributionally</a:t>
            </a:r>
            <a:r>
              <a:rPr lang="en-US" sz="1600" dirty="0">
                <a:effectLst/>
                <a:latin typeface="Calibri" charset="0"/>
                <a:ea typeface="Times New Roman" charset="0"/>
                <a:cs typeface="CMR10" charset="0"/>
              </a:rPr>
              <a:t> robust to even small deviations from normality"</a:t>
            </a:r>
            <a:r>
              <a:rPr lang="en-US" sz="1600" baseline="30000" dirty="0">
                <a:effectLst/>
                <a:latin typeface="Calibri" charset="0"/>
                <a:ea typeface="Times New Roman" charset="0"/>
                <a:cs typeface="CMR10" charset="0"/>
              </a:rPr>
              <a:t> </a:t>
            </a:r>
            <a:r>
              <a:rPr lang="en-US" sz="1600" dirty="0">
                <a:latin typeface="Calibri" charset="0"/>
                <a:ea typeface="Times New Roman" charset="0"/>
                <a:cs typeface="Times New Roman" charset="0"/>
              </a:rPr>
              <a:t>(</a:t>
            </a:r>
            <a:r>
              <a:rPr lang="en-US" sz="1600" dirty="0" err="1">
                <a:latin typeface="Calibri" charset="0"/>
                <a:ea typeface="Times New Roman" charset="0"/>
                <a:cs typeface="Times New Roman" charset="0"/>
              </a:rPr>
              <a:t>Fernholz</a:t>
            </a:r>
            <a:r>
              <a:rPr lang="en-US" sz="1600" dirty="0">
                <a:latin typeface="Calibri" charset="0"/>
                <a:ea typeface="Times New Roman" charset="0"/>
                <a:cs typeface="Times New Roman" charset="0"/>
              </a:rPr>
              <a:t> and Gillespie 2001).</a:t>
            </a:r>
            <a:endParaRPr lang="en-US" sz="1600" dirty="0">
              <a:effectLst/>
              <a:latin typeface="Calibri" charset="0"/>
              <a:ea typeface="Times New Roman" charset="0"/>
              <a:cs typeface="Times New Roman" charset="0"/>
            </a:endParaRPr>
          </a:p>
        </p:txBody>
      </p:sp>
      <p:sp>
        <p:nvSpPr>
          <p:cNvPr id="6" name="Text Box 2"/>
          <p:cNvSpPr txBox="1">
            <a:spLocks noChangeArrowheads="1"/>
          </p:cNvSpPr>
          <p:nvPr/>
        </p:nvSpPr>
        <p:spPr bwMode="auto">
          <a:xfrm>
            <a:off x="329178" y="3525160"/>
            <a:ext cx="3962753" cy="1717393"/>
          </a:xfrm>
          <a:prstGeom prst="rect">
            <a:avLst/>
          </a:prstGeom>
          <a:solidFill>
            <a:schemeClr val="accent5">
              <a:alpha val="5000"/>
            </a:schemeClr>
          </a:solidFill>
          <a:ln w="9525">
            <a:solidFill>
              <a:schemeClr val="tx2"/>
            </a:solidFill>
            <a:miter lim="800000"/>
            <a:headEnd/>
            <a:tailEnd/>
          </a:ln>
        </p:spPr>
        <p:txBody>
          <a:bodyPr rot="0" vert="horz" wrap="square" lIns="91440" tIns="45720" rIns="91440" bIns="45720" anchor="t" anchorCtr="0">
            <a:spAutoFit/>
          </a:bodyPr>
          <a:lstStyle/>
          <a:p>
            <a:pPr marL="0" marR="0">
              <a:lnSpc>
                <a:spcPct val="110000"/>
              </a:lnSpc>
              <a:spcBef>
                <a:spcPts val="0"/>
              </a:spcBef>
              <a:spcAft>
                <a:spcPts val="0"/>
              </a:spcAft>
            </a:pPr>
            <a:r>
              <a:rPr lang="en-US" sz="1600" dirty="0">
                <a:effectLst/>
                <a:latin typeface="Calibri" charset="0"/>
                <a:ea typeface="Times New Roman" charset="0"/>
                <a:cs typeface="CMR10" charset="0"/>
              </a:rPr>
              <a:t>“Estimating tail parameters is analogous to estimating parameters `exterior to the data'... Many times estimates are made by assuming the data is sampled independently from a parametric family. This can lead to disastrous results” </a:t>
            </a:r>
            <a:r>
              <a:rPr lang="en-US" sz="1600" dirty="0">
                <a:latin typeface="Calibri" charset="0"/>
                <a:ea typeface="Times New Roman" charset="0"/>
                <a:cs typeface="CMR10" charset="0"/>
              </a:rPr>
              <a:t>(</a:t>
            </a:r>
            <a:r>
              <a:rPr lang="en-US" sz="1600" dirty="0" err="1">
                <a:latin typeface="Calibri" charset="0"/>
                <a:ea typeface="Times New Roman" charset="0"/>
                <a:cs typeface="CMR10" charset="0"/>
              </a:rPr>
              <a:t>Scholz</a:t>
            </a:r>
            <a:r>
              <a:rPr lang="en-US" sz="1600" dirty="0">
                <a:latin typeface="Calibri" charset="0"/>
                <a:ea typeface="Times New Roman" charset="0"/>
                <a:cs typeface="CMR10" charset="0"/>
              </a:rPr>
              <a:t> 2005).</a:t>
            </a:r>
            <a:endParaRPr lang="en-US" sz="1200" dirty="0">
              <a:effectLst/>
              <a:latin typeface="Calibri" charset="0"/>
              <a:ea typeface="Times New Roman" charset="0"/>
              <a:cs typeface="Times New Roman" charset="0"/>
            </a:endParaRPr>
          </a:p>
        </p:txBody>
      </p:sp>
      <p:sp>
        <p:nvSpPr>
          <p:cNvPr id="10" name="Title 1"/>
          <p:cNvSpPr txBox="1">
            <a:spLocks/>
          </p:cNvSpPr>
          <p:nvPr/>
        </p:nvSpPr>
        <p:spPr bwMode="auto">
          <a:xfrm>
            <a:off x="76200" y="6707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pPr defTabSz="914400"/>
            <a:r>
              <a:rPr lang="en-US" kern="0" dirty="0"/>
              <a:t>Model Credibility</a:t>
            </a:r>
          </a:p>
        </p:txBody>
      </p:sp>
      <p:sp>
        <p:nvSpPr>
          <p:cNvPr id="8" name="Text Box 2">
            <a:extLst>
              <a:ext uri="{FF2B5EF4-FFF2-40B4-BE49-F238E27FC236}">
                <a16:creationId xmlns:a16="http://schemas.microsoft.com/office/drawing/2014/main" id="{883AD399-0A41-45A0-A790-E83C52E7E02C}"/>
              </a:ext>
            </a:extLst>
          </p:cNvPr>
          <p:cNvSpPr txBox="1">
            <a:spLocks noChangeArrowheads="1"/>
          </p:cNvSpPr>
          <p:nvPr/>
        </p:nvSpPr>
        <p:spPr bwMode="auto">
          <a:xfrm>
            <a:off x="4340772" y="2263966"/>
            <a:ext cx="4624552" cy="3884140"/>
          </a:xfrm>
          <a:prstGeom prst="rect">
            <a:avLst/>
          </a:prstGeom>
          <a:solidFill>
            <a:schemeClr val="bg2">
              <a:alpha val="34000"/>
            </a:schemeClr>
          </a:solidFill>
          <a:ln w="9525">
            <a:solidFill>
              <a:schemeClr val="tx2"/>
            </a:solidFill>
            <a:miter lim="800000"/>
            <a:headEnd/>
            <a:tailEnd/>
          </a:ln>
        </p:spPr>
        <p:txBody>
          <a:bodyPr rot="0" vert="horz" wrap="square" lIns="91440" tIns="45720" rIns="91440" bIns="45720" anchor="t" anchorCtr="0">
            <a:spAutoFit/>
          </a:bodyPr>
          <a:lstStyle/>
          <a:p>
            <a:pPr marL="0" marR="0">
              <a:lnSpc>
                <a:spcPct val="110000"/>
              </a:lnSpc>
              <a:spcBef>
                <a:spcPts val="0"/>
              </a:spcBef>
              <a:spcAft>
                <a:spcPts val="0"/>
              </a:spcAft>
            </a:pPr>
            <a:r>
              <a:rPr lang="en-US" sz="1600" dirty="0">
                <a:effectLst/>
                <a:latin typeface="Calibri" charset="0"/>
                <a:ea typeface="Times New Roman" charset="0"/>
                <a:cs typeface="CMR10" charset="0"/>
              </a:rPr>
              <a:t>“[Obtaining] a numerical estimate of reliability based on knowledge of full probability distributions in conjunction with QMU would place great demands on our ability to characterize uncertainties. In view of this, it is inevitable that there would be pressure to adopt ‘short cuts’ by simply assuming the forms of PDFs or using PDFs that are not based on some but inadequate supporting data. The response to such pressure would </a:t>
            </a:r>
            <a:r>
              <a:rPr lang="en-US" sz="1600" b="1" dirty="0">
                <a:effectLst/>
                <a:latin typeface="Calibri" charset="0"/>
                <a:ea typeface="Times New Roman" charset="0"/>
                <a:cs typeface="CMR10" charset="0"/>
              </a:rPr>
              <a:t>make or break nuclear certification</a:t>
            </a:r>
            <a:r>
              <a:rPr lang="en-US" sz="1600" dirty="0">
                <a:effectLst/>
                <a:latin typeface="Calibri" charset="0"/>
                <a:ea typeface="Times New Roman" charset="0"/>
                <a:cs typeface="CMR10" charset="0"/>
              </a:rPr>
              <a:t>. No analysis that is based on speculation or that neglects significant possibilities can lead to genuine confidence, but instead will frequently lead to over-confidence or under-confidence, both of which carry severe costs” </a:t>
            </a:r>
            <a:r>
              <a:rPr lang="en-US" sz="1600" dirty="0">
                <a:latin typeface="Calibri" charset="0"/>
                <a:ea typeface="Times New Roman" charset="0"/>
                <a:cs typeface="CMR10" charset="0"/>
              </a:rPr>
              <a:t>(Sharp et. al 2003).</a:t>
            </a:r>
            <a:endParaRPr lang="en-US" sz="1200" dirty="0">
              <a:effectLst/>
              <a:latin typeface="Calibri" charset="0"/>
              <a:ea typeface="Times New Roman" charset="0"/>
              <a:cs typeface="Times New Roman" charset="0"/>
            </a:endParaRPr>
          </a:p>
        </p:txBody>
      </p:sp>
      <p:sp>
        <p:nvSpPr>
          <p:cNvPr id="2" name="TextBox 1">
            <a:extLst>
              <a:ext uri="{FF2B5EF4-FFF2-40B4-BE49-F238E27FC236}">
                <a16:creationId xmlns:a16="http://schemas.microsoft.com/office/drawing/2014/main" id="{FACF6139-3D8A-4F0A-AC07-31FDDCEBB731}"/>
              </a:ext>
            </a:extLst>
          </p:cNvPr>
          <p:cNvSpPr txBox="1"/>
          <p:nvPr/>
        </p:nvSpPr>
        <p:spPr>
          <a:xfrm>
            <a:off x="328096" y="5306844"/>
            <a:ext cx="3962752" cy="1077218"/>
          </a:xfrm>
          <a:prstGeom prst="rect">
            <a:avLst/>
          </a:prstGeom>
          <a:solidFill>
            <a:srgbClr val="FFE5E5"/>
          </a:solidFill>
          <a:ln>
            <a:solidFill>
              <a:schemeClr val="tx1"/>
            </a:solidFill>
          </a:ln>
        </p:spPr>
        <p:txBody>
          <a:bodyPr wrap="square" rtlCol="0">
            <a:spAutoFit/>
          </a:bodyPr>
          <a:lstStyle/>
          <a:p>
            <a:r>
              <a:rPr lang="en-US" sz="1600" dirty="0">
                <a:latin typeface="Calibri" panose="020F0502020204030204" pitchFamily="34" charset="0"/>
                <a:cs typeface="Calibri" panose="020F0502020204030204" pitchFamily="34" charset="0"/>
              </a:rPr>
              <a:t>“… extrapolation is often required in reliability engineering/statistical analysis. Extrapolation is always risky…” (Meeker and Escobar 2004)</a:t>
            </a:r>
          </a:p>
        </p:txBody>
      </p:sp>
    </p:spTree>
    <p:extLst>
      <p:ext uri="{BB962C8B-B14F-4D97-AF65-F5344CB8AC3E}">
        <p14:creationId xmlns:p14="http://schemas.microsoft.com/office/powerpoint/2010/main" val="7421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Model Credibility in Practice</a:t>
            </a:r>
          </a:p>
        </p:txBody>
      </p:sp>
      <p:sp>
        <p:nvSpPr>
          <p:cNvPr id="3" name="Content Placeholder 2"/>
          <p:cNvSpPr>
            <a:spLocks noGrp="1"/>
          </p:cNvSpPr>
          <p:nvPr>
            <p:ph idx="1"/>
          </p:nvPr>
        </p:nvSpPr>
        <p:spPr>
          <a:xfrm>
            <a:off x="423407" y="1092199"/>
            <a:ext cx="8297186" cy="4847424"/>
          </a:xfrm>
        </p:spPr>
        <p:txBody>
          <a:bodyPr/>
          <a:lstStyle/>
          <a:p>
            <a:r>
              <a:rPr lang="en-US" sz="1600" b="1" dirty="0"/>
              <a:t>Ideal: </a:t>
            </a:r>
            <a:r>
              <a:rPr lang="en-US" sz="1600" dirty="0"/>
              <a:t>Relate statistical model selection to </a:t>
            </a:r>
            <a:r>
              <a:rPr lang="en-US" sz="1600" b="1" dirty="0">
                <a:solidFill>
                  <a:schemeClr val="accent5"/>
                </a:solidFill>
              </a:rPr>
              <a:t>model validation </a:t>
            </a:r>
            <a:r>
              <a:rPr lang="en-US" sz="1600" dirty="0"/>
              <a:t>in engineering applications.</a:t>
            </a:r>
          </a:p>
          <a:p>
            <a:pPr lvl="1"/>
            <a:r>
              <a:rPr lang="en-US" sz="1400" b="1" dirty="0">
                <a:solidFill>
                  <a:schemeClr val="accent5"/>
                </a:solidFill>
              </a:rPr>
              <a:t>Validity: </a:t>
            </a:r>
            <a:r>
              <a:rPr lang="en-US" sz="1400" dirty="0"/>
              <a:t>Is the model an accurate representation of the real world for the intended uses of the model? (Oberkampf and Barone 2006).</a:t>
            </a:r>
            <a:endParaRPr lang="en-US" sz="1800" dirty="0"/>
          </a:p>
          <a:p>
            <a:r>
              <a:rPr lang="en-US" sz="1600" b="1" dirty="0"/>
              <a:t>Common practice: </a:t>
            </a:r>
            <a:r>
              <a:rPr lang="en-US" sz="1600" dirty="0"/>
              <a:t>Extrapolative prediction from un-validated models.</a:t>
            </a:r>
          </a:p>
          <a:p>
            <a:pPr lvl="1"/>
            <a:r>
              <a:rPr lang="en-US" sz="1400" dirty="0"/>
              <a:t>Use statistical tools to select a (normal) model for the data.</a:t>
            </a:r>
          </a:p>
          <a:p>
            <a:pPr lvl="2"/>
            <a:r>
              <a:rPr lang="en-US" sz="1400" dirty="0"/>
              <a:t>QQ plots: fit of model over all data, rather than “for the intended uses of the model.”</a:t>
            </a:r>
          </a:p>
          <a:p>
            <a:pPr lvl="2"/>
            <a:r>
              <a:rPr lang="en-US" sz="1400" dirty="0"/>
              <a:t>Goodness of fit tests: can show evidence of lack of model fit, but cannot validate a model.</a:t>
            </a:r>
          </a:p>
          <a:p>
            <a:pPr lvl="1"/>
            <a:r>
              <a:rPr lang="en-US" sz="1400" dirty="0"/>
              <a:t>Extrapolate to the tails using the model.</a:t>
            </a:r>
          </a:p>
          <a:p>
            <a:pPr lvl="2"/>
            <a:r>
              <a:rPr lang="en-US" sz="1400" dirty="0"/>
              <a:t>Conclusion: demonstrate 99.5% reliability with 95% confidence, </a:t>
            </a:r>
            <a:r>
              <a:rPr lang="en-US" sz="1400" i="1" dirty="0"/>
              <a:t>assuming the model is correct.</a:t>
            </a:r>
          </a:p>
        </p:txBody>
      </p:sp>
      <p:sp>
        <p:nvSpPr>
          <p:cNvPr id="4" name="Slide Number Placeholder 3"/>
          <p:cNvSpPr>
            <a:spLocks noGrp="1"/>
          </p:cNvSpPr>
          <p:nvPr>
            <p:ph type="sldNum" sz="quarter" idx="12"/>
          </p:nvPr>
        </p:nvSpPr>
        <p:spPr/>
        <p:txBody>
          <a:bodyPr/>
          <a:lstStyle/>
          <a:p>
            <a:fld id="{A5E55A7B-7854-E145-92D9-B491DF4BAE2D}" type="slidenum">
              <a:rPr lang="en-US" smtClean="0"/>
              <a:pPr/>
              <a:t>7</a:t>
            </a:fld>
            <a:endParaRPr lang="en-US"/>
          </a:p>
        </p:txBody>
      </p:sp>
      <p:pic>
        <p:nvPicPr>
          <p:cNvPr id="5" name="Picture 4"/>
          <p:cNvPicPr>
            <a:picLocks noChangeAspect="1"/>
          </p:cNvPicPr>
          <p:nvPr/>
        </p:nvPicPr>
        <p:blipFill rotWithShape="1">
          <a:blip r:embed="rId2"/>
          <a:srcRect l="49180" t="4971"/>
          <a:stretch/>
        </p:blipFill>
        <p:spPr>
          <a:xfrm>
            <a:off x="71562" y="3878992"/>
            <a:ext cx="2679575" cy="2501892"/>
          </a:xfrm>
          <a:prstGeom prst="rect">
            <a:avLst/>
          </a:prstGeom>
        </p:spPr>
      </p:pic>
      <p:pic>
        <p:nvPicPr>
          <p:cNvPr id="6" name="Picture 5"/>
          <p:cNvPicPr>
            <a:picLocks noChangeAspect="1"/>
          </p:cNvPicPr>
          <p:nvPr/>
        </p:nvPicPr>
        <p:blipFill rotWithShape="1">
          <a:blip r:embed="rId3"/>
          <a:srcRect l="50665"/>
          <a:stretch/>
        </p:blipFill>
        <p:spPr>
          <a:xfrm>
            <a:off x="3326224" y="3752909"/>
            <a:ext cx="2611990" cy="2647173"/>
          </a:xfrm>
          <a:prstGeom prst="rect">
            <a:avLst/>
          </a:prstGeom>
        </p:spPr>
      </p:pic>
      <p:pic>
        <p:nvPicPr>
          <p:cNvPr id="7" name="Picture 6"/>
          <p:cNvPicPr>
            <a:picLocks noChangeAspect="1"/>
          </p:cNvPicPr>
          <p:nvPr/>
        </p:nvPicPr>
        <p:blipFill rotWithShape="1">
          <a:blip r:embed="rId4"/>
          <a:srcRect t="11478" r="5015"/>
          <a:stretch/>
        </p:blipFill>
        <p:spPr>
          <a:xfrm>
            <a:off x="6458346" y="3895840"/>
            <a:ext cx="2685654" cy="2502895"/>
          </a:xfrm>
          <a:prstGeom prst="rect">
            <a:avLst/>
          </a:prstGeom>
        </p:spPr>
      </p:pic>
      <p:sp>
        <p:nvSpPr>
          <p:cNvPr id="8" name="Right Arrow 7"/>
          <p:cNvSpPr/>
          <p:nvPr/>
        </p:nvSpPr>
        <p:spPr>
          <a:xfrm>
            <a:off x="2751137" y="4958896"/>
            <a:ext cx="539343" cy="17104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919003" y="4960243"/>
            <a:ext cx="539343" cy="17104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59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EF55-463B-4C4B-A686-710B4415F475}"/>
              </a:ext>
            </a:extLst>
          </p:cNvPr>
          <p:cNvSpPr>
            <a:spLocks noGrp="1"/>
          </p:cNvSpPr>
          <p:nvPr>
            <p:ph type="title"/>
          </p:nvPr>
        </p:nvSpPr>
        <p:spPr/>
        <p:txBody>
          <a:bodyPr/>
          <a:lstStyle/>
          <a:p>
            <a:r>
              <a:rPr lang="en-US" dirty="0"/>
              <a:t>Metrics for Model Credibility</a:t>
            </a:r>
          </a:p>
        </p:txBody>
      </p:sp>
      <p:sp>
        <p:nvSpPr>
          <p:cNvPr id="3" name="Content Placeholder 2">
            <a:extLst>
              <a:ext uri="{FF2B5EF4-FFF2-40B4-BE49-F238E27FC236}">
                <a16:creationId xmlns:a16="http://schemas.microsoft.com/office/drawing/2014/main" id="{489E2A36-FA2E-4AA9-BE0A-D6B4824C9B83}"/>
              </a:ext>
            </a:extLst>
          </p:cNvPr>
          <p:cNvSpPr>
            <a:spLocks noGrp="1"/>
          </p:cNvSpPr>
          <p:nvPr>
            <p:ph idx="1"/>
          </p:nvPr>
        </p:nvSpPr>
        <p:spPr/>
        <p:txBody>
          <a:bodyPr/>
          <a:lstStyle/>
          <a:p>
            <a:r>
              <a:rPr lang="en-US" dirty="0"/>
              <a:t>When assessing the ability to demonstrate reliability, a good approach is to ask the following questions:</a:t>
            </a:r>
          </a:p>
        </p:txBody>
      </p:sp>
      <p:sp>
        <p:nvSpPr>
          <p:cNvPr id="4" name="Slide Number Placeholder 3">
            <a:extLst>
              <a:ext uri="{FF2B5EF4-FFF2-40B4-BE49-F238E27FC236}">
                <a16:creationId xmlns:a16="http://schemas.microsoft.com/office/drawing/2014/main" id="{5662A86C-A2FB-458A-B9CC-BFB9470A71A2}"/>
              </a:ext>
            </a:extLst>
          </p:cNvPr>
          <p:cNvSpPr>
            <a:spLocks noGrp="1"/>
          </p:cNvSpPr>
          <p:nvPr>
            <p:ph type="sldNum" sz="quarter" idx="12"/>
          </p:nvPr>
        </p:nvSpPr>
        <p:spPr/>
        <p:txBody>
          <a:bodyPr/>
          <a:lstStyle/>
          <a:p>
            <a:fld id="{A5E55A7B-7854-E145-92D9-B491DF4BAE2D}" type="slidenum">
              <a:rPr lang="en-US" smtClean="0"/>
              <a:pPr/>
              <a:t>8</a:t>
            </a:fld>
            <a:endParaRPr lang="en-US"/>
          </a:p>
        </p:txBody>
      </p:sp>
      <p:graphicFrame>
        <p:nvGraphicFramePr>
          <p:cNvPr id="5" name="Diagram 4">
            <a:extLst>
              <a:ext uri="{FF2B5EF4-FFF2-40B4-BE49-F238E27FC236}">
                <a16:creationId xmlns:a16="http://schemas.microsoft.com/office/drawing/2014/main" id="{0CFDD680-CC0A-45A6-BF29-C324C08EF3E2}"/>
              </a:ext>
            </a:extLst>
          </p:cNvPr>
          <p:cNvGraphicFramePr/>
          <p:nvPr>
            <p:extLst>
              <p:ext uri="{D42A27DB-BD31-4B8C-83A1-F6EECF244321}">
                <p14:modId xmlns:p14="http://schemas.microsoft.com/office/powerpoint/2010/main" val="617286510"/>
              </p:ext>
            </p:extLst>
          </p:nvPr>
        </p:nvGraphicFramePr>
        <p:xfrm>
          <a:off x="1524000" y="219578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29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B4F14D8-099D-4288-8321-905AFF6E06AA}"/>
                                            </p:graphicEl>
                                          </p:spTgt>
                                        </p:tgtEl>
                                        <p:attrNameLst>
                                          <p:attrName>style.visibility</p:attrName>
                                        </p:attrNameLst>
                                      </p:cBhvr>
                                      <p:to>
                                        <p:strVal val="visible"/>
                                      </p:to>
                                    </p:set>
                                    <p:animEffect transition="in" filter="fade">
                                      <p:cBhvr>
                                        <p:cTn id="7" dur="500"/>
                                        <p:tgtEl>
                                          <p:spTgt spid="5">
                                            <p:graphicEl>
                                              <a:dgm id="{3B4F14D8-099D-4288-8321-905AFF6E06A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34849E2E-26FF-49DC-9327-5D3EB56FEDBC}"/>
                                            </p:graphicEl>
                                          </p:spTgt>
                                        </p:tgtEl>
                                        <p:attrNameLst>
                                          <p:attrName>style.visibility</p:attrName>
                                        </p:attrNameLst>
                                      </p:cBhvr>
                                      <p:to>
                                        <p:strVal val="visible"/>
                                      </p:to>
                                    </p:set>
                                    <p:animEffect transition="in" filter="wipe(left)">
                                      <p:cBhvr>
                                        <p:cTn id="12" dur="500"/>
                                        <p:tgtEl>
                                          <p:spTgt spid="5">
                                            <p:graphicEl>
                                              <a:dgm id="{34849E2E-26FF-49DC-9327-5D3EB56FEDB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36F4B51-6D8F-4204-9D83-5988B0A3B268}"/>
                                            </p:graphicEl>
                                          </p:spTgt>
                                        </p:tgtEl>
                                        <p:attrNameLst>
                                          <p:attrName>style.visibility</p:attrName>
                                        </p:attrNameLst>
                                      </p:cBhvr>
                                      <p:to>
                                        <p:strVal val="visible"/>
                                      </p:to>
                                    </p:set>
                                    <p:animEffect transition="in" filter="fade">
                                      <p:cBhvr>
                                        <p:cTn id="17" dur="500"/>
                                        <p:tgtEl>
                                          <p:spTgt spid="5">
                                            <p:graphicEl>
                                              <a:dgm id="{B36F4B51-6D8F-4204-9D83-5988B0A3B26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6A3975F9-D45B-485B-A3E1-35771A023C66}"/>
                                            </p:graphicEl>
                                          </p:spTgt>
                                        </p:tgtEl>
                                        <p:attrNameLst>
                                          <p:attrName>style.visibility</p:attrName>
                                        </p:attrNameLst>
                                      </p:cBhvr>
                                      <p:to>
                                        <p:strVal val="visible"/>
                                      </p:to>
                                    </p:set>
                                    <p:animEffect transition="in" filter="fade">
                                      <p:cBhvr>
                                        <p:cTn id="22" dur="500"/>
                                        <p:tgtEl>
                                          <p:spTgt spid="5">
                                            <p:graphicEl>
                                              <a:dgm id="{6A3975F9-D45B-485B-A3E1-35771A023C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8">
            <a:extLst>
              <a:ext uri="{FF2B5EF4-FFF2-40B4-BE49-F238E27FC236}">
                <a16:creationId xmlns:a16="http://schemas.microsoft.com/office/drawing/2014/main" id="{72636E9D-4432-425E-A912-5C7A8EB2285B}"/>
              </a:ext>
            </a:extLst>
          </p:cNvPr>
          <p:cNvSpPr/>
          <p:nvPr/>
        </p:nvSpPr>
        <p:spPr>
          <a:xfrm>
            <a:off x="6288024" y="1421922"/>
            <a:ext cx="2851371" cy="266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200" dirty="0">
                <a:solidFill>
                  <a:schemeClr val="tx1"/>
                </a:solidFill>
              </a:rPr>
              <a:t>N-index (Lindsay and Liu 2009)</a:t>
            </a:r>
          </a:p>
        </p:txBody>
      </p:sp>
      <p:sp>
        <p:nvSpPr>
          <p:cNvPr id="10" name="Rounded Rectangle 9"/>
          <p:cNvSpPr/>
          <p:nvPr/>
        </p:nvSpPr>
        <p:spPr>
          <a:xfrm>
            <a:off x="4572000" y="4273703"/>
            <a:ext cx="4472626" cy="2137606"/>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chemeClr val="tx1"/>
                </a:solidFill>
              </a:rPr>
              <a:t>Model-validation</a:t>
            </a:r>
          </a:p>
        </p:txBody>
      </p:sp>
      <p:sp>
        <p:nvSpPr>
          <p:cNvPr id="8" name="Rounded Rectangle 7"/>
          <p:cNvSpPr/>
          <p:nvPr/>
        </p:nvSpPr>
        <p:spPr>
          <a:xfrm>
            <a:off x="4047477" y="316382"/>
            <a:ext cx="3800460" cy="1059193"/>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Binomial confidence (Wilks 1941)</a:t>
            </a:r>
          </a:p>
        </p:txBody>
      </p:sp>
      <p:sp>
        <p:nvSpPr>
          <p:cNvPr id="2" name="Title 1"/>
          <p:cNvSpPr>
            <a:spLocks noGrp="1"/>
          </p:cNvSpPr>
          <p:nvPr>
            <p:ph type="title"/>
          </p:nvPr>
        </p:nvSpPr>
        <p:spPr/>
        <p:txBody>
          <a:bodyPr/>
          <a:lstStyle/>
          <a:p>
            <a:r>
              <a:rPr lang="en-US" dirty="0"/>
              <a:t>Data-Driven Metrics</a:t>
            </a:r>
          </a:p>
        </p:txBody>
      </p:sp>
      <p:sp>
        <p:nvSpPr>
          <p:cNvPr id="3" name="Content Placeholder 2"/>
          <p:cNvSpPr>
            <a:spLocks noGrp="1"/>
          </p:cNvSpPr>
          <p:nvPr>
            <p:ph idx="1"/>
          </p:nvPr>
        </p:nvSpPr>
        <p:spPr>
          <a:xfrm>
            <a:off x="-45996" y="377235"/>
            <a:ext cx="3831567" cy="4847424"/>
          </a:xfrm>
        </p:spPr>
        <p:txBody>
          <a:bodyPr/>
          <a:lstStyle/>
          <a:p>
            <a:pPr marL="0" indent="0">
              <a:buNone/>
            </a:pPr>
            <a:endParaRPr lang="en-US" sz="1800" b="1" dirty="0"/>
          </a:p>
          <a:p>
            <a:pPr marL="514350" indent="-457200">
              <a:buFont typeface="+mj-lt"/>
              <a:buAutoNum type="arabicPeriod"/>
            </a:pPr>
            <a:r>
              <a:rPr lang="en-US" sz="1800" b="1" dirty="0">
                <a:solidFill>
                  <a:schemeClr val="accent5"/>
                </a:solidFill>
              </a:rPr>
              <a:t>Degree of extrapolation: </a:t>
            </a:r>
            <a:r>
              <a:rPr lang="en-US" sz="1800" dirty="0"/>
              <a:t>Is extrapolation outside the range of the observed data occurring?  </a:t>
            </a:r>
          </a:p>
          <a:p>
            <a:pPr marL="514350" indent="-457200">
              <a:buFont typeface="+mj-lt"/>
              <a:buAutoNum type="arabicPeriod"/>
            </a:pPr>
            <a:endParaRPr lang="en-US" sz="1800" dirty="0"/>
          </a:p>
          <a:p>
            <a:pPr marL="514350" indent="-457200">
              <a:buFont typeface="+mj-lt"/>
              <a:buAutoNum type="arabicPeriod"/>
            </a:pPr>
            <a:r>
              <a:rPr lang="en-US" sz="1800" b="1" dirty="0">
                <a:solidFill>
                  <a:schemeClr val="accent5"/>
                </a:solidFill>
              </a:rPr>
              <a:t>Model fit in the tails: </a:t>
            </a:r>
            <a:r>
              <a:rPr lang="en-US" sz="1800" dirty="0"/>
              <a:t>How consistent are the observed tails of the data with the fitted model?</a:t>
            </a:r>
          </a:p>
          <a:p>
            <a:pPr marL="514350" indent="-457200">
              <a:buFont typeface="+mj-lt"/>
              <a:buAutoNum type="arabicPeriod"/>
            </a:pPr>
            <a:endParaRPr lang="en-US" sz="1800" dirty="0"/>
          </a:p>
          <a:p>
            <a:pPr marL="514350" indent="-457200">
              <a:buFont typeface="+mj-lt"/>
              <a:buAutoNum type="arabicPeriod"/>
            </a:pPr>
            <a:r>
              <a:rPr lang="en-US" sz="1800" b="1" dirty="0">
                <a:solidFill>
                  <a:schemeClr val="accent5"/>
                </a:solidFill>
              </a:rPr>
              <a:t>Model adequacy: </a:t>
            </a:r>
            <a:r>
              <a:rPr lang="en-US" sz="1800" dirty="0"/>
              <a:t>Does the model adequately describe the data, even though it may not match perfectly?</a:t>
            </a:r>
            <a:endParaRPr lang="en-US" sz="1800" b="1" dirty="0">
              <a:solidFill>
                <a:schemeClr val="accent5"/>
              </a:solidFill>
            </a:endParaRPr>
          </a:p>
          <a:p>
            <a:pPr marL="514350" indent="-457200">
              <a:buFont typeface="+mj-lt"/>
              <a:buAutoNum type="arabicPeriod"/>
            </a:pPr>
            <a:endParaRPr lang="en-US" sz="1800" b="1" dirty="0">
              <a:solidFill>
                <a:schemeClr val="accent5"/>
              </a:solidFill>
            </a:endParaRPr>
          </a:p>
          <a:p>
            <a:pPr marL="514350" indent="-457200">
              <a:buFont typeface="+mj-lt"/>
              <a:buAutoNum type="arabicPeriod"/>
            </a:pPr>
            <a:r>
              <a:rPr lang="en-US" sz="1800" b="1" dirty="0">
                <a:solidFill>
                  <a:schemeClr val="accent5"/>
                </a:solidFill>
              </a:rPr>
              <a:t>Sensitivity to model choice: </a:t>
            </a:r>
            <a:r>
              <a:rPr lang="en-US" sz="1800" dirty="0"/>
              <a:t>How much do the tail estimates change when the modeling assumptions are relaxed?</a:t>
            </a:r>
          </a:p>
          <a:p>
            <a:pPr marL="514350" indent="-457200">
              <a:buFont typeface="+mj-lt"/>
              <a:buAutoNum type="arabicPeriod"/>
            </a:pPr>
            <a:endParaRPr lang="en-US" sz="18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9</a:t>
            </a:fld>
            <a:endParaRPr lang="en-US"/>
          </a:p>
        </p:txBody>
      </p:sp>
      <mc:AlternateContent xmlns:mc="http://schemas.openxmlformats.org/markup-compatibility/2006" xmlns:a14="http://schemas.microsoft.com/office/drawing/2010/main">
        <mc:Choice Requires="a14">
          <p:sp>
            <p:nvSpPr>
              <p:cNvPr id="5" name="Rectangle 4"/>
              <p:cNvSpPr/>
              <p:nvPr/>
            </p:nvSpPr>
            <p:spPr>
              <a:xfrm>
                <a:off x="4643562" y="818346"/>
                <a:ext cx="2548326" cy="369332"/>
              </a:xfrm>
              <a:prstGeom prst="rect">
                <a:avLst/>
              </a:prstGeom>
              <a:solidFill>
                <a:schemeClr val="bg1"/>
              </a:solidFill>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n</m:t>
                          </m:r>
                        </m:e>
                        <m:sup>
                          <m:r>
                            <a:rPr lang="en-US">
                              <a:latin typeface="Cambria Math" panose="02040503050406030204" pitchFamily="18" charset="0"/>
                            </a:rPr>
                            <m:t>∗</m:t>
                          </m:r>
                        </m:sup>
                      </m:sSup>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𝛾</m:t>
                              </m:r>
                            </m:e>
                          </m:d>
                        </m:e>
                      </m:func>
                      <m:r>
                        <a:rPr lang="en-US" i="1">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4643562" y="818346"/>
                <a:ext cx="2548326" cy="369332"/>
              </a:xfrm>
              <a:prstGeom prst="rect">
                <a:avLst/>
              </a:prstGeom>
              <a:blipFill rotWithShape="0">
                <a:blip r:embed="rId2"/>
                <a:stretch>
                  <a:fillRect t="-93443" b="-121311"/>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srcRect l="50696" t="913"/>
          <a:stretch/>
        </p:blipFill>
        <p:spPr>
          <a:xfrm>
            <a:off x="7136642" y="4448813"/>
            <a:ext cx="1778758" cy="178738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671327" y="5019340"/>
                <a:ext cx="2336089" cy="646331"/>
              </a:xfrm>
              <a:prstGeom prst="rect">
                <a:avLst/>
              </a:prstGeom>
              <a:solidFill>
                <a:schemeClr val="bg1"/>
              </a:solidFill>
            </p:spPr>
            <p:txBody>
              <a:bodyPr wrap="none">
                <a:spAutoFit/>
              </a:bodyPr>
              <a:lstStyle/>
              <a:p>
                <a:r>
                  <a:rPr lang="en-US" i="1" dirty="0">
                    <a:latin typeface="Cambria Math" charset="0"/>
                  </a:rPr>
                  <a:t>Reliability metric:</a:t>
                </a:r>
              </a:p>
              <a:p>
                <a:pPr/>
                <a14:m>
                  <m:oMathPara xmlns:m="http://schemas.openxmlformats.org/officeDocument/2006/math">
                    <m:oMathParaPr>
                      <m:jc m:val="centerGroup"/>
                    </m:oMathParaPr>
                    <m:oMath xmlns:m="http://schemas.openxmlformats.org/officeDocument/2006/math">
                      <m:r>
                        <a:rPr lang="en-US" i="1">
                          <a:latin typeface="Cambria Math" charset="0"/>
                        </a:rPr>
                        <m:t>𝑅</m:t>
                      </m:r>
                      <m:r>
                        <a:rPr lang="en-US" i="1">
                          <a:latin typeface="Cambria Math" charset="0"/>
                        </a:rPr>
                        <m:t>=</m:t>
                      </m:r>
                      <m:r>
                        <a:rPr lang="en-US" i="1">
                          <a:latin typeface="Cambria Math"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𝑄</m:t>
                              </m:r>
                            </m:e>
                            <m:sub>
                              <m:r>
                                <a:rPr lang="en-US" i="1">
                                  <a:latin typeface="Cambria Math" charset="0"/>
                                </a:rPr>
                                <m:t>1</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𝑄</m:t>
                              </m:r>
                            </m:e>
                            <m:sub>
                              <m:r>
                                <a:rPr lang="en-US" i="1">
                                  <a:latin typeface="Cambria Math" charset="0"/>
                                </a:rPr>
                                <m:t>2</m:t>
                              </m:r>
                            </m:sub>
                          </m:sSub>
                          <m:r>
                            <a:rPr lang="en-US" i="1">
                              <a:latin typeface="Cambria Math" charset="0"/>
                            </a:rPr>
                            <m:t>&lt; </m:t>
                          </m:r>
                          <m:r>
                            <a:rPr lang="en-US" i="1">
                              <a:latin typeface="Cambria Math" charset="0"/>
                            </a:rPr>
                            <m:t>𝜖</m:t>
                          </m:r>
                        </m:e>
                      </m: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671327" y="5019340"/>
                <a:ext cx="2336089" cy="646331"/>
              </a:xfrm>
              <a:prstGeom prst="rect">
                <a:avLst/>
              </a:prstGeom>
              <a:blipFill>
                <a:blip r:embed="rId4"/>
                <a:stretch>
                  <a:fillRect l="-2083" t="-5660" b="-6604"/>
                </a:stretch>
              </a:blipFill>
            </p:spPr>
            <p:txBody>
              <a:bodyPr/>
              <a:lstStyle/>
              <a:p>
                <a:r>
                  <a:rPr lang="en-US">
                    <a:noFill/>
                  </a:rPr>
                  <a:t> </a:t>
                </a:r>
              </a:p>
            </p:txBody>
          </p:sp>
        </mc:Fallback>
      </mc:AlternateContent>
      <p:sp>
        <p:nvSpPr>
          <p:cNvPr id="9" name="Rounded Rectangle 8"/>
          <p:cNvSpPr/>
          <p:nvPr/>
        </p:nvSpPr>
        <p:spPr>
          <a:xfrm>
            <a:off x="3647435" y="1423086"/>
            <a:ext cx="2640589" cy="266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solidFill>
                  <a:schemeClr val="tx1"/>
                </a:solidFill>
              </a:rPr>
              <a:t>Return-level plots</a:t>
            </a:r>
            <a:endParaRPr lang="en-US" dirty="0">
              <a:solidFill>
                <a:schemeClr val="tx1"/>
              </a:solidFill>
            </a:endParaRPr>
          </a:p>
        </p:txBody>
      </p:sp>
      <p:pic>
        <p:nvPicPr>
          <p:cNvPr id="11" name="Picture 10"/>
          <p:cNvPicPr>
            <a:picLocks noChangeAspect="1"/>
          </p:cNvPicPr>
          <p:nvPr/>
        </p:nvPicPr>
        <p:blipFill rotWithShape="1">
          <a:blip r:embed="rId5"/>
          <a:srcRect l="53549" b="283"/>
          <a:stretch/>
        </p:blipFill>
        <p:spPr>
          <a:xfrm>
            <a:off x="4025136" y="1858546"/>
            <a:ext cx="1978256" cy="1982469"/>
          </a:xfrm>
          <a:prstGeom prst="rect">
            <a:avLst/>
          </a:prstGeom>
        </p:spPr>
      </p:pic>
      <p:sp>
        <p:nvSpPr>
          <p:cNvPr id="12" name="Right Arrow 11"/>
          <p:cNvSpPr/>
          <p:nvPr/>
        </p:nvSpPr>
        <p:spPr>
          <a:xfrm rot="20674665">
            <a:off x="3346209" y="771742"/>
            <a:ext cx="643171" cy="3189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2861006" y="2800947"/>
            <a:ext cx="697306" cy="3568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3534371" y="5428077"/>
            <a:ext cx="908403" cy="3568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3">
            <a:extLst>
              <a:ext uri="{FF2B5EF4-FFF2-40B4-BE49-F238E27FC236}">
                <a16:creationId xmlns:a16="http://schemas.microsoft.com/office/drawing/2014/main" id="{347D4247-38F6-4330-BC02-BB6DE1DA6047}"/>
              </a:ext>
            </a:extLst>
          </p:cNvPr>
          <p:cNvSpPr/>
          <p:nvPr/>
        </p:nvSpPr>
        <p:spPr>
          <a:xfrm rot="20797630">
            <a:off x="3332302" y="4224899"/>
            <a:ext cx="1250836" cy="3568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Content Placeholder 17">
            <a:extLst>
              <a:ext uri="{FF2B5EF4-FFF2-40B4-BE49-F238E27FC236}">
                <a16:creationId xmlns:a16="http://schemas.microsoft.com/office/drawing/2014/main" id="{D088BAD1-F1EA-4AB2-A214-7AD3DB5E1202}"/>
              </a:ext>
            </a:extLst>
          </p:cNvPr>
          <p:cNvPicPr>
            <a:picLocks noChangeAspect="1"/>
          </p:cNvPicPr>
          <p:nvPr/>
        </p:nvPicPr>
        <p:blipFill>
          <a:blip r:embed="rId6"/>
          <a:stretch>
            <a:fillRect/>
          </a:stretch>
        </p:blipFill>
        <p:spPr bwMode="auto">
          <a:xfrm>
            <a:off x="6436421" y="1877539"/>
            <a:ext cx="2554576" cy="1773078"/>
          </a:xfrm>
          <a:prstGeom prst="rect">
            <a:avLst/>
          </a:prstGeom>
          <a:noFill/>
          <a:ln w="9525">
            <a:noFill/>
            <a:miter lim="800000"/>
            <a:headEnd/>
            <a:tailEnd/>
          </a:ln>
        </p:spPr>
      </p:pic>
    </p:spTree>
    <p:extLst>
      <p:ext uri="{BB962C8B-B14F-4D97-AF65-F5344CB8AC3E}">
        <p14:creationId xmlns:p14="http://schemas.microsoft.com/office/powerpoint/2010/main" val="64590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par>
                                <p:cTn id="70" presetID="22" presetClass="entr" presetSubtype="8"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left)">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0" grpId="0" animBg="1"/>
      <p:bldP spid="8" grpId="0" uiExpand="1" animBg="1"/>
      <p:bldP spid="3" grpId="0" uiExpand="1" build="p"/>
      <p:bldP spid="5" grpId="0" uiExpand="1" animBg="1"/>
      <p:bldP spid="7" grpId="0" animBg="1"/>
      <p:bldP spid="9" grpId="0" uiExpand="1" animBg="1"/>
      <p:bldP spid="12" grpId="0" uiExpand="1" animBg="1"/>
      <p:bldP spid="13" grpId="0" uiExpand="1" animBg="1"/>
      <p:bldP spid="14" grpId="0" animBg="1"/>
      <p:bldP spid="15" grpId="0" animBg="1"/>
    </p:bldLst>
  </p:timing>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Sandia_CorpPresentation_Template1.thmx</Template>
  <TotalTime>15127</TotalTime>
  <Words>2087</Words>
  <Application>Microsoft Office PowerPoint</Application>
  <PresentationFormat>On-screen Show (4:3)</PresentationFormat>
  <Paragraphs>198</Paragraphs>
  <Slides>17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ＭＳ Ｐゴシック</vt:lpstr>
      <vt:lpstr>Arial</vt:lpstr>
      <vt:lpstr>Calibri</vt:lpstr>
      <vt:lpstr>Cambria Math</vt:lpstr>
      <vt:lpstr>CMR10</vt:lpstr>
      <vt:lpstr>Times New Roman</vt:lpstr>
      <vt:lpstr>Wingdings</vt:lpstr>
      <vt:lpstr>Sandia_CorpPresentation_Template1</vt:lpstr>
      <vt:lpstr>Model Credibility in Statistical Reliability Analysis with Limited Data</vt:lpstr>
      <vt:lpstr>Outline</vt:lpstr>
      <vt:lpstr>Performance Reliability Demonstration</vt:lpstr>
      <vt:lpstr>Environmental “Reliability” Demonstration</vt:lpstr>
      <vt:lpstr>Complexity of Reliability Demonstration</vt:lpstr>
      <vt:lpstr>PowerPoint Presentation</vt:lpstr>
      <vt:lpstr>Model Credibility in Practice</vt:lpstr>
      <vt:lpstr>Metrics for Model Credibility</vt:lpstr>
      <vt:lpstr>Data-Driven Metrics</vt:lpstr>
      <vt:lpstr>Evidence-Driven Approach</vt:lpstr>
      <vt:lpstr>Example of Using Data-Driven Metrics</vt:lpstr>
      <vt:lpstr>Performance Reliability – Evidence-Driven Approach</vt:lpstr>
      <vt:lpstr>Environmental Reliability Example</vt:lpstr>
      <vt:lpstr>Environmental Reliability – Evidence-Driven Approach</vt:lpstr>
      <vt:lpstr>Evidence-Driven Approach to Test Planning</vt:lpstr>
      <vt:lpstr>Summary and Conclusions</vt:lpstr>
      <vt:lpstr>References</vt:lpstr>
    </vt:vector>
  </TitlesOfParts>
  <Company>Sandia National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Vittitow, Michael P</dc:creator>
  <cp:lastModifiedBy>King, Caleb</cp:lastModifiedBy>
  <cp:revision>179</cp:revision>
  <dcterms:created xsi:type="dcterms:W3CDTF">2011-10-03T16:15:05Z</dcterms:created>
  <dcterms:modified xsi:type="dcterms:W3CDTF">2018-03-02T18:47:25Z</dcterms:modified>
</cp:coreProperties>
</file>