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5"/>
  </p:sldMasterIdLst>
  <p:notesMasterIdLst>
    <p:notesMasterId r:id="rId15"/>
  </p:notesMasterIdLst>
  <p:handoutMasterIdLst>
    <p:handoutMasterId r:id="rId16"/>
  </p:handoutMasterIdLst>
  <p:sldIdLst>
    <p:sldId id="27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BBE"/>
    <a:srgbClr val="004B8D"/>
    <a:srgbClr val="F8F8F8"/>
    <a:srgbClr val="B3282D"/>
    <a:srgbClr val="595A59"/>
    <a:srgbClr val="CBCCCB"/>
    <a:srgbClr val="00BCE4"/>
    <a:srgbClr val="A7A9AC"/>
    <a:srgbClr val="FBCE20"/>
    <a:srgbClr val="589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8" autoAdjust="0"/>
    <p:restoredTop sz="94572" autoAdjust="0"/>
  </p:normalViewPr>
  <p:slideViewPr>
    <p:cSldViewPr snapToGrid="0" snapToObjects="1">
      <p:cViewPr varScale="1">
        <p:scale>
          <a:sx n="64" d="100"/>
          <a:sy n="64" d="100"/>
        </p:scale>
        <p:origin x="104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4E41EBE-3EFB-491D-AF6C-F7C412F5A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5"/>
            <a:ext cx="7494154" cy="289943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bg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2" name="TextBox 10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9CED8-17E6-4AA8-A840-4DF580E03D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82233" y="71254"/>
            <a:ext cx="407387" cy="371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BEFE0-DFA3-4014-A095-4C92679B76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552616" y="199210"/>
            <a:ext cx="724984" cy="12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F54AD-73FB-44A1-A40B-23586D0EDF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506111" y="70973"/>
            <a:ext cx="623261" cy="3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57503E-0F5A-481B-912D-71A385E5A048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FE42EDD-719A-407E-B62C-9197999F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tx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0D26-D8DC-4BCC-BD87-47750156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96CA9-09FA-4FF2-9E14-C3C3D3CFF5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B05A8-12F2-44BC-A05B-2496593C00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5417"/>
            <a:ext cx="5181600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49387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A7E89B-15AA-4061-B0AF-2577F800530A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0E80-6006-4B76-B8C3-1395111A7B20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B65899C1-8647-4059-ABB4-F246F0720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tx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A7197A-42AB-4A4F-BAFE-B6263F545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74A19-74A5-416C-8F27-0C269A22E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9C375-D5B4-4057-B29C-A7D7CE292D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289302"/>
            <a:ext cx="5157787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45105"/>
            <a:ext cx="5157787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183188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rgbClr val="00BCE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183188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549389"/>
            <a:ext cx="10515600" cy="7326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2957-FF0C-4E9F-A61B-EA11590570A5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5AC12-A373-4B58-80C7-799AD015CFA6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CFC18A9-D4D3-41DC-98B6-432053B03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5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tx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87A07-765E-4DF7-BEBD-38AF14E8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EF42E-674B-47B8-A20E-E751018859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A91FC-03E3-479A-ADEB-9870B5919C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12964"/>
            <a:ext cx="10515600" cy="60549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838200" y="1335418"/>
            <a:ext cx="5215467" cy="4566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067300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67F46-E28D-430E-AC9B-F8685C97697D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80267-0AF0-4BA8-9BCA-DF304F51124E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tx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D6B2D4-53E9-471E-8861-640C2402E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FB3E6-89FA-4AA1-B6EB-FD1874DEC4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780CD-8303-4D89-B041-029B2B7E3E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C5B84D-DEDB-41EB-BC9B-FFB68E34922F}"/>
              </a:ext>
            </a:extLst>
          </p:cNvPr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1FEC06-97B7-42BA-B7BF-C278477E3DE8}"/>
              </a:ext>
            </a:extLst>
          </p:cNvPr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7">
            <a:extLst>
              <a:ext uri="{FF2B5EF4-FFF2-40B4-BE49-F238E27FC236}">
                <a16:creationId xmlns:a16="http://schemas.microsoft.com/office/drawing/2014/main" id="{FC23561A-5E84-415B-8065-65D33D6E7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4334" y="6513870"/>
            <a:ext cx="2560320" cy="530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B180FF-788F-4C2E-B757-F8A2E1653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497" r="15925" b="12697"/>
          <a:stretch/>
        </p:blipFill>
        <p:spPr>
          <a:xfrm>
            <a:off x="881412" y="71254"/>
            <a:ext cx="409029" cy="371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A8AD2-EC27-48A8-B2F7-3FE660F3B0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616" y="198076"/>
            <a:ext cx="724984" cy="125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9D01-A4FF-4CDA-A58A-704C2C2C58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06111" y="70973"/>
            <a:ext cx="623261" cy="3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573" y="1903867"/>
            <a:ext cx="7494154" cy="285273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E5235-994A-493B-939F-DA1F86E9240B}"/>
              </a:ext>
            </a:extLst>
          </p:cNvPr>
          <p:cNvCxnSpPr/>
          <p:nvPr userDrawn="1"/>
        </p:nvCxnSpPr>
        <p:spPr>
          <a:xfrm>
            <a:off x="914400" y="500368"/>
            <a:ext cx="10363200" cy="0"/>
          </a:xfrm>
          <a:prstGeom prst="line">
            <a:avLst/>
          </a:prstGeom>
          <a:ln>
            <a:solidFill>
              <a:srgbClr val="CBCC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BC0449-3189-4D40-BA64-41F82509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335" y="6513870"/>
            <a:ext cx="2560320" cy="53098"/>
          </a:xfrm>
          <a:prstGeom prst="rect">
            <a:avLst/>
          </a:prstGeom>
        </p:spPr>
      </p:pic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860271" y="6621065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chemeClr val="bg1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1086011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A423D-D866-485A-B074-BD266C96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82233" y="71254"/>
            <a:ext cx="407387" cy="371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CC7D1-9879-4983-8352-7D70F0DB7E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552616" y="199210"/>
            <a:ext cx="724984" cy="12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177DA-357E-4153-9F5B-E7EDA5BAD49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506111" y="70973"/>
            <a:ext cx="623261" cy="3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194" y="2407222"/>
            <a:ext cx="10180320" cy="2387600"/>
          </a:xfrm>
        </p:spPr>
        <p:txBody>
          <a:bodyPr anchor="ctr" anchorCtr="0"/>
          <a:lstStyle>
            <a:lvl1pPr algn="ctr">
              <a:defRPr sz="600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33451" y="4956072"/>
            <a:ext cx="10420349" cy="647700"/>
          </a:xfrm>
        </p:spPr>
        <p:txBody>
          <a:bodyPr>
            <a:normAutofit/>
          </a:bodyPr>
          <a:lstStyle>
            <a:lvl1pPr marL="0" indent="0" algn="ctr">
              <a:lnSpc>
                <a:spcPct val="180000"/>
              </a:lnSpc>
              <a:buNone/>
              <a:defRPr sz="1000" b="1" spc="300">
                <a:solidFill>
                  <a:srgbClr val="004B8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6297039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778423" y="6583680"/>
            <a:ext cx="3324969" cy="150440"/>
          </a:xfrm>
        </p:spPr>
        <p:txBody>
          <a:bodyPr>
            <a:noAutofit/>
          </a:bodyPr>
          <a:lstStyle>
            <a:lvl1pPr marL="0" indent="0" algn="r">
              <a:buNone/>
              <a:defRPr sz="450" spc="0" baseline="0">
                <a:solidFill>
                  <a:srgbClr val="004B8D"/>
                </a:solidFill>
              </a:defRPr>
            </a:lvl1pPr>
            <a:lvl2pPr marL="342892" indent="0">
              <a:buNone/>
              <a:defRPr sz="750"/>
            </a:lvl2pPr>
            <a:lvl3pPr marL="685783" indent="0">
              <a:buNone/>
              <a:defRPr sz="75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</a:lstStyle>
          <a:p>
            <a:pPr lvl="0"/>
            <a:r>
              <a:rPr lang="en-US" dirty="0"/>
              <a:t>Place proper DISTRIBUTION statement here.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1004163" y="6566106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rgbClr val="004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F17582-B3FF-4020-AF75-AC9420391365}"/>
              </a:ext>
            </a:extLst>
          </p:cNvPr>
          <p:cNvGrpSpPr/>
          <p:nvPr userDrawn="1"/>
        </p:nvGrpSpPr>
        <p:grpSpPr>
          <a:xfrm>
            <a:off x="4895850" y="320099"/>
            <a:ext cx="2407504" cy="1812680"/>
            <a:chOff x="5029200" y="320099"/>
            <a:chExt cx="2407504" cy="1812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B67419-E416-4BD8-A72F-5B67AF3CB5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497" r="15925" b="12697"/>
            <a:stretch/>
          </p:blipFill>
          <p:spPr>
            <a:xfrm>
              <a:off x="5029200" y="320099"/>
              <a:ext cx="1314450" cy="1193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C7EDA1-8E32-49B4-AE92-7DFAB58DE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02539" y="320100"/>
              <a:ext cx="834165" cy="11327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EB19B8-8941-44DB-8ACB-7DB7D0ED09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555741" y="1888195"/>
              <a:ext cx="1417879" cy="244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4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241133" y="6465781"/>
            <a:ext cx="4876623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solidFill>
                  <a:prstClr val="black"/>
                </a:solidFill>
              </a:rPr>
              <a:t>DISTRIBUTION STATEMENT A:</a:t>
            </a:r>
            <a:r>
              <a:rPr lang="en-US" sz="800" b="1" baseline="0" dirty="0" smtClean="0">
                <a:solidFill>
                  <a:prstClr val="black"/>
                </a:solidFill>
              </a:rPr>
              <a:t> Unlimited Release</a:t>
            </a:r>
            <a:endParaRPr lang="en-US" sz="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91" r:id="rId3"/>
    <p:sldLayoutId id="2147483692" r:id="rId4"/>
    <p:sldLayoutId id="2147483693" r:id="rId5"/>
    <p:sldLayoutId id="2147483694" r:id="rId6"/>
    <p:sldLayoutId id="2147483689" r:id="rId7"/>
    <p:sldLayoutId id="214748369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4B8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 for AI in Decision Making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90000"/>
              </a:lnSpc>
            </a:pPr>
            <a:r>
              <a:rPr lang="en-US" dirty="0" smtClean="0"/>
              <a:t>Joseph </a:t>
            </a:r>
            <a:r>
              <a:rPr lang="en-US" dirty="0" err="1" smtClean="0"/>
              <a:t>Lyons,</a:t>
            </a:r>
            <a:r>
              <a:rPr lang="en-US" dirty="0" smtClean="0"/>
              <a:t> Ph.D.</a:t>
            </a:r>
            <a:br>
              <a:rPr lang="en-US" dirty="0" smtClean="0"/>
            </a:br>
            <a:r>
              <a:rPr lang="en-US" dirty="0" smtClean="0"/>
              <a:t>Airmen Systems Directorate 13 APR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1" dirty="0" smtClean="0"/>
              <a:t>Challenge Question     </a:t>
            </a:r>
            <a:endParaRPr lang="en-US" b="1" dirty="0"/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should we allow software to make an important decision?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humans have sufficient transparency to understand: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thresholds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Intent of the system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Training/development pedigree 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Traceability of the system’s decision logic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humans 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experience with the system in variety of contexts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system has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track record of reliable performance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humans have observed the system make errors and those errors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implications of human-machine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symbiosis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decision making/interaction are known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system can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significantly &amp; consistently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outperform humans and humans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behavior  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methods for shared awareness/intent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Lyons,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2013)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thresholds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Reliability/performance key for trust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(Hancock et al. 2011; Hoff &amp; Bashir, 2015)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 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expectations should I have in relation to this technology</a:t>
            </a:r>
          </a:p>
          <a:p>
            <a:pPr lvl="3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Benevolent-framed communications can reduce workload (Panganiban et al., 2019) and increase trust/trustworthiness perceptions (Lyons et al., 2020; 2021)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intent of the designers?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 et al., 2017a)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expectations does it have of me?  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pedigree 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testing has been done, what kind of testing?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 et al., 2017a)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logic – how does it work, what are its assumptions?</a:t>
            </a:r>
          </a:p>
          <a:p>
            <a:pPr lvl="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olutions for testers/designers may be different than those for operators  </a:t>
            </a:r>
          </a:p>
        </p:txBody>
      </p:sp>
    </p:spTree>
    <p:extLst>
      <p:ext uri="{BB962C8B-B14F-4D97-AF65-F5344CB8AC3E}">
        <p14:creationId xmlns:p14="http://schemas.microsoft.com/office/powerpoint/2010/main" val="5187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Sufficient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Experience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task contexts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Machines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should be stressed tested for as many possible situations as feasible </a:t>
            </a:r>
          </a:p>
          <a:p>
            <a:pPr lvl="3" indent="-285750">
              <a:defRPr/>
            </a:pPr>
            <a:r>
              <a:rPr lang="en-US" sz="16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you can’t test everything – so choose variety when selecting scenarios </a:t>
            </a:r>
          </a:p>
          <a:p>
            <a:pPr lvl="3" indent="-285750"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anecdote – trust is event driven not always temporally driven </a:t>
            </a:r>
          </a:p>
          <a:p>
            <a:pPr lvl="1">
              <a:defRPr/>
            </a:pPr>
            <a:r>
              <a:rPr lang="en-US" sz="24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systems </a:t>
            </a:r>
          </a:p>
          <a:p>
            <a:pPr lvl="2"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 training is “sufficient”? </a:t>
            </a:r>
          </a:p>
          <a:p>
            <a:pPr lvl="2">
              <a:defRPr/>
            </a:pPr>
            <a:r>
              <a:rPr lang="en-US" sz="20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(Lyons et al., 2018)</a:t>
            </a:r>
          </a:p>
          <a:p>
            <a:pPr lvl="3"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</a:t>
            </a:r>
          </a:p>
          <a:p>
            <a:pPr lvl="3"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recent? </a:t>
            </a:r>
          </a:p>
          <a:p>
            <a:pPr lvl="3"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that might influence bias </a:t>
            </a:r>
          </a:p>
        </p:txBody>
      </p:sp>
    </p:spTree>
    <p:extLst>
      <p:ext uri="{BB962C8B-B14F-4D97-AF65-F5344CB8AC3E}">
        <p14:creationId xmlns:p14="http://schemas.microsoft.com/office/powerpoint/2010/main" val="36809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 record of high performance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Demonstrated reliability/performance remains the strongest antecedent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trust </a:t>
            </a:r>
            <a:r>
              <a:rPr lang="en-US" sz="1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(Hancock et al., 2011; Ho et al., 2017b) </a:t>
            </a:r>
            <a:endParaRPr lang="en-US" sz="24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experience need not be direct to influence trust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can be shared through tight social groups </a:t>
            </a:r>
            <a:r>
              <a:rPr lang="en-US" sz="1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 et al., 2017a)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means we should follow novel systems are they are fielded to monitor performance and adjust where needed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bjective</a:t>
            </a:r>
            <a:r>
              <a:rPr 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and subjective perceptions of performance are not equal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misattributions of technology malfunction can degrade trust – even when the system did exactly what it was designed to do </a:t>
            </a:r>
          </a:p>
          <a:p>
            <a:pPr lvl="3" indent="-285750">
              <a:defRPr/>
            </a:pPr>
            <a:r>
              <a:rPr lang="en-US" sz="1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times this is due to operator’s not understanding how the technology works </a:t>
            </a:r>
          </a:p>
          <a:p>
            <a:pPr lvl="3" indent="-285750"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design to make the system’s behavior transparency to the operator </a:t>
            </a:r>
            <a:r>
              <a:rPr lang="en-US" sz="1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errors and having stability of errors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error doesn’t mean “lack of error”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 error information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adds predictability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a positive element for training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rror types</a:t>
            </a:r>
          </a:p>
          <a:p>
            <a:pPr lvl="2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alarm </a:t>
            </a:r>
          </a:p>
          <a:p>
            <a:pPr lvl="2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Easy errors versus hard errors </a:t>
            </a:r>
          </a:p>
          <a:p>
            <a:pPr lvl="2"/>
            <a:r>
              <a:rPr 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scale of errors </a:t>
            </a:r>
          </a:p>
          <a:p>
            <a:pPr lvl="1"/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need to think about trust repair </a:t>
            </a:r>
          </a:p>
          <a:p>
            <a:pPr lvl="2"/>
            <a:r>
              <a:rPr lang="en-US" sz="2000" baseline="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able to attribute cause of errors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4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mean to have a machine as a partner?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research going on this space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must be able to assume a role within a team and communicate on behalf of that role, working toward a common goal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(McNeese et al., 2018)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know who is on the team, what roles are needed, what the team goals are, need communication capabilities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(McNeese et al., 2018)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dynamics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as leaders/followers – how to avoid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overtrust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(Robinette et al., 2016)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systems –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overtrust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likely when agent recommendations are said to be based on a learning algorithm – people may attribute meaning “intelligence” to nonsensical act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processes </a:t>
            </a:r>
          </a:p>
          <a:p>
            <a:pPr lvl="2" indent="-285750">
              <a:buFont typeface="Arial" pitchFamily="34" charset="0"/>
              <a:buChar char="–"/>
            </a:pPr>
            <a:r>
              <a:rPr lang="en-US" sz="20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may be harder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(Demir et al., 2017)</a:t>
            </a:r>
          </a:p>
          <a:p>
            <a:pPr lvl="2" indent="-285750"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team roles &amp; how they shift dynamically can be hard </a:t>
            </a:r>
          </a:p>
          <a:p>
            <a:pPr lvl="1"/>
            <a:r>
              <a:rPr lang="en-US" sz="24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cues &amp; social affordances </a:t>
            </a:r>
          </a:p>
          <a:p>
            <a:pPr lvl="2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ensure that expectations are aligned to actual capabilities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1257" y="681024"/>
            <a:ext cx="7886700" cy="6375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 charset="0"/>
                <a:cs typeface="Arial" charset="0"/>
              </a:rPr>
              <a:t>Challenge Question 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/>
        </p:nvSpPr>
        <p:spPr>
          <a:xfrm>
            <a:off x="811257" y="1143000"/>
            <a:ext cx="10837818" cy="542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what is acceptable?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Murphy &amp; Woods 2009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should use ethical standards in the design and use of robots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 must respond appropriately for their role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 should have some autonomy to be self-protective while ensuring effective transfer of control to humans   </a:t>
            </a:r>
          </a:p>
          <a:p>
            <a:pPr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more focused on humans – expectations, appropriateness, standards </a:t>
            </a:r>
          </a:p>
          <a:p>
            <a:pPr indent="-285750">
              <a:buFont typeface="Arial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understand norms </a:t>
            </a:r>
          </a:p>
          <a:p>
            <a:pPr indent="-285750">
              <a:buFont typeface="Arial" pitchFamily="34" charset="0"/>
              <a:buChar char="–"/>
            </a:pPr>
            <a:r>
              <a:rPr lang="en-US" sz="24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understand context </a:t>
            </a:r>
          </a:p>
          <a:p>
            <a:pPr lvl="1"/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a huge research need – autonomy that can understand context </a:t>
            </a:r>
          </a:p>
          <a:p>
            <a:pPr lvl="2"/>
            <a:r>
              <a:rPr lang="en-US" sz="16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cockpit autonomy – urgency of an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incoming threat </a:t>
            </a:r>
            <a:endParaRPr lang="en-US" sz="1600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C2 autonomy – IMPACT </a:t>
            </a:r>
          </a:p>
        </p:txBody>
      </p:sp>
    </p:spTree>
    <p:extLst>
      <p:ext uri="{BB962C8B-B14F-4D97-AF65-F5344CB8AC3E}">
        <p14:creationId xmlns:p14="http://schemas.microsoft.com/office/powerpoint/2010/main" val="181267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300" y="1003498"/>
            <a:ext cx="10566004" cy="31184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/>
          <p:cNvSpPr/>
          <p:nvPr/>
        </p:nvSpPr>
        <p:spPr>
          <a:xfrm>
            <a:off x="827299" y="857246"/>
            <a:ext cx="10566005" cy="444322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Multi-UxV Planner w/Adaptive Collaborative Control Technologies</a:t>
            </a:r>
            <a:endParaRPr lang="en-US" sz="600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" y="882729"/>
            <a:ext cx="2958669" cy="3490488"/>
          </a:xfrm>
          <a:prstGeom prst="rect">
            <a:avLst/>
          </a:prstGeom>
          <a:noFill/>
        </p:spPr>
      </p:pic>
      <p:pic>
        <p:nvPicPr>
          <p:cNvPr id="5" name="Picture 3" descr="Screenshot201701261433296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9824" y="1418138"/>
            <a:ext cx="3120992" cy="27860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3089" y="1428807"/>
            <a:ext cx="5194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Enabled Battle Management Command &amp; Control (C2)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Scenario: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Base Security 	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Capability Focus: </a:t>
            </a:r>
            <a:r>
              <a:rPr lang="en-US" sz="12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Force Multiplication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Enables distributed teaming of operator(s) to manage multiple unmanned vehicles (air, ground, sea) maximizing Human-Autonomy Teaming </a:t>
            </a:r>
            <a:r>
              <a:rPr lang="en-US" sz="12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gility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via: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8773" y="2744270"/>
            <a:ext cx="25603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334" lvl="1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Flexible Play 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C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alling</a:t>
            </a:r>
          </a:p>
          <a:p>
            <a:pPr marL="389334" lvl="1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Intelligent Decision-Aids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6156" y="2725598"/>
            <a:ext cx="30036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9334" lvl="1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Cooperative Control 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A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lgorithms</a:t>
            </a:r>
          </a:p>
          <a:p>
            <a:pPr marL="389334" lvl="1" indent="-21431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Intuitive Human-Machine 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</a:rPr>
              <a:t>I</a:t>
            </a:r>
            <a:r>
              <a:rPr lang="en-US" sz="1600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nterfaces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50" y="882728"/>
            <a:ext cx="1639576" cy="43594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124797" y="5187579"/>
            <a:ext cx="7942409" cy="782164"/>
            <a:chOff x="677421" y="6271381"/>
            <a:chExt cx="10589879" cy="565228"/>
          </a:xfrm>
        </p:grpSpPr>
        <p:sp>
          <p:nvSpPr>
            <p:cNvPr id="37" name="Left-Right Arrow 36"/>
            <p:cNvSpPr/>
            <p:nvPr/>
          </p:nvSpPr>
          <p:spPr>
            <a:xfrm>
              <a:off x="677421" y="6271381"/>
              <a:ext cx="10589879" cy="552893"/>
            </a:xfrm>
            <a:prstGeom prst="leftRightArrow">
              <a:avLst/>
            </a:prstGeom>
            <a:solidFill>
              <a:srgbClr val="31859C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cap="sm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4337" y="6405723"/>
              <a:ext cx="2703259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Level of Autonomy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327952" y="6441713"/>
              <a:ext cx="677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5777" y="6436499"/>
              <a:ext cx="624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29396" y="4477130"/>
            <a:ext cx="1933211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  <a:defRPr/>
            </a:pPr>
            <a:r>
              <a:rPr lang="en-US" sz="1500" b="1" u="sng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Calling</a:t>
            </a:r>
          </a:p>
          <a:p>
            <a:pPr algn="ctr" defTabSz="685800">
              <a:spcAft>
                <a:spcPts val="450"/>
              </a:spcAft>
              <a:defRPr/>
            </a:pP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Operator intent translated to actionable COAs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68786" y="4477130"/>
            <a:ext cx="2133199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  <a:defRPr/>
            </a:pPr>
            <a:r>
              <a:rPr lang="en-US" sz="1500" b="1" u="sng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US" sz="15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>
              <a:spcAft>
                <a:spcPts val="450"/>
              </a:spcAft>
              <a:defRPr/>
            </a:pP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50" i="1" dirty="0" err="1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perator</a:t>
            </a: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1050" i="1" dirty="0" err="1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evelops</a:t>
            </a: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COAs &amp; p</a:t>
            </a:r>
            <a:r>
              <a:rPr lang="en-US" sz="1050" i="1" dirty="0" err="1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lanning</a:t>
            </a: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hands on interactions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74558" y="4477129"/>
            <a:ext cx="246766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  <a:defRPr/>
            </a:pPr>
            <a:r>
              <a:rPr lang="en-US" sz="1500" b="1" u="sng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Auto-Initiated Plays </a:t>
            </a:r>
          </a:p>
          <a:p>
            <a:pPr algn="ctr" defTabSz="685800">
              <a:spcAft>
                <a:spcPts val="450"/>
              </a:spcAft>
              <a:defRPr/>
            </a:pPr>
            <a:r>
              <a:rPr lang="en-US" sz="1050" i="1" dirty="0">
                <a:solidFill>
                  <a:srgbClr val="0D4D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authorized to act on behalf of operator based on pre-existing contract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433706" y="5745341"/>
            <a:ext cx="3303068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en-US" sz="1800" cap="small" dirty="0">
                <a:solidFill>
                  <a:srgbClr val="004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Full Spectrum of Control</a:t>
            </a:r>
          </a:p>
        </p:txBody>
      </p:sp>
    </p:spTree>
    <p:extLst>
      <p:ext uri="{BB962C8B-B14F-4D97-AF65-F5344CB8AC3E}">
        <p14:creationId xmlns:p14="http://schemas.microsoft.com/office/powerpoint/2010/main" val="22780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FR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4D8C"/>
      </a:accent1>
      <a:accent2>
        <a:srgbClr val="FBCE20"/>
      </a:accent2>
      <a:accent3>
        <a:srgbClr val="00BCE4"/>
      </a:accent3>
      <a:accent4>
        <a:srgbClr val="B3282D"/>
      </a:accent4>
      <a:accent5>
        <a:srgbClr val="CBCCCB"/>
      </a:accent5>
      <a:accent6>
        <a:srgbClr val="595A5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5af25b-0547-4575-909a-73ad56580132">WZWXCRU275F6-1181815369-514</_dlc_DocId>
    <_dlc_DocIdUrl xmlns="3e5af25b-0547-4575-909a-73ad56580132">
      <Url>https://cs2.eis.af.mil/sites/12080/_layouts/15/DocIdRedir.aspx?ID=WZWXCRU275F6-1181815369-514</Url>
      <Description>WZWXCRU275F6-1181815369-514</Description>
    </_dlc_DocIdUrl>
    <Brand_x0020_Book_x0020_Section xmlns="f107b03f-e237-42a6-87f8-700870acde86">NA</Brand_x0020_Book_x0020_Section>
    <File_x0020_type0 xmlns="f107b03f-e237-42a6-87f8-700870acde86">PowerPoint</File_x0020_type0>
    <Preview xmlns="f107b03f-e237-42a6-87f8-700870acde86">
      <Url>https://cs2.eis.af.mil/sites/12080/BG_Images/_t/title%20slide_JPG.jpg</Url>
      <Description xsi:nil="true"/>
    </Preview>
    <Design_x0020_Element xmlns="f107b03f-e237-42a6-87f8-700870acde86">Templates</Design_x0020_Element>
    <Folder xmlns="f107b03f-e237-42a6-87f8-700870acde86">Templates</Folde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5497012A2B14892E13973126D9FDB" ma:contentTypeVersion="5" ma:contentTypeDescription="Create a new document." ma:contentTypeScope="" ma:versionID="246a5f56e34771764fe05301c93da0aa">
  <xsd:schema xmlns:xsd="http://www.w3.org/2001/XMLSchema" xmlns:xs="http://www.w3.org/2001/XMLSchema" xmlns:p="http://schemas.microsoft.com/office/2006/metadata/properties" xmlns:ns2="3e5af25b-0547-4575-909a-73ad56580132" xmlns:ns3="f107b03f-e237-42a6-87f8-700870acde86" targetNamespace="http://schemas.microsoft.com/office/2006/metadata/properties" ma:root="true" ma:fieldsID="872695aff3d0694ab1daf1ad4eafbfe5" ns2:_="" ns3:_="">
    <xsd:import namespace="3e5af25b-0547-4575-909a-73ad56580132"/>
    <xsd:import namespace="f107b03f-e237-42a6-87f8-700870acde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rand_x0020_Book_x0020_Section" minOccurs="0"/>
                <xsd:element ref="ns3:Design_x0020_Element" minOccurs="0"/>
                <xsd:element ref="ns3:File_x0020_type0" minOccurs="0"/>
                <xsd:element ref="ns3:Folder" minOccurs="0"/>
                <xsd:element ref="ns3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af25b-0547-4575-909a-73ad565801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03f-e237-42a6-87f8-700870acde86" elementFormDefault="qualified">
    <xsd:import namespace="http://schemas.microsoft.com/office/2006/documentManagement/types"/>
    <xsd:import namespace="http://schemas.microsoft.com/office/infopath/2007/PartnerControls"/>
    <xsd:element name="Brand_x0020_Book_x0020_Section" ma:index="11" nillable="true" ma:displayName="Brand Book Section" ma:default="NA" ma:format="Dropdown" ma:internalName="Brand_x0020_Book_x0020_Section">
      <xsd:simpleType>
        <xsd:restriction base="dms:Choice">
          <xsd:enumeration value="Visuals"/>
          <xsd:enumeration value="In Action"/>
          <xsd:enumeration value="NA"/>
        </xsd:restriction>
      </xsd:simpleType>
    </xsd:element>
    <xsd:element name="Design_x0020_Element" ma:index="12" nillable="true" ma:displayName="Design Element" ma:default="Other" ma:format="Dropdown" ma:internalName="Design_x0020_Element">
      <xsd:simpleType>
        <xsd:restriction base="dms:Choice">
          <xsd:enumeration value="Fonts"/>
          <xsd:enumeration value="Images"/>
          <xsd:enumeration value="Logos"/>
          <xsd:enumeration value="Shield"/>
          <xsd:enumeration value="Templates"/>
          <xsd:enumeration value="Other"/>
        </xsd:restriction>
      </xsd:simpleType>
    </xsd:element>
    <xsd:element name="File_x0020_type0" ma:index="13" nillable="true" ma:displayName="File type" ma:default="Other" ma:format="Dropdown" ma:internalName="File_x0020_type0">
      <xsd:simpleType>
        <xsd:restriction base="dms:Choice">
          <xsd:enumeration value="Adobe Acrobat"/>
          <xsd:enumeration value="Adobe Illustrator"/>
          <xsd:enumeration value="Adobe Photoshop"/>
          <xsd:enumeration value="Encapsulated PostScript"/>
          <xsd:enumeration value="Font"/>
          <xsd:enumeration value="JPG"/>
          <xsd:enumeration value="Other"/>
          <xsd:enumeration value="PNG File"/>
          <xsd:enumeration value="PowerPoint"/>
          <xsd:enumeration value="TIF File"/>
          <xsd:enumeration value="Word"/>
        </xsd:restriction>
      </xsd:simpleType>
    </xsd:element>
    <xsd:element name="Folder" ma:index="14" nillable="true" ma:displayName="Folder" ma:default="Air Force" ma:format="Dropdown" ma:internalName="Folder">
      <xsd:simpleType>
        <xsd:restriction base="dms:Choice">
          <xsd:enumeration value="Air Force"/>
          <xsd:enumeration value="Air Force Research Laboratory"/>
          <xsd:enumeration value="AFRL Directorates"/>
          <xsd:enumeration value="AFRL Overview Briefing"/>
          <xsd:enumeration value="Brand Book Background images"/>
          <xsd:enumeration value="Brand Book Elements"/>
          <xsd:enumeration value="Digital Backgrounds"/>
          <xsd:enumeration value="Space Force"/>
          <xsd:enumeration value="Templates"/>
          <xsd:enumeration value="Fonts"/>
          <xsd:enumeration value="Other"/>
        </xsd:restriction>
      </xsd:simpleType>
    </xsd:element>
    <xsd:element name="Preview" ma:index="15" nillable="true" ma:displayName="Preview" ma:format="Image" ma:internalName="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236041-5F85-4745-97F8-6E5ED020DB2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4A818D-104A-4108-A402-5A0177A7F210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f107b03f-e237-42a6-87f8-700870acde86"/>
    <ds:schemaRef ds:uri="3e5af25b-0547-4575-909a-73ad5658013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797DF86-9C1C-47FE-8A0D-99235EDD1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af25b-0547-4575-909a-73ad56580132"/>
    <ds:schemaRef ds:uri="f107b03f-e237-42a6-87f8-700870acde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6241</TotalTime>
  <Words>879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Considerations for AI in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Briefings</dc:title>
  <dc:creator>Microsoft Office User</dc:creator>
  <cp:lastModifiedBy>LYONS, JOSEPH B DR-03 USAF AFMC 711 HPW/RHCI</cp:lastModifiedBy>
  <cp:revision>395</cp:revision>
  <dcterms:created xsi:type="dcterms:W3CDTF">2017-10-16T15:07:30Z</dcterms:created>
  <dcterms:modified xsi:type="dcterms:W3CDTF">2021-03-16T15:40:12Z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0x0101004E35497012A2B14892E13973126D9FDB</vt:lpwstr>
  </property>
  <property fmtid="{D5CDD505-2E9C-101B-9397-08002B2CF9AE}" pid="3" name="_dlc_DocIdItemGuid">
    <vt:lpwstr>8da5e822-a11a-45ac-b2f1-9d44befc249a</vt:lpwstr>
  </property>
</Properties>
</file>