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0"/>
  </p:notesMasterIdLst>
  <p:sldIdLst>
    <p:sldId id="293"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lich, Barbara CIV USA ATEC" initials="GBCUA" lastIdx="3" clrIdx="0">
    <p:extLst>
      <p:ext uri="{19B8F6BF-5375-455C-9EA6-DF929625EA0E}">
        <p15:presenceInfo xmlns:p15="http://schemas.microsoft.com/office/powerpoint/2012/main" userId="S-1-5-21-329068152-448539723-839522115-2112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530"/>
    <a:srgbClr val="82786F"/>
    <a:srgbClr val="3E6682"/>
    <a:srgbClr val="F9C931"/>
    <a:srgbClr val="004877"/>
    <a:srgbClr val="F5A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37" autoAdjust="0"/>
    <p:restoredTop sz="94660"/>
  </p:normalViewPr>
  <p:slideViewPr>
    <p:cSldViewPr snapToGrid="0">
      <p:cViewPr varScale="1">
        <p:scale>
          <a:sx n="106" d="100"/>
          <a:sy n="106" d="100"/>
        </p:scale>
        <p:origin x="120" y="27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9FF15-6435-4215-85A6-2313F23D0C20}" type="datetimeFigureOut">
              <a:rPr lang="en-US" smtClean="0"/>
              <a:t>4/1/2020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AC902-E568-492B-A560-073AAE7B46E6}" type="slidenum">
              <a:rPr lang="en-US" smtClean="0"/>
              <a:t>‹#›</a:t>
            </a:fld>
            <a:endParaRPr lang="en-US"/>
          </a:p>
        </p:txBody>
      </p:sp>
    </p:spTree>
    <p:extLst>
      <p:ext uri="{BB962C8B-B14F-4D97-AF65-F5344CB8AC3E}">
        <p14:creationId xmlns:p14="http://schemas.microsoft.com/office/powerpoint/2010/main" val="3211682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5793A-3ABC-4145-B514-6CBA38275AA6}" type="slidenum">
              <a:rPr lang="en-US" smtClean="0"/>
              <a:t>1</a:t>
            </a:fld>
            <a:endParaRPr lang="en-US"/>
          </a:p>
        </p:txBody>
      </p:sp>
    </p:spTree>
    <p:extLst>
      <p:ext uri="{BB962C8B-B14F-4D97-AF65-F5344CB8AC3E}">
        <p14:creationId xmlns:p14="http://schemas.microsoft.com/office/powerpoint/2010/main" val="3212837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evaluation metric</a:t>
            </a:r>
            <a:r>
              <a:rPr lang="en-US" baseline="0" dirty="0" smtClean="0"/>
              <a:t> was parameter median bias.  Recall we have 6 parameters, a mu and sigma for each of the three probability equations p1, p2, and pm.</a:t>
            </a:r>
          </a:p>
          <a:p>
            <a:r>
              <a:rPr lang="en-US" baseline="0" dirty="0" smtClean="0"/>
              <a:t>The first thing to notice is the values for mu have negligible medium bias as expected for a balanced design.</a:t>
            </a:r>
          </a:p>
          <a:p>
            <a:r>
              <a:rPr lang="en-US" baseline="0" dirty="0" smtClean="0"/>
              <a:t>The values for sigma, however, had a considerable small sample bias.  This too comes at no surprise since small sample bias for sigma is well known.</a:t>
            </a:r>
          </a:p>
          <a:p>
            <a:r>
              <a:rPr lang="en-US" baseline="0" dirty="0" smtClean="0"/>
              <a:t>As expected as sample size increases, bias goes towards zero.</a:t>
            </a:r>
          </a:p>
          <a:p>
            <a:r>
              <a:rPr lang="en-US" baseline="0" dirty="0" smtClean="0"/>
              <a:t>Lastly, as delta decreases, the median bias for sigma decreases.  Consider a low velocity partial for the first mechanism.  This point provides some information for p1, but little information for pm, and no information for p2.  As delta becomes smaller, the shots tend to provide more information to the other curves, though still separated by mechanism.</a:t>
            </a:r>
            <a:endParaRPr lang="en-US" dirty="0"/>
          </a:p>
        </p:txBody>
      </p:sp>
      <p:sp>
        <p:nvSpPr>
          <p:cNvPr id="4" name="Slide Number Placeholder 3"/>
          <p:cNvSpPr>
            <a:spLocks noGrp="1"/>
          </p:cNvSpPr>
          <p:nvPr>
            <p:ph type="sldNum" sz="quarter" idx="10"/>
          </p:nvPr>
        </p:nvSpPr>
        <p:spPr/>
        <p:txBody>
          <a:bodyPr/>
          <a:lstStyle/>
          <a:p>
            <a:fld id="{4615793A-3ABC-4145-B514-6CBA38275AA6}" type="slidenum">
              <a:rPr lang="en-US" smtClean="0"/>
              <a:t>10</a:t>
            </a:fld>
            <a:endParaRPr lang="en-US"/>
          </a:p>
        </p:txBody>
      </p:sp>
    </p:spTree>
    <p:extLst>
      <p:ext uri="{BB962C8B-B14F-4D97-AF65-F5344CB8AC3E}">
        <p14:creationId xmlns:p14="http://schemas.microsoft.com/office/powerpoint/2010/main" val="147678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evaluation metric</a:t>
            </a:r>
            <a:r>
              <a:rPr lang="en-US" baseline="0" dirty="0" smtClean="0"/>
              <a:t> is root mean square error.</a:t>
            </a:r>
          </a:p>
          <a:p>
            <a:r>
              <a:rPr lang="en-US" baseline="0" dirty="0" smtClean="0"/>
              <a:t>As expected, as the sample size increases, RMSE decreases.</a:t>
            </a:r>
          </a:p>
          <a:p>
            <a:r>
              <a:rPr lang="en-US" baseline="0" dirty="0" smtClean="0"/>
              <a:t>Again, as delta decreases, the shots provide more information to pm so you see a decrease in RMSE for both Mu and Sigma.</a:t>
            </a:r>
          </a:p>
          <a:p>
            <a:endParaRPr lang="en-US" dirty="0"/>
          </a:p>
        </p:txBody>
      </p:sp>
      <p:sp>
        <p:nvSpPr>
          <p:cNvPr id="4" name="Slide Number Placeholder 3"/>
          <p:cNvSpPr>
            <a:spLocks noGrp="1"/>
          </p:cNvSpPr>
          <p:nvPr>
            <p:ph type="sldNum" sz="quarter" idx="10"/>
          </p:nvPr>
        </p:nvSpPr>
        <p:spPr/>
        <p:txBody>
          <a:bodyPr/>
          <a:lstStyle/>
          <a:p>
            <a:fld id="{4615793A-3ABC-4145-B514-6CBA38275AA6}" type="slidenum">
              <a:rPr lang="en-US" smtClean="0"/>
              <a:t>11</a:t>
            </a:fld>
            <a:endParaRPr lang="en-US"/>
          </a:p>
        </p:txBody>
      </p:sp>
    </p:spTree>
    <p:extLst>
      <p:ext uri="{BB962C8B-B14F-4D97-AF65-F5344CB8AC3E}">
        <p14:creationId xmlns:p14="http://schemas.microsoft.com/office/powerpoint/2010/main" val="2714247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mechanism is unknown, then we use likelihood on the margin.</a:t>
            </a:r>
          </a:p>
          <a:p>
            <a:r>
              <a:rPr lang="en-US" dirty="0" smtClean="0"/>
              <a:t>Again in practice</a:t>
            </a:r>
            <a:r>
              <a:rPr lang="en-US" baseline="0" dirty="0" smtClean="0"/>
              <a:t>, we use the log-likelihood.  Immediately, we see that maximizing the log-likelihood is a nonlinear optimization problem.</a:t>
            </a:r>
          </a:p>
          <a:p>
            <a:r>
              <a:rPr lang="en-US" baseline="0" dirty="0" smtClean="0"/>
              <a:t>This is the approach that Joe Collin’s used in his technical report that I’ve referenced.</a:t>
            </a:r>
          </a:p>
          <a:p>
            <a:r>
              <a:rPr lang="en-US" baseline="0" dirty="0" smtClean="0"/>
              <a:t>Unless the range had planned to collect information to determine the mechanism for each shot, this will be the situation we find ourselves in.</a:t>
            </a:r>
            <a:endParaRPr lang="en-US" dirty="0"/>
          </a:p>
        </p:txBody>
      </p:sp>
      <p:sp>
        <p:nvSpPr>
          <p:cNvPr id="4" name="Slide Number Placeholder 3"/>
          <p:cNvSpPr>
            <a:spLocks noGrp="1"/>
          </p:cNvSpPr>
          <p:nvPr>
            <p:ph type="sldNum" sz="quarter" idx="10"/>
          </p:nvPr>
        </p:nvSpPr>
        <p:spPr/>
        <p:txBody>
          <a:bodyPr/>
          <a:lstStyle/>
          <a:p>
            <a:fld id="{4615793A-3ABC-4145-B514-6CBA38275AA6}" type="slidenum">
              <a:rPr lang="en-US" smtClean="0"/>
              <a:t>12</a:t>
            </a:fld>
            <a:endParaRPr lang="en-US"/>
          </a:p>
        </p:txBody>
      </p:sp>
    </p:spTree>
    <p:extLst>
      <p:ext uri="{BB962C8B-B14F-4D97-AF65-F5344CB8AC3E}">
        <p14:creationId xmlns:p14="http://schemas.microsoft.com/office/powerpoint/2010/main" val="345050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Approximates the known mechanism</a:t>
            </a:r>
            <a:r>
              <a:rPr lang="en-US" baseline="0" dirty="0" smtClean="0"/>
              <a:t> when there is little overlap between mechanisms.</a:t>
            </a:r>
          </a:p>
          <a:p>
            <a:r>
              <a:rPr lang="en-US" baseline="0" dirty="0" smtClean="0"/>
              <a:t>As before, an initial design is used to achieve overlap of the data.  We don’t know the mechanism so instead we achieve three regions of overlap in partials and completes to approximate the known mechanism result.</a:t>
            </a:r>
          </a:p>
          <a:p>
            <a:r>
              <a:rPr lang="en-US" baseline="0" dirty="0" smtClean="0"/>
              <a:t>A quick note here:  </a:t>
            </a:r>
          </a:p>
          <a:p>
            <a:pPr marL="171450" indent="-171450">
              <a:buFontTx/>
              <a:buChar char="-"/>
            </a:pPr>
            <a:r>
              <a:rPr lang="en-US" baseline="0" dirty="0" smtClean="0"/>
              <a:t>This is a more challenging optimization problem than the early situation of knowing the mechanism.</a:t>
            </a:r>
          </a:p>
          <a:p>
            <a:pPr marL="171450" indent="-171450">
              <a:buFontTx/>
              <a:buChar char="-"/>
            </a:pPr>
            <a:r>
              <a:rPr lang="en-US" dirty="0" smtClean="0"/>
              <a:t>A method of quickly assessing an initial guess is necessary because we don’t want to wait very long between</a:t>
            </a:r>
            <a:r>
              <a:rPr lang="en-US" baseline="0" dirty="0" smtClean="0"/>
              <a:t> shots using a brute force method.  I also implemented a profile likelihood based routine to resolve many convergence issues, but sometimes we will have convergence problems.</a:t>
            </a:r>
          </a:p>
          <a:p>
            <a:pPr marL="171450" indent="-171450">
              <a:buFontTx/>
              <a:buChar char="-"/>
            </a:pPr>
            <a:r>
              <a:rPr lang="en-US" baseline="0" dirty="0" smtClean="0"/>
              <a:t>As a catch-all, a D-optimal method for a cubic fit is used when convergence fails.</a:t>
            </a:r>
          </a:p>
          <a:p>
            <a:pPr marL="171450" indent="-171450">
              <a:buFontTx/>
              <a:buChar char="-"/>
            </a:pPr>
            <a:r>
              <a:rPr lang="en-US" baseline="0" dirty="0" smtClean="0"/>
              <a:t>However, when we do get convergence, D-optimal points are based on the Chang-</a:t>
            </a:r>
            <a:r>
              <a:rPr lang="en-US" baseline="0" dirty="0" err="1" smtClean="0"/>
              <a:t>Bodt</a:t>
            </a:r>
            <a:r>
              <a:rPr lang="en-US" baseline="0" dirty="0" smtClean="0"/>
              <a:t> model.</a:t>
            </a:r>
          </a:p>
          <a:p>
            <a:pPr marL="0" indent="0">
              <a:buFontTx/>
              <a:buNone/>
            </a:pPr>
            <a:r>
              <a:rPr lang="en-US" baseline="0" dirty="0" smtClean="0"/>
              <a:t>This approach is not recommended when there is a lot of overlap between the two mechanisms or when one of the outcomes is rare as previously discussed.</a:t>
            </a:r>
            <a:endParaRPr lang="en-US" dirty="0"/>
          </a:p>
        </p:txBody>
      </p:sp>
      <p:sp>
        <p:nvSpPr>
          <p:cNvPr id="4" name="Slide Number Placeholder 3"/>
          <p:cNvSpPr>
            <a:spLocks noGrp="1"/>
          </p:cNvSpPr>
          <p:nvPr>
            <p:ph type="sldNum" sz="quarter" idx="10"/>
          </p:nvPr>
        </p:nvSpPr>
        <p:spPr/>
        <p:txBody>
          <a:bodyPr/>
          <a:lstStyle/>
          <a:p>
            <a:fld id="{4615793A-3ABC-4145-B514-6CBA38275AA6}" type="slidenum">
              <a:rPr lang="en-US" smtClean="0"/>
              <a:t>13</a:t>
            </a:fld>
            <a:endParaRPr lang="en-US"/>
          </a:p>
        </p:txBody>
      </p:sp>
    </p:spTree>
    <p:extLst>
      <p:ext uri="{BB962C8B-B14F-4D97-AF65-F5344CB8AC3E}">
        <p14:creationId xmlns:p14="http://schemas.microsoft.com/office/powerpoint/2010/main" val="4115988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Shown</a:t>
            </a:r>
            <a:r>
              <a:rPr lang="en-US" baseline="0" dirty="0" smtClean="0"/>
              <a:t> here is an example when the mechanism is not known.</a:t>
            </a:r>
          </a:p>
          <a:p>
            <a:r>
              <a:rPr lang="en-US" baseline="0" dirty="0" smtClean="0"/>
              <a:t>Looking at the data, we see that the lowest velocity was a complete, so the routine correctly recommends a low velocity of 139 m/s.</a:t>
            </a:r>
            <a:endParaRPr lang="en-US" dirty="0"/>
          </a:p>
        </p:txBody>
      </p:sp>
      <p:sp>
        <p:nvSpPr>
          <p:cNvPr id="4" name="Slide Number Placeholder 3"/>
          <p:cNvSpPr>
            <a:spLocks noGrp="1"/>
          </p:cNvSpPr>
          <p:nvPr>
            <p:ph type="sldNum" sz="quarter" idx="10"/>
          </p:nvPr>
        </p:nvSpPr>
        <p:spPr/>
        <p:txBody>
          <a:bodyPr/>
          <a:lstStyle/>
          <a:p>
            <a:fld id="{4615793A-3ABC-4145-B514-6CBA38275AA6}" type="slidenum">
              <a:rPr lang="en-US" smtClean="0"/>
              <a:t>14</a:t>
            </a:fld>
            <a:endParaRPr lang="en-US"/>
          </a:p>
        </p:txBody>
      </p:sp>
    </p:spTree>
    <p:extLst>
      <p:ext uri="{BB962C8B-B14F-4D97-AF65-F5344CB8AC3E}">
        <p14:creationId xmlns:p14="http://schemas.microsoft.com/office/powerpoint/2010/main" val="3692533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assess the</a:t>
            </a:r>
            <a:r>
              <a:rPr lang="en-US" baseline="0" dirty="0" smtClean="0"/>
              <a:t> performance of the method when the mechanism is unknown I conducted another simulation study.</a:t>
            </a:r>
          </a:p>
          <a:p>
            <a:r>
              <a:rPr lang="en-US" baseline="0" dirty="0" smtClean="0"/>
              <a:t>This time we varied delta from 3 to 5.</a:t>
            </a:r>
          </a:p>
          <a:p>
            <a:r>
              <a:rPr lang="en-US" baseline="0" dirty="0" smtClean="0"/>
              <a:t>Everything else is similar to the previous simulation study.</a:t>
            </a:r>
            <a:endParaRPr lang="en-US" dirty="0"/>
          </a:p>
        </p:txBody>
      </p:sp>
      <p:sp>
        <p:nvSpPr>
          <p:cNvPr id="4" name="Slide Number Placeholder 3"/>
          <p:cNvSpPr>
            <a:spLocks noGrp="1"/>
          </p:cNvSpPr>
          <p:nvPr>
            <p:ph type="sldNum" sz="quarter" idx="10"/>
          </p:nvPr>
        </p:nvSpPr>
        <p:spPr/>
        <p:txBody>
          <a:bodyPr/>
          <a:lstStyle/>
          <a:p>
            <a:fld id="{4615793A-3ABC-4145-B514-6CBA38275AA6}" type="slidenum">
              <a:rPr lang="en-US" smtClean="0"/>
              <a:t>15</a:t>
            </a:fld>
            <a:endParaRPr lang="en-US"/>
          </a:p>
        </p:txBody>
      </p:sp>
    </p:spTree>
    <p:extLst>
      <p:ext uri="{BB962C8B-B14F-4D97-AF65-F5344CB8AC3E}">
        <p14:creationId xmlns:p14="http://schemas.microsoft.com/office/powerpoint/2010/main" val="4056225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relatively negligible</a:t>
            </a:r>
            <a:r>
              <a:rPr lang="en-US" baseline="0" dirty="0" smtClean="0"/>
              <a:t> bias for mu.</a:t>
            </a:r>
          </a:p>
          <a:p>
            <a:r>
              <a:rPr lang="en-US" baseline="0" dirty="0" smtClean="0"/>
              <a:t>Sigma is biased and that sigma bias for pm decreases with decreasing </a:t>
            </a:r>
            <a:r>
              <a:rPr lang="en-US" baseline="0" dirty="0" err="1" smtClean="0"/>
              <a:t>detla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615793A-3ABC-4145-B514-6CBA38275AA6}" type="slidenum">
              <a:rPr lang="en-US" smtClean="0"/>
              <a:t>16</a:t>
            </a:fld>
            <a:endParaRPr lang="en-US"/>
          </a:p>
        </p:txBody>
      </p:sp>
    </p:spTree>
    <p:extLst>
      <p:ext uri="{BB962C8B-B14F-4D97-AF65-F5344CB8AC3E}">
        <p14:creationId xmlns:p14="http://schemas.microsoft.com/office/powerpoint/2010/main" val="3342311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a:t>
            </a:r>
            <a:r>
              <a:rPr lang="en-US" baseline="0" dirty="0" smtClean="0"/>
              <a:t> see to competing observations:</a:t>
            </a:r>
          </a:p>
          <a:p>
            <a:pPr marL="228600" indent="-228600">
              <a:buAutoNum type="arabicPeriod"/>
            </a:pPr>
            <a:r>
              <a:rPr lang="en-US" baseline="0" dirty="0" smtClean="0"/>
              <a:t>As delta decreases, the RMSE for sigma decreases.</a:t>
            </a:r>
          </a:p>
          <a:p>
            <a:pPr marL="228600" indent="-228600">
              <a:buAutoNum type="arabicPeriod"/>
            </a:pPr>
            <a:r>
              <a:rPr lang="en-US" baseline="0" dirty="0" smtClean="0"/>
              <a:t>However, the RMSE for um increases.  </a:t>
            </a:r>
          </a:p>
          <a:p>
            <a:pPr marL="0" indent="0">
              <a:buNone/>
            </a:pPr>
            <a:r>
              <a:rPr lang="en-US" baseline="0" dirty="0" smtClean="0"/>
              <a:t>Without knowing the mechanism for each shot it is difficult to estimate um when there is a lot of overlap of the mechanisms.  As delta decreases, the data looks like on big zone of mixed results.</a:t>
            </a:r>
          </a:p>
        </p:txBody>
      </p:sp>
      <p:sp>
        <p:nvSpPr>
          <p:cNvPr id="4" name="Slide Number Placeholder 3"/>
          <p:cNvSpPr>
            <a:spLocks noGrp="1"/>
          </p:cNvSpPr>
          <p:nvPr>
            <p:ph type="sldNum" sz="quarter" idx="10"/>
          </p:nvPr>
        </p:nvSpPr>
        <p:spPr/>
        <p:txBody>
          <a:bodyPr/>
          <a:lstStyle/>
          <a:p>
            <a:fld id="{4615793A-3ABC-4145-B514-6CBA38275AA6}" type="slidenum">
              <a:rPr lang="en-US" smtClean="0"/>
              <a:t>17</a:t>
            </a:fld>
            <a:endParaRPr lang="en-US"/>
          </a:p>
        </p:txBody>
      </p:sp>
    </p:spTree>
    <p:extLst>
      <p:ext uri="{BB962C8B-B14F-4D97-AF65-F5344CB8AC3E}">
        <p14:creationId xmlns:p14="http://schemas.microsoft.com/office/powerpoint/2010/main" val="261826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more complicated model is needed when there is a change in mechanism.</a:t>
            </a:r>
          </a:p>
          <a:p>
            <a:r>
              <a:rPr lang="en-US" dirty="0" smtClean="0"/>
              <a:t>A D-optimal sequential</a:t>
            </a:r>
            <a:r>
              <a:rPr lang="en-US" baseline="0" dirty="0" smtClean="0"/>
              <a:t> shot selection method was presented for cases in which the mechanism is known and cases in which the mechanism is unknown.</a:t>
            </a:r>
          </a:p>
          <a:p>
            <a:r>
              <a:rPr lang="en-US" baseline="0" dirty="0" smtClean="0"/>
              <a:t>Generally, knowing the mechanism is preferred.</a:t>
            </a:r>
          </a:p>
          <a:p>
            <a:r>
              <a:rPr lang="en-US" baseline="0" dirty="0" smtClean="0"/>
              <a:t>Model parameters are used as inputs to models such as MUVES.</a:t>
            </a:r>
            <a:endParaRPr lang="en-US" dirty="0"/>
          </a:p>
        </p:txBody>
      </p:sp>
      <p:sp>
        <p:nvSpPr>
          <p:cNvPr id="4" name="Slide Number Placeholder 3"/>
          <p:cNvSpPr>
            <a:spLocks noGrp="1"/>
          </p:cNvSpPr>
          <p:nvPr>
            <p:ph type="sldNum" sz="quarter" idx="10"/>
          </p:nvPr>
        </p:nvSpPr>
        <p:spPr/>
        <p:txBody>
          <a:bodyPr/>
          <a:lstStyle/>
          <a:p>
            <a:fld id="{4615793A-3ABC-4145-B514-6CBA38275AA6}" type="slidenum">
              <a:rPr lang="en-US" smtClean="0"/>
              <a:t>18</a:t>
            </a:fld>
            <a:endParaRPr lang="en-US"/>
          </a:p>
        </p:txBody>
      </p:sp>
    </p:spTree>
    <p:extLst>
      <p:ext uri="{BB962C8B-B14F-4D97-AF65-F5344CB8AC3E}">
        <p14:creationId xmlns:p14="http://schemas.microsoft.com/office/powerpoint/2010/main" val="4124229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5793A-3ABC-4145-B514-6CBA38275AA6}" type="slidenum">
              <a:rPr lang="en-US" smtClean="0"/>
              <a:t>20</a:t>
            </a:fld>
            <a:endParaRPr lang="en-US"/>
          </a:p>
        </p:txBody>
      </p:sp>
    </p:spTree>
    <p:extLst>
      <p:ext uri="{BB962C8B-B14F-4D97-AF65-F5344CB8AC3E}">
        <p14:creationId xmlns:p14="http://schemas.microsoft.com/office/powerpoint/2010/main" val="176748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of ballistic limit testing</a:t>
            </a:r>
          </a:p>
          <a:p>
            <a:r>
              <a:rPr lang="en-US" dirty="0" smtClean="0"/>
              <a:t>Results of ballistic limit </a:t>
            </a:r>
            <a:r>
              <a:rPr lang="en-US" smtClean="0"/>
              <a:t>testing are</a:t>
            </a:r>
            <a:r>
              <a:rPr lang="en-US" baseline="0" smtClean="0"/>
              <a:t> </a:t>
            </a:r>
            <a:r>
              <a:rPr lang="en-US" smtClean="0"/>
              <a:t>inputs </a:t>
            </a:r>
            <a:r>
              <a:rPr lang="en-US" dirty="0" smtClean="0"/>
              <a:t>to models such as MUVES</a:t>
            </a:r>
          </a:p>
          <a:p>
            <a:r>
              <a:rPr lang="en-US" dirty="0" smtClean="0"/>
              <a:t>Probability of penetration typically assumed to be monotonically increasing with threat velocity – not the case when there is a change in mechanism.</a:t>
            </a:r>
          </a:p>
          <a:p>
            <a:r>
              <a:rPr lang="en-US" dirty="0" smtClean="0"/>
              <a:t>For a more complicated response, we need a more complex model – one such model is the Chang </a:t>
            </a:r>
            <a:r>
              <a:rPr lang="en-US" dirty="0" err="1" smtClean="0"/>
              <a:t>Bodt</a:t>
            </a:r>
            <a:r>
              <a:rPr lang="en-US" dirty="0" smtClean="0"/>
              <a:t> model which is the focus of this talk.</a:t>
            </a:r>
          </a:p>
          <a:p>
            <a:r>
              <a:rPr lang="en-US" dirty="0" smtClean="0"/>
              <a:t>That brings us to the motivation for this work:</a:t>
            </a:r>
          </a:p>
          <a:p>
            <a:pPr marL="171450" indent="-171450">
              <a:buFontTx/>
              <a:buChar char="-"/>
            </a:pPr>
            <a:r>
              <a:rPr lang="en-US" dirty="0" smtClean="0"/>
              <a:t>The current sequential test methods are not efficient.</a:t>
            </a:r>
          </a:p>
          <a:p>
            <a:pPr marL="171450" indent="-171450">
              <a:buFontTx/>
              <a:buChar char="-"/>
            </a:pPr>
            <a:r>
              <a:rPr lang="en-US" dirty="0" smtClean="0"/>
              <a:t>Chang and </a:t>
            </a:r>
            <a:r>
              <a:rPr lang="en-US" dirty="0" err="1" smtClean="0"/>
              <a:t>Bodt</a:t>
            </a:r>
            <a:r>
              <a:rPr lang="en-US" dirty="0" smtClean="0"/>
              <a:t> recommended a modified up-and-down approach.</a:t>
            </a:r>
          </a:p>
          <a:p>
            <a:pPr marL="171450" indent="-171450">
              <a:buFontTx/>
              <a:buChar char="-"/>
            </a:pPr>
            <a:r>
              <a:rPr lang="en-US" dirty="0" smtClean="0"/>
              <a:t>TOP 10-2-218 spends 80 shots over a velocity range below the V0 just to check if there is at least on complete over that range.  After that depending on the outcome of the first 80 shots, 60 shots are recommended using the modified </a:t>
            </a:r>
            <a:r>
              <a:rPr lang="en-US" dirty="0" err="1" smtClean="0"/>
              <a:t>Langlie</a:t>
            </a:r>
            <a:r>
              <a:rPr lang="en-US" dirty="0" smtClean="0"/>
              <a:t> or shots taken at specified increments over a specified range.  Therefore, 140 shots are spent just to find the lower V50 value.</a:t>
            </a:r>
          </a:p>
          <a:p>
            <a:pPr marL="171450" indent="-171450">
              <a:buFontTx/>
              <a:buChar char="-"/>
            </a:pPr>
            <a:r>
              <a:rPr lang="en-US" dirty="0" smtClean="0"/>
              <a:t>These are reasonable approaches given the complexity of the problem and the state of the art at the time they were developed, but we can do better.</a:t>
            </a:r>
          </a:p>
          <a:p>
            <a:pPr marL="171450" indent="-171450">
              <a:buFontTx/>
              <a:buChar char="-"/>
            </a:pPr>
            <a:r>
              <a:rPr lang="en-US" dirty="0" smtClean="0"/>
              <a:t>Primarily for characterization of body armor, ATC has used </a:t>
            </a:r>
            <a:r>
              <a:rPr lang="en-US" dirty="0" err="1" smtClean="0"/>
              <a:t>Neyer’s</a:t>
            </a:r>
            <a:r>
              <a:rPr lang="en-US" dirty="0" smtClean="0"/>
              <a:t> D-optimal method.  In test design there are many optimality criteria.  The D-optimal method balances efficiently estimating both parameters of interest:  the V50 and sigma which represents the slope of the response curve.</a:t>
            </a:r>
          </a:p>
          <a:p>
            <a:pPr marL="171450" indent="-171450">
              <a:buFontTx/>
              <a:buChar char="-"/>
            </a:pPr>
            <a:r>
              <a:rPr lang="en-US" dirty="0" smtClean="0"/>
              <a:t>This work focuses on applying the D-optimal approach to the more complex Chang </a:t>
            </a:r>
            <a:r>
              <a:rPr lang="en-US" dirty="0" err="1" smtClean="0"/>
              <a:t>Bodt</a:t>
            </a:r>
            <a:r>
              <a:rPr lang="en-US" dirty="0" smtClean="0"/>
              <a:t> model.</a:t>
            </a:r>
            <a:endParaRPr lang="en-US" dirty="0"/>
          </a:p>
        </p:txBody>
      </p:sp>
      <p:sp>
        <p:nvSpPr>
          <p:cNvPr id="4" name="Slide Number Placeholder 3"/>
          <p:cNvSpPr>
            <a:spLocks noGrp="1"/>
          </p:cNvSpPr>
          <p:nvPr>
            <p:ph type="sldNum" sz="quarter" idx="10"/>
          </p:nvPr>
        </p:nvSpPr>
        <p:spPr/>
        <p:txBody>
          <a:bodyPr/>
          <a:lstStyle/>
          <a:p>
            <a:fld id="{4615793A-3ABC-4145-B514-6CBA38275AA6}" type="slidenum">
              <a:rPr lang="en-US" smtClean="0"/>
              <a:t>2</a:t>
            </a:fld>
            <a:endParaRPr lang="en-US"/>
          </a:p>
        </p:txBody>
      </p:sp>
    </p:spTree>
    <p:extLst>
      <p:ext uri="{BB962C8B-B14F-4D97-AF65-F5344CB8AC3E}">
        <p14:creationId xmlns:p14="http://schemas.microsoft.com/office/powerpoint/2010/main" val="3647015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large bias for mu.</a:t>
            </a:r>
          </a:p>
          <a:p>
            <a:r>
              <a:rPr lang="en-US" baseline="0" dirty="0" smtClean="0"/>
              <a:t>Generally, smaller bias for sigma when mechanism is known.</a:t>
            </a:r>
            <a:endParaRPr lang="en-US" dirty="0"/>
          </a:p>
        </p:txBody>
      </p:sp>
      <p:sp>
        <p:nvSpPr>
          <p:cNvPr id="4" name="Slide Number Placeholder 3"/>
          <p:cNvSpPr>
            <a:spLocks noGrp="1"/>
          </p:cNvSpPr>
          <p:nvPr>
            <p:ph type="sldNum" sz="quarter" idx="10"/>
          </p:nvPr>
        </p:nvSpPr>
        <p:spPr/>
        <p:txBody>
          <a:bodyPr/>
          <a:lstStyle/>
          <a:p>
            <a:fld id="{4615793A-3ABC-4145-B514-6CBA38275AA6}" type="slidenum">
              <a:rPr lang="en-US" smtClean="0"/>
              <a:t>21</a:t>
            </a:fld>
            <a:endParaRPr lang="en-US"/>
          </a:p>
        </p:txBody>
      </p:sp>
    </p:spTree>
    <p:extLst>
      <p:ext uri="{BB962C8B-B14F-4D97-AF65-F5344CB8AC3E}">
        <p14:creationId xmlns:p14="http://schemas.microsoft.com/office/powerpoint/2010/main" val="2685202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obvious takeaway is the relatively</a:t>
            </a:r>
            <a:r>
              <a:rPr lang="en-US" baseline="0" dirty="0" smtClean="0"/>
              <a:t> large RMSE for um for unknown mechanism, especially for small samples.</a:t>
            </a:r>
            <a:endParaRPr lang="en-US" dirty="0"/>
          </a:p>
        </p:txBody>
      </p:sp>
      <p:sp>
        <p:nvSpPr>
          <p:cNvPr id="4" name="Slide Number Placeholder 3"/>
          <p:cNvSpPr>
            <a:spLocks noGrp="1"/>
          </p:cNvSpPr>
          <p:nvPr>
            <p:ph type="sldNum" sz="quarter" idx="10"/>
          </p:nvPr>
        </p:nvSpPr>
        <p:spPr/>
        <p:txBody>
          <a:bodyPr/>
          <a:lstStyle/>
          <a:p>
            <a:fld id="{4615793A-3ABC-4145-B514-6CBA38275AA6}" type="slidenum">
              <a:rPr lang="en-US" smtClean="0"/>
              <a:t>22</a:t>
            </a:fld>
            <a:endParaRPr lang="en-US"/>
          </a:p>
        </p:txBody>
      </p:sp>
    </p:spTree>
    <p:extLst>
      <p:ext uri="{BB962C8B-B14F-4D97-AF65-F5344CB8AC3E}">
        <p14:creationId xmlns:p14="http://schemas.microsoft.com/office/powerpoint/2010/main" val="2790093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a:t>
            </a:r>
            <a:r>
              <a:rPr lang="en-US" baseline="0" dirty="0" smtClean="0"/>
              <a:t> to the previous example – no large bias for mu, generally better performance when mechanism is known.</a:t>
            </a:r>
          </a:p>
          <a:p>
            <a:endParaRPr lang="en-US" dirty="0"/>
          </a:p>
        </p:txBody>
      </p:sp>
      <p:sp>
        <p:nvSpPr>
          <p:cNvPr id="4" name="Slide Number Placeholder 3"/>
          <p:cNvSpPr>
            <a:spLocks noGrp="1"/>
          </p:cNvSpPr>
          <p:nvPr>
            <p:ph type="sldNum" sz="quarter" idx="10"/>
          </p:nvPr>
        </p:nvSpPr>
        <p:spPr/>
        <p:txBody>
          <a:bodyPr/>
          <a:lstStyle/>
          <a:p>
            <a:fld id="{4615793A-3ABC-4145-B514-6CBA38275AA6}" type="slidenum">
              <a:rPr lang="en-US" smtClean="0"/>
              <a:t>23</a:t>
            </a:fld>
            <a:endParaRPr lang="en-US"/>
          </a:p>
        </p:txBody>
      </p:sp>
    </p:spTree>
    <p:extLst>
      <p:ext uri="{BB962C8B-B14F-4D97-AF65-F5344CB8AC3E}">
        <p14:creationId xmlns:p14="http://schemas.microsoft.com/office/powerpoint/2010/main" val="4130849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Pretty</a:t>
            </a:r>
            <a:r>
              <a:rPr lang="en-US" baseline="0" dirty="0" smtClean="0"/>
              <a:t> similar performance.</a:t>
            </a:r>
            <a:endParaRPr lang="en-US" dirty="0"/>
          </a:p>
        </p:txBody>
      </p:sp>
      <p:sp>
        <p:nvSpPr>
          <p:cNvPr id="4" name="Slide Number Placeholder 3"/>
          <p:cNvSpPr>
            <a:spLocks noGrp="1"/>
          </p:cNvSpPr>
          <p:nvPr>
            <p:ph type="sldNum" sz="quarter" idx="10"/>
          </p:nvPr>
        </p:nvSpPr>
        <p:spPr/>
        <p:txBody>
          <a:bodyPr/>
          <a:lstStyle/>
          <a:p>
            <a:fld id="{4615793A-3ABC-4145-B514-6CBA38275AA6}" type="slidenum">
              <a:rPr lang="en-US" smtClean="0"/>
              <a:t>24</a:t>
            </a:fld>
            <a:endParaRPr lang="en-US"/>
          </a:p>
        </p:txBody>
      </p:sp>
    </p:spTree>
    <p:extLst>
      <p:ext uri="{BB962C8B-B14F-4D97-AF65-F5344CB8AC3E}">
        <p14:creationId xmlns:p14="http://schemas.microsoft.com/office/powerpoint/2010/main" val="184404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of a change in mechanism – the threat-target interaction behavior changes over a given velocity range such that the probability of penetration is no longer monotonically increasing with increasing velocity.</a:t>
            </a:r>
          </a:p>
          <a:p>
            <a:r>
              <a:rPr lang="en-US" dirty="0" smtClean="0"/>
              <a:t>Shatter gap is probability the most common cited example.</a:t>
            </a:r>
            <a:endParaRPr lang="en-US" dirty="0"/>
          </a:p>
        </p:txBody>
      </p:sp>
      <p:sp>
        <p:nvSpPr>
          <p:cNvPr id="4" name="Slide Number Placeholder 3"/>
          <p:cNvSpPr>
            <a:spLocks noGrp="1"/>
          </p:cNvSpPr>
          <p:nvPr>
            <p:ph type="sldNum" sz="quarter" idx="10"/>
          </p:nvPr>
        </p:nvSpPr>
        <p:spPr/>
        <p:txBody>
          <a:bodyPr/>
          <a:lstStyle/>
          <a:p>
            <a:fld id="{4615793A-3ABC-4145-B514-6CBA38275AA6}" type="slidenum">
              <a:rPr lang="en-US" smtClean="0"/>
              <a:t>3</a:t>
            </a:fld>
            <a:endParaRPr lang="en-US"/>
          </a:p>
        </p:txBody>
      </p:sp>
    </p:spTree>
    <p:extLst>
      <p:ext uri="{BB962C8B-B14F-4D97-AF65-F5344CB8AC3E}">
        <p14:creationId xmlns:p14="http://schemas.microsoft.com/office/powerpoint/2010/main" val="316169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Shown</a:t>
            </a:r>
            <a:r>
              <a:rPr lang="en-US" baseline="0" dirty="0" smtClean="0"/>
              <a:t> here is a comparison of a response with a single mechanism and a response with two mechanism.  </a:t>
            </a:r>
          </a:p>
          <a:p>
            <a:r>
              <a:rPr lang="en-US" baseline="0" dirty="0" smtClean="0"/>
              <a:t>In both instances we are modeling the probability of penetration as a function of velocity shown by the red lines.  Individual data points are shown in blue.  </a:t>
            </a:r>
          </a:p>
          <a:p>
            <a:r>
              <a:rPr lang="en-US" baseline="0" dirty="0" smtClean="0"/>
              <a:t>For the response with a single mechanism, the probability of penetration monotonically increases with increasing velocity.</a:t>
            </a:r>
          </a:p>
          <a:p>
            <a:r>
              <a:rPr lang="en-US" baseline="0" dirty="0" smtClean="0"/>
              <a:t>For the response with two mechanisms, the probability of penetration increases, decreases, then increases again as threat velocity increases.  Note that the data points are shown as both circles and x’s representing the two different mechanisms.</a:t>
            </a:r>
          </a:p>
          <a:p>
            <a:r>
              <a:rPr lang="en-US" dirty="0" smtClean="0"/>
              <a:t>A couple of notes:</a:t>
            </a:r>
          </a:p>
          <a:p>
            <a:pPr marL="171450" indent="-171450">
              <a:buFontTx/>
              <a:buChar char="-"/>
            </a:pPr>
            <a:r>
              <a:rPr lang="en-US" dirty="0" smtClean="0"/>
              <a:t>Several</a:t>
            </a:r>
            <a:r>
              <a:rPr lang="en-US" baseline="0" dirty="0" smtClean="0"/>
              <a:t> methods have been proposed for modeling the change in mechanism so why choose the Chang </a:t>
            </a:r>
            <a:r>
              <a:rPr lang="en-US" baseline="0" dirty="0" err="1" smtClean="0"/>
              <a:t>Bodt</a:t>
            </a:r>
            <a:r>
              <a:rPr lang="en-US" baseline="0" dirty="0" smtClean="0"/>
              <a:t> model?</a:t>
            </a:r>
          </a:p>
          <a:p>
            <a:pPr marL="171450" indent="-171450">
              <a:buFontTx/>
              <a:buChar char="-"/>
            </a:pPr>
            <a:r>
              <a:rPr lang="en-US" baseline="0" dirty="0" smtClean="0"/>
              <a:t>The Chang </a:t>
            </a:r>
            <a:r>
              <a:rPr lang="en-US" baseline="0" dirty="0" err="1" smtClean="0"/>
              <a:t>Bodt</a:t>
            </a:r>
            <a:r>
              <a:rPr lang="en-US" baseline="0" dirty="0" smtClean="0"/>
              <a:t> model makes more sense intuitively than say a higher order polynomial and is more consistent with how we model a single mechanism.</a:t>
            </a:r>
          </a:p>
          <a:p>
            <a:pPr marL="171450" indent="-171450">
              <a:buFontTx/>
              <a:buChar char="-"/>
            </a:pPr>
            <a:r>
              <a:rPr lang="en-US" baseline="0" dirty="0" smtClean="0"/>
              <a:t>The Chang </a:t>
            </a:r>
            <a:r>
              <a:rPr lang="en-US" baseline="0" dirty="0" err="1" smtClean="0"/>
              <a:t>Bodt</a:t>
            </a:r>
            <a:r>
              <a:rPr lang="en-US" baseline="0" dirty="0" smtClean="0"/>
              <a:t> model allows for a certain amount of complexity that is necessary to allow for different slopes of the two mechanisms compared to a cubic fit.</a:t>
            </a:r>
          </a:p>
          <a:p>
            <a:pPr marL="171450" indent="-171450">
              <a:buFontTx/>
              <a:buChar char="-"/>
            </a:pPr>
            <a:r>
              <a:rPr lang="en-US" baseline="0" dirty="0" smtClean="0"/>
              <a:t>The Chang </a:t>
            </a:r>
            <a:r>
              <a:rPr lang="en-US" baseline="0" dirty="0" err="1" smtClean="0"/>
              <a:t>Bodt</a:t>
            </a:r>
            <a:r>
              <a:rPr lang="en-US" baseline="0" dirty="0" smtClean="0"/>
              <a:t> model appears to give more conservative estimates of extreme quantiles than higher order polynomials or splines.  </a:t>
            </a:r>
            <a:endParaRPr lang="en-US" dirty="0"/>
          </a:p>
        </p:txBody>
      </p:sp>
      <p:sp>
        <p:nvSpPr>
          <p:cNvPr id="4" name="Slide Number Placeholder 3"/>
          <p:cNvSpPr>
            <a:spLocks noGrp="1"/>
          </p:cNvSpPr>
          <p:nvPr>
            <p:ph type="sldNum" sz="quarter" idx="10"/>
          </p:nvPr>
        </p:nvSpPr>
        <p:spPr/>
        <p:txBody>
          <a:bodyPr/>
          <a:lstStyle/>
          <a:p>
            <a:fld id="{4615793A-3ABC-4145-B514-6CBA38275AA6}" type="slidenum">
              <a:rPr lang="en-US" smtClean="0"/>
              <a:t>4</a:t>
            </a:fld>
            <a:endParaRPr lang="en-US"/>
          </a:p>
        </p:txBody>
      </p:sp>
    </p:spTree>
    <p:extLst>
      <p:ext uri="{BB962C8B-B14F-4D97-AF65-F5344CB8AC3E}">
        <p14:creationId xmlns:p14="http://schemas.microsoft.com/office/powerpoint/2010/main" val="363194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a few test design considerations:</a:t>
            </a:r>
          </a:p>
          <a:p>
            <a:pPr marL="171450" indent="-171450">
              <a:buFontTx/>
              <a:buChar char="-"/>
            </a:pPr>
            <a:r>
              <a:rPr lang="en-US" baseline="0" dirty="0" smtClean="0"/>
              <a:t>Can the penetration mechanism be determined for each shot?</a:t>
            </a:r>
          </a:p>
          <a:p>
            <a:pPr marL="628650" lvl="1" indent="-171450">
              <a:buFontTx/>
              <a:buChar char="-"/>
            </a:pPr>
            <a:r>
              <a:rPr lang="en-US" baseline="0" dirty="0" smtClean="0"/>
              <a:t>Possible methods include high speed x-ray or post shot x-rays.</a:t>
            </a:r>
          </a:p>
          <a:p>
            <a:pPr marL="628650" lvl="1" indent="-171450">
              <a:buFontTx/>
              <a:buChar char="-"/>
            </a:pPr>
            <a:r>
              <a:rPr lang="en-US" baseline="0" dirty="0" smtClean="0"/>
              <a:t>If we can determine the mechanism, then we can use that information in the analysis.</a:t>
            </a:r>
          </a:p>
          <a:p>
            <a:pPr marL="171450" lvl="0" indent="-171450">
              <a:buFontTx/>
              <a:buChar char="-"/>
            </a:pPr>
            <a:r>
              <a:rPr lang="en-US" baseline="0" dirty="0" smtClean="0"/>
              <a:t>How much overlap is there between mechanisms?</a:t>
            </a:r>
          </a:p>
          <a:p>
            <a:pPr marL="628650" lvl="1" indent="-171450">
              <a:buFontTx/>
              <a:buChar char="-"/>
            </a:pPr>
            <a:r>
              <a:rPr lang="en-US" baseline="0" dirty="0" smtClean="0"/>
              <a:t>So what is meant by that?  Is it easy to see just be looking at completes and partials that there are two different mechanisms (not much overlap) or does it just look like one big mess of mixed results (a lot of overlap)?</a:t>
            </a:r>
          </a:p>
          <a:p>
            <a:pPr marL="628650" lvl="1" indent="-171450">
              <a:buFontTx/>
              <a:buChar char="-"/>
            </a:pPr>
            <a:r>
              <a:rPr lang="en-US" baseline="0" dirty="0" smtClean="0"/>
              <a:t>If there is a lot of overlap, then determining the mechanism for each shot is helpful and sometimes necessary.  It can be easy to over-fit a model.  Physical evidence of a change in mechanism is preferred over simply relying on a statistical measure such as an information criterion.  Lastly, if there is a lot of overlap, it may be easy to “miss” the presence of one of the mechanisms in cases where the mechanism is not known.</a:t>
            </a:r>
          </a:p>
          <a:p>
            <a:pPr marL="628650" lvl="1" indent="-171450">
              <a:buFontTx/>
              <a:buChar char="-"/>
            </a:pPr>
            <a:r>
              <a:rPr lang="en-US" baseline="0" dirty="0" smtClean="0"/>
              <a:t>If there is not a lot of overlap, then knowing the mechanism is still preferred but not as critical.</a:t>
            </a:r>
          </a:p>
          <a:p>
            <a:pPr marL="171450" lvl="0" indent="-171450">
              <a:buFontTx/>
              <a:buChar char="-"/>
            </a:pPr>
            <a:r>
              <a:rPr lang="en-US" baseline="0" dirty="0" smtClean="0"/>
              <a:t>Is one of the outcomes rare?</a:t>
            </a:r>
          </a:p>
          <a:p>
            <a:pPr marL="628650" lvl="1" indent="-171450">
              <a:buFontTx/>
              <a:buChar char="-"/>
            </a:pPr>
            <a:r>
              <a:rPr lang="en-US" baseline="0" dirty="0" smtClean="0"/>
              <a:t>The example given here rarely having a penetrating intact round.</a:t>
            </a:r>
          </a:p>
          <a:p>
            <a:pPr marL="628650" lvl="1" indent="-171450">
              <a:buFontTx/>
              <a:buChar char="-"/>
            </a:pPr>
            <a:r>
              <a:rPr lang="en-US" baseline="0" dirty="0" smtClean="0"/>
              <a:t>In this case, knowing the mechanism is critical – it would be very easy to miss the intact round mechanism.</a:t>
            </a:r>
          </a:p>
        </p:txBody>
      </p:sp>
      <p:sp>
        <p:nvSpPr>
          <p:cNvPr id="4" name="Slide Number Placeholder 3"/>
          <p:cNvSpPr>
            <a:spLocks noGrp="1"/>
          </p:cNvSpPr>
          <p:nvPr>
            <p:ph type="sldNum" sz="quarter" idx="10"/>
          </p:nvPr>
        </p:nvSpPr>
        <p:spPr/>
        <p:txBody>
          <a:bodyPr/>
          <a:lstStyle/>
          <a:p>
            <a:fld id="{4615793A-3ABC-4145-B514-6CBA38275AA6}" type="slidenum">
              <a:rPr lang="en-US" smtClean="0"/>
              <a:t>5</a:t>
            </a:fld>
            <a:endParaRPr lang="en-US"/>
          </a:p>
        </p:txBody>
      </p:sp>
    </p:spTree>
    <p:extLst>
      <p:ext uri="{BB962C8B-B14F-4D97-AF65-F5344CB8AC3E}">
        <p14:creationId xmlns:p14="http://schemas.microsoft.com/office/powerpoint/2010/main" val="264773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 want to introduce the likelihood function for the Chang </a:t>
            </a:r>
            <a:r>
              <a:rPr lang="en-US" baseline="0" dirty="0" err="1" smtClean="0"/>
              <a:t>Bodt</a:t>
            </a:r>
            <a:r>
              <a:rPr lang="en-US" baseline="0" dirty="0" smtClean="0"/>
              <a:t> model when the mechanism is known.</a:t>
            </a:r>
          </a:p>
          <a:p>
            <a:r>
              <a:rPr lang="en-US" baseline="0" dirty="0" smtClean="0"/>
              <a:t>Why is the likelihood function important?</a:t>
            </a:r>
            <a:endParaRPr lang="en-US" dirty="0" smtClean="0"/>
          </a:p>
          <a:p>
            <a:pPr marL="171450" indent="-171450">
              <a:buFontTx/>
              <a:buChar char="-"/>
            </a:pPr>
            <a:r>
              <a:rPr lang="en-US" dirty="0" smtClean="0"/>
              <a:t>Maximum likelihood techniques</a:t>
            </a:r>
            <a:r>
              <a:rPr lang="en-US" baseline="0" dirty="0" smtClean="0"/>
              <a:t> are used to iteratively determine the parameter estimates.</a:t>
            </a:r>
          </a:p>
          <a:p>
            <a:pPr marL="171450" indent="-171450">
              <a:buFontTx/>
              <a:buChar char="-"/>
            </a:pPr>
            <a:r>
              <a:rPr lang="en-US" baseline="0" dirty="0" smtClean="0"/>
              <a:t>This work focuses on the a D-optimal method for shot velocity selection.  D-optimal methods select points to maximize the determinant of the information matrix.  The information matrix is negative the expectation of the second derivative of the log-likelihood function.</a:t>
            </a:r>
          </a:p>
          <a:p>
            <a:pPr marL="171450" indent="-171450">
              <a:buFontTx/>
              <a:buChar char="-"/>
            </a:pPr>
            <a:r>
              <a:rPr lang="en-US" baseline="0" dirty="0" smtClean="0"/>
              <a:t>So the likelihood function provides the foundation for the test method and the analysis.</a:t>
            </a:r>
          </a:p>
          <a:p>
            <a:pPr marL="0" indent="0">
              <a:buFontTx/>
              <a:buNone/>
            </a:pPr>
            <a:r>
              <a:rPr lang="en-US" baseline="0" dirty="0" smtClean="0"/>
              <a:t>Let’s start going through some of the equations.</a:t>
            </a:r>
          </a:p>
          <a:p>
            <a:pPr marL="171450" indent="-171450">
              <a:buFontTx/>
              <a:buChar char="-"/>
            </a:pPr>
            <a:r>
              <a:rPr lang="en-US" baseline="0" dirty="0" smtClean="0"/>
              <a:t>y=1 denotes a complete penetration.  Conversely, y=0 is a partial penetration.</a:t>
            </a:r>
          </a:p>
          <a:p>
            <a:pPr marL="171450" indent="-171450">
              <a:buFontTx/>
              <a:buChar char="-"/>
            </a:pPr>
            <a:r>
              <a:rPr lang="en-US" baseline="0" dirty="0" smtClean="0"/>
              <a:t>Following the same approach, m=0 denotes the first mechanism and m=1 denotes the second mechanism.</a:t>
            </a:r>
          </a:p>
          <a:p>
            <a:pPr marL="171450" indent="-171450">
              <a:buFontTx/>
              <a:buChar char="-"/>
            </a:pPr>
            <a:r>
              <a:rPr lang="en-US" baseline="0" dirty="0" smtClean="0"/>
              <a:t>With that said, p1 is the probability of a complete penetration for the first mechanism, p2 is the probability of penetration for the second mechanism, and pm is the probability of obtaining the second mechanism.  These are all assumed to be functions of velocity, in our examples they will follow the logistic distribution, and will each have two parameters:  mu and a scale parameter.  The model therefore has a total of six parameters.</a:t>
            </a:r>
          </a:p>
          <a:p>
            <a:pPr marL="0" indent="0">
              <a:buFontTx/>
              <a:buNone/>
            </a:pPr>
            <a:r>
              <a:rPr lang="en-US" baseline="0" dirty="0" smtClean="0"/>
              <a:t>The confusion matrix shows the probability for each of the four possibilities.  For our shatter gap example, probability of an intact partial, probability of an intact complete, probability of a shattered partial, and probability of a shattered complete.</a:t>
            </a:r>
          </a:p>
          <a:p>
            <a:pPr marL="0" indent="0">
              <a:buFontTx/>
              <a:buNone/>
            </a:pPr>
            <a:r>
              <a:rPr lang="en-US" baseline="0" dirty="0" smtClean="0"/>
              <a:t>Note the equation on the margin for a complete penetration, is the equation used to generate the response curve from a couple of slides ago.</a:t>
            </a:r>
          </a:p>
          <a:p>
            <a:pPr marL="0" indent="0">
              <a:buFontTx/>
              <a:buNone/>
            </a:pPr>
            <a:r>
              <a:rPr lang="en-US" baseline="0" dirty="0" smtClean="0"/>
              <a:t>The likelihood function is simply the product of all the probabilities for the data and parameter estimates.</a:t>
            </a:r>
          </a:p>
          <a:p>
            <a:pPr marL="0" indent="0">
              <a:buFontTx/>
              <a:buNone/>
            </a:pPr>
            <a:r>
              <a:rPr lang="en-US" baseline="0" dirty="0" smtClean="0"/>
              <a:t>In practice we use the log-likelihood shown at the bottom.</a:t>
            </a:r>
          </a:p>
          <a:p>
            <a:pPr marL="0" indent="0">
              <a:buFontTx/>
              <a:buNone/>
            </a:pPr>
            <a:r>
              <a:rPr lang="en-US" baseline="0" dirty="0" smtClean="0"/>
              <a:t>A couple other things to notice: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Knowing the mechanism allows us to simplify the problem quite a bit.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Fortran code presented by Chang and </a:t>
            </a:r>
            <a:r>
              <a:rPr lang="en-US" baseline="0" dirty="0" err="1" smtClean="0"/>
              <a:t>Bodt</a:t>
            </a:r>
            <a:r>
              <a:rPr lang="en-US" baseline="0" dirty="0" smtClean="0"/>
              <a:t> indicates that this is generally the form that they used with a simplifying assumption of setting the scale parameter based on the step size they chose for the up-and-down method.  They then solved for each of the three values of mu.</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4615793A-3ABC-4145-B514-6CBA38275AA6}" type="slidenum">
              <a:rPr lang="en-US" smtClean="0"/>
              <a:t>6</a:t>
            </a:fld>
            <a:endParaRPr lang="en-US"/>
          </a:p>
        </p:txBody>
      </p:sp>
    </p:spTree>
    <p:extLst>
      <p:ext uri="{BB962C8B-B14F-4D97-AF65-F5344CB8AC3E}">
        <p14:creationId xmlns:p14="http://schemas.microsoft.com/office/powerpoint/2010/main" val="2665677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just mentioned, knowing</a:t>
            </a:r>
            <a:r>
              <a:rPr lang="en-US" baseline="0" dirty="0" smtClean="0"/>
              <a:t> the mechanism allows us to simplify the model into three separate GLMs.</a:t>
            </a:r>
          </a:p>
          <a:p>
            <a:r>
              <a:rPr lang="en-US" baseline="0" dirty="0" smtClean="0"/>
              <a:t>To obtain unique estimates, there needs to be a zone of mixed results:</a:t>
            </a:r>
          </a:p>
          <a:p>
            <a:pPr marL="171450" indent="-171450">
              <a:buFontTx/>
              <a:buChar char="-"/>
            </a:pPr>
            <a:r>
              <a:rPr lang="en-US" baseline="0" dirty="0" smtClean="0"/>
              <a:t>Overlap of partials and completes for the first mechanism.</a:t>
            </a:r>
          </a:p>
          <a:p>
            <a:pPr marL="171450" indent="-171450">
              <a:buFontTx/>
              <a:buChar char="-"/>
            </a:pPr>
            <a:r>
              <a:rPr lang="en-US" baseline="0" dirty="0" smtClean="0"/>
              <a:t>Overlap of partials and completes for the second mechanism.</a:t>
            </a:r>
          </a:p>
          <a:p>
            <a:pPr marL="171450" indent="-171450">
              <a:buFontTx/>
              <a:buChar char="-"/>
            </a:pPr>
            <a:r>
              <a:rPr lang="en-US" baseline="0" dirty="0" smtClean="0"/>
              <a:t>Overlap between mechanisms.</a:t>
            </a:r>
          </a:p>
          <a:p>
            <a:pPr marL="0" indent="0">
              <a:buFontTx/>
              <a:buNone/>
            </a:pPr>
            <a:r>
              <a:rPr lang="en-US" baseline="0" dirty="0" smtClean="0"/>
              <a:t>Once we obtain the three ZMRs unique parameters are determined and the next shot is at the D-optimal point.</a:t>
            </a:r>
            <a:endParaRPr lang="en-US" dirty="0"/>
          </a:p>
        </p:txBody>
      </p:sp>
      <p:sp>
        <p:nvSpPr>
          <p:cNvPr id="4" name="Slide Number Placeholder 3"/>
          <p:cNvSpPr>
            <a:spLocks noGrp="1"/>
          </p:cNvSpPr>
          <p:nvPr>
            <p:ph type="sldNum" sz="quarter" idx="10"/>
          </p:nvPr>
        </p:nvSpPr>
        <p:spPr/>
        <p:txBody>
          <a:bodyPr/>
          <a:lstStyle/>
          <a:p>
            <a:fld id="{4615793A-3ABC-4145-B514-6CBA38275AA6}" type="slidenum">
              <a:rPr lang="en-US" smtClean="0"/>
              <a:t>7</a:t>
            </a:fld>
            <a:endParaRPr lang="en-US"/>
          </a:p>
        </p:txBody>
      </p:sp>
    </p:spTree>
    <p:extLst>
      <p:ext uri="{BB962C8B-B14F-4D97-AF65-F5344CB8AC3E}">
        <p14:creationId xmlns:p14="http://schemas.microsoft.com/office/powerpoint/2010/main" val="3790163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Shown is an</a:t>
            </a:r>
            <a:r>
              <a:rPr lang="en-US" baseline="0" dirty="0" smtClean="0"/>
              <a:t> example of a known mechanism.</a:t>
            </a:r>
          </a:p>
          <a:p>
            <a:r>
              <a:rPr lang="en-US" baseline="0" dirty="0" smtClean="0"/>
              <a:t>On the left axis is the probability of penetration vs velocity.  In blue is the individual data points and the response curve under the Chang </a:t>
            </a:r>
            <a:r>
              <a:rPr lang="en-US" baseline="0" dirty="0" err="1" smtClean="0"/>
              <a:t>Bodt</a:t>
            </a:r>
            <a:r>
              <a:rPr lang="en-US" baseline="0" dirty="0" smtClean="0"/>
              <a:t> model.</a:t>
            </a:r>
          </a:p>
          <a:p>
            <a:r>
              <a:rPr lang="en-US" baseline="0" dirty="0" smtClean="0"/>
              <a:t>On the right axis is the determinant of the information matrix as a function of the next shot velocity.  Recall that the D-optimal method attempts to select points that maximize the determinant of the information matrix, so for our example the next shot would be 255 m/s.  Shown here there are 4 peaks, but there can be up to 6.</a:t>
            </a:r>
            <a:endParaRPr lang="en-US" dirty="0"/>
          </a:p>
        </p:txBody>
      </p:sp>
      <p:sp>
        <p:nvSpPr>
          <p:cNvPr id="4" name="Slide Number Placeholder 3"/>
          <p:cNvSpPr>
            <a:spLocks noGrp="1"/>
          </p:cNvSpPr>
          <p:nvPr>
            <p:ph type="sldNum" sz="quarter" idx="10"/>
          </p:nvPr>
        </p:nvSpPr>
        <p:spPr/>
        <p:txBody>
          <a:bodyPr/>
          <a:lstStyle/>
          <a:p>
            <a:fld id="{4615793A-3ABC-4145-B514-6CBA38275AA6}" type="slidenum">
              <a:rPr lang="en-US" smtClean="0"/>
              <a:t>8</a:t>
            </a:fld>
            <a:endParaRPr lang="en-US"/>
          </a:p>
        </p:txBody>
      </p:sp>
    </p:spTree>
    <p:extLst>
      <p:ext uri="{BB962C8B-B14F-4D97-AF65-F5344CB8AC3E}">
        <p14:creationId xmlns:p14="http://schemas.microsoft.com/office/powerpoint/2010/main" val="189167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evaluate the performance of this new test method, a simulation study was conducted.</a:t>
            </a:r>
          </a:p>
          <a:p>
            <a:r>
              <a:rPr lang="en-US" baseline="0" dirty="0" smtClean="0"/>
              <a:t>Four truth sets were explored.</a:t>
            </a:r>
          </a:p>
          <a:p>
            <a:r>
              <a:rPr lang="en-US" baseline="0" dirty="0" smtClean="0"/>
              <a:t>In this case, the </a:t>
            </a:r>
            <a:r>
              <a:rPr lang="en-US" baseline="0" dirty="0" err="1" smtClean="0"/>
              <a:t>mus</a:t>
            </a:r>
            <a:r>
              <a:rPr lang="en-US" baseline="0" dirty="0" smtClean="0"/>
              <a:t> for the mechanisms are symmetric about the mu for pm with deltas varying from 1 to 4.  The underlying scale parameters are all equal.</a:t>
            </a:r>
          </a:p>
          <a:p>
            <a:r>
              <a:rPr lang="en-US" baseline="0" dirty="0" smtClean="0"/>
              <a:t>Probabilities p1, p2, and pm all followed a logistic distribution.</a:t>
            </a:r>
          </a:p>
          <a:p>
            <a:r>
              <a:rPr lang="en-US" baseline="0" dirty="0" smtClean="0"/>
              <a:t>Initial guesses are exact.</a:t>
            </a:r>
          </a:p>
          <a:p>
            <a:r>
              <a:rPr lang="en-US" baseline="0" dirty="0" smtClean="0"/>
              <a:t>Sample sizes were varied from 40 to 100 in increments of 20.</a:t>
            </a:r>
          </a:p>
          <a:p>
            <a:endParaRPr lang="en-US" dirty="0"/>
          </a:p>
        </p:txBody>
      </p:sp>
      <p:sp>
        <p:nvSpPr>
          <p:cNvPr id="4" name="Slide Number Placeholder 3"/>
          <p:cNvSpPr>
            <a:spLocks noGrp="1"/>
          </p:cNvSpPr>
          <p:nvPr>
            <p:ph type="sldNum" sz="quarter" idx="10"/>
          </p:nvPr>
        </p:nvSpPr>
        <p:spPr/>
        <p:txBody>
          <a:bodyPr/>
          <a:lstStyle/>
          <a:p>
            <a:fld id="{4615793A-3ABC-4145-B514-6CBA38275AA6}" type="slidenum">
              <a:rPr lang="en-US" smtClean="0"/>
              <a:t>9</a:t>
            </a:fld>
            <a:endParaRPr lang="en-US"/>
          </a:p>
        </p:txBody>
      </p:sp>
    </p:spTree>
    <p:extLst>
      <p:ext uri="{BB962C8B-B14F-4D97-AF65-F5344CB8AC3E}">
        <p14:creationId xmlns:p14="http://schemas.microsoft.com/office/powerpoint/2010/main" val="37033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698" y="274638"/>
            <a:ext cx="6544101"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   </a:t>
            </a:r>
            <a:fld id="{447C2784-1EF7-486D-B421-B207EB582A50}" type="slidenum">
              <a:rPr lang="en-US"/>
              <a:pPr>
                <a:defRPr/>
              </a:pPr>
              <a:t>‹#›</a:t>
            </a:fld>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a:t>
            </a:r>
            <a:fld id="{E2324FC3-31E0-41F8-88DD-5B84450FFD2F}" type="slidenum">
              <a:rPr lang="en-US"/>
              <a:pPr>
                <a:defRPr/>
              </a:pPr>
              <a:t>‹#›</a:t>
            </a:fld>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15403" y="274638"/>
            <a:ext cx="6571396"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   </a:t>
            </a:r>
            <a:fld id="{C40D6AA4-21E4-4CEE-8365-8502181F30E5}" type="slidenum">
              <a:rPr lang="en-US"/>
              <a:pPr>
                <a:defRPr/>
              </a:pPr>
              <a:t>‹#›</a:t>
            </a:fld>
            <a:endParaRPr lang="en-US"/>
          </a:p>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15403" y="274638"/>
            <a:ext cx="6571396"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   </a:t>
            </a:r>
            <a:fld id="{A376B8CD-D165-4AE9-8739-0AEF8E26BBC0}" type="slidenum">
              <a:rPr lang="en-US"/>
              <a:pPr>
                <a:defRPr/>
              </a:pPr>
              <a:t>‹#›</a:t>
            </a:fld>
            <a:endParaRPr lang="en-US"/>
          </a:p>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15403" y="274638"/>
            <a:ext cx="6571396"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   </a:t>
            </a:r>
            <a:fld id="{1513773E-1FBA-4603-8FE7-20A4824CBD5E}" type="slidenum">
              <a:rPr lang="en-US"/>
              <a:pPr>
                <a:defRPr/>
              </a:pPr>
              <a:t>‹#›</a:t>
            </a:fld>
            <a:endParaRPr lang="en-US"/>
          </a:p>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   </a:t>
            </a:r>
            <a:fld id="{50800D28-396E-42D5-9D5E-14B8CE595EFF}" type="slidenum">
              <a:rPr lang="en-US"/>
              <a:pPr>
                <a:defRPr/>
              </a:pPr>
              <a:t>‹#›</a:t>
            </a:fld>
            <a:endParaRPr lang="en-US"/>
          </a:p>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   </a:t>
            </a:r>
            <a:fld id="{C2CD42A1-0BB5-436C-998C-94FA23BCD82E}" type="slidenum">
              <a:rPr lang="en-US"/>
              <a:pPr>
                <a:defRPr/>
              </a:pPr>
              <a:t>‹#›</a:t>
            </a:fld>
            <a:endParaRPr lang="en-US"/>
          </a:p>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   </a:t>
            </a:r>
            <a:fld id="{CA562143-AD37-4146-A0B4-706030D1E314}" type="slidenum">
              <a:rPr lang="en-US"/>
              <a:pPr>
                <a:defRPr/>
              </a:pPr>
              <a:t>‹#›</a:t>
            </a:fld>
            <a:endParaRPr lang="en-US"/>
          </a:p>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ustom Layout">
    <p:bg>
      <p:bgRef idx="1001">
        <a:schemeClr val="bg1"/>
      </p:bgRef>
    </p:bg>
    <p:spTree>
      <p:nvGrpSpPr>
        <p:cNvPr id="1" name=""/>
        <p:cNvGrpSpPr/>
        <p:nvPr/>
      </p:nvGrpSpPr>
      <p:grpSpPr>
        <a:xfrm>
          <a:off x="0" y="0"/>
          <a:ext cx="0" cy="0"/>
          <a:chOff x="0" y="0"/>
          <a:chExt cx="0" cy="0"/>
        </a:xfrm>
      </p:grpSpPr>
      <p:pic>
        <p:nvPicPr>
          <p:cNvPr id="13" name="Picture 12"/>
          <p:cNvPicPr/>
          <p:nvPr userDrawn="1"/>
        </p:nvPicPr>
        <p:blipFill>
          <a:blip r:embed="rId2" cstate="print">
            <a:extLst>
              <a:ext uri="{28A0092B-C50C-407E-A947-70E740481C1C}">
                <a14:useLocalDpi xmlns:a14="http://schemas.microsoft.com/office/drawing/2010/main" val="0"/>
              </a:ext>
            </a:extLst>
          </a:blip>
          <a:stretch>
            <a:fillRect/>
          </a:stretch>
        </p:blipFill>
        <p:spPr>
          <a:xfrm>
            <a:off x="7011799" y="567313"/>
            <a:ext cx="603504" cy="603504"/>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2930" y="567313"/>
            <a:ext cx="873709" cy="603504"/>
          </a:xfrm>
          <a:prstGeom prst="rect">
            <a:avLst/>
          </a:prstGeom>
        </p:spPr>
      </p:pic>
      <p:cxnSp>
        <p:nvCxnSpPr>
          <p:cNvPr id="6" name="Straight Connector 5"/>
          <p:cNvCxnSpPr/>
          <p:nvPr userDrawn="1"/>
        </p:nvCxnSpPr>
        <p:spPr>
          <a:xfrm>
            <a:off x="7779422" y="373101"/>
            <a:ext cx="8255" cy="10433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USARMY_SM.gif"/>
          <p:cNvPicPr>
            <a:picLocks noChangeAspect="1"/>
          </p:cNvPicPr>
          <p:nvPr userDrawn="1"/>
        </p:nvPicPr>
        <p:blipFill>
          <a:blip r:embed="rId4" cstate="print"/>
          <a:stretch>
            <a:fillRect/>
          </a:stretch>
        </p:blipFill>
        <p:spPr>
          <a:xfrm>
            <a:off x="235669" y="267593"/>
            <a:ext cx="1035096" cy="120761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57150" y="6627813"/>
            <a:ext cx="2133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00" smtClean="0">
                <a:latin typeface="Arial" charset="0"/>
              </a:defRPr>
            </a:lvl1pPr>
          </a:lstStyle>
          <a:p>
            <a:pPr>
              <a:defRPr/>
            </a:pPr>
            <a:r>
              <a:rPr lang="en-US"/>
              <a:t>   </a:t>
            </a:r>
            <a:fld id="{E84EF992-0480-4283-B621-1CDCD196EF9B}" type="slidenum">
              <a:rPr lang="en-US"/>
              <a:pPr>
                <a:defRPr/>
              </a:pPr>
              <a:t>‹#›</a:t>
            </a:fld>
            <a:endParaRPr lang="en-US"/>
          </a:p>
          <a:p>
            <a:pPr>
              <a:defRPr/>
            </a:pPr>
            <a:endParaRPr lang="en-US"/>
          </a:p>
        </p:txBody>
      </p:sp>
      <p:sp>
        <p:nvSpPr>
          <p:cNvPr id="1030" name="Rectangle 6"/>
          <p:cNvSpPr>
            <a:spLocks noGrp="1" noChangeArrowheads="1"/>
          </p:cNvSpPr>
          <p:nvPr>
            <p:ph type="sldNum" sz="quarter" idx="4"/>
          </p:nvPr>
        </p:nvSpPr>
        <p:spPr bwMode="auto">
          <a:xfrm>
            <a:off x="2254250" y="6630988"/>
            <a:ext cx="2133600" cy="182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2" r:id="rId3"/>
    <p:sldLayoutId id="2147483653" r:id="rId4"/>
    <p:sldLayoutId id="2147483654" r:id="rId5"/>
    <p:sldLayoutId id="2147483655" r:id="rId6"/>
    <p:sldLayoutId id="2147483656" r:id="rId7"/>
    <p:sldLayoutId id="2147483657" r:id="rId8"/>
    <p:sldLayoutId id="2147483660" r:id="rId9"/>
  </p:sldLayoutIdLst>
  <p:hf sldNum="0" hdr="0" ftr="0"/>
  <p:txStyles>
    <p:titleStyle>
      <a:lvl1pPr algn="l" rtl="0" eaLnBrk="0" fontAlgn="base" hangingPunct="0">
        <a:spcBef>
          <a:spcPct val="0"/>
        </a:spcBef>
        <a:spcAft>
          <a:spcPct val="0"/>
        </a:spcAft>
        <a:defRPr sz="4000" b="1">
          <a:solidFill>
            <a:srgbClr val="82786F"/>
          </a:solidFill>
          <a:latin typeface="+mj-lt"/>
          <a:ea typeface="+mj-ea"/>
          <a:cs typeface="+mj-cs"/>
        </a:defRPr>
      </a:lvl1pPr>
      <a:lvl2pPr algn="ctr" rtl="0" eaLnBrk="0" fontAlgn="base" hangingPunct="0">
        <a:spcBef>
          <a:spcPct val="0"/>
        </a:spcBef>
        <a:spcAft>
          <a:spcPct val="0"/>
        </a:spcAft>
        <a:defRPr sz="4000" b="1">
          <a:solidFill>
            <a:schemeClr val="tx2"/>
          </a:solidFill>
          <a:latin typeface="Arial Narrow" pitchFamily="34" charset="0"/>
        </a:defRPr>
      </a:lvl2pPr>
      <a:lvl3pPr algn="ctr" rtl="0" eaLnBrk="0" fontAlgn="base" hangingPunct="0">
        <a:spcBef>
          <a:spcPct val="0"/>
        </a:spcBef>
        <a:spcAft>
          <a:spcPct val="0"/>
        </a:spcAft>
        <a:defRPr sz="4000" b="1">
          <a:solidFill>
            <a:schemeClr val="tx2"/>
          </a:solidFill>
          <a:latin typeface="Arial Narrow" pitchFamily="34" charset="0"/>
        </a:defRPr>
      </a:lvl3pPr>
      <a:lvl4pPr algn="ctr" rtl="0" eaLnBrk="0" fontAlgn="base" hangingPunct="0">
        <a:spcBef>
          <a:spcPct val="0"/>
        </a:spcBef>
        <a:spcAft>
          <a:spcPct val="0"/>
        </a:spcAft>
        <a:defRPr sz="4000" b="1">
          <a:solidFill>
            <a:schemeClr val="tx2"/>
          </a:solidFill>
          <a:latin typeface="Arial Narrow" pitchFamily="34" charset="0"/>
        </a:defRPr>
      </a:lvl4pPr>
      <a:lvl5pPr algn="ctr" rtl="0" eaLnBrk="0" fontAlgn="base" hangingPunct="0">
        <a:spcBef>
          <a:spcPct val="0"/>
        </a:spcBef>
        <a:spcAft>
          <a:spcPct val="0"/>
        </a:spcAft>
        <a:defRPr sz="4000" b="1">
          <a:solidFill>
            <a:schemeClr val="tx2"/>
          </a:solidFill>
          <a:latin typeface="Arial Narrow" pitchFamily="34" charset="0"/>
        </a:defRPr>
      </a:lvl5pPr>
      <a:lvl6pPr marL="457200" algn="ctr" rtl="0" fontAlgn="base">
        <a:spcBef>
          <a:spcPct val="0"/>
        </a:spcBef>
        <a:spcAft>
          <a:spcPct val="0"/>
        </a:spcAft>
        <a:defRPr sz="4000" b="1">
          <a:solidFill>
            <a:schemeClr val="tx2"/>
          </a:solidFill>
          <a:latin typeface="Arial Narrow" pitchFamily="34" charset="0"/>
        </a:defRPr>
      </a:lvl6pPr>
      <a:lvl7pPr marL="914400" algn="ctr" rtl="0" fontAlgn="base">
        <a:spcBef>
          <a:spcPct val="0"/>
        </a:spcBef>
        <a:spcAft>
          <a:spcPct val="0"/>
        </a:spcAft>
        <a:defRPr sz="4000" b="1">
          <a:solidFill>
            <a:schemeClr val="tx2"/>
          </a:solidFill>
          <a:latin typeface="Arial Narrow" pitchFamily="34" charset="0"/>
        </a:defRPr>
      </a:lvl7pPr>
      <a:lvl8pPr marL="1371600" algn="ctr" rtl="0" fontAlgn="base">
        <a:spcBef>
          <a:spcPct val="0"/>
        </a:spcBef>
        <a:spcAft>
          <a:spcPct val="0"/>
        </a:spcAft>
        <a:defRPr sz="4000" b="1">
          <a:solidFill>
            <a:schemeClr val="tx2"/>
          </a:solidFill>
          <a:latin typeface="Arial Narrow" pitchFamily="34" charset="0"/>
        </a:defRPr>
      </a:lvl8pPr>
      <a:lvl9pPr marL="1828800" algn="ctr" rtl="0" fontAlgn="base">
        <a:spcBef>
          <a:spcPct val="0"/>
        </a:spcBef>
        <a:spcAft>
          <a:spcPct val="0"/>
        </a:spcAft>
        <a:defRPr sz="40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None/>
        <a:defRPr sz="3200">
          <a:solidFill>
            <a:srgbClr val="82786F"/>
          </a:solidFill>
          <a:latin typeface="+mn-lt"/>
          <a:ea typeface="+mn-ea"/>
          <a:cs typeface="+mn-cs"/>
        </a:defRPr>
      </a:lvl1pPr>
      <a:lvl2pPr marL="742950" indent="-285750" algn="l" rtl="0" eaLnBrk="0" fontAlgn="base" hangingPunct="0">
        <a:spcBef>
          <a:spcPct val="20000"/>
        </a:spcBef>
        <a:spcAft>
          <a:spcPct val="0"/>
        </a:spcAft>
        <a:buFont typeface="Arial Narrow" pitchFamily="34" charset="0"/>
        <a:buChar char="―"/>
        <a:defRPr sz="2800">
          <a:solidFill>
            <a:srgbClr val="82786F"/>
          </a:solidFill>
          <a:latin typeface="+mn-lt"/>
        </a:defRPr>
      </a:lvl2pPr>
      <a:lvl3pPr marL="1143000" indent="-228600" algn="l" rtl="0" eaLnBrk="0" fontAlgn="base" hangingPunct="0">
        <a:spcBef>
          <a:spcPct val="20000"/>
        </a:spcBef>
        <a:spcAft>
          <a:spcPct val="0"/>
        </a:spcAft>
        <a:buChar char="•"/>
        <a:defRPr sz="2400">
          <a:solidFill>
            <a:srgbClr val="82786F"/>
          </a:solidFill>
          <a:latin typeface="+mn-lt"/>
        </a:defRPr>
      </a:lvl3pPr>
      <a:lvl4pPr marL="1600200" indent="-228600" algn="l" rtl="0" eaLnBrk="0" fontAlgn="base" hangingPunct="0">
        <a:spcBef>
          <a:spcPct val="20000"/>
        </a:spcBef>
        <a:spcAft>
          <a:spcPct val="0"/>
        </a:spcAft>
        <a:buFont typeface="Arial Narrow" pitchFamily="34" charset="0"/>
        <a:buChar char="–"/>
        <a:defRPr sz="2000">
          <a:solidFill>
            <a:srgbClr val="82786F"/>
          </a:solidFill>
          <a:latin typeface="+mn-lt"/>
        </a:defRPr>
      </a:lvl4pPr>
      <a:lvl5pPr marL="2057400" indent="-228600" algn="l" rtl="0" eaLnBrk="0" fontAlgn="base" hangingPunct="0">
        <a:spcBef>
          <a:spcPct val="20000"/>
        </a:spcBef>
        <a:spcAft>
          <a:spcPct val="0"/>
        </a:spcAft>
        <a:buFont typeface="Arial Narrow" pitchFamily="34" charset="0"/>
        <a:buChar char="»"/>
        <a:defRPr sz="2000">
          <a:solidFill>
            <a:srgbClr val="82786F"/>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926274" y="2410491"/>
            <a:ext cx="6400802" cy="1498868"/>
          </a:xfrm>
          <a:prstGeom prst="rect">
            <a:avLst/>
          </a:prstGeom>
        </p:spPr>
        <p:txBody>
          <a:bodyPr/>
          <a:lstStyle/>
          <a:p>
            <a:pPr algn="l">
              <a:defRPr/>
            </a:pPr>
            <a:r>
              <a:rPr lang="en-US" sz="2000" dirty="0" smtClean="0">
                <a:solidFill>
                  <a:schemeClr val="tx1"/>
                </a:solidFill>
              </a:rPr>
              <a:t>U.S. ARMY ABERDEEN TEST CENTER</a:t>
            </a:r>
            <a:endParaRPr sz="2000" dirty="0">
              <a:solidFill>
                <a:schemeClr val="tx1"/>
              </a:solidFill>
            </a:endParaRPr>
          </a:p>
        </p:txBody>
      </p:sp>
      <p:sp>
        <p:nvSpPr>
          <p:cNvPr id="17410" name="Text Placeholder 2"/>
          <p:cNvSpPr>
            <a:spLocks noGrp="1"/>
          </p:cNvSpPr>
          <p:nvPr>
            <p:ph type="body" sz="quarter" idx="4294967295"/>
          </p:nvPr>
        </p:nvSpPr>
        <p:spPr>
          <a:xfrm>
            <a:off x="908338" y="3064292"/>
            <a:ext cx="6858000" cy="1371600"/>
          </a:xfrm>
          <a:prstGeom prst="rect">
            <a:avLst/>
          </a:prstGeom>
        </p:spPr>
        <p:txBody>
          <a:bodyPr/>
          <a:lstStyle/>
          <a:p>
            <a:pPr marL="0" indent="0"/>
            <a:r>
              <a:rPr lang="en-US" b="1" dirty="0" smtClean="0">
                <a:solidFill>
                  <a:schemeClr val="tx1"/>
                </a:solidFill>
                <a:ea typeface="ＭＳ Ｐゴシック" pitchFamily="34" charset="-128"/>
              </a:rPr>
              <a:t>D-Optimally Based Sequential Test Method for Ballistic Limit Testing with a Change in Mechanism</a:t>
            </a:r>
            <a:endParaRPr b="1" dirty="0">
              <a:solidFill>
                <a:schemeClr val="tx1"/>
              </a:solidFill>
              <a:ea typeface="ＭＳ Ｐゴシック" pitchFamily="34" charset="-128"/>
            </a:endParaRPr>
          </a:p>
          <a:p>
            <a:pPr marL="0" indent="0"/>
            <a:r>
              <a:rPr lang="en-US" sz="2000" b="1" dirty="0" smtClean="0">
                <a:solidFill>
                  <a:schemeClr val="tx1"/>
                </a:solidFill>
                <a:ea typeface="ＭＳ Ｐゴシック" pitchFamily="34" charset="-128"/>
              </a:rPr>
              <a:t>Apr 2020</a:t>
            </a:r>
            <a:endParaRPr sz="2000" b="1" dirty="0">
              <a:solidFill>
                <a:schemeClr val="tx1"/>
              </a:solidFill>
              <a:ea typeface="ＭＳ Ｐゴシック" pitchFamily="34" charset="-128"/>
            </a:endParaRPr>
          </a:p>
        </p:txBody>
      </p:sp>
      <p:sp>
        <p:nvSpPr>
          <p:cNvPr id="2" name="TextBox 1"/>
          <p:cNvSpPr txBox="1"/>
          <p:nvPr/>
        </p:nvSpPr>
        <p:spPr>
          <a:xfrm>
            <a:off x="926274" y="5252132"/>
            <a:ext cx="3899425" cy="369332"/>
          </a:xfrm>
          <a:prstGeom prst="rect">
            <a:avLst/>
          </a:prstGeom>
          <a:noFill/>
        </p:spPr>
        <p:txBody>
          <a:bodyPr wrap="square" rtlCol="0">
            <a:spAutoFit/>
          </a:bodyPr>
          <a:lstStyle/>
          <a:p>
            <a:r>
              <a:rPr lang="en-US" dirty="0" smtClean="0">
                <a:latin typeface="+mj-lt"/>
              </a:rPr>
              <a:t>LEONARD C. LOMBARDO</a:t>
            </a:r>
            <a:endParaRPr lang="en-US" dirty="0">
              <a:latin typeface="+mj-lt"/>
            </a:endParaRPr>
          </a:p>
        </p:txBody>
      </p:sp>
      <p:sp>
        <p:nvSpPr>
          <p:cNvPr id="3" name="TextBox 2"/>
          <p:cNvSpPr txBox="1"/>
          <p:nvPr/>
        </p:nvSpPr>
        <p:spPr>
          <a:xfrm>
            <a:off x="3865830" y="45269"/>
            <a:ext cx="1428596" cy="369332"/>
          </a:xfrm>
          <a:prstGeom prst="rect">
            <a:avLst/>
          </a:prstGeom>
          <a:noFill/>
        </p:spPr>
        <p:txBody>
          <a:bodyPr wrap="none" rtlCol="0">
            <a:spAutoFit/>
          </a:bodyPr>
          <a:lstStyle/>
          <a:p>
            <a:r>
              <a:rPr lang="en-US" dirty="0" smtClean="0"/>
              <a:t>Unclassified</a:t>
            </a:r>
            <a:endParaRPr lang="en-US" dirty="0"/>
          </a:p>
        </p:txBody>
      </p:sp>
      <p:sp>
        <p:nvSpPr>
          <p:cNvPr id="7" name="TextBox 6"/>
          <p:cNvSpPr txBox="1"/>
          <p:nvPr/>
        </p:nvSpPr>
        <p:spPr>
          <a:xfrm>
            <a:off x="3865830" y="6446757"/>
            <a:ext cx="1428596" cy="369332"/>
          </a:xfrm>
          <a:prstGeom prst="rect">
            <a:avLst/>
          </a:prstGeom>
          <a:noFill/>
        </p:spPr>
        <p:txBody>
          <a:bodyPr wrap="none" rtlCol="0">
            <a:spAutoFit/>
          </a:bodyPr>
          <a:lstStyle/>
          <a:p>
            <a:r>
              <a:rPr lang="en-US" dirty="0" smtClean="0"/>
              <a:t>Unclassified</a:t>
            </a:r>
            <a:endParaRPr lang="en-US" dirty="0"/>
          </a:p>
        </p:txBody>
      </p:sp>
    </p:spTree>
    <p:extLst>
      <p:ext uri="{BB962C8B-B14F-4D97-AF65-F5344CB8AC3E}">
        <p14:creationId xmlns:p14="http://schemas.microsoft.com/office/powerpoint/2010/main" val="201493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599" cy="1143000"/>
          </a:xfrm>
        </p:spPr>
        <p:txBody>
          <a:bodyPr/>
          <a:lstStyle/>
          <a:p>
            <a:pPr algn="ctr"/>
            <a:r>
              <a:rPr lang="en-US" dirty="0" smtClean="0">
                <a:solidFill>
                  <a:schemeClr val="tx1"/>
                </a:solidFill>
              </a:rPr>
              <a:t>Parameter Median Bias</a:t>
            </a:r>
            <a:endParaRPr lang="en-US"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   </a:t>
            </a:r>
            <a:fld id="{E2324FC3-31E0-41F8-88DD-5B84450FFD2F}" type="slidenum">
              <a:rPr lang="en-US" smtClean="0"/>
              <a:pPr>
                <a:defRPr/>
              </a:pPr>
              <a:t>10</a:t>
            </a:fld>
            <a:endParaRPr lang="en-US" smtClean="0"/>
          </a:p>
          <a:p>
            <a:pPr>
              <a:defRPr/>
            </a:pPr>
            <a:endParaRPr lang="en-US"/>
          </a:p>
        </p:txBody>
      </p:sp>
      <p:pic>
        <p:nvPicPr>
          <p:cNvPr id="8" name="Content Placeholder 7"/>
          <p:cNvPicPr>
            <a:picLocks noGrp="1" noChangeAspect="1"/>
          </p:cNvPicPr>
          <p:nvPr>
            <p:ph idx="1"/>
          </p:nvPr>
        </p:nvPicPr>
        <p:blipFill>
          <a:blip r:embed="rId3"/>
          <a:stretch>
            <a:fillRect/>
          </a:stretch>
        </p:blipFill>
        <p:spPr>
          <a:xfrm>
            <a:off x="914400" y="1188720"/>
            <a:ext cx="7315200" cy="5426013"/>
          </a:xfrm>
          <a:prstGeom prst="rect">
            <a:avLst/>
          </a:prstGeom>
        </p:spPr>
      </p:pic>
    </p:spTree>
    <p:extLst>
      <p:ext uri="{BB962C8B-B14F-4D97-AF65-F5344CB8AC3E}">
        <p14:creationId xmlns:p14="http://schemas.microsoft.com/office/powerpoint/2010/main" val="151839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599" cy="1143000"/>
          </a:xfrm>
        </p:spPr>
        <p:txBody>
          <a:bodyPr/>
          <a:lstStyle/>
          <a:p>
            <a:pPr algn="ctr"/>
            <a:r>
              <a:rPr lang="en-US" dirty="0" smtClean="0">
                <a:solidFill>
                  <a:schemeClr val="tx1"/>
                </a:solidFill>
              </a:rPr>
              <a:t>Parameter RMSE</a:t>
            </a:r>
            <a:endParaRPr lang="en-US"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   </a:t>
            </a:r>
            <a:fld id="{E2324FC3-31E0-41F8-88DD-5B84450FFD2F}" type="slidenum">
              <a:rPr lang="en-US" smtClean="0"/>
              <a:pPr>
                <a:defRPr/>
              </a:pPr>
              <a:t>11</a:t>
            </a:fld>
            <a:endParaRPr lang="en-US" smtClean="0"/>
          </a:p>
          <a:p>
            <a:pPr>
              <a:defRPr/>
            </a:pPr>
            <a:endParaRPr lang="en-US"/>
          </a:p>
        </p:txBody>
      </p:sp>
      <p:pic>
        <p:nvPicPr>
          <p:cNvPr id="2" name="Picture 1"/>
          <p:cNvPicPr>
            <a:picLocks noChangeAspect="1"/>
          </p:cNvPicPr>
          <p:nvPr/>
        </p:nvPicPr>
        <p:blipFill>
          <a:blip r:embed="rId3"/>
          <a:stretch>
            <a:fillRect/>
          </a:stretch>
        </p:blipFill>
        <p:spPr>
          <a:xfrm>
            <a:off x="914400" y="1188720"/>
            <a:ext cx="7315200" cy="5426013"/>
          </a:xfrm>
          <a:prstGeom prst="rect">
            <a:avLst/>
          </a:prstGeom>
        </p:spPr>
      </p:pic>
    </p:spTree>
    <p:extLst>
      <p:ext uri="{BB962C8B-B14F-4D97-AF65-F5344CB8AC3E}">
        <p14:creationId xmlns:p14="http://schemas.microsoft.com/office/powerpoint/2010/main" val="97856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599" cy="1143000"/>
          </a:xfrm>
        </p:spPr>
        <p:txBody>
          <a:bodyPr/>
          <a:lstStyle/>
          <a:p>
            <a:pPr algn="ctr"/>
            <a:r>
              <a:rPr lang="en-US" dirty="0" smtClean="0">
                <a:solidFill>
                  <a:schemeClr val="tx1"/>
                </a:solidFill>
              </a:rPr>
              <a:t>Likelihood Function for the Chang </a:t>
            </a:r>
            <a:r>
              <a:rPr lang="en-US" dirty="0" err="1" smtClean="0">
                <a:solidFill>
                  <a:schemeClr val="tx1"/>
                </a:solidFill>
              </a:rPr>
              <a:t>Bodt</a:t>
            </a:r>
            <a:r>
              <a:rPr lang="en-US" dirty="0" smtClean="0">
                <a:solidFill>
                  <a:schemeClr val="tx1"/>
                </a:solidFill>
              </a:rPr>
              <a:t> Model (Unknown Mechanism)</a:t>
            </a:r>
            <a:r>
              <a:rPr lang="en-US" baseline="30000" dirty="0" smtClean="0">
                <a:solidFill>
                  <a:schemeClr val="tx1"/>
                </a:solidFill>
              </a:rPr>
              <a:t>5</a:t>
            </a:r>
            <a:endParaRPr lang="en-US" sz="4400" baseline="30000" dirty="0">
              <a:solidFill>
                <a:schemeClr val="tx1"/>
              </a:solidFill>
            </a:endParaRPr>
          </a:p>
        </p:txBody>
      </p:sp>
      <mc:AlternateContent xmlns:mc="http://schemas.openxmlformats.org/markup-compatibility/2006" xmlns:a14="http://schemas.microsoft.com/office/drawing/2010/main">
        <mc:Choice Requires="a14">
          <p:graphicFrame>
            <p:nvGraphicFramePr>
              <p:cNvPr id="10" name="Content Placeholder 6"/>
              <p:cNvGraphicFramePr>
                <a:graphicFrameLocks noGrp="1"/>
              </p:cNvGraphicFramePr>
              <p:nvPr>
                <p:ph idx="1"/>
                <p:extLst/>
              </p:nvPr>
            </p:nvGraphicFramePr>
            <p:xfrm>
              <a:off x="365760" y="2926080"/>
              <a:ext cx="8412480" cy="2021840"/>
            </p:xfrm>
            <a:graphic>
              <a:graphicData uri="http://schemas.openxmlformats.org/drawingml/2006/table">
                <a:tbl>
                  <a:tblPr firstRow="1" bandRow="1">
                    <a:tableStyleId>{F5AB1C69-6EDB-4FF4-983F-18BD219EF322}</a:tableStyleId>
                  </a:tblPr>
                  <a:tblGrid>
                    <a:gridCol w="82296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3383280">
                      <a:extLst>
                        <a:ext uri="{9D8B030D-6E8A-4147-A177-3AD203B41FA5}">
                          <a16:colId xmlns:a16="http://schemas.microsoft.com/office/drawing/2014/main" val="20003"/>
                        </a:ext>
                      </a:extLst>
                    </a:gridCol>
                  </a:tblGrid>
                  <a:tr h="370840">
                    <a:tc>
                      <a:txBody>
                        <a:bodyPr/>
                        <a:lstStyle/>
                        <a:p>
                          <a:endParaRPr lang="en-US" b="0" dirty="0">
                            <a:solidFill>
                              <a:schemeClr val="tx1"/>
                            </a:solidFill>
                          </a:endParaRPr>
                        </a:p>
                      </a:txBody>
                      <a:tcPr marL="99114" marR="99114"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𝑚</m:t>
                                </m:r>
                                <m:r>
                                  <a:rPr lang="en-US" smtClean="0">
                                    <a:solidFill>
                                      <a:schemeClr val="tx1"/>
                                    </a:solidFill>
                                    <a:latin typeface="Cambria Math" panose="02040503050406030204" pitchFamily="18" charset="0"/>
                                  </a:rPr>
                                  <m:t>=0</m:t>
                                </m:r>
                              </m:oMath>
                            </m:oMathPara>
                          </a14:m>
                          <a:endParaRPr lang="en-US" b="0" dirty="0">
                            <a:solidFill>
                              <a:schemeClr val="tx1"/>
                            </a:solidFill>
                          </a:endParaRPr>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𝑚</m:t>
                                </m:r>
                                <m:r>
                                  <a:rPr lang="en-US" smtClean="0">
                                    <a:solidFill>
                                      <a:schemeClr val="tx1"/>
                                    </a:solidFill>
                                    <a:latin typeface="Cambria Math" panose="02040503050406030204" pitchFamily="18" charset="0"/>
                                  </a:rPr>
                                  <m:t>=1</m:t>
                                </m:r>
                              </m:oMath>
                            </m:oMathPara>
                          </a14:m>
                          <a:endParaRPr lang="en-US" b="0" dirty="0">
                            <a:solidFill>
                              <a:schemeClr val="tx1"/>
                            </a:solidFill>
                          </a:endParaRPr>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b="0" dirty="0">
                            <a:solidFill>
                              <a:schemeClr val="tx1"/>
                            </a:solidFill>
                          </a:endParaRPr>
                        </a:p>
                      </a:txBody>
                      <a:tcPr marL="99114" marR="99114"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𝑦</m:t>
                                </m:r>
                                <m:r>
                                  <a:rPr lang="en-US" smtClean="0">
                                    <a:solidFill>
                                      <a:schemeClr val="tx1"/>
                                    </a:solidFill>
                                    <a:latin typeface="Cambria Math" panose="02040503050406030204" pitchFamily="18" charset="0"/>
                                  </a:rPr>
                                  <m:t>=0</m:t>
                                </m:r>
                              </m:oMath>
                            </m:oMathPara>
                          </a14:m>
                          <a:endParaRPr lang="en-US" dirty="0">
                            <a:solidFill>
                              <a:schemeClr val="tx1"/>
                            </a:solidFill>
                          </a:endParaRPr>
                        </a:p>
                      </a:txBody>
                      <a:tcPr marL="99114" marR="9911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𝑃𝑟</m:t>
                                </m:r>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𝑚</m:t>
                                    </m:r>
                                    <m:r>
                                      <a:rPr lang="en-US" smtClean="0">
                                        <a:solidFill>
                                          <a:schemeClr val="tx1"/>
                                        </a:solidFill>
                                        <a:latin typeface="Cambria Math" panose="02040503050406030204" pitchFamily="18" charset="0"/>
                                      </a:rPr>
                                      <m:t>=0∩</m:t>
                                    </m:r>
                                    <m:r>
                                      <a:rPr lang="en-US" smtClean="0">
                                        <a:solidFill>
                                          <a:schemeClr val="tx1"/>
                                        </a:solidFill>
                                        <a:latin typeface="Cambria Math" panose="02040503050406030204" pitchFamily="18" charset="0"/>
                                      </a:rPr>
                                      <m:t>𝑦</m:t>
                                    </m:r>
                                    <m:r>
                                      <a:rPr lang="en-US" smtClean="0">
                                        <a:solidFill>
                                          <a:schemeClr val="tx1"/>
                                        </a:solidFill>
                                        <a:latin typeface="Cambria Math" panose="02040503050406030204" pitchFamily="18" charset="0"/>
                                      </a:rPr>
                                      <m:t>=0</m:t>
                                    </m:r>
                                  </m:e>
                                </m:d>
                              </m:oMath>
                            </m:oMathPara>
                          </a14:m>
                          <a:endParaRPr lang="en-US" dirty="0" smtClean="0">
                            <a:solidFill>
                              <a:schemeClr val="tx1"/>
                            </a:solidFill>
                          </a:endParaRPr>
                        </a:p>
                        <a:p>
                          <a:pPr algn="ctr"/>
                          <a14:m>
                            <m:oMathPara xmlns:m="http://schemas.openxmlformats.org/officeDocument/2006/math">
                              <m:oMathParaPr>
                                <m:jc m:val="centerGroup"/>
                              </m:oMathParaPr>
                              <m:oMath xmlns:m="http://schemas.openxmlformats.org/officeDocument/2006/math">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1−</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e>
                                </m:d>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1−</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a:rPr lang="en-US" b="0" i="0" smtClean="0">
                                            <a:solidFill>
                                              <a:schemeClr val="tx1"/>
                                            </a:solidFill>
                                            <a:latin typeface="Cambria Math" panose="02040503050406030204" pitchFamily="18" charset="0"/>
                                          </a:rPr>
                                          <m:t>1</m:t>
                                        </m:r>
                                      </m:sub>
                                    </m:sSub>
                                  </m:e>
                                </m:d>
                              </m:oMath>
                            </m:oMathPara>
                          </a14:m>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𝑃𝑟</m:t>
                                </m:r>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𝑚</m:t>
                                    </m:r>
                                    <m:r>
                                      <a:rPr lang="en-US" smtClean="0">
                                        <a:solidFill>
                                          <a:schemeClr val="tx1"/>
                                        </a:solidFill>
                                        <a:latin typeface="Cambria Math" panose="02040503050406030204" pitchFamily="18" charset="0"/>
                                      </a:rPr>
                                      <m:t>=1∩</m:t>
                                    </m:r>
                                    <m:r>
                                      <a:rPr lang="en-US" smtClean="0">
                                        <a:solidFill>
                                          <a:schemeClr val="tx1"/>
                                        </a:solidFill>
                                        <a:latin typeface="Cambria Math" panose="02040503050406030204" pitchFamily="18" charset="0"/>
                                      </a:rPr>
                                      <m:t>𝑦</m:t>
                                    </m:r>
                                    <m:r>
                                      <a:rPr lang="en-US" smtClean="0">
                                        <a:solidFill>
                                          <a:schemeClr val="tx1"/>
                                        </a:solidFill>
                                        <a:latin typeface="Cambria Math" panose="02040503050406030204" pitchFamily="18" charset="0"/>
                                      </a:rPr>
                                      <m:t>=0</m:t>
                                    </m:r>
                                  </m:e>
                                </m:d>
                              </m:oMath>
                            </m:oMathPara>
                          </a14:m>
                          <a:endParaRPr lang="en-US"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1−</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a:rPr lang="en-US" b="0" i="0" smtClean="0">
                                            <a:solidFill>
                                              <a:schemeClr val="tx1"/>
                                            </a:solidFill>
                                            <a:latin typeface="Cambria Math" panose="02040503050406030204" pitchFamily="18" charset="0"/>
                                          </a:rPr>
                                          <m:t>2</m:t>
                                        </m:r>
                                      </m:sub>
                                    </m:sSub>
                                  </m:e>
                                </m:d>
                              </m:oMath>
                            </m:oMathPara>
                          </a14:m>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1−</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e>
                                </m:d>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1−</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a:rPr lang="en-US" b="0" i="0" smtClean="0">
                                            <a:solidFill>
                                              <a:schemeClr val="tx1"/>
                                            </a:solidFill>
                                            <a:latin typeface="Cambria Math" panose="02040503050406030204" pitchFamily="18" charset="0"/>
                                          </a:rPr>
                                          <m:t>1</m:t>
                                        </m:r>
                                      </m:sub>
                                    </m:sSub>
                                  </m:e>
                                </m:d>
                                <m:r>
                                  <a:rPr lang="en-US"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1−</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a:rPr lang="en-US" b="0" i="0" smtClean="0">
                                            <a:solidFill>
                                              <a:schemeClr val="tx1"/>
                                            </a:solidFill>
                                            <a:latin typeface="Cambria Math" panose="02040503050406030204" pitchFamily="18" charset="0"/>
                                          </a:rPr>
                                          <m:t>2</m:t>
                                        </m:r>
                                      </m:sub>
                                    </m:sSub>
                                  </m:e>
                                </m:d>
                              </m:oMath>
                            </m:oMathPara>
                          </a14:m>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𝑦</m:t>
                                </m:r>
                                <m:r>
                                  <a:rPr lang="en-US" smtClean="0">
                                    <a:solidFill>
                                      <a:schemeClr val="tx1"/>
                                    </a:solidFill>
                                    <a:latin typeface="Cambria Math" panose="02040503050406030204" pitchFamily="18" charset="0"/>
                                  </a:rPr>
                                  <m:t>=1</m:t>
                                </m:r>
                              </m:oMath>
                            </m:oMathPara>
                          </a14:m>
                          <a:endParaRPr lang="en-US" dirty="0">
                            <a:solidFill>
                              <a:schemeClr val="tx1"/>
                            </a:solidFill>
                          </a:endParaRPr>
                        </a:p>
                      </a:txBody>
                      <a:tcPr marL="99114" marR="9911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𝑃𝑟</m:t>
                                </m:r>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𝑚</m:t>
                                    </m:r>
                                    <m:r>
                                      <a:rPr lang="en-US" smtClean="0">
                                        <a:solidFill>
                                          <a:schemeClr val="tx1"/>
                                        </a:solidFill>
                                        <a:latin typeface="Cambria Math" panose="02040503050406030204" pitchFamily="18" charset="0"/>
                                      </a:rPr>
                                      <m:t>=0∩</m:t>
                                    </m:r>
                                    <m:r>
                                      <a:rPr lang="en-US" smtClean="0">
                                        <a:solidFill>
                                          <a:schemeClr val="tx1"/>
                                        </a:solidFill>
                                        <a:latin typeface="Cambria Math" panose="02040503050406030204" pitchFamily="18" charset="0"/>
                                      </a:rPr>
                                      <m:t>𝑦</m:t>
                                    </m:r>
                                    <m:r>
                                      <a:rPr lang="en-US" smtClean="0">
                                        <a:solidFill>
                                          <a:schemeClr val="tx1"/>
                                        </a:solidFill>
                                        <a:latin typeface="Cambria Math" panose="02040503050406030204" pitchFamily="18" charset="0"/>
                                      </a:rPr>
                                      <m:t>=1</m:t>
                                    </m:r>
                                  </m:e>
                                </m:d>
                              </m:oMath>
                            </m:oMathPara>
                          </a14:m>
                          <a:endParaRPr lang="en-US" dirty="0" smtClean="0">
                            <a:solidFill>
                              <a:schemeClr val="tx1"/>
                            </a:solidFill>
                          </a:endParaRPr>
                        </a:p>
                        <a:p>
                          <a:pPr algn="ctr"/>
                          <a14:m>
                            <m:oMathPara xmlns:m="http://schemas.openxmlformats.org/officeDocument/2006/math">
                              <m:oMathParaPr>
                                <m:jc m:val="centerGroup"/>
                              </m:oMathParaPr>
                              <m:oMath xmlns:m="http://schemas.openxmlformats.org/officeDocument/2006/math">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1−</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e>
                                </m:d>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a:rPr lang="en-US" b="0" i="0" smtClean="0">
                                        <a:solidFill>
                                          <a:schemeClr val="tx1"/>
                                        </a:solidFill>
                                        <a:latin typeface="Cambria Math" panose="02040503050406030204" pitchFamily="18" charset="0"/>
                                      </a:rPr>
                                      <m:t>1</m:t>
                                    </m:r>
                                  </m:sub>
                                </m:sSub>
                              </m:oMath>
                            </m:oMathPara>
                          </a14:m>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𝑃𝑟</m:t>
                                </m:r>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𝑚</m:t>
                                    </m:r>
                                    <m:r>
                                      <a:rPr lang="en-US" smtClean="0">
                                        <a:solidFill>
                                          <a:schemeClr val="tx1"/>
                                        </a:solidFill>
                                        <a:latin typeface="Cambria Math" panose="02040503050406030204" pitchFamily="18" charset="0"/>
                                      </a:rPr>
                                      <m:t>=1∩</m:t>
                                    </m:r>
                                    <m:r>
                                      <a:rPr lang="en-US" smtClean="0">
                                        <a:solidFill>
                                          <a:schemeClr val="tx1"/>
                                        </a:solidFill>
                                        <a:latin typeface="Cambria Math" panose="02040503050406030204" pitchFamily="18" charset="0"/>
                                      </a:rPr>
                                      <m:t>𝑦</m:t>
                                    </m:r>
                                    <m:r>
                                      <a:rPr lang="en-US" smtClean="0">
                                        <a:solidFill>
                                          <a:schemeClr val="tx1"/>
                                        </a:solidFill>
                                        <a:latin typeface="Cambria Math" panose="02040503050406030204" pitchFamily="18" charset="0"/>
                                      </a:rPr>
                                      <m:t>=1</m:t>
                                    </m:r>
                                  </m:e>
                                </m:d>
                              </m:oMath>
                            </m:oMathPara>
                          </a14:m>
                          <a:endParaRPr lang="en-US" dirty="0" smtClean="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a:rPr lang="en-US" b="0" i="0" smtClean="0">
                                        <a:solidFill>
                                          <a:schemeClr val="tx1"/>
                                        </a:solidFill>
                                        <a:latin typeface="Cambria Math" panose="02040503050406030204" pitchFamily="18" charset="0"/>
                                      </a:rPr>
                                      <m:t>2</m:t>
                                    </m:r>
                                  </m:sub>
                                </m:sSub>
                              </m:oMath>
                            </m:oMathPara>
                          </a14:m>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1−</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e>
                                </m:d>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a:rPr lang="en-US" b="0" i="0" smtClean="0">
                                        <a:solidFill>
                                          <a:schemeClr val="tx1"/>
                                        </a:solidFill>
                                        <a:latin typeface="Cambria Math" panose="02040503050406030204" pitchFamily="18" charset="0"/>
                                      </a:rPr>
                                      <m:t>1</m:t>
                                    </m:r>
                                  </m:sub>
                                </m:sSub>
                                <m:r>
                                  <a:rPr lang="en-US"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a:rPr lang="en-US" b="0" i="0" smtClean="0">
                                        <a:solidFill>
                                          <a:schemeClr val="tx1"/>
                                        </a:solidFill>
                                        <a:latin typeface="Cambria Math" panose="02040503050406030204" pitchFamily="18" charset="0"/>
                                      </a:rPr>
                                      <m:t>2</m:t>
                                    </m:r>
                                  </m:sub>
                                </m:sSub>
                              </m:oMath>
                            </m:oMathPara>
                          </a14:m>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US" dirty="0">
                            <a:solidFill>
                              <a:schemeClr val="tx1"/>
                            </a:solidFill>
                          </a:endParaRPr>
                        </a:p>
                      </a:txBody>
                      <a:tcPr marL="99114" marR="9911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1−</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e>
                                </m:d>
                              </m:oMath>
                            </m:oMathPara>
                          </a14:m>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oMath>
                            </m:oMathPara>
                          </a14:m>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mc:Choice>
        <mc:Fallback xmlns="">
          <p:graphicFrame>
            <p:nvGraphicFramePr>
              <p:cNvPr id="10" name="Content Placeholder 6"/>
              <p:cNvGraphicFramePr>
                <a:graphicFrameLocks noGrp="1"/>
              </p:cNvGraphicFramePr>
              <p:nvPr>
                <p:ph idx="1"/>
                <p:extLst/>
              </p:nvPr>
            </p:nvGraphicFramePr>
            <p:xfrm>
              <a:off x="365760" y="2926080"/>
              <a:ext cx="8412480" cy="2021840"/>
            </p:xfrm>
            <a:graphic>
              <a:graphicData uri="http://schemas.openxmlformats.org/drawingml/2006/table">
                <a:tbl>
                  <a:tblPr firstRow="1" bandRow="1">
                    <a:tableStyleId>{F5AB1C69-6EDB-4FF4-983F-18BD219EF322}</a:tableStyleId>
                  </a:tblPr>
                  <a:tblGrid>
                    <a:gridCol w="822960"/>
                    <a:gridCol w="2103120"/>
                    <a:gridCol w="2103120"/>
                    <a:gridCol w="3383280"/>
                  </a:tblGrid>
                  <a:tr h="370840">
                    <a:tc>
                      <a:txBody>
                        <a:bodyPr/>
                        <a:lstStyle/>
                        <a:p>
                          <a:endParaRPr lang="en-US" b="0" dirty="0">
                            <a:solidFill>
                              <a:schemeClr val="tx1"/>
                            </a:solidFill>
                          </a:endParaRPr>
                        </a:p>
                      </a:txBody>
                      <a:tcPr marL="99114" marR="99114"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rotWithShape="0">
                          <a:blip r:embed="rId3"/>
                          <a:stretch>
                            <a:fillRect l="-39710" t="-3279" r="-261739" b="-454098"/>
                          </a:stretch>
                        </a:blipFill>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rotWithShape="0">
                          <a:blip r:embed="rId3"/>
                          <a:stretch>
                            <a:fillRect l="-139710" t="-3279" r="-161739" b="-454098"/>
                          </a:stretch>
                        </a:blipFill>
                      </a:tcPr>
                    </a:tc>
                    <a:tc>
                      <a:txBody>
                        <a:bodyPr/>
                        <a:lstStyle/>
                        <a:p>
                          <a:endParaRPr lang="en-US" b="0" dirty="0">
                            <a:solidFill>
                              <a:schemeClr val="tx1"/>
                            </a:solidFill>
                          </a:endParaRPr>
                        </a:p>
                      </a:txBody>
                      <a:tcPr marL="99114" marR="99114"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640080">
                    <a:tc>
                      <a:txBody>
                        <a:bodyPr/>
                        <a:lstStyle/>
                        <a:p>
                          <a:endParaRPr lang="en-US"/>
                        </a:p>
                      </a:txBody>
                      <a:tcPr marL="99114" marR="9911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481" t="-60000" r="-924444" b="-163810"/>
                          </a:stretch>
                        </a:blipFill>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9710" t="-60000" r="-261739" b="-163810"/>
                          </a:stretch>
                        </a:blipFill>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39710" t="-60000" r="-161739" b="-163810"/>
                          </a:stretch>
                        </a:blipFill>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49009" t="-60000" r="-541" b="-163810"/>
                          </a:stretch>
                        </a:blipFill>
                      </a:tcPr>
                    </a:tc>
                  </a:tr>
                  <a:tr h="640080">
                    <a:tc>
                      <a:txBody>
                        <a:bodyPr/>
                        <a:lstStyle/>
                        <a:p>
                          <a:endParaRPr lang="en-US"/>
                        </a:p>
                      </a:txBody>
                      <a:tcPr marL="99114" marR="9911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481" t="-160000" r="-924444" b="-63810"/>
                          </a:stretch>
                        </a:blipFill>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9710" t="-160000" r="-261739" b="-63810"/>
                          </a:stretch>
                        </a:blipFill>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39710" t="-160000" r="-161739" b="-63810"/>
                          </a:stretch>
                        </a:blipFill>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49009" t="-160000" r="-541" b="-63810"/>
                          </a:stretch>
                        </a:blipFill>
                      </a:tcPr>
                    </a:tc>
                  </a:tr>
                  <a:tr h="370840">
                    <a:tc>
                      <a:txBody>
                        <a:bodyPr/>
                        <a:lstStyle/>
                        <a:p>
                          <a:endParaRPr lang="en-US" dirty="0">
                            <a:solidFill>
                              <a:schemeClr val="tx1"/>
                            </a:solidFill>
                          </a:endParaRPr>
                        </a:p>
                      </a:txBody>
                      <a:tcPr marL="99114" marR="9911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rotWithShape="0">
                          <a:blip r:embed="rId3"/>
                          <a:stretch>
                            <a:fillRect l="-39710" t="-447541" r="-261739" b="-9836"/>
                          </a:stretch>
                        </a:blipFill>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rotWithShape="0">
                          <a:blip r:embed="rId3"/>
                          <a:stretch>
                            <a:fillRect l="-139710" t="-447541" r="-161739" b="-9836"/>
                          </a:stretch>
                        </a:blipFill>
                      </a:tcPr>
                    </a:tc>
                    <a:tc>
                      <a:txBody>
                        <a:bodyPr/>
                        <a:lstStyle/>
                        <a:p>
                          <a:pPr algn="ctr"/>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mc:Fallback>
      </mc:AlternateContent>
      <p:sp>
        <p:nvSpPr>
          <p:cNvPr id="4" name="Date Placeholder 3"/>
          <p:cNvSpPr>
            <a:spLocks noGrp="1"/>
          </p:cNvSpPr>
          <p:nvPr>
            <p:ph type="dt" sz="half" idx="10"/>
          </p:nvPr>
        </p:nvSpPr>
        <p:spPr/>
        <p:txBody>
          <a:bodyPr/>
          <a:lstStyle/>
          <a:p>
            <a:pPr>
              <a:defRPr/>
            </a:pPr>
            <a:r>
              <a:rPr lang="en-US" smtClean="0"/>
              <a:t>   </a:t>
            </a:r>
            <a:fld id="{E2324FC3-31E0-41F8-88DD-5B84450FFD2F}" type="slidenum">
              <a:rPr lang="en-US" smtClean="0"/>
              <a:pPr>
                <a:defRPr/>
              </a:pPr>
              <a:t>12</a:t>
            </a:fld>
            <a:endParaRPr lang="en-US" smtClean="0"/>
          </a:p>
          <a:p>
            <a:pPr>
              <a:defRPr/>
            </a:pPr>
            <a:endParaRPr lang="en-US"/>
          </a:p>
        </p:txBody>
      </p:sp>
      <mc:AlternateContent xmlns:mc="http://schemas.openxmlformats.org/markup-compatibility/2006" xmlns:a14="http://schemas.microsoft.com/office/drawing/2010/main">
        <mc:Choice Requires="a14">
          <p:sp>
            <p:nvSpPr>
              <p:cNvPr id="11" name="Content Placeholder 2"/>
              <p:cNvSpPr txBox="1">
                <a:spLocks/>
              </p:cNvSpPr>
              <p:nvPr/>
            </p:nvSpPr>
            <p:spPr>
              <a:xfrm>
                <a:off x="457200" y="1600201"/>
                <a:ext cx="8229600" cy="1413344"/>
              </a:xfrm>
              <a:prstGeom prst="rect">
                <a:avLst/>
              </a:prstGeom>
            </p:spPr>
            <p:txBody>
              <a:bodyPr/>
              <a:lstStyle>
                <a:lvl1pPr marL="342900" indent="-342900" algn="l" rtl="0" eaLnBrk="0" fontAlgn="base" hangingPunct="0">
                  <a:spcBef>
                    <a:spcPct val="20000"/>
                  </a:spcBef>
                  <a:spcAft>
                    <a:spcPct val="0"/>
                  </a:spcAft>
                  <a:buNone/>
                  <a:defRPr sz="3200">
                    <a:solidFill>
                      <a:srgbClr val="82786F"/>
                    </a:solidFill>
                    <a:latin typeface="+mn-lt"/>
                    <a:ea typeface="+mn-ea"/>
                    <a:cs typeface="+mn-cs"/>
                  </a:defRPr>
                </a:lvl1pPr>
                <a:lvl2pPr marL="742950" indent="-285750" algn="l" rtl="0" eaLnBrk="0" fontAlgn="base" hangingPunct="0">
                  <a:spcBef>
                    <a:spcPct val="20000"/>
                  </a:spcBef>
                  <a:spcAft>
                    <a:spcPct val="0"/>
                  </a:spcAft>
                  <a:buFont typeface="Arial Narrow" pitchFamily="34" charset="0"/>
                  <a:buChar char="―"/>
                  <a:defRPr sz="2800">
                    <a:solidFill>
                      <a:srgbClr val="82786F"/>
                    </a:solidFill>
                    <a:latin typeface="+mn-lt"/>
                  </a:defRPr>
                </a:lvl2pPr>
                <a:lvl3pPr marL="1143000" indent="-228600" algn="l" rtl="0" eaLnBrk="0" fontAlgn="base" hangingPunct="0">
                  <a:spcBef>
                    <a:spcPct val="20000"/>
                  </a:spcBef>
                  <a:spcAft>
                    <a:spcPct val="0"/>
                  </a:spcAft>
                  <a:buChar char="•"/>
                  <a:defRPr sz="2400">
                    <a:solidFill>
                      <a:srgbClr val="82786F"/>
                    </a:solidFill>
                    <a:latin typeface="+mn-lt"/>
                  </a:defRPr>
                </a:lvl3pPr>
                <a:lvl4pPr marL="1600200" indent="-228600" algn="l" rtl="0" eaLnBrk="0" fontAlgn="base" hangingPunct="0">
                  <a:spcBef>
                    <a:spcPct val="20000"/>
                  </a:spcBef>
                  <a:spcAft>
                    <a:spcPct val="0"/>
                  </a:spcAft>
                  <a:buFont typeface="Arial Narrow" pitchFamily="34" charset="0"/>
                  <a:buChar char="–"/>
                  <a:defRPr sz="2000">
                    <a:solidFill>
                      <a:srgbClr val="82786F"/>
                    </a:solidFill>
                    <a:latin typeface="+mn-lt"/>
                  </a:defRPr>
                </a:lvl4pPr>
                <a:lvl5pPr marL="2057400" indent="-228600" algn="l" rtl="0" eaLnBrk="0" fontAlgn="base" hangingPunct="0">
                  <a:spcBef>
                    <a:spcPct val="20000"/>
                  </a:spcBef>
                  <a:spcAft>
                    <a:spcPct val="0"/>
                  </a:spcAft>
                  <a:buFont typeface="Arial Narrow" pitchFamily="34" charset="0"/>
                  <a:buChar char="»"/>
                  <a:defRPr sz="2000">
                    <a:solidFill>
                      <a:srgbClr val="82786F"/>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r>
                  <a:rPr lang="en-US" sz="2400" kern="0" dirty="0" smtClean="0"/>
                  <a:t> </a:t>
                </a:r>
                <a14:m>
                  <m:oMath xmlns:m="http://schemas.openxmlformats.org/officeDocument/2006/math">
                    <m:sSub>
                      <m:sSubPr>
                        <m:ctrlPr>
                          <a:rPr lang="en-US" sz="2400" i="1" kern="0" smtClean="0">
                            <a:solidFill>
                              <a:schemeClr val="tx1"/>
                            </a:solidFill>
                            <a:latin typeface="Cambria Math" panose="02040503050406030204" pitchFamily="18" charset="0"/>
                          </a:rPr>
                        </m:ctrlPr>
                      </m:sSubPr>
                      <m:e>
                        <m:r>
                          <a:rPr lang="en-US" sz="2400" b="0" i="1" kern="0" smtClean="0">
                            <a:solidFill>
                              <a:schemeClr val="tx1"/>
                            </a:solidFill>
                            <a:latin typeface="Cambria Math" panose="02040503050406030204" pitchFamily="18" charset="0"/>
                          </a:rPr>
                          <m:t>𝑝</m:t>
                        </m:r>
                      </m:e>
                      <m:sub>
                        <m:r>
                          <a:rPr lang="en-US" sz="2400" b="0" i="1" kern="0" smtClean="0">
                            <a:solidFill>
                              <a:schemeClr val="tx1"/>
                            </a:solidFill>
                            <a:latin typeface="Cambria Math" panose="02040503050406030204" pitchFamily="18" charset="0"/>
                          </a:rPr>
                          <m:t>1</m:t>
                        </m:r>
                      </m:sub>
                    </m:sSub>
                    <m:r>
                      <a:rPr lang="en-US" sz="2400" b="0" i="1" kern="0" smtClean="0">
                        <a:solidFill>
                          <a:schemeClr val="tx1"/>
                        </a:solidFill>
                        <a:latin typeface="Cambria Math" panose="02040503050406030204" pitchFamily="18" charset="0"/>
                      </a:rPr>
                      <m:t>=</m:t>
                    </m:r>
                    <m:r>
                      <a:rPr lang="en-US" sz="2400" b="0" i="1" kern="0" smtClean="0">
                        <a:solidFill>
                          <a:schemeClr val="tx1"/>
                        </a:solidFill>
                        <a:latin typeface="Cambria Math" panose="02040503050406030204" pitchFamily="18" charset="0"/>
                      </a:rPr>
                      <m:t>𝑃𝑟</m:t>
                    </m:r>
                    <m:d>
                      <m:dPr>
                        <m:ctrlPr>
                          <a:rPr lang="en-US" sz="2400" b="0" i="1" kern="0" smtClean="0">
                            <a:solidFill>
                              <a:schemeClr val="tx1"/>
                            </a:solidFill>
                            <a:latin typeface="Cambria Math" panose="02040503050406030204" pitchFamily="18" charset="0"/>
                          </a:rPr>
                        </m:ctrlPr>
                      </m:dPr>
                      <m:e>
                        <m:r>
                          <a:rPr lang="en-US" sz="2400" b="0" i="1" kern="0" smtClean="0">
                            <a:solidFill>
                              <a:schemeClr val="tx1"/>
                            </a:solidFill>
                            <a:latin typeface="Cambria Math" panose="02040503050406030204" pitchFamily="18" charset="0"/>
                          </a:rPr>
                          <m:t>𝑦</m:t>
                        </m:r>
                        <m:r>
                          <a:rPr lang="en-US" sz="2400" b="0" i="1" kern="0" smtClean="0">
                            <a:solidFill>
                              <a:schemeClr val="tx1"/>
                            </a:solidFill>
                            <a:latin typeface="Cambria Math" panose="02040503050406030204" pitchFamily="18" charset="0"/>
                          </a:rPr>
                          <m:t>=1|</m:t>
                        </m:r>
                        <m:r>
                          <a:rPr lang="en-US" sz="2400" b="0" i="1" kern="0" smtClean="0">
                            <a:solidFill>
                              <a:schemeClr val="tx1"/>
                            </a:solidFill>
                            <a:latin typeface="Cambria Math" panose="02040503050406030204" pitchFamily="18" charset="0"/>
                          </a:rPr>
                          <m:t>𝑚</m:t>
                        </m:r>
                        <m:r>
                          <a:rPr lang="en-US" sz="2400" b="0" i="1" kern="0" smtClean="0">
                            <a:solidFill>
                              <a:schemeClr val="tx1"/>
                            </a:solidFill>
                            <a:latin typeface="Cambria Math" panose="02040503050406030204" pitchFamily="18" charset="0"/>
                          </a:rPr>
                          <m:t>=0</m:t>
                        </m:r>
                      </m:e>
                    </m:d>
                  </m:oMath>
                </a14:m>
                <a:endParaRPr lang="en-US" sz="2400" b="0" i="1" kern="0" dirty="0" smtClean="0">
                  <a:solidFill>
                    <a:schemeClr val="tx1"/>
                  </a:solidFill>
                  <a:latin typeface="Cambria Math" panose="02040503050406030204" pitchFamily="18" charset="0"/>
                </a:endParaRPr>
              </a:p>
              <a:p>
                <a:pPr algn="ctr"/>
                <a:r>
                  <a:rPr lang="en-US" sz="2400" kern="0" dirty="0" smtClean="0">
                    <a:solidFill>
                      <a:schemeClr val="tx1"/>
                    </a:solidFill>
                  </a:rPr>
                  <a:t> </a:t>
                </a:r>
                <a14:m>
                  <m:oMath xmlns:m="http://schemas.openxmlformats.org/officeDocument/2006/math">
                    <m:sSub>
                      <m:sSubPr>
                        <m:ctrlPr>
                          <a:rPr lang="en-US" sz="2400" i="1" kern="0">
                            <a:solidFill>
                              <a:schemeClr val="tx1"/>
                            </a:solidFill>
                            <a:latin typeface="Cambria Math" panose="02040503050406030204" pitchFamily="18" charset="0"/>
                          </a:rPr>
                        </m:ctrlPr>
                      </m:sSubPr>
                      <m:e>
                        <m:r>
                          <a:rPr lang="en-US" sz="2400" b="0" i="1" kern="0" smtClean="0">
                            <a:solidFill>
                              <a:schemeClr val="tx1"/>
                            </a:solidFill>
                            <a:latin typeface="Cambria Math" panose="02040503050406030204" pitchFamily="18" charset="0"/>
                          </a:rPr>
                          <m:t>𝑝</m:t>
                        </m:r>
                      </m:e>
                      <m:sub>
                        <m:r>
                          <a:rPr lang="en-US" sz="2400" b="0" i="1" kern="0" smtClean="0">
                            <a:solidFill>
                              <a:schemeClr val="tx1"/>
                            </a:solidFill>
                            <a:latin typeface="Cambria Math" panose="02040503050406030204" pitchFamily="18" charset="0"/>
                          </a:rPr>
                          <m:t>2</m:t>
                        </m:r>
                      </m:sub>
                    </m:sSub>
                    <m:r>
                      <a:rPr lang="en-US" sz="2400" i="1" kern="0">
                        <a:solidFill>
                          <a:schemeClr val="tx1"/>
                        </a:solidFill>
                        <a:latin typeface="Cambria Math" panose="02040503050406030204" pitchFamily="18" charset="0"/>
                      </a:rPr>
                      <m:t>=</m:t>
                    </m:r>
                    <m:r>
                      <a:rPr lang="en-US" sz="2400" b="0" i="1" kern="0" smtClean="0">
                        <a:solidFill>
                          <a:schemeClr val="tx1"/>
                        </a:solidFill>
                        <a:latin typeface="Cambria Math" panose="02040503050406030204" pitchFamily="18" charset="0"/>
                      </a:rPr>
                      <m:t>𝑃𝑟</m:t>
                    </m:r>
                    <m:d>
                      <m:dPr>
                        <m:ctrlPr>
                          <a:rPr lang="en-US" sz="2400" i="1" kern="0">
                            <a:solidFill>
                              <a:schemeClr val="tx1"/>
                            </a:solidFill>
                            <a:latin typeface="Cambria Math" panose="02040503050406030204" pitchFamily="18" charset="0"/>
                          </a:rPr>
                        </m:ctrlPr>
                      </m:dPr>
                      <m:e>
                        <m:r>
                          <a:rPr lang="en-US" sz="2400" i="1" kern="0">
                            <a:solidFill>
                              <a:schemeClr val="tx1"/>
                            </a:solidFill>
                            <a:latin typeface="Cambria Math" panose="02040503050406030204" pitchFamily="18" charset="0"/>
                          </a:rPr>
                          <m:t>𝑦</m:t>
                        </m:r>
                        <m:r>
                          <a:rPr lang="en-US" sz="2400" i="1" kern="0">
                            <a:solidFill>
                              <a:schemeClr val="tx1"/>
                            </a:solidFill>
                            <a:latin typeface="Cambria Math" panose="02040503050406030204" pitchFamily="18" charset="0"/>
                          </a:rPr>
                          <m:t>=1|</m:t>
                        </m:r>
                        <m:r>
                          <a:rPr lang="en-US" sz="2400" i="1" kern="0">
                            <a:solidFill>
                              <a:schemeClr val="tx1"/>
                            </a:solidFill>
                            <a:latin typeface="Cambria Math" panose="02040503050406030204" pitchFamily="18" charset="0"/>
                          </a:rPr>
                          <m:t>𝑚</m:t>
                        </m:r>
                        <m:r>
                          <a:rPr lang="en-US" sz="2400" i="1" kern="0">
                            <a:solidFill>
                              <a:schemeClr val="tx1"/>
                            </a:solidFill>
                            <a:latin typeface="Cambria Math" panose="02040503050406030204" pitchFamily="18" charset="0"/>
                          </a:rPr>
                          <m:t>=1</m:t>
                        </m:r>
                      </m:e>
                    </m:d>
                  </m:oMath>
                </a14:m>
                <a:endParaRPr lang="en-US" sz="2400" i="1" kern="0" dirty="0" smtClean="0">
                  <a:solidFill>
                    <a:schemeClr val="tx1"/>
                  </a:solidFill>
                  <a:latin typeface="Cambria Math" panose="02040503050406030204" pitchFamily="18" charset="0"/>
                </a:endParaRPr>
              </a:p>
              <a:p>
                <a:pPr algn="ctr"/>
                <a:r>
                  <a:rPr lang="en-US" sz="2400" kern="0" dirty="0" smtClean="0">
                    <a:solidFill>
                      <a:schemeClr val="tx1"/>
                    </a:solidFill>
                  </a:rPr>
                  <a:t> </a:t>
                </a:r>
                <a14:m>
                  <m:oMath xmlns:m="http://schemas.openxmlformats.org/officeDocument/2006/math">
                    <m:sSub>
                      <m:sSubPr>
                        <m:ctrlPr>
                          <a:rPr lang="en-US" sz="2400" i="1" kern="0" smtClean="0">
                            <a:solidFill>
                              <a:schemeClr val="tx1"/>
                            </a:solidFill>
                            <a:latin typeface="Cambria Math" panose="02040503050406030204" pitchFamily="18" charset="0"/>
                          </a:rPr>
                        </m:ctrlPr>
                      </m:sSubPr>
                      <m:e>
                        <m:r>
                          <a:rPr lang="en-US" sz="2400" b="0" i="1" kern="0" smtClean="0">
                            <a:solidFill>
                              <a:schemeClr val="tx1"/>
                            </a:solidFill>
                            <a:latin typeface="Cambria Math" panose="02040503050406030204" pitchFamily="18" charset="0"/>
                          </a:rPr>
                          <m:t>𝑝</m:t>
                        </m:r>
                      </m:e>
                      <m:sub>
                        <m:r>
                          <a:rPr lang="en-US" sz="2400" b="0" i="1" kern="0" smtClean="0">
                            <a:solidFill>
                              <a:schemeClr val="tx1"/>
                            </a:solidFill>
                            <a:latin typeface="Cambria Math" panose="02040503050406030204" pitchFamily="18" charset="0"/>
                          </a:rPr>
                          <m:t>𝑚</m:t>
                        </m:r>
                      </m:sub>
                    </m:sSub>
                    <m:r>
                      <a:rPr lang="en-US" sz="2400" b="0" i="1" kern="0" smtClean="0">
                        <a:solidFill>
                          <a:schemeClr val="tx1"/>
                        </a:solidFill>
                        <a:latin typeface="Cambria Math" panose="02040503050406030204" pitchFamily="18" charset="0"/>
                      </a:rPr>
                      <m:t>=</m:t>
                    </m:r>
                    <m:r>
                      <a:rPr lang="en-US" sz="2400" b="0" i="1" kern="0" smtClean="0">
                        <a:solidFill>
                          <a:schemeClr val="tx1"/>
                        </a:solidFill>
                        <a:latin typeface="Cambria Math" panose="02040503050406030204" pitchFamily="18" charset="0"/>
                      </a:rPr>
                      <m:t>𝑃𝑟</m:t>
                    </m:r>
                    <m:d>
                      <m:dPr>
                        <m:ctrlPr>
                          <a:rPr lang="en-US" sz="2400" b="0" i="1" kern="0" smtClean="0">
                            <a:solidFill>
                              <a:schemeClr val="tx1"/>
                            </a:solidFill>
                            <a:latin typeface="Cambria Math" panose="02040503050406030204" pitchFamily="18" charset="0"/>
                          </a:rPr>
                        </m:ctrlPr>
                      </m:dPr>
                      <m:e>
                        <m:r>
                          <a:rPr lang="en-US" sz="2400" b="0" i="1" kern="0" smtClean="0">
                            <a:solidFill>
                              <a:schemeClr val="tx1"/>
                            </a:solidFill>
                            <a:latin typeface="Cambria Math" panose="02040503050406030204" pitchFamily="18" charset="0"/>
                          </a:rPr>
                          <m:t>𝑚</m:t>
                        </m:r>
                        <m:r>
                          <a:rPr lang="en-US" sz="2400" b="0" i="1" kern="0" smtClean="0">
                            <a:solidFill>
                              <a:schemeClr val="tx1"/>
                            </a:solidFill>
                            <a:latin typeface="Cambria Math" panose="02040503050406030204" pitchFamily="18" charset="0"/>
                          </a:rPr>
                          <m:t>=1</m:t>
                        </m:r>
                      </m:e>
                    </m:d>
                  </m:oMath>
                </a14:m>
                <a:endParaRPr lang="en-US" sz="2200" kern="0" dirty="0" smtClean="0"/>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457200" y="1600201"/>
                <a:ext cx="8229600" cy="141334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584657" y="4947920"/>
                <a:ext cx="7974684" cy="597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m:t>
                      </m:r>
                      <m:d>
                        <m:dPr>
                          <m:ctrlPr>
                            <a:rPr lang="en-US" sz="1600" b="0" i="1" smtClean="0">
                              <a:latin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𝑥</m:t>
                          </m:r>
                        </m:e>
                      </m:d>
                      <m:r>
                        <a:rPr lang="en-US" sz="1600" b="0" i="1" smtClean="0">
                          <a:latin typeface="Cambria Math" panose="02040503050406030204" pitchFamily="18" charset="0"/>
                        </a:rPr>
                        <m:t>=</m:t>
                      </m:r>
                      <m:nary>
                        <m:naryPr>
                          <m:chr m:val="∏"/>
                          <m:supHide m:val="on"/>
                          <m:ctrlPr>
                            <a:rPr lang="en-US" sz="1600" b="0" i="1" smtClean="0">
                              <a:latin typeface="Cambria Math" panose="02040503050406030204" pitchFamily="18" charset="0"/>
                            </a:rPr>
                          </m:ctrlPr>
                        </m:naryPr>
                        <m:sub>
                          <m:r>
                            <m:rPr>
                              <m:brk m:alnAt="7"/>
                            </m:rPr>
                            <a:rPr lang="en-US" sz="1600" b="0" i="1" smtClean="0">
                              <a:latin typeface="Cambria Math" panose="02040503050406030204" pitchFamily="18" charset="0"/>
                            </a:rPr>
                            <m:t>𝑖</m:t>
                          </m:r>
                        </m:sub>
                        <m:sup/>
                        <m:e>
                          <m:r>
                            <a:rPr lang="en-US" sz="1600" b="0" i="1" smtClean="0">
                              <a:latin typeface="Cambria Math" panose="02040503050406030204" pitchFamily="18" charset="0"/>
                            </a:rPr>
                            <m:t>𝑃𝑟</m:t>
                          </m:r>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𝜃</m:t>
                              </m:r>
                            </m:e>
                          </m:d>
                        </m:e>
                      </m:nary>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ctrlPr>
                                <a:rPr lang="en-US" sz="1600" i="1">
                                  <a:latin typeface="Cambria Math" panose="02040503050406030204" pitchFamily="18" charset="0"/>
                                </a:rPr>
                              </m:ctrlPr>
                            </m:dPr>
                            <m:e>
                              <m:d>
                                <m:dPr>
                                  <m:ctrlPr>
                                    <a:rPr lang="en-US" sz="1600" i="1">
                                      <a:latin typeface="Cambria Math" panose="02040503050406030204" pitchFamily="18" charset="0"/>
                                    </a:rPr>
                                  </m:ctrlPr>
                                </m:dPr>
                                <m:e>
                                  <m:r>
                                    <a:rPr lang="en-US" sz="1600">
                                      <a:latin typeface="Cambria Math" panose="02040503050406030204" pitchFamily="18" charset="0"/>
                                    </a:rPr>
                                    <m:t>1−</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m:rPr>
                                          <m:sty m:val="p"/>
                                        </m:rPr>
                                        <a:rPr lang="en-US" sz="1600">
                                          <a:latin typeface="Cambria Math" panose="02040503050406030204" pitchFamily="18" charset="0"/>
                                        </a:rPr>
                                        <m:t>m</m:t>
                                      </m:r>
                                    </m:sub>
                                  </m:sSub>
                                </m:e>
                              </m:d>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1</m:t>
                                  </m:r>
                                </m:sub>
                              </m:sSub>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m:rPr>
                                      <m:sty m:val="p"/>
                                    </m:rPr>
                                    <a:rPr lang="en-US" sz="1600">
                                      <a:latin typeface="Cambria Math" panose="02040503050406030204" pitchFamily="18" charset="0"/>
                                    </a:rPr>
                                    <m:t>m</m:t>
                                  </m:r>
                                </m:sub>
                              </m:sSub>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2</m:t>
                                  </m:r>
                                </m:sub>
                              </m:sSub>
                            </m:e>
                          </m:d>
                        </m:e>
                        <m:sup>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𝑖</m:t>
                              </m:r>
                            </m:sub>
                          </m:sSub>
                        </m:sup>
                      </m:sSup>
                      <m:sSup>
                        <m:sSupPr>
                          <m:ctrlPr>
                            <a:rPr lang="en-US" sz="1600" b="0" i="1" smtClean="0">
                              <a:latin typeface="Cambria Math" panose="02040503050406030204" pitchFamily="18" charset="0"/>
                            </a:rPr>
                          </m:ctrlPr>
                        </m:sSupPr>
                        <m:e>
                          <m:d>
                            <m:dPr>
                              <m:ctrlPr>
                                <a:rPr lang="en-US" sz="1600" i="1">
                                  <a:latin typeface="Cambria Math" panose="02040503050406030204" pitchFamily="18" charset="0"/>
                                </a:rPr>
                              </m:ctrlPr>
                            </m:dPr>
                            <m:e>
                              <m:d>
                                <m:dPr>
                                  <m:ctrlPr>
                                    <a:rPr lang="en-US" sz="1600" i="1">
                                      <a:latin typeface="Cambria Math" panose="02040503050406030204" pitchFamily="18" charset="0"/>
                                    </a:rPr>
                                  </m:ctrlPr>
                                </m:dPr>
                                <m:e>
                                  <m:r>
                                    <a:rPr lang="en-US" sz="1600">
                                      <a:latin typeface="Cambria Math" panose="02040503050406030204" pitchFamily="18" charset="0"/>
                                    </a:rPr>
                                    <m:t>1−</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m:rPr>
                                          <m:sty m:val="p"/>
                                        </m:rPr>
                                        <a:rPr lang="en-US" sz="1600">
                                          <a:latin typeface="Cambria Math" panose="02040503050406030204" pitchFamily="18" charset="0"/>
                                        </a:rPr>
                                        <m:t>m</m:t>
                                      </m:r>
                                    </m:sub>
                                  </m:sSub>
                                </m:e>
                              </m:d>
                              <m:d>
                                <m:dPr>
                                  <m:ctrlPr>
                                    <a:rPr lang="en-US" sz="1600" i="1">
                                      <a:latin typeface="Cambria Math" panose="02040503050406030204" pitchFamily="18" charset="0"/>
                                    </a:rPr>
                                  </m:ctrlPr>
                                </m:dPr>
                                <m:e>
                                  <m:r>
                                    <a:rPr lang="en-US" sz="1600">
                                      <a:latin typeface="Cambria Math" panose="02040503050406030204" pitchFamily="18" charset="0"/>
                                    </a:rPr>
                                    <m:t>1−</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1</m:t>
                                      </m:r>
                                    </m:sub>
                                  </m:sSub>
                                </m:e>
                              </m:d>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m:rPr>
                                      <m:sty m:val="p"/>
                                    </m:rPr>
                                    <a:rPr lang="en-US" sz="1600">
                                      <a:latin typeface="Cambria Math" panose="02040503050406030204" pitchFamily="18" charset="0"/>
                                    </a:rPr>
                                    <m:t>m</m:t>
                                  </m:r>
                                </m:sub>
                              </m:sSub>
                              <m:d>
                                <m:dPr>
                                  <m:ctrlPr>
                                    <a:rPr lang="en-US" sz="1600" i="1">
                                      <a:latin typeface="Cambria Math" panose="02040503050406030204" pitchFamily="18" charset="0"/>
                                    </a:rPr>
                                  </m:ctrlPr>
                                </m:dPr>
                                <m:e>
                                  <m:r>
                                    <a:rPr lang="en-US" sz="1600">
                                      <a:latin typeface="Cambria Math" panose="02040503050406030204" pitchFamily="18" charset="0"/>
                                    </a:rPr>
                                    <m:t>1−</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2</m:t>
                                      </m:r>
                                    </m:sub>
                                  </m:sSub>
                                </m:e>
                              </m:d>
                            </m:e>
                          </m:d>
                        </m:e>
                        <m:sup>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𝑖</m:t>
                                  </m:r>
                                </m:sub>
                              </m:sSub>
                            </m:e>
                          </m:d>
                        </m:sup>
                      </m:sSup>
                    </m:oMath>
                  </m:oMathPara>
                </a14:m>
                <a:endParaRPr lang="en-US"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584657" y="4947920"/>
                <a:ext cx="7974684" cy="59747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807652" y="5393336"/>
                <a:ext cx="5528693" cy="13865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ln</m:t>
                          </m:r>
                        </m:fName>
                        <m:e>
                          <m:r>
                            <a:rPr lang="en-US" sz="1600" i="1">
                              <a:latin typeface="Cambria Math" panose="02040503050406030204" pitchFamily="18" charset="0"/>
                            </a:rPr>
                            <m:t>𝐿</m:t>
                          </m:r>
                          <m:d>
                            <m:dPr>
                              <m:ctrlPr>
                                <a:rPr lang="en-US" sz="1600" i="1">
                                  <a:latin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𝑥</m:t>
                              </m:r>
                            </m:e>
                          </m:d>
                        </m:e>
                      </m:func>
                      <m:r>
                        <a:rPr lang="en-US" sz="1600" i="1">
                          <a:latin typeface="Cambria Math" panose="02040503050406030204" pitchFamily="18" charset="0"/>
                        </a:rPr>
                        <m:t>=</m:t>
                      </m:r>
                      <m:d>
                        <m:dPr>
                          <m:begChr m:val="{"/>
                          <m:endChr m:val=""/>
                          <m:ctrlPr>
                            <a:rPr lang="en-US" sz="1600" i="1" smtClean="0">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nary>
                                  <m:naryPr>
                                    <m:chr m:val="∑"/>
                                    <m:supHide m:val="on"/>
                                    <m:ctrlPr>
                                      <a:rPr lang="en-US" sz="1600" i="1" smtClean="0">
                                        <a:latin typeface="Cambria Math" panose="02040503050406030204" pitchFamily="18" charset="0"/>
                                      </a:rPr>
                                    </m:ctrlPr>
                                  </m:naryPr>
                                  <m:sub>
                                    <m:r>
                                      <m:rPr>
                                        <m:brk m:alnAt="7"/>
                                      </m:rPr>
                                      <a:rPr lang="en-US" sz="1600" b="0" i="1" smtClean="0">
                                        <a:latin typeface="Cambria Math" panose="02040503050406030204" pitchFamily="18" charset="0"/>
                                      </a:rPr>
                                      <m:t>𝑖</m:t>
                                    </m:r>
                                  </m:sub>
                                  <m:sup/>
                                  <m:e>
                                    <m:func>
                                      <m:funcPr>
                                        <m:ctrlPr>
                                          <a:rPr lang="en-US" sz="1600" i="1" smtClean="0">
                                            <a:latin typeface="Cambria Math" panose="02040503050406030204" pitchFamily="18" charset="0"/>
                                          </a:rPr>
                                        </m:ctrlPr>
                                      </m:funcPr>
                                      <m:fName>
                                        <m:r>
                                          <m:rPr>
                                            <m:sty m:val="p"/>
                                            <m:brk m:alnAt="7"/>
                                          </m:rPr>
                                          <a:rPr lang="en-US" sz="1600">
                                            <a:latin typeface="Cambria Math" panose="02040503050406030204" pitchFamily="18" charset="0"/>
                                          </a:rPr>
                                          <m:t>l</m:t>
                                        </m:r>
                                        <m:r>
                                          <m:rPr>
                                            <m:sty m:val="p"/>
                                          </m:rPr>
                                          <a:rPr lang="en-US" sz="1600">
                                            <a:latin typeface="Cambria Math" panose="02040503050406030204" pitchFamily="18" charset="0"/>
                                          </a:rPr>
                                          <m:t>n</m:t>
                                        </m:r>
                                      </m:fName>
                                      <m:e>
                                        <m:d>
                                          <m:dPr>
                                            <m:ctrlPr>
                                              <a:rPr lang="en-US" sz="1600" i="1" smtClean="0">
                                                <a:latin typeface="Cambria Math" panose="02040503050406030204" pitchFamily="18" charset="0"/>
                                              </a:rPr>
                                            </m:ctrlPr>
                                          </m:dPr>
                                          <m:e>
                                            <m:d>
                                              <m:dPr>
                                                <m:ctrlPr>
                                                  <a:rPr lang="en-US" sz="1600" i="1">
                                                    <a:latin typeface="Cambria Math" panose="02040503050406030204" pitchFamily="18" charset="0"/>
                                                  </a:rPr>
                                                </m:ctrlPr>
                                              </m:dPr>
                                              <m:e>
                                                <m:r>
                                                  <a:rPr lang="en-US" sz="1600">
                                                    <a:latin typeface="Cambria Math" panose="02040503050406030204" pitchFamily="18" charset="0"/>
                                                  </a:rPr>
                                                  <m:t>1−</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m:rPr>
                                                        <m:sty m:val="p"/>
                                                      </m:rPr>
                                                      <a:rPr lang="en-US" sz="1600">
                                                        <a:latin typeface="Cambria Math" panose="02040503050406030204" pitchFamily="18" charset="0"/>
                                                      </a:rPr>
                                                      <m:t>m</m:t>
                                                    </m:r>
                                                  </m:sub>
                                                </m:sSub>
                                              </m:e>
                                            </m:d>
                                            <m:d>
                                              <m:dPr>
                                                <m:ctrlPr>
                                                  <a:rPr lang="en-US" sz="1600" i="1">
                                                    <a:latin typeface="Cambria Math" panose="02040503050406030204" pitchFamily="18" charset="0"/>
                                                  </a:rPr>
                                                </m:ctrlPr>
                                              </m:dPr>
                                              <m:e>
                                                <m:r>
                                                  <a:rPr lang="en-US" sz="1600">
                                                    <a:latin typeface="Cambria Math" panose="02040503050406030204" pitchFamily="18" charset="0"/>
                                                  </a:rPr>
                                                  <m:t>1−</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1</m:t>
                                                    </m:r>
                                                  </m:sub>
                                                </m:sSub>
                                              </m:e>
                                            </m:d>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m:rPr>
                                                    <m:sty m:val="p"/>
                                                  </m:rPr>
                                                  <a:rPr lang="en-US" sz="1600">
                                                    <a:latin typeface="Cambria Math" panose="02040503050406030204" pitchFamily="18" charset="0"/>
                                                  </a:rPr>
                                                  <m:t>m</m:t>
                                                </m:r>
                                              </m:sub>
                                            </m:sSub>
                                            <m:d>
                                              <m:dPr>
                                                <m:ctrlPr>
                                                  <a:rPr lang="en-US" sz="1600" i="1">
                                                    <a:latin typeface="Cambria Math" panose="02040503050406030204" pitchFamily="18" charset="0"/>
                                                  </a:rPr>
                                                </m:ctrlPr>
                                              </m:dPr>
                                              <m:e>
                                                <m:r>
                                                  <a:rPr lang="en-US" sz="1600">
                                                    <a:latin typeface="Cambria Math" panose="02040503050406030204" pitchFamily="18" charset="0"/>
                                                  </a:rPr>
                                                  <m:t>1−</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2</m:t>
                                                    </m:r>
                                                  </m:sub>
                                                </m:sSub>
                                              </m:e>
                                            </m:d>
                                          </m:e>
                                        </m:d>
                                      </m:e>
                                    </m:func>
                                    <m:r>
                                      <a:rPr lang="en-US" sz="1600" b="0" i="1" smtClean="0">
                                        <a:latin typeface="Cambria Math" panose="02040503050406030204" pitchFamily="18" charset="0"/>
                                      </a:rPr>
                                      <m:t>; </m:t>
                                    </m:r>
                                    <m:r>
                                      <a:rPr lang="en-US" sz="1600" b="0" i="1" smtClean="0">
                                        <a:latin typeface="Cambria Math" panose="02040503050406030204" pitchFamily="18" charset="0"/>
                                      </a:rPr>
                                      <m:t>𝑦</m:t>
                                    </m:r>
                                    <m:r>
                                      <a:rPr lang="en-US" sz="1600" b="0" i="1" smtClean="0">
                                        <a:latin typeface="Cambria Math" panose="02040503050406030204" pitchFamily="18" charset="0"/>
                                      </a:rPr>
                                      <m:t>=0</m:t>
                                    </m:r>
                                  </m:e>
                                </m:nary>
                              </m:e>
                            </m:mr>
                            <m:mr>
                              <m:e>
                                <m:nary>
                                  <m:naryPr>
                                    <m:chr m:val="∑"/>
                                    <m:supHide m:val="on"/>
                                    <m:ctrlPr>
                                      <a:rPr lang="en-US" sz="1600" i="1">
                                        <a:latin typeface="Cambria Math" panose="02040503050406030204" pitchFamily="18" charset="0"/>
                                      </a:rPr>
                                    </m:ctrlPr>
                                  </m:naryPr>
                                  <m:sub>
                                    <m:r>
                                      <m:rPr>
                                        <m:brk m:alnAt="7"/>
                                      </m:rPr>
                                      <a:rPr lang="en-US" sz="1600" i="1">
                                        <a:latin typeface="Cambria Math" panose="02040503050406030204" pitchFamily="18" charset="0"/>
                                      </a:rPr>
                                      <m:t>𝑖</m:t>
                                    </m:r>
                                  </m:sub>
                                  <m:sup/>
                                  <m:e>
                                    <m:func>
                                      <m:funcPr>
                                        <m:ctrlPr>
                                          <a:rPr lang="en-US" sz="1600" i="1">
                                            <a:latin typeface="Cambria Math" panose="02040503050406030204" pitchFamily="18" charset="0"/>
                                          </a:rPr>
                                        </m:ctrlPr>
                                      </m:funcPr>
                                      <m:fName>
                                        <m:r>
                                          <m:rPr>
                                            <m:sty m:val="p"/>
                                            <m:brk m:alnAt="7"/>
                                          </m:rPr>
                                          <a:rPr lang="en-US" sz="1600">
                                            <a:latin typeface="Cambria Math" panose="02040503050406030204" pitchFamily="18" charset="0"/>
                                          </a:rPr>
                                          <m:t>l</m:t>
                                        </m:r>
                                        <m:r>
                                          <m:rPr>
                                            <m:sty m:val="p"/>
                                          </m:rPr>
                                          <a:rPr lang="en-US" sz="1600">
                                            <a:latin typeface="Cambria Math" panose="02040503050406030204" pitchFamily="18" charset="0"/>
                                          </a:rPr>
                                          <m:t>n</m:t>
                                        </m:r>
                                      </m:fName>
                                      <m:e>
                                        <m:d>
                                          <m:dPr>
                                            <m:ctrlPr>
                                              <a:rPr lang="en-US" sz="1600" i="1">
                                                <a:latin typeface="Cambria Math" panose="02040503050406030204" pitchFamily="18" charset="0"/>
                                              </a:rPr>
                                            </m:ctrlPr>
                                          </m:dPr>
                                          <m:e>
                                            <m:d>
                                              <m:dPr>
                                                <m:ctrlPr>
                                                  <a:rPr lang="en-US" sz="1600" i="1">
                                                    <a:latin typeface="Cambria Math" panose="02040503050406030204" pitchFamily="18" charset="0"/>
                                                  </a:rPr>
                                                </m:ctrlPr>
                                              </m:dPr>
                                              <m:e>
                                                <m:r>
                                                  <a:rPr lang="en-US" sz="1600">
                                                    <a:latin typeface="Cambria Math" panose="02040503050406030204" pitchFamily="18" charset="0"/>
                                                  </a:rPr>
                                                  <m:t>1−</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m:rPr>
                                                        <m:sty m:val="p"/>
                                                      </m:rPr>
                                                      <a:rPr lang="en-US" sz="1600">
                                                        <a:latin typeface="Cambria Math" panose="02040503050406030204" pitchFamily="18" charset="0"/>
                                                      </a:rPr>
                                                      <m:t>m</m:t>
                                                    </m:r>
                                                  </m:sub>
                                                </m:sSub>
                                              </m:e>
                                            </m:d>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1</m:t>
                                                </m:r>
                                              </m:sub>
                                            </m:sSub>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a:latin typeface="Cambria Math" panose="02040503050406030204" pitchFamily="18" charset="0"/>
                                                  </a:rPr>
                                                  <m:t>𝑝</m:t>
                                                </m:r>
                                              </m:e>
                                              <m:sub>
                                                <m:r>
                                                  <m:rPr>
                                                    <m:sty m:val="p"/>
                                                  </m:rPr>
                                                  <a:rPr lang="en-US" sz="1600">
                                                    <a:latin typeface="Cambria Math" panose="02040503050406030204" pitchFamily="18" charset="0"/>
                                                  </a:rPr>
                                                  <m:t>m</m:t>
                                                </m:r>
                                              </m:sub>
                                            </m:sSub>
                                            <m:sSub>
                                              <m:sSubPr>
                                                <m:ctrlPr>
                                                  <a:rPr lang="en-US" sz="1600" i="1">
                                                    <a:latin typeface="Cambria Math" panose="02040503050406030204" pitchFamily="18" charset="0"/>
                                                  </a:rPr>
                                                </m:ctrlPr>
                                              </m:sSubPr>
                                              <m:e>
                                                <m:r>
                                                  <a:rPr lang="en-US" sz="1600">
                                                    <a:latin typeface="Cambria Math" panose="02040503050406030204" pitchFamily="18" charset="0"/>
                                                  </a:rPr>
                                                  <m:t>𝑝</m:t>
                                                </m:r>
                                              </m:e>
                                              <m:sub>
                                                <m:r>
                                                  <a:rPr lang="en-US" sz="1600">
                                                    <a:latin typeface="Cambria Math" panose="02040503050406030204" pitchFamily="18" charset="0"/>
                                                  </a:rPr>
                                                  <m:t>2</m:t>
                                                </m:r>
                                              </m:sub>
                                            </m:sSub>
                                          </m:e>
                                        </m:d>
                                      </m:e>
                                    </m:func>
                                    <m:r>
                                      <a:rPr lang="en-US" sz="1600" b="0" i="1" smtClean="0">
                                        <a:latin typeface="Cambria Math" panose="02040503050406030204" pitchFamily="18" charset="0"/>
                                      </a:rPr>
                                      <m:t>;                        </m:t>
                                    </m:r>
                                    <m:r>
                                      <a:rPr lang="en-US" sz="1600" b="0" i="1" smtClean="0">
                                        <a:latin typeface="Cambria Math" panose="02040503050406030204" pitchFamily="18" charset="0"/>
                                      </a:rPr>
                                      <m:t>𝑦</m:t>
                                    </m:r>
                                    <m:r>
                                      <a:rPr lang="en-US" sz="1600" b="0" i="1" smtClean="0">
                                        <a:latin typeface="Cambria Math" panose="02040503050406030204" pitchFamily="18" charset="0"/>
                                      </a:rPr>
                                      <m:t>=1</m:t>
                                    </m:r>
                                  </m:e>
                                </m:nary>
                              </m:e>
                            </m:mr>
                          </m:m>
                        </m:e>
                      </m:d>
                    </m:oMath>
                  </m:oMathPara>
                </a14:m>
                <a:endParaRPr lang="en-US" sz="1600" dirty="0"/>
              </a:p>
            </p:txBody>
          </p:sp>
        </mc:Choice>
        <mc:Fallback xmlns="">
          <p:sp>
            <p:nvSpPr>
              <p:cNvPr id="3" name="Rectangle 2"/>
              <p:cNvSpPr>
                <a:spLocks noRot="1" noChangeAspect="1" noMove="1" noResize="1" noEditPoints="1" noAdjustHandles="1" noChangeArrowheads="1" noChangeShapeType="1" noTextEdit="1"/>
              </p:cNvSpPr>
              <p:nvPr/>
            </p:nvSpPr>
            <p:spPr>
              <a:xfrm>
                <a:off x="1807652" y="5393336"/>
                <a:ext cx="5528693" cy="1386533"/>
              </a:xfrm>
              <a:prstGeom prst="rect">
                <a:avLst/>
              </a:prstGeom>
              <a:blipFill rotWithShape="0">
                <a:blip r:embed="rId6"/>
                <a:stretch>
                  <a:fillRect/>
                </a:stretch>
              </a:blipFill>
            </p:spPr>
            <p:txBody>
              <a:bodyPr/>
              <a:lstStyle/>
              <a:p>
                <a:r>
                  <a:rPr lang="en-US">
                    <a:noFill/>
                  </a:rPr>
                  <a:t> </a:t>
                </a:r>
              </a:p>
            </p:txBody>
          </p:sp>
        </mc:Fallback>
      </mc:AlternateContent>
      <p:sp>
        <p:nvSpPr>
          <p:cNvPr id="6" name="Rounded Rectangle 5"/>
          <p:cNvSpPr/>
          <p:nvPr/>
        </p:nvSpPr>
        <p:spPr>
          <a:xfrm>
            <a:off x="5414838" y="3315694"/>
            <a:ext cx="3419061" cy="12483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766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599" cy="1143000"/>
          </a:xfrm>
        </p:spPr>
        <p:txBody>
          <a:bodyPr/>
          <a:lstStyle/>
          <a:p>
            <a:pPr algn="ctr"/>
            <a:r>
              <a:rPr lang="en-US" dirty="0" smtClean="0">
                <a:solidFill>
                  <a:schemeClr val="tx1"/>
                </a:solidFill>
              </a:rPr>
              <a:t>Chang </a:t>
            </a:r>
            <a:r>
              <a:rPr lang="en-US" dirty="0" err="1" smtClean="0">
                <a:solidFill>
                  <a:schemeClr val="tx1"/>
                </a:solidFill>
              </a:rPr>
              <a:t>Bodt</a:t>
            </a:r>
            <a:r>
              <a:rPr lang="en-US" dirty="0" smtClean="0">
                <a:solidFill>
                  <a:schemeClr val="tx1"/>
                </a:solidFill>
              </a:rPr>
              <a:t> </a:t>
            </a:r>
            <a:r>
              <a:rPr lang="en-US" dirty="0">
                <a:solidFill>
                  <a:schemeClr val="tx1"/>
                </a:solidFill>
              </a:rPr>
              <a:t>D-Optimal Method</a:t>
            </a:r>
            <a:br>
              <a:rPr lang="en-US" dirty="0">
                <a:solidFill>
                  <a:schemeClr val="tx1"/>
                </a:solidFill>
              </a:rPr>
            </a:br>
            <a:r>
              <a:rPr lang="en-US" dirty="0" smtClean="0">
                <a:solidFill>
                  <a:schemeClr val="tx1"/>
                </a:solidFill>
              </a:rPr>
              <a:t>(Unknown </a:t>
            </a:r>
            <a:r>
              <a:rPr lang="en-US" dirty="0">
                <a:solidFill>
                  <a:schemeClr val="tx1"/>
                </a:solidFill>
              </a:rPr>
              <a:t>Mechanism)</a:t>
            </a:r>
          </a:p>
        </p:txBody>
      </p:sp>
      <p:sp>
        <p:nvSpPr>
          <p:cNvPr id="6" name="Content Placeholder 5"/>
          <p:cNvSpPr>
            <a:spLocks noGrp="1"/>
          </p:cNvSpPr>
          <p:nvPr>
            <p:ph idx="1"/>
          </p:nvPr>
        </p:nvSpPr>
        <p:spPr/>
        <p:txBody>
          <a:bodyPr/>
          <a:lstStyle/>
          <a:p>
            <a:r>
              <a:rPr lang="en-US" sz="2400" dirty="0" smtClean="0">
                <a:solidFill>
                  <a:schemeClr val="tx1"/>
                </a:solidFill>
              </a:rPr>
              <a:t>Approximates the known mechanism likelihood function when there is little overlap between the mechanisms (i.e., easy to discern which mechanism the points likely belong to even if technically unknown).</a:t>
            </a:r>
          </a:p>
          <a:p>
            <a:r>
              <a:rPr lang="en-US" sz="2400" dirty="0" smtClean="0">
                <a:solidFill>
                  <a:schemeClr val="tx1"/>
                </a:solidFill>
              </a:rPr>
              <a:t>As before, initial design is used to achieve overlap of the data. We don’t know the mechanism, so instead we achieve three regions of overlap in partials and completes to approximate the known mechanism result.</a:t>
            </a:r>
          </a:p>
          <a:p>
            <a:r>
              <a:rPr lang="en-US" sz="2400" dirty="0" smtClean="0">
                <a:solidFill>
                  <a:schemeClr val="tx1"/>
                </a:solidFill>
              </a:rPr>
              <a:t>As before, subsequent velocities are the D-optimal points.</a:t>
            </a:r>
          </a:p>
          <a:p>
            <a:r>
              <a:rPr lang="en-US" sz="2400" dirty="0" smtClean="0">
                <a:solidFill>
                  <a:schemeClr val="tx1"/>
                </a:solidFill>
              </a:rPr>
              <a:t>Not recommended for instances:</a:t>
            </a:r>
          </a:p>
          <a:p>
            <a:pPr marL="857250" lvl="1" indent="-457200">
              <a:buFont typeface="Arial" panose="020B0604020202020204" pitchFamily="34" charset="0"/>
              <a:buChar char="•"/>
            </a:pPr>
            <a:r>
              <a:rPr lang="en-US" sz="2000" dirty="0" smtClean="0">
                <a:solidFill>
                  <a:schemeClr val="tx1"/>
                </a:solidFill>
              </a:rPr>
              <a:t>When there is a lot of overlap between the two mechanisms.</a:t>
            </a:r>
          </a:p>
          <a:p>
            <a:pPr marL="857250" lvl="1" indent="-457200">
              <a:buFont typeface="Arial" panose="020B0604020202020204" pitchFamily="34" charset="0"/>
              <a:buChar char="•"/>
            </a:pPr>
            <a:r>
              <a:rPr lang="en-US" sz="2000" dirty="0" smtClean="0">
                <a:solidFill>
                  <a:schemeClr val="tx1"/>
                </a:solidFill>
              </a:rPr>
              <a:t>When one </a:t>
            </a:r>
            <a:r>
              <a:rPr lang="en-US" sz="2000" dirty="0">
                <a:solidFill>
                  <a:schemeClr val="tx1"/>
                </a:solidFill>
              </a:rPr>
              <a:t>of the outcomes </a:t>
            </a:r>
            <a:r>
              <a:rPr lang="en-US" sz="2000" dirty="0" smtClean="0">
                <a:solidFill>
                  <a:schemeClr val="tx1"/>
                </a:solidFill>
              </a:rPr>
              <a:t>is rare.</a:t>
            </a:r>
            <a:endParaRPr lang="en-US" sz="2000"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   </a:t>
            </a:r>
            <a:fld id="{E2324FC3-31E0-41F8-88DD-5B84450FFD2F}" type="slidenum">
              <a:rPr lang="en-US" smtClean="0"/>
              <a:pPr>
                <a:defRPr/>
              </a:pPr>
              <a:t>13</a:t>
            </a:fld>
            <a:endParaRPr lang="en-US" smtClean="0"/>
          </a:p>
          <a:p>
            <a:pPr>
              <a:defRPr/>
            </a:pPr>
            <a:endParaRPr lang="en-US"/>
          </a:p>
        </p:txBody>
      </p:sp>
    </p:spTree>
    <p:extLst>
      <p:ext uri="{BB962C8B-B14F-4D97-AF65-F5344CB8AC3E}">
        <p14:creationId xmlns:p14="http://schemas.microsoft.com/office/powerpoint/2010/main" val="1761312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599" cy="1143000"/>
          </a:xfrm>
        </p:spPr>
        <p:txBody>
          <a:bodyPr/>
          <a:lstStyle/>
          <a:p>
            <a:pPr algn="ctr"/>
            <a:r>
              <a:rPr lang="en-US" dirty="0">
                <a:solidFill>
                  <a:schemeClr val="tx1"/>
                </a:solidFill>
              </a:rPr>
              <a:t>Example with </a:t>
            </a:r>
            <a:r>
              <a:rPr lang="en-US" dirty="0" smtClean="0">
                <a:solidFill>
                  <a:schemeClr val="tx1"/>
                </a:solidFill>
              </a:rPr>
              <a:t>Unknown Mechanism</a:t>
            </a:r>
            <a:endParaRPr lang="en-US" dirty="0">
              <a:solidFill>
                <a:schemeClr val="tx1"/>
              </a:solidFill>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417638"/>
            <a:ext cx="9144000" cy="5091113"/>
          </a:xfrm>
        </p:spPr>
      </p:pic>
      <p:sp>
        <p:nvSpPr>
          <p:cNvPr id="4" name="Date Placeholder 3"/>
          <p:cNvSpPr>
            <a:spLocks noGrp="1"/>
          </p:cNvSpPr>
          <p:nvPr>
            <p:ph type="dt" sz="half" idx="10"/>
          </p:nvPr>
        </p:nvSpPr>
        <p:spPr/>
        <p:txBody>
          <a:bodyPr/>
          <a:lstStyle/>
          <a:p>
            <a:pPr>
              <a:defRPr/>
            </a:pPr>
            <a:r>
              <a:rPr lang="en-US" smtClean="0"/>
              <a:t>   </a:t>
            </a:r>
            <a:fld id="{E2324FC3-31E0-41F8-88DD-5B84450FFD2F}" type="slidenum">
              <a:rPr lang="en-US" smtClean="0"/>
              <a:pPr>
                <a:defRPr/>
              </a:pPr>
              <a:t>14</a:t>
            </a:fld>
            <a:endParaRPr lang="en-US" smtClean="0"/>
          </a:p>
          <a:p>
            <a:pPr>
              <a:defRPr/>
            </a:pPr>
            <a:endParaRPr lang="en-US"/>
          </a:p>
        </p:txBody>
      </p:sp>
    </p:spTree>
    <p:extLst>
      <p:ext uri="{BB962C8B-B14F-4D97-AF65-F5344CB8AC3E}">
        <p14:creationId xmlns:p14="http://schemas.microsoft.com/office/powerpoint/2010/main" val="3501912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p:spPr>
        <p:txBody>
          <a:bodyPr/>
          <a:lstStyle/>
          <a:p>
            <a:pPr algn="ctr"/>
            <a:r>
              <a:rPr lang="en-US" dirty="0" smtClean="0">
                <a:solidFill>
                  <a:schemeClr val="tx1"/>
                </a:solidFill>
              </a:rPr>
              <a:t>Simulation Study Setup</a:t>
            </a:r>
            <a:endParaRPr lang="en-US" dirty="0">
              <a:solidFill>
                <a:schemeClr val="tx1"/>
              </a:solidFill>
            </a:endParaRPr>
          </a:p>
        </p:txBody>
      </p:sp>
      <p:sp>
        <p:nvSpPr>
          <p:cNvPr id="6" name="Content Placeholder 5"/>
          <p:cNvSpPr>
            <a:spLocks noGrp="1"/>
          </p:cNvSpPr>
          <p:nvPr>
            <p:ph idx="1"/>
          </p:nvPr>
        </p:nvSpPr>
        <p:spPr/>
        <p:txBody>
          <a:bodyPr/>
          <a:lstStyle/>
          <a:p>
            <a:r>
              <a:rPr lang="en-US" sz="2800" dirty="0" smtClean="0">
                <a:solidFill>
                  <a:schemeClr val="tx1"/>
                </a:solidFill>
              </a:rPr>
              <a:t>Three </a:t>
            </a:r>
            <a:r>
              <a:rPr lang="en-US" sz="2800" dirty="0">
                <a:solidFill>
                  <a:schemeClr val="tx1"/>
                </a:solidFill>
              </a:rPr>
              <a:t>truth sets explored:</a:t>
            </a:r>
          </a:p>
          <a:p>
            <a:pPr marL="857250" lvl="1" indent="-457200">
              <a:buFont typeface="Arial" panose="020B0604020202020204" pitchFamily="34" charset="0"/>
              <a:buChar char="•"/>
            </a:pPr>
            <a:r>
              <a:rPr lang="el-GR" sz="2400" dirty="0">
                <a:solidFill>
                  <a:schemeClr val="tx1"/>
                </a:solidFill>
              </a:rPr>
              <a:t>μ</a:t>
            </a:r>
            <a:r>
              <a:rPr lang="en-US" sz="2400" baseline="-25000" dirty="0">
                <a:solidFill>
                  <a:schemeClr val="tx1"/>
                </a:solidFill>
              </a:rPr>
              <a:t>1</a:t>
            </a:r>
            <a:r>
              <a:rPr lang="en-US" sz="2400" dirty="0">
                <a:solidFill>
                  <a:schemeClr val="tx1"/>
                </a:solidFill>
              </a:rPr>
              <a:t> = </a:t>
            </a:r>
            <a:r>
              <a:rPr lang="el-GR" sz="2400" dirty="0">
                <a:solidFill>
                  <a:schemeClr val="tx1"/>
                </a:solidFill>
              </a:rPr>
              <a:t>μ</a:t>
            </a:r>
            <a:r>
              <a:rPr lang="en-US" sz="2400" baseline="-25000" dirty="0">
                <a:solidFill>
                  <a:schemeClr val="tx1"/>
                </a:solidFill>
              </a:rPr>
              <a:t>m</a:t>
            </a:r>
            <a:r>
              <a:rPr lang="en-US" sz="2400" dirty="0">
                <a:solidFill>
                  <a:schemeClr val="tx1"/>
                </a:solidFill>
              </a:rPr>
              <a:t> - </a:t>
            </a:r>
            <a:r>
              <a:rPr lang="en-US" sz="2400" dirty="0" smtClean="0">
                <a:solidFill>
                  <a:schemeClr val="tx1"/>
                </a:solidFill>
              </a:rPr>
              <a:t>3</a:t>
            </a:r>
            <a:r>
              <a:rPr lang="el-GR" sz="2400" dirty="0" smtClean="0">
                <a:solidFill>
                  <a:schemeClr val="tx1"/>
                </a:solidFill>
              </a:rPr>
              <a:t>σ</a:t>
            </a:r>
            <a:r>
              <a:rPr lang="en-US" sz="2400" dirty="0">
                <a:solidFill>
                  <a:schemeClr val="tx1"/>
                </a:solidFill>
              </a:rPr>
              <a:t>; </a:t>
            </a:r>
            <a:r>
              <a:rPr lang="el-GR" sz="2400" dirty="0">
                <a:solidFill>
                  <a:schemeClr val="tx1"/>
                </a:solidFill>
              </a:rPr>
              <a:t>μ</a:t>
            </a:r>
            <a:r>
              <a:rPr lang="en-US" sz="2400" baseline="-25000" dirty="0">
                <a:solidFill>
                  <a:schemeClr val="tx1"/>
                </a:solidFill>
              </a:rPr>
              <a:t>2</a:t>
            </a:r>
            <a:r>
              <a:rPr lang="en-US" sz="2400" dirty="0">
                <a:solidFill>
                  <a:schemeClr val="tx1"/>
                </a:solidFill>
              </a:rPr>
              <a:t> = </a:t>
            </a:r>
            <a:r>
              <a:rPr lang="el-GR" sz="2400" dirty="0">
                <a:solidFill>
                  <a:schemeClr val="tx1"/>
                </a:solidFill>
              </a:rPr>
              <a:t>μ</a:t>
            </a:r>
            <a:r>
              <a:rPr lang="en-US" sz="2400" baseline="-25000" dirty="0">
                <a:solidFill>
                  <a:schemeClr val="tx1"/>
                </a:solidFill>
              </a:rPr>
              <a:t>m</a:t>
            </a:r>
            <a:r>
              <a:rPr lang="en-US" sz="2400" dirty="0">
                <a:solidFill>
                  <a:schemeClr val="tx1"/>
                </a:solidFill>
              </a:rPr>
              <a:t> + </a:t>
            </a:r>
            <a:r>
              <a:rPr lang="en-US" sz="2400" dirty="0" smtClean="0">
                <a:solidFill>
                  <a:schemeClr val="tx1"/>
                </a:solidFill>
              </a:rPr>
              <a:t>3</a:t>
            </a:r>
            <a:r>
              <a:rPr lang="el-GR" sz="2400" dirty="0" smtClean="0">
                <a:solidFill>
                  <a:schemeClr val="tx1"/>
                </a:solidFill>
              </a:rPr>
              <a:t>σ</a:t>
            </a:r>
            <a:r>
              <a:rPr lang="en-US" sz="2400" dirty="0">
                <a:solidFill>
                  <a:schemeClr val="tx1"/>
                </a:solidFill>
              </a:rPr>
              <a:t>; </a:t>
            </a:r>
            <a:r>
              <a:rPr lang="el-GR" sz="2400" dirty="0">
                <a:solidFill>
                  <a:schemeClr val="tx1"/>
                </a:solidFill>
              </a:rPr>
              <a:t>σ</a:t>
            </a:r>
            <a:r>
              <a:rPr lang="en-US" sz="2400" baseline="-25000" dirty="0">
                <a:solidFill>
                  <a:schemeClr val="tx1"/>
                </a:solidFill>
              </a:rPr>
              <a:t>1</a:t>
            </a:r>
            <a:r>
              <a:rPr lang="en-US" sz="2400" dirty="0">
                <a:solidFill>
                  <a:schemeClr val="tx1"/>
                </a:solidFill>
              </a:rPr>
              <a:t> = </a:t>
            </a:r>
            <a:r>
              <a:rPr lang="el-GR" sz="2400" dirty="0">
                <a:solidFill>
                  <a:schemeClr val="tx1"/>
                </a:solidFill>
              </a:rPr>
              <a:t>σ</a:t>
            </a:r>
            <a:r>
              <a:rPr lang="en-US" sz="2400" baseline="-25000" dirty="0">
                <a:solidFill>
                  <a:schemeClr val="tx1"/>
                </a:solidFill>
              </a:rPr>
              <a:t>2</a:t>
            </a:r>
            <a:r>
              <a:rPr lang="en-US" sz="2400" dirty="0">
                <a:solidFill>
                  <a:schemeClr val="tx1"/>
                </a:solidFill>
              </a:rPr>
              <a:t> = </a:t>
            </a:r>
            <a:r>
              <a:rPr lang="el-GR" sz="2400" dirty="0">
                <a:solidFill>
                  <a:schemeClr val="tx1"/>
                </a:solidFill>
              </a:rPr>
              <a:t>σ</a:t>
            </a:r>
            <a:r>
              <a:rPr lang="en-US" sz="2400" baseline="-25000" dirty="0">
                <a:solidFill>
                  <a:schemeClr val="tx1"/>
                </a:solidFill>
              </a:rPr>
              <a:t>m</a:t>
            </a:r>
            <a:r>
              <a:rPr lang="en-US" sz="2400" dirty="0">
                <a:solidFill>
                  <a:schemeClr val="tx1"/>
                </a:solidFill>
              </a:rPr>
              <a:t> = </a:t>
            </a:r>
            <a:r>
              <a:rPr lang="el-GR" sz="2400" dirty="0">
                <a:solidFill>
                  <a:schemeClr val="tx1"/>
                </a:solidFill>
              </a:rPr>
              <a:t>σ</a:t>
            </a:r>
            <a:endParaRPr lang="en-US" sz="2400" dirty="0">
              <a:solidFill>
                <a:schemeClr val="tx1"/>
              </a:solidFill>
            </a:endParaRPr>
          </a:p>
          <a:p>
            <a:pPr marL="857250" lvl="1" indent="-457200">
              <a:buFont typeface="Arial" panose="020B0604020202020204" pitchFamily="34" charset="0"/>
              <a:buChar char="•"/>
            </a:pPr>
            <a:r>
              <a:rPr lang="el-GR" sz="2400" dirty="0">
                <a:solidFill>
                  <a:schemeClr val="tx1"/>
                </a:solidFill>
              </a:rPr>
              <a:t>μ</a:t>
            </a:r>
            <a:r>
              <a:rPr lang="en-US" sz="2400" baseline="-25000" dirty="0">
                <a:solidFill>
                  <a:schemeClr val="tx1"/>
                </a:solidFill>
              </a:rPr>
              <a:t>1</a:t>
            </a:r>
            <a:r>
              <a:rPr lang="en-US" sz="2400" dirty="0">
                <a:solidFill>
                  <a:schemeClr val="tx1"/>
                </a:solidFill>
              </a:rPr>
              <a:t> = </a:t>
            </a:r>
            <a:r>
              <a:rPr lang="el-GR" sz="2400" dirty="0">
                <a:solidFill>
                  <a:schemeClr val="tx1"/>
                </a:solidFill>
              </a:rPr>
              <a:t>μ</a:t>
            </a:r>
            <a:r>
              <a:rPr lang="en-US" sz="2400" baseline="-25000" dirty="0">
                <a:solidFill>
                  <a:schemeClr val="tx1"/>
                </a:solidFill>
              </a:rPr>
              <a:t>m</a:t>
            </a:r>
            <a:r>
              <a:rPr lang="en-US" sz="2400" dirty="0">
                <a:solidFill>
                  <a:schemeClr val="tx1"/>
                </a:solidFill>
              </a:rPr>
              <a:t> - </a:t>
            </a:r>
            <a:r>
              <a:rPr lang="en-US" sz="2400" dirty="0" smtClean="0">
                <a:solidFill>
                  <a:schemeClr val="tx1"/>
                </a:solidFill>
              </a:rPr>
              <a:t>4</a:t>
            </a:r>
            <a:r>
              <a:rPr lang="el-GR" sz="2400" dirty="0" smtClean="0">
                <a:solidFill>
                  <a:schemeClr val="tx1"/>
                </a:solidFill>
              </a:rPr>
              <a:t>σ</a:t>
            </a:r>
            <a:r>
              <a:rPr lang="en-US" sz="2400" dirty="0">
                <a:solidFill>
                  <a:schemeClr val="tx1"/>
                </a:solidFill>
              </a:rPr>
              <a:t>; </a:t>
            </a:r>
            <a:r>
              <a:rPr lang="el-GR" sz="2400" dirty="0">
                <a:solidFill>
                  <a:schemeClr val="tx1"/>
                </a:solidFill>
              </a:rPr>
              <a:t>μ</a:t>
            </a:r>
            <a:r>
              <a:rPr lang="en-US" sz="2400" baseline="-25000" dirty="0">
                <a:solidFill>
                  <a:schemeClr val="tx1"/>
                </a:solidFill>
              </a:rPr>
              <a:t>2</a:t>
            </a:r>
            <a:r>
              <a:rPr lang="en-US" sz="2400" dirty="0">
                <a:solidFill>
                  <a:schemeClr val="tx1"/>
                </a:solidFill>
              </a:rPr>
              <a:t> = </a:t>
            </a:r>
            <a:r>
              <a:rPr lang="el-GR" sz="2400" dirty="0">
                <a:solidFill>
                  <a:schemeClr val="tx1"/>
                </a:solidFill>
              </a:rPr>
              <a:t>μ</a:t>
            </a:r>
            <a:r>
              <a:rPr lang="en-US" sz="2400" baseline="-25000" dirty="0">
                <a:solidFill>
                  <a:schemeClr val="tx1"/>
                </a:solidFill>
              </a:rPr>
              <a:t>m</a:t>
            </a:r>
            <a:r>
              <a:rPr lang="en-US" sz="2400" dirty="0">
                <a:solidFill>
                  <a:schemeClr val="tx1"/>
                </a:solidFill>
              </a:rPr>
              <a:t> + </a:t>
            </a:r>
            <a:r>
              <a:rPr lang="en-US" sz="2400" dirty="0" smtClean="0">
                <a:solidFill>
                  <a:schemeClr val="tx1"/>
                </a:solidFill>
              </a:rPr>
              <a:t>4</a:t>
            </a:r>
            <a:r>
              <a:rPr lang="el-GR" sz="2400" dirty="0" smtClean="0">
                <a:solidFill>
                  <a:schemeClr val="tx1"/>
                </a:solidFill>
              </a:rPr>
              <a:t>σ</a:t>
            </a:r>
            <a:r>
              <a:rPr lang="en-US" sz="2400" dirty="0">
                <a:solidFill>
                  <a:schemeClr val="tx1"/>
                </a:solidFill>
              </a:rPr>
              <a:t>; </a:t>
            </a:r>
            <a:r>
              <a:rPr lang="el-GR" sz="2400" dirty="0">
                <a:solidFill>
                  <a:schemeClr val="tx1"/>
                </a:solidFill>
              </a:rPr>
              <a:t>σ</a:t>
            </a:r>
            <a:r>
              <a:rPr lang="en-US" sz="2400" baseline="-25000" dirty="0">
                <a:solidFill>
                  <a:schemeClr val="tx1"/>
                </a:solidFill>
              </a:rPr>
              <a:t>1</a:t>
            </a:r>
            <a:r>
              <a:rPr lang="en-US" sz="2400" dirty="0">
                <a:solidFill>
                  <a:schemeClr val="tx1"/>
                </a:solidFill>
              </a:rPr>
              <a:t> = </a:t>
            </a:r>
            <a:r>
              <a:rPr lang="el-GR" sz="2400" dirty="0">
                <a:solidFill>
                  <a:schemeClr val="tx1"/>
                </a:solidFill>
              </a:rPr>
              <a:t>σ</a:t>
            </a:r>
            <a:r>
              <a:rPr lang="en-US" sz="2400" baseline="-25000" dirty="0">
                <a:solidFill>
                  <a:schemeClr val="tx1"/>
                </a:solidFill>
              </a:rPr>
              <a:t>2</a:t>
            </a:r>
            <a:r>
              <a:rPr lang="en-US" sz="2400" dirty="0">
                <a:solidFill>
                  <a:schemeClr val="tx1"/>
                </a:solidFill>
              </a:rPr>
              <a:t> = </a:t>
            </a:r>
            <a:r>
              <a:rPr lang="el-GR" sz="2400" dirty="0">
                <a:solidFill>
                  <a:schemeClr val="tx1"/>
                </a:solidFill>
              </a:rPr>
              <a:t>σ</a:t>
            </a:r>
            <a:r>
              <a:rPr lang="en-US" sz="2400" baseline="-25000" dirty="0">
                <a:solidFill>
                  <a:schemeClr val="tx1"/>
                </a:solidFill>
              </a:rPr>
              <a:t>m</a:t>
            </a:r>
            <a:r>
              <a:rPr lang="en-US" sz="2400" dirty="0">
                <a:solidFill>
                  <a:schemeClr val="tx1"/>
                </a:solidFill>
              </a:rPr>
              <a:t> = </a:t>
            </a:r>
            <a:r>
              <a:rPr lang="el-GR" sz="2400" dirty="0" smtClean="0">
                <a:solidFill>
                  <a:schemeClr val="tx1"/>
                </a:solidFill>
              </a:rPr>
              <a:t>σ</a:t>
            </a:r>
            <a:endParaRPr lang="en-US" sz="2400" dirty="0" smtClean="0">
              <a:solidFill>
                <a:schemeClr val="tx1"/>
              </a:solidFill>
            </a:endParaRPr>
          </a:p>
          <a:p>
            <a:pPr marL="857250" lvl="1" indent="-457200">
              <a:buFont typeface="Arial" panose="020B0604020202020204" pitchFamily="34" charset="0"/>
              <a:buChar char="•"/>
            </a:pPr>
            <a:r>
              <a:rPr lang="el-GR" sz="2400" dirty="0">
                <a:solidFill>
                  <a:schemeClr val="tx1"/>
                </a:solidFill>
              </a:rPr>
              <a:t>μ</a:t>
            </a:r>
            <a:r>
              <a:rPr lang="en-US" sz="2400" baseline="-25000" dirty="0">
                <a:solidFill>
                  <a:schemeClr val="tx1"/>
                </a:solidFill>
              </a:rPr>
              <a:t>1</a:t>
            </a:r>
            <a:r>
              <a:rPr lang="en-US" sz="2400" dirty="0">
                <a:solidFill>
                  <a:schemeClr val="tx1"/>
                </a:solidFill>
              </a:rPr>
              <a:t> = </a:t>
            </a:r>
            <a:r>
              <a:rPr lang="el-GR" sz="2400" dirty="0">
                <a:solidFill>
                  <a:schemeClr val="tx1"/>
                </a:solidFill>
              </a:rPr>
              <a:t>μ</a:t>
            </a:r>
            <a:r>
              <a:rPr lang="en-US" sz="2400" baseline="-25000" dirty="0">
                <a:solidFill>
                  <a:schemeClr val="tx1"/>
                </a:solidFill>
              </a:rPr>
              <a:t>m</a:t>
            </a:r>
            <a:r>
              <a:rPr lang="en-US" sz="2400" dirty="0">
                <a:solidFill>
                  <a:schemeClr val="tx1"/>
                </a:solidFill>
              </a:rPr>
              <a:t> - </a:t>
            </a:r>
            <a:r>
              <a:rPr lang="en-US" sz="2400" dirty="0" smtClean="0">
                <a:solidFill>
                  <a:schemeClr val="tx1"/>
                </a:solidFill>
              </a:rPr>
              <a:t>5</a:t>
            </a:r>
            <a:r>
              <a:rPr lang="el-GR" sz="2400" dirty="0" smtClean="0">
                <a:solidFill>
                  <a:schemeClr val="tx1"/>
                </a:solidFill>
              </a:rPr>
              <a:t>σ</a:t>
            </a:r>
            <a:r>
              <a:rPr lang="en-US" sz="2400" dirty="0">
                <a:solidFill>
                  <a:schemeClr val="tx1"/>
                </a:solidFill>
              </a:rPr>
              <a:t>; </a:t>
            </a:r>
            <a:r>
              <a:rPr lang="el-GR" sz="2400" dirty="0">
                <a:solidFill>
                  <a:schemeClr val="tx1"/>
                </a:solidFill>
              </a:rPr>
              <a:t>μ</a:t>
            </a:r>
            <a:r>
              <a:rPr lang="en-US" sz="2400" baseline="-25000" dirty="0">
                <a:solidFill>
                  <a:schemeClr val="tx1"/>
                </a:solidFill>
              </a:rPr>
              <a:t>2</a:t>
            </a:r>
            <a:r>
              <a:rPr lang="en-US" sz="2400" dirty="0">
                <a:solidFill>
                  <a:schemeClr val="tx1"/>
                </a:solidFill>
              </a:rPr>
              <a:t> = </a:t>
            </a:r>
            <a:r>
              <a:rPr lang="el-GR" sz="2400" dirty="0">
                <a:solidFill>
                  <a:schemeClr val="tx1"/>
                </a:solidFill>
              </a:rPr>
              <a:t>μ</a:t>
            </a:r>
            <a:r>
              <a:rPr lang="en-US" sz="2400" baseline="-25000" dirty="0">
                <a:solidFill>
                  <a:schemeClr val="tx1"/>
                </a:solidFill>
              </a:rPr>
              <a:t>m</a:t>
            </a:r>
            <a:r>
              <a:rPr lang="en-US" sz="2400" dirty="0">
                <a:solidFill>
                  <a:schemeClr val="tx1"/>
                </a:solidFill>
              </a:rPr>
              <a:t> + </a:t>
            </a:r>
            <a:r>
              <a:rPr lang="en-US" sz="2400" dirty="0" smtClean="0">
                <a:solidFill>
                  <a:schemeClr val="tx1"/>
                </a:solidFill>
              </a:rPr>
              <a:t>5</a:t>
            </a:r>
            <a:r>
              <a:rPr lang="el-GR" sz="2400" dirty="0" smtClean="0">
                <a:solidFill>
                  <a:schemeClr val="tx1"/>
                </a:solidFill>
              </a:rPr>
              <a:t>σ</a:t>
            </a:r>
            <a:r>
              <a:rPr lang="en-US" sz="2400" dirty="0">
                <a:solidFill>
                  <a:schemeClr val="tx1"/>
                </a:solidFill>
              </a:rPr>
              <a:t>; </a:t>
            </a:r>
            <a:r>
              <a:rPr lang="el-GR" sz="2400" dirty="0">
                <a:solidFill>
                  <a:schemeClr val="tx1"/>
                </a:solidFill>
              </a:rPr>
              <a:t>σ</a:t>
            </a:r>
            <a:r>
              <a:rPr lang="en-US" sz="2400" baseline="-25000" dirty="0">
                <a:solidFill>
                  <a:schemeClr val="tx1"/>
                </a:solidFill>
              </a:rPr>
              <a:t>1</a:t>
            </a:r>
            <a:r>
              <a:rPr lang="en-US" sz="2400" dirty="0">
                <a:solidFill>
                  <a:schemeClr val="tx1"/>
                </a:solidFill>
              </a:rPr>
              <a:t> = </a:t>
            </a:r>
            <a:r>
              <a:rPr lang="el-GR" sz="2400" dirty="0">
                <a:solidFill>
                  <a:schemeClr val="tx1"/>
                </a:solidFill>
              </a:rPr>
              <a:t>σ</a:t>
            </a:r>
            <a:r>
              <a:rPr lang="en-US" sz="2400" baseline="-25000" dirty="0">
                <a:solidFill>
                  <a:schemeClr val="tx1"/>
                </a:solidFill>
              </a:rPr>
              <a:t>2</a:t>
            </a:r>
            <a:r>
              <a:rPr lang="en-US" sz="2400" dirty="0">
                <a:solidFill>
                  <a:schemeClr val="tx1"/>
                </a:solidFill>
              </a:rPr>
              <a:t> = </a:t>
            </a:r>
            <a:r>
              <a:rPr lang="el-GR" sz="2400" dirty="0">
                <a:solidFill>
                  <a:schemeClr val="tx1"/>
                </a:solidFill>
              </a:rPr>
              <a:t>σ</a:t>
            </a:r>
            <a:r>
              <a:rPr lang="en-US" sz="2400" baseline="-25000" dirty="0">
                <a:solidFill>
                  <a:schemeClr val="tx1"/>
                </a:solidFill>
              </a:rPr>
              <a:t>m</a:t>
            </a:r>
            <a:r>
              <a:rPr lang="en-US" sz="2400" dirty="0">
                <a:solidFill>
                  <a:schemeClr val="tx1"/>
                </a:solidFill>
              </a:rPr>
              <a:t> = </a:t>
            </a:r>
            <a:r>
              <a:rPr lang="el-GR" sz="2400" dirty="0" smtClean="0">
                <a:solidFill>
                  <a:schemeClr val="tx1"/>
                </a:solidFill>
              </a:rPr>
              <a:t>σ</a:t>
            </a:r>
            <a:endParaRPr lang="en-US" sz="2400" dirty="0" smtClean="0">
              <a:solidFill>
                <a:schemeClr val="tx1"/>
              </a:solidFill>
            </a:endParaRPr>
          </a:p>
          <a:p>
            <a:r>
              <a:rPr lang="en-US" sz="2800" dirty="0" smtClean="0">
                <a:solidFill>
                  <a:schemeClr val="tx1"/>
                </a:solidFill>
              </a:rPr>
              <a:t>Probabilities </a:t>
            </a:r>
            <a:r>
              <a:rPr lang="en-US" sz="2800" dirty="0">
                <a:solidFill>
                  <a:schemeClr val="tx1"/>
                </a:solidFill>
              </a:rPr>
              <a:t>p</a:t>
            </a:r>
            <a:r>
              <a:rPr lang="en-US" sz="2800" baseline="-25000" dirty="0">
                <a:solidFill>
                  <a:schemeClr val="tx1"/>
                </a:solidFill>
              </a:rPr>
              <a:t>1</a:t>
            </a:r>
            <a:r>
              <a:rPr lang="en-US" sz="2800" dirty="0">
                <a:solidFill>
                  <a:schemeClr val="tx1"/>
                </a:solidFill>
              </a:rPr>
              <a:t>, p</a:t>
            </a:r>
            <a:r>
              <a:rPr lang="en-US" sz="2800" baseline="-25000" dirty="0">
                <a:solidFill>
                  <a:schemeClr val="tx1"/>
                </a:solidFill>
              </a:rPr>
              <a:t>2</a:t>
            </a:r>
            <a:r>
              <a:rPr lang="en-US" sz="2800" dirty="0">
                <a:solidFill>
                  <a:schemeClr val="tx1"/>
                </a:solidFill>
              </a:rPr>
              <a:t>, and p</a:t>
            </a:r>
            <a:r>
              <a:rPr lang="en-US" sz="2800" baseline="-25000" dirty="0">
                <a:solidFill>
                  <a:schemeClr val="tx1"/>
                </a:solidFill>
              </a:rPr>
              <a:t>m</a:t>
            </a:r>
            <a:r>
              <a:rPr lang="en-US" sz="2800" dirty="0">
                <a:solidFill>
                  <a:schemeClr val="tx1"/>
                </a:solidFill>
              </a:rPr>
              <a:t> all followed a logistic distribution.</a:t>
            </a:r>
          </a:p>
          <a:p>
            <a:pPr marL="0" indent="0"/>
            <a:r>
              <a:rPr lang="en-US" sz="2800" dirty="0">
                <a:solidFill>
                  <a:schemeClr val="tx1"/>
                </a:solidFill>
              </a:rPr>
              <a:t>Initial guesses were exact.</a:t>
            </a:r>
          </a:p>
          <a:p>
            <a:pPr marL="0" indent="0"/>
            <a:r>
              <a:rPr lang="en-US" sz="2800" dirty="0">
                <a:solidFill>
                  <a:schemeClr val="tx1"/>
                </a:solidFill>
              </a:rPr>
              <a:t>Sample sizes varied from </a:t>
            </a:r>
            <a:r>
              <a:rPr lang="en-US" sz="2800" dirty="0" smtClean="0">
                <a:solidFill>
                  <a:schemeClr val="tx1"/>
                </a:solidFill>
              </a:rPr>
              <a:t>40 </a:t>
            </a:r>
            <a:r>
              <a:rPr lang="en-US" sz="2800" dirty="0">
                <a:solidFill>
                  <a:schemeClr val="tx1"/>
                </a:solidFill>
              </a:rPr>
              <a:t>to 100 in increments of </a:t>
            </a:r>
            <a:r>
              <a:rPr lang="en-US" sz="2800" dirty="0" smtClean="0">
                <a:solidFill>
                  <a:schemeClr val="tx1"/>
                </a:solidFill>
              </a:rPr>
              <a:t>20</a:t>
            </a:r>
            <a:r>
              <a:rPr lang="en-US" sz="2800" dirty="0">
                <a:solidFill>
                  <a:schemeClr val="tx1"/>
                </a:solidFill>
              </a:rPr>
              <a:t>.</a:t>
            </a:r>
          </a:p>
          <a:p>
            <a:endParaRPr lang="en-US" dirty="0"/>
          </a:p>
        </p:txBody>
      </p:sp>
      <p:sp>
        <p:nvSpPr>
          <p:cNvPr id="4" name="Date Placeholder 3"/>
          <p:cNvSpPr>
            <a:spLocks noGrp="1"/>
          </p:cNvSpPr>
          <p:nvPr>
            <p:ph type="dt" sz="half" idx="10"/>
          </p:nvPr>
        </p:nvSpPr>
        <p:spPr/>
        <p:txBody>
          <a:bodyPr/>
          <a:lstStyle/>
          <a:p>
            <a:pPr>
              <a:defRPr/>
            </a:pPr>
            <a:r>
              <a:rPr lang="en-US" smtClean="0"/>
              <a:t>   </a:t>
            </a:r>
            <a:fld id="{E2324FC3-31E0-41F8-88DD-5B84450FFD2F}" type="slidenum">
              <a:rPr lang="en-US" smtClean="0"/>
              <a:pPr>
                <a:defRPr/>
              </a:pPr>
              <a:t>15</a:t>
            </a:fld>
            <a:endParaRPr lang="en-US" smtClean="0"/>
          </a:p>
          <a:p>
            <a:pPr>
              <a:defRPr/>
            </a:pPr>
            <a:endParaRPr lang="en-US"/>
          </a:p>
        </p:txBody>
      </p:sp>
    </p:spTree>
    <p:extLst>
      <p:ext uri="{BB962C8B-B14F-4D97-AF65-F5344CB8AC3E}">
        <p14:creationId xmlns:p14="http://schemas.microsoft.com/office/powerpoint/2010/main" val="3289847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599" cy="1143000"/>
          </a:xfrm>
        </p:spPr>
        <p:txBody>
          <a:bodyPr/>
          <a:lstStyle/>
          <a:p>
            <a:pPr algn="ctr"/>
            <a:r>
              <a:rPr lang="en-US" dirty="0" smtClean="0">
                <a:solidFill>
                  <a:schemeClr val="tx1"/>
                </a:solidFill>
              </a:rPr>
              <a:t>Parameter Median Bias</a:t>
            </a:r>
            <a:endParaRPr lang="en-US"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   </a:t>
            </a:r>
            <a:fld id="{E2324FC3-31E0-41F8-88DD-5B84450FFD2F}" type="slidenum">
              <a:rPr lang="en-US" smtClean="0"/>
              <a:pPr>
                <a:defRPr/>
              </a:pPr>
              <a:t>16</a:t>
            </a:fld>
            <a:endParaRPr lang="en-US" smtClean="0"/>
          </a:p>
          <a:p>
            <a:pPr>
              <a:defRPr/>
            </a:pPr>
            <a:endParaRPr lang="en-US"/>
          </a:p>
        </p:txBody>
      </p:sp>
      <p:pic>
        <p:nvPicPr>
          <p:cNvPr id="6" name="Picture 5"/>
          <p:cNvPicPr>
            <a:picLocks noChangeAspect="1"/>
          </p:cNvPicPr>
          <p:nvPr/>
        </p:nvPicPr>
        <p:blipFill>
          <a:blip r:embed="rId3"/>
          <a:stretch>
            <a:fillRect/>
          </a:stretch>
        </p:blipFill>
        <p:spPr>
          <a:xfrm>
            <a:off x="914400" y="1188720"/>
            <a:ext cx="7315200" cy="5426013"/>
          </a:xfrm>
          <a:prstGeom prst="rect">
            <a:avLst/>
          </a:prstGeom>
        </p:spPr>
      </p:pic>
    </p:spTree>
    <p:extLst>
      <p:ext uri="{BB962C8B-B14F-4D97-AF65-F5344CB8AC3E}">
        <p14:creationId xmlns:p14="http://schemas.microsoft.com/office/powerpoint/2010/main" val="158678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599" cy="1143000"/>
          </a:xfrm>
        </p:spPr>
        <p:txBody>
          <a:bodyPr/>
          <a:lstStyle/>
          <a:p>
            <a:pPr algn="ctr"/>
            <a:r>
              <a:rPr lang="en-US" dirty="0" smtClean="0">
                <a:solidFill>
                  <a:schemeClr val="tx1"/>
                </a:solidFill>
              </a:rPr>
              <a:t>Parameter RMSE</a:t>
            </a:r>
            <a:endParaRPr lang="en-US"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   </a:t>
            </a:r>
            <a:fld id="{E2324FC3-31E0-41F8-88DD-5B84450FFD2F}" type="slidenum">
              <a:rPr lang="en-US" smtClean="0"/>
              <a:pPr>
                <a:defRPr/>
              </a:pPr>
              <a:t>17</a:t>
            </a:fld>
            <a:endParaRPr lang="en-US" smtClean="0"/>
          </a:p>
          <a:p>
            <a:pPr>
              <a:defRPr/>
            </a:pPr>
            <a:endParaRPr lang="en-US"/>
          </a:p>
        </p:txBody>
      </p:sp>
      <p:pic>
        <p:nvPicPr>
          <p:cNvPr id="3" name="Content Placeholder 2"/>
          <p:cNvPicPr>
            <a:picLocks noGrp="1" noChangeAspect="1"/>
          </p:cNvPicPr>
          <p:nvPr>
            <p:ph idx="1"/>
          </p:nvPr>
        </p:nvPicPr>
        <p:blipFill>
          <a:blip r:embed="rId3"/>
          <a:stretch>
            <a:fillRect/>
          </a:stretch>
        </p:blipFill>
        <p:spPr>
          <a:xfrm>
            <a:off x="914400" y="1188720"/>
            <a:ext cx="7315200" cy="5426013"/>
          </a:xfrm>
          <a:prstGeom prst="rect">
            <a:avLst/>
          </a:prstGeom>
        </p:spPr>
      </p:pic>
    </p:spTree>
    <p:extLst>
      <p:ext uri="{BB962C8B-B14F-4D97-AF65-F5344CB8AC3E}">
        <p14:creationId xmlns:p14="http://schemas.microsoft.com/office/powerpoint/2010/main" val="3321028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599" cy="1143000"/>
          </a:xfrm>
        </p:spPr>
        <p:txBody>
          <a:bodyPr/>
          <a:lstStyle/>
          <a:p>
            <a:pPr algn="ctr"/>
            <a:r>
              <a:rPr lang="en-US" dirty="0" smtClean="0">
                <a:solidFill>
                  <a:schemeClr val="tx1"/>
                </a:solidFill>
              </a:rPr>
              <a:t>Conclusions</a:t>
            </a:r>
            <a:endParaRPr lang="en-US" dirty="0">
              <a:solidFill>
                <a:schemeClr val="tx1"/>
              </a:solidFill>
            </a:endParaRPr>
          </a:p>
        </p:txBody>
      </p:sp>
      <p:sp>
        <p:nvSpPr>
          <p:cNvPr id="6" name="Content Placeholder 5"/>
          <p:cNvSpPr>
            <a:spLocks noGrp="1"/>
          </p:cNvSpPr>
          <p:nvPr>
            <p:ph idx="1"/>
          </p:nvPr>
        </p:nvSpPr>
        <p:spPr/>
        <p:txBody>
          <a:bodyPr/>
          <a:lstStyle/>
          <a:p>
            <a:r>
              <a:rPr lang="en-US" sz="2800" dirty="0" smtClean="0">
                <a:solidFill>
                  <a:schemeClr val="tx1"/>
                </a:solidFill>
              </a:rPr>
              <a:t>A more complicated model such as the Chang </a:t>
            </a:r>
            <a:r>
              <a:rPr lang="en-US" sz="2800" dirty="0" err="1" smtClean="0">
                <a:solidFill>
                  <a:schemeClr val="tx1"/>
                </a:solidFill>
              </a:rPr>
              <a:t>Bodt</a:t>
            </a:r>
            <a:r>
              <a:rPr lang="en-US" sz="2800" dirty="0" smtClean="0">
                <a:solidFill>
                  <a:schemeClr val="tx1"/>
                </a:solidFill>
              </a:rPr>
              <a:t> model is needed when there is a change in mechanism.</a:t>
            </a:r>
          </a:p>
          <a:p>
            <a:r>
              <a:rPr lang="en-US" sz="2800" dirty="0" smtClean="0">
                <a:solidFill>
                  <a:schemeClr val="tx1"/>
                </a:solidFill>
              </a:rPr>
              <a:t>A D-optimal method has been presented for cases in which the mechanism is known and for cases in which the mechanism is unknown.</a:t>
            </a:r>
          </a:p>
          <a:p>
            <a:r>
              <a:rPr lang="en-US" sz="2800" dirty="0" smtClean="0">
                <a:solidFill>
                  <a:schemeClr val="tx1"/>
                </a:solidFill>
              </a:rPr>
              <a:t>Knowing the mechanism is preferred; especially when there is overlap between the mechanisms.</a:t>
            </a:r>
          </a:p>
          <a:p>
            <a:r>
              <a:rPr lang="en-US" sz="2800" dirty="0" smtClean="0">
                <a:solidFill>
                  <a:schemeClr val="tx1"/>
                </a:solidFill>
              </a:rPr>
              <a:t>Model parameters may be used as inputs to models such as MUVES.</a:t>
            </a:r>
            <a:endParaRPr lang="en-US" sz="2800"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   </a:t>
            </a:r>
            <a:fld id="{E2324FC3-31E0-41F8-88DD-5B84450FFD2F}" type="slidenum">
              <a:rPr lang="en-US" smtClean="0"/>
              <a:pPr>
                <a:defRPr/>
              </a:pPr>
              <a:t>18</a:t>
            </a:fld>
            <a:endParaRPr lang="en-US" smtClean="0"/>
          </a:p>
          <a:p>
            <a:pPr>
              <a:defRPr/>
            </a:pPr>
            <a:endParaRPr lang="en-US"/>
          </a:p>
        </p:txBody>
      </p:sp>
    </p:spTree>
    <p:extLst>
      <p:ext uri="{BB962C8B-B14F-4D97-AF65-F5344CB8AC3E}">
        <p14:creationId xmlns:p14="http://schemas.microsoft.com/office/powerpoint/2010/main" val="2477725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599" cy="1143000"/>
          </a:xfrm>
        </p:spPr>
        <p:txBody>
          <a:bodyPr/>
          <a:lstStyle/>
          <a:p>
            <a:pPr algn="ctr"/>
            <a:r>
              <a:rPr lang="en-US" dirty="0" smtClean="0">
                <a:solidFill>
                  <a:schemeClr val="tx1"/>
                </a:solidFill>
              </a:rPr>
              <a:t>Future Work</a:t>
            </a:r>
            <a:endParaRPr lang="en-US"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   </a:t>
            </a:r>
            <a:fld id="{E2324FC3-31E0-41F8-88DD-5B84450FFD2F}" type="slidenum">
              <a:rPr lang="en-US" smtClean="0"/>
              <a:pPr>
                <a:defRPr/>
              </a:pPr>
              <a:t>19</a:t>
            </a:fld>
            <a:endParaRPr lang="en-US" smtClean="0"/>
          </a:p>
          <a:p>
            <a:pPr>
              <a:defRPr/>
            </a:pPr>
            <a:endParaRPr lang="en-US"/>
          </a:p>
        </p:txBody>
      </p:sp>
      <p:pic>
        <p:nvPicPr>
          <p:cNvPr id="8"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148681"/>
            <a:ext cx="4572000" cy="3429000"/>
          </a:xfrm>
        </p:spPr>
      </p:pic>
      <p:pic>
        <p:nvPicPr>
          <p:cNvPr id="9"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148681"/>
            <a:ext cx="4572000" cy="3429000"/>
          </a:xfrm>
        </p:spPr>
      </p:pic>
    </p:spTree>
    <p:extLst>
      <p:ext uri="{BB962C8B-B14F-4D97-AF65-F5344CB8AC3E}">
        <p14:creationId xmlns:p14="http://schemas.microsoft.com/office/powerpoint/2010/main" val="1587778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599" cy="1143000"/>
          </a:xfrm>
        </p:spPr>
        <p:txBody>
          <a:bodyPr/>
          <a:lstStyle/>
          <a:p>
            <a:pPr algn="ctr"/>
            <a:r>
              <a:rPr lang="en-US" dirty="0" smtClean="0">
                <a:solidFill>
                  <a:schemeClr val="tx1"/>
                </a:solidFill>
              </a:rPr>
              <a:t>Overview</a:t>
            </a:r>
            <a:endParaRPr lang="en-US" dirty="0">
              <a:solidFill>
                <a:schemeClr val="tx1"/>
              </a:solidFill>
            </a:endParaRPr>
          </a:p>
        </p:txBody>
      </p:sp>
      <p:sp>
        <p:nvSpPr>
          <p:cNvPr id="3" name="Content Placeholder 2"/>
          <p:cNvSpPr>
            <a:spLocks noGrp="1"/>
          </p:cNvSpPr>
          <p:nvPr>
            <p:ph idx="1"/>
          </p:nvPr>
        </p:nvSpPr>
        <p:spPr/>
        <p:txBody>
          <a:bodyPr/>
          <a:lstStyle/>
          <a:p>
            <a:r>
              <a:rPr lang="en-US" sz="2000" dirty="0" smtClean="0">
                <a:solidFill>
                  <a:schemeClr val="tx1"/>
                </a:solidFill>
              </a:rPr>
              <a:t>Ballistic limit testing of armor is testing in which a kinetic energy threat is shot at armor at varying velocities.</a:t>
            </a:r>
          </a:p>
          <a:p>
            <a:pPr lvl="1">
              <a:buFont typeface="Arial" panose="020B0604020202020204" pitchFamily="34" charset="0"/>
              <a:buChar char="•"/>
            </a:pPr>
            <a:r>
              <a:rPr lang="en-US" sz="1600" dirty="0" smtClean="0">
                <a:solidFill>
                  <a:schemeClr val="tx1"/>
                </a:solidFill>
              </a:rPr>
              <a:t>Threat striking velocity and penetration result are recorded.</a:t>
            </a:r>
          </a:p>
          <a:p>
            <a:pPr lvl="1">
              <a:buFont typeface="Arial" panose="020B0604020202020204" pitchFamily="34" charset="0"/>
              <a:buChar char="•"/>
            </a:pPr>
            <a:r>
              <a:rPr lang="en-US" sz="1600" dirty="0" smtClean="0">
                <a:solidFill>
                  <a:schemeClr val="tx1"/>
                </a:solidFill>
              </a:rPr>
              <a:t>Data is analyzed using a generalized linear model to model probability of penetration as a function of threat velocity.</a:t>
            </a:r>
          </a:p>
          <a:p>
            <a:r>
              <a:rPr lang="en-US" sz="2000" dirty="0">
                <a:solidFill>
                  <a:schemeClr val="tx1"/>
                </a:solidFill>
              </a:rPr>
              <a:t>Model parameter estimates are used as an input to models such as </a:t>
            </a:r>
            <a:r>
              <a:rPr lang="en-US" sz="2000" dirty="0" smtClean="0">
                <a:solidFill>
                  <a:schemeClr val="tx1"/>
                </a:solidFill>
              </a:rPr>
              <a:t>in Modular </a:t>
            </a:r>
            <a:br>
              <a:rPr lang="en-US" sz="2000" dirty="0" smtClean="0">
                <a:solidFill>
                  <a:schemeClr val="tx1"/>
                </a:solidFill>
              </a:rPr>
            </a:br>
            <a:r>
              <a:rPr lang="en-US" sz="2000" dirty="0" smtClean="0">
                <a:solidFill>
                  <a:schemeClr val="tx1"/>
                </a:solidFill>
              </a:rPr>
              <a:t>Unix-Based Vulnerability Estimation Suite (MUVES), </a:t>
            </a:r>
            <a:r>
              <a:rPr lang="en-US" sz="2000" dirty="0">
                <a:solidFill>
                  <a:schemeClr val="tx1"/>
                </a:solidFill>
              </a:rPr>
              <a:t>a DoD software tool used to analyze weapon system vulnerability and munition lethality</a:t>
            </a:r>
            <a:r>
              <a:rPr lang="en-US" sz="2000" dirty="0" smtClean="0">
                <a:solidFill>
                  <a:schemeClr val="tx1"/>
                </a:solidFill>
              </a:rPr>
              <a:t>.</a:t>
            </a:r>
          </a:p>
          <a:p>
            <a:r>
              <a:rPr lang="en-US" sz="2000" dirty="0" smtClean="0">
                <a:solidFill>
                  <a:schemeClr val="tx1"/>
                </a:solidFill>
              </a:rPr>
              <a:t>Generally </a:t>
            </a:r>
            <a:r>
              <a:rPr lang="en-US" sz="2000" dirty="0">
                <a:solidFill>
                  <a:schemeClr val="tx1"/>
                </a:solidFill>
              </a:rPr>
              <a:t>in ballistic limit testing, the probability of penetration is </a:t>
            </a:r>
            <a:r>
              <a:rPr lang="en-US" sz="2000" dirty="0" smtClean="0">
                <a:solidFill>
                  <a:schemeClr val="tx1"/>
                </a:solidFill>
              </a:rPr>
              <a:t>assumed </a:t>
            </a:r>
            <a:r>
              <a:rPr lang="en-US" sz="2000" dirty="0">
                <a:solidFill>
                  <a:schemeClr val="tx1"/>
                </a:solidFill>
              </a:rPr>
              <a:t>to be </a:t>
            </a:r>
            <a:r>
              <a:rPr lang="en-US" sz="2000" dirty="0" smtClean="0">
                <a:solidFill>
                  <a:schemeClr val="tx1"/>
                </a:solidFill>
              </a:rPr>
              <a:t>monotonically increasing with threat velocity. This is not the case when there is a change in mechanism.</a:t>
            </a:r>
          </a:p>
          <a:p>
            <a:r>
              <a:rPr lang="en-US" sz="2000" dirty="0" smtClean="0">
                <a:solidFill>
                  <a:schemeClr val="tx1"/>
                </a:solidFill>
              </a:rPr>
              <a:t>One model that is used when there is a change in mechanism is the Chang </a:t>
            </a:r>
            <a:r>
              <a:rPr lang="en-US" sz="2000" dirty="0" err="1" smtClean="0">
                <a:solidFill>
                  <a:schemeClr val="tx1"/>
                </a:solidFill>
              </a:rPr>
              <a:t>Bodt</a:t>
            </a:r>
            <a:r>
              <a:rPr lang="en-US" sz="2000" dirty="0" smtClean="0">
                <a:solidFill>
                  <a:schemeClr val="tx1"/>
                </a:solidFill>
              </a:rPr>
              <a:t> model</a:t>
            </a:r>
            <a:r>
              <a:rPr lang="en-US" sz="2000" baseline="30000" dirty="0" smtClean="0">
                <a:solidFill>
                  <a:schemeClr val="tx1"/>
                </a:solidFill>
              </a:rPr>
              <a:t>1</a:t>
            </a:r>
            <a:r>
              <a:rPr lang="en-US" sz="2000" dirty="0" smtClean="0">
                <a:solidFill>
                  <a:schemeClr val="tx1"/>
                </a:solidFill>
              </a:rPr>
              <a:t>.</a:t>
            </a:r>
          </a:p>
          <a:p>
            <a:r>
              <a:rPr lang="en-US" sz="2000" dirty="0" smtClean="0">
                <a:solidFill>
                  <a:schemeClr val="tx1"/>
                </a:solidFill>
              </a:rPr>
              <a:t>A D-optimal based sequential shot selection method (similar to the </a:t>
            </a:r>
            <a:r>
              <a:rPr lang="en-US" sz="2000" dirty="0" err="1" smtClean="0">
                <a:solidFill>
                  <a:schemeClr val="tx1"/>
                </a:solidFill>
              </a:rPr>
              <a:t>Neyer</a:t>
            </a:r>
            <a:r>
              <a:rPr lang="en-US" sz="2000" dirty="0" smtClean="0">
                <a:solidFill>
                  <a:schemeClr val="tx1"/>
                </a:solidFill>
              </a:rPr>
              <a:t> D-Optimal approach</a:t>
            </a:r>
            <a:r>
              <a:rPr lang="en-US" sz="2000" baseline="30000" dirty="0" smtClean="0">
                <a:solidFill>
                  <a:schemeClr val="tx1"/>
                </a:solidFill>
              </a:rPr>
              <a:t>2</a:t>
            </a:r>
            <a:r>
              <a:rPr lang="en-US" sz="2000" dirty="0" smtClean="0">
                <a:solidFill>
                  <a:schemeClr val="tx1"/>
                </a:solidFill>
              </a:rPr>
              <a:t>) was developed to select shot velocities for the Chang </a:t>
            </a:r>
            <a:r>
              <a:rPr lang="en-US" sz="2000" dirty="0" err="1" smtClean="0">
                <a:solidFill>
                  <a:schemeClr val="tx1"/>
                </a:solidFill>
              </a:rPr>
              <a:t>Bodt</a:t>
            </a:r>
            <a:r>
              <a:rPr lang="en-US" sz="2000" dirty="0" smtClean="0">
                <a:solidFill>
                  <a:schemeClr val="tx1"/>
                </a:solidFill>
              </a:rPr>
              <a:t> model.</a:t>
            </a:r>
            <a:endParaRPr lang="en-US" sz="2000" dirty="0">
              <a:solidFill>
                <a:schemeClr val="tx1"/>
              </a:solidFill>
            </a:endParaRPr>
          </a:p>
        </p:txBody>
      </p:sp>
      <p:sp>
        <p:nvSpPr>
          <p:cNvPr id="4" name="Date Placeholder 3"/>
          <p:cNvSpPr>
            <a:spLocks noGrp="1"/>
          </p:cNvSpPr>
          <p:nvPr>
            <p:ph type="dt" sz="half" idx="10"/>
          </p:nvPr>
        </p:nvSpPr>
        <p:spPr>
          <a:xfrm>
            <a:off x="57150" y="6627813"/>
            <a:ext cx="2133600" cy="171450"/>
          </a:xfrm>
        </p:spPr>
        <p:txBody>
          <a:bodyPr/>
          <a:lstStyle/>
          <a:p>
            <a:pPr>
              <a:defRPr/>
            </a:pPr>
            <a:r>
              <a:rPr lang="en-US" dirty="0" smtClean="0"/>
              <a:t>   </a:t>
            </a:r>
            <a:r>
              <a:rPr lang="en-US" dirty="0"/>
              <a:t>2</a:t>
            </a:r>
            <a:endParaRPr lang="en-US" dirty="0" smtClean="0"/>
          </a:p>
          <a:p>
            <a:pPr>
              <a:defRPr/>
            </a:pPr>
            <a:endParaRPr lang="en-US" dirty="0"/>
          </a:p>
        </p:txBody>
      </p:sp>
    </p:spTree>
    <p:extLst>
      <p:ext uri="{BB962C8B-B14F-4D97-AF65-F5344CB8AC3E}">
        <p14:creationId xmlns:p14="http://schemas.microsoft.com/office/powerpoint/2010/main" val="2904025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599" cy="1143000"/>
          </a:xfrm>
        </p:spPr>
        <p:txBody>
          <a:bodyPr/>
          <a:lstStyle/>
          <a:p>
            <a:pPr algn="ctr"/>
            <a:r>
              <a:rPr lang="en-US" dirty="0" smtClean="0">
                <a:solidFill>
                  <a:schemeClr val="tx1"/>
                </a:solidFill>
              </a:rPr>
              <a:t>References</a:t>
            </a:r>
            <a:endParaRPr lang="en-US" dirty="0">
              <a:solidFill>
                <a:schemeClr val="tx1"/>
              </a:solidFill>
            </a:endParaRPr>
          </a:p>
        </p:txBody>
      </p:sp>
      <p:sp>
        <p:nvSpPr>
          <p:cNvPr id="6" name="Content Placeholder 5"/>
          <p:cNvSpPr>
            <a:spLocks noGrp="1"/>
          </p:cNvSpPr>
          <p:nvPr>
            <p:ph idx="1"/>
          </p:nvPr>
        </p:nvSpPr>
        <p:spPr/>
        <p:txBody>
          <a:bodyPr/>
          <a:lstStyle/>
          <a:p>
            <a:pPr marL="514350" indent="-514350">
              <a:buFont typeface="+mj-lt"/>
              <a:buAutoNum type="arabicPeriod"/>
            </a:pPr>
            <a:r>
              <a:rPr lang="en-US" sz="2400" dirty="0">
                <a:solidFill>
                  <a:schemeClr val="tx1"/>
                </a:solidFill>
              </a:rPr>
              <a:t>Chang AL, </a:t>
            </a:r>
            <a:r>
              <a:rPr lang="en-US" sz="2400" dirty="0" err="1">
                <a:solidFill>
                  <a:schemeClr val="tx1"/>
                </a:solidFill>
              </a:rPr>
              <a:t>Bodt</a:t>
            </a:r>
            <a:r>
              <a:rPr lang="en-US" sz="2400" dirty="0">
                <a:solidFill>
                  <a:schemeClr val="tx1"/>
                </a:solidFill>
              </a:rPr>
              <a:t> BA. JTCG/AS </a:t>
            </a:r>
            <a:r>
              <a:rPr lang="en-US" sz="2400" dirty="0" err="1">
                <a:solidFill>
                  <a:schemeClr val="tx1"/>
                </a:solidFill>
              </a:rPr>
              <a:t>interlaboratory</a:t>
            </a:r>
            <a:r>
              <a:rPr lang="en-US" sz="2400" dirty="0">
                <a:solidFill>
                  <a:schemeClr val="tx1"/>
                </a:solidFill>
              </a:rPr>
              <a:t> ballistic test program—final report.  Aberdeen Proving Ground (MD): Army Research Laboratory (US); 1997 Dec. Report No.: ARL-TR-1577</a:t>
            </a:r>
            <a:r>
              <a:rPr lang="en-US" sz="2400" dirty="0" smtClean="0">
                <a:solidFill>
                  <a:schemeClr val="tx1"/>
                </a:solidFill>
              </a:rPr>
              <a:t>.</a:t>
            </a:r>
          </a:p>
          <a:p>
            <a:pPr marL="514350" indent="-514350">
              <a:buFont typeface="+mj-lt"/>
              <a:buAutoNum type="arabicPeriod"/>
            </a:pPr>
            <a:r>
              <a:rPr lang="en-US" sz="2400" dirty="0">
                <a:solidFill>
                  <a:schemeClr val="tx1"/>
                </a:solidFill>
              </a:rPr>
              <a:t>Barry T. </a:t>
            </a:r>
            <a:r>
              <a:rPr lang="en-US" sz="2400" dirty="0" err="1">
                <a:solidFill>
                  <a:schemeClr val="tx1"/>
                </a:solidFill>
              </a:rPr>
              <a:t>Neyer</a:t>
            </a:r>
            <a:r>
              <a:rPr lang="en-US" sz="2400" dirty="0">
                <a:solidFill>
                  <a:schemeClr val="tx1"/>
                </a:solidFill>
              </a:rPr>
              <a:t>, A D-Optimality Based Sensitivity Test, </a:t>
            </a:r>
            <a:r>
              <a:rPr lang="en-US" sz="2400" dirty="0" err="1">
                <a:solidFill>
                  <a:schemeClr val="tx1"/>
                </a:solidFill>
              </a:rPr>
              <a:t>Technometrics</a:t>
            </a:r>
            <a:r>
              <a:rPr lang="en-US" sz="2400" dirty="0">
                <a:solidFill>
                  <a:schemeClr val="tx1"/>
                </a:solidFill>
              </a:rPr>
              <a:t>, 36, pp 61-70 (1994</a:t>
            </a:r>
            <a:r>
              <a:rPr lang="en-US" sz="2400" dirty="0" smtClean="0">
                <a:solidFill>
                  <a:schemeClr val="tx1"/>
                </a:solidFill>
              </a:rPr>
              <a:t>).</a:t>
            </a:r>
          </a:p>
          <a:p>
            <a:pPr marL="514350" indent="-514350">
              <a:buFont typeface="+mj-lt"/>
              <a:buAutoNum type="arabicPeriod"/>
            </a:pPr>
            <a:r>
              <a:rPr lang="en-US" sz="2400" dirty="0" smtClean="0">
                <a:solidFill>
                  <a:schemeClr val="tx1"/>
                </a:solidFill>
              </a:rPr>
              <a:t>TOP 10-2-218.  Shatter Gap Testing of Ceramic Body Armor 2009.</a:t>
            </a:r>
          </a:p>
          <a:p>
            <a:pPr marL="514350" indent="-514350">
              <a:buFont typeface="+mj-lt"/>
              <a:buAutoNum type="arabicPeriod"/>
            </a:pPr>
            <a:r>
              <a:rPr lang="en-US" sz="2400" dirty="0" smtClean="0">
                <a:solidFill>
                  <a:schemeClr val="tx1"/>
                </a:solidFill>
              </a:rPr>
              <a:t>TOP 02-2-710A.  Ballistic Tests of Armor Materials 2016.</a:t>
            </a:r>
            <a:endParaRPr lang="en-US" sz="2400" dirty="0">
              <a:solidFill>
                <a:schemeClr val="tx1"/>
              </a:solidFill>
            </a:endParaRPr>
          </a:p>
          <a:p>
            <a:pPr marL="514350" indent="-514350">
              <a:buFont typeface="+mj-lt"/>
              <a:buAutoNum type="arabicPeriod"/>
            </a:pPr>
            <a:r>
              <a:rPr lang="en-US" sz="2400" dirty="0" smtClean="0">
                <a:solidFill>
                  <a:schemeClr val="tx1"/>
                </a:solidFill>
              </a:rPr>
              <a:t>Collins </a:t>
            </a:r>
            <a:r>
              <a:rPr lang="en-US" sz="2400" dirty="0">
                <a:solidFill>
                  <a:schemeClr val="tx1"/>
                </a:solidFill>
              </a:rPr>
              <a:t>J.  Quantal response: nonparametric modeling.  Aberdeen Proving Ground (MD):  Army Research Laboratory (US); 2017 Jan.  Report No.:  ARL-TR-7925</a:t>
            </a:r>
            <a:r>
              <a:rPr lang="en-US" sz="2400" dirty="0" smtClean="0">
                <a:solidFill>
                  <a:schemeClr val="tx1"/>
                </a:solidFill>
              </a:rPr>
              <a:t>.</a:t>
            </a:r>
            <a:endParaRPr lang="en-US" sz="2400"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   </a:t>
            </a:r>
            <a:fld id="{E2324FC3-31E0-41F8-88DD-5B84450FFD2F}" type="slidenum">
              <a:rPr lang="en-US" smtClean="0"/>
              <a:pPr>
                <a:defRPr/>
              </a:pPr>
              <a:t>20</a:t>
            </a:fld>
            <a:endParaRPr lang="en-US" smtClean="0"/>
          </a:p>
          <a:p>
            <a:pPr>
              <a:defRPr/>
            </a:pPr>
            <a:endParaRPr lang="en-US"/>
          </a:p>
        </p:txBody>
      </p:sp>
    </p:spTree>
    <p:extLst>
      <p:ext uri="{BB962C8B-B14F-4D97-AF65-F5344CB8AC3E}">
        <p14:creationId xmlns:p14="http://schemas.microsoft.com/office/powerpoint/2010/main" val="268370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599" cy="1143000"/>
          </a:xfrm>
        </p:spPr>
        <p:txBody>
          <a:bodyPr/>
          <a:lstStyle/>
          <a:p>
            <a:pPr algn="ctr"/>
            <a:r>
              <a:rPr lang="en-US" sz="3200" dirty="0" smtClean="0">
                <a:solidFill>
                  <a:schemeClr val="tx1"/>
                </a:solidFill>
              </a:rPr>
              <a:t>Relative Median Bias Comparison for Delta = 3</a:t>
            </a:r>
            <a:endParaRPr lang="en-US" sz="3600"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   </a:t>
            </a:r>
            <a:fld id="{447C2784-1EF7-486D-B421-B207EB582A50}" type="slidenum">
              <a:rPr lang="en-US" smtClean="0"/>
              <a:pPr>
                <a:defRPr/>
              </a:pPr>
              <a:t>21</a:t>
            </a:fld>
            <a:endParaRPr lang="en-US" smtClean="0"/>
          </a:p>
          <a:p>
            <a:pPr>
              <a:defRPr/>
            </a:pPr>
            <a:endParaRPr lang="en-US"/>
          </a:p>
        </p:txBody>
      </p:sp>
      <p:pic>
        <p:nvPicPr>
          <p:cNvPr id="5" name="Content Placeholder 4"/>
          <p:cNvPicPr>
            <a:picLocks noGrp="1" noChangeAspect="1"/>
          </p:cNvPicPr>
          <p:nvPr>
            <p:ph idx="1"/>
          </p:nvPr>
        </p:nvPicPr>
        <p:blipFill>
          <a:blip r:embed="rId3"/>
          <a:stretch>
            <a:fillRect/>
          </a:stretch>
        </p:blipFill>
        <p:spPr>
          <a:xfrm>
            <a:off x="914400" y="1188720"/>
            <a:ext cx="7315200" cy="5426013"/>
          </a:xfrm>
          <a:prstGeom prst="rect">
            <a:avLst/>
          </a:prstGeom>
        </p:spPr>
      </p:pic>
    </p:spTree>
    <p:extLst>
      <p:ext uri="{BB962C8B-B14F-4D97-AF65-F5344CB8AC3E}">
        <p14:creationId xmlns:p14="http://schemas.microsoft.com/office/powerpoint/2010/main" val="1152503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599" cy="1143000"/>
          </a:xfrm>
        </p:spPr>
        <p:txBody>
          <a:bodyPr/>
          <a:lstStyle/>
          <a:p>
            <a:pPr algn="ctr"/>
            <a:r>
              <a:rPr lang="en-US" sz="3200" dirty="0" smtClean="0">
                <a:solidFill>
                  <a:schemeClr val="tx1"/>
                </a:solidFill>
              </a:rPr>
              <a:t>Relative RMSE Comparison for Delta = 3</a:t>
            </a:r>
            <a:endParaRPr lang="en-US" sz="3200"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   </a:t>
            </a:r>
            <a:fld id="{E2324FC3-31E0-41F8-88DD-5B84450FFD2F}" type="slidenum">
              <a:rPr lang="en-US" smtClean="0"/>
              <a:pPr>
                <a:defRPr/>
              </a:pPr>
              <a:t>22</a:t>
            </a:fld>
            <a:endParaRPr lang="en-US" smtClean="0"/>
          </a:p>
          <a:p>
            <a:pPr>
              <a:defRPr/>
            </a:pPr>
            <a:endParaRPr lang="en-US"/>
          </a:p>
        </p:txBody>
      </p:sp>
      <p:pic>
        <p:nvPicPr>
          <p:cNvPr id="3" name="Content Placeholder 2"/>
          <p:cNvPicPr>
            <a:picLocks noGrp="1" noChangeAspect="1"/>
          </p:cNvPicPr>
          <p:nvPr>
            <p:ph idx="1"/>
          </p:nvPr>
        </p:nvPicPr>
        <p:blipFill>
          <a:blip r:embed="rId3"/>
          <a:stretch>
            <a:fillRect/>
          </a:stretch>
        </p:blipFill>
        <p:spPr>
          <a:xfrm>
            <a:off x="914400" y="1188720"/>
            <a:ext cx="7315200" cy="5426013"/>
          </a:xfrm>
          <a:prstGeom prst="rect">
            <a:avLst/>
          </a:prstGeom>
        </p:spPr>
      </p:pic>
    </p:spTree>
    <p:extLst>
      <p:ext uri="{BB962C8B-B14F-4D97-AF65-F5344CB8AC3E}">
        <p14:creationId xmlns:p14="http://schemas.microsoft.com/office/powerpoint/2010/main" val="3573126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599" cy="1143000"/>
          </a:xfrm>
        </p:spPr>
        <p:txBody>
          <a:bodyPr/>
          <a:lstStyle/>
          <a:p>
            <a:pPr algn="ctr"/>
            <a:r>
              <a:rPr lang="en-US" sz="3200" dirty="0" smtClean="0">
                <a:solidFill>
                  <a:schemeClr val="tx1"/>
                </a:solidFill>
              </a:rPr>
              <a:t>Relative Median Bias Comparison for Delta = 4</a:t>
            </a:r>
            <a:endParaRPr lang="en-US" sz="3600"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   </a:t>
            </a:r>
            <a:fld id="{447C2784-1EF7-486D-B421-B207EB582A50}" type="slidenum">
              <a:rPr lang="en-US" smtClean="0"/>
              <a:pPr>
                <a:defRPr/>
              </a:pPr>
              <a:t>23</a:t>
            </a:fld>
            <a:endParaRPr lang="en-US" smtClean="0"/>
          </a:p>
          <a:p>
            <a:pPr>
              <a:defRPr/>
            </a:pPr>
            <a:endParaRPr lang="en-US"/>
          </a:p>
        </p:txBody>
      </p:sp>
      <p:pic>
        <p:nvPicPr>
          <p:cNvPr id="5" name="Content Placeholder 4"/>
          <p:cNvPicPr>
            <a:picLocks noGrp="1" noChangeAspect="1"/>
          </p:cNvPicPr>
          <p:nvPr>
            <p:ph idx="1"/>
          </p:nvPr>
        </p:nvPicPr>
        <p:blipFill>
          <a:blip r:embed="rId3"/>
          <a:stretch>
            <a:fillRect/>
          </a:stretch>
        </p:blipFill>
        <p:spPr>
          <a:xfrm>
            <a:off x="914400" y="1188720"/>
            <a:ext cx="7315200" cy="5426013"/>
          </a:xfrm>
          <a:prstGeom prst="rect">
            <a:avLst/>
          </a:prstGeom>
        </p:spPr>
      </p:pic>
    </p:spTree>
    <p:extLst>
      <p:ext uri="{BB962C8B-B14F-4D97-AF65-F5344CB8AC3E}">
        <p14:creationId xmlns:p14="http://schemas.microsoft.com/office/powerpoint/2010/main" val="3565581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599" cy="1143000"/>
          </a:xfrm>
        </p:spPr>
        <p:txBody>
          <a:bodyPr/>
          <a:lstStyle/>
          <a:p>
            <a:pPr algn="ctr"/>
            <a:r>
              <a:rPr lang="en-US" sz="3200" dirty="0" smtClean="0">
                <a:solidFill>
                  <a:schemeClr val="tx1"/>
                </a:solidFill>
              </a:rPr>
              <a:t>Relative RMSE Comparison for Delta = 4</a:t>
            </a:r>
            <a:endParaRPr lang="en-US" sz="3200"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   </a:t>
            </a:r>
            <a:fld id="{E2324FC3-31E0-41F8-88DD-5B84450FFD2F}" type="slidenum">
              <a:rPr lang="en-US" smtClean="0"/>
              <a:pPr>
                <a:defRPr/>
              </a:pPr>
              <a:t>24</a:t>
            </a:fld>
            <a:endParaRPr lang="en-US" smtClean="0"/>
          </a:p>
          <a:p>
            <a:pPr>
              <a:defRPr/>
            </a:pPr>
            <a:endParaRPr lang="en-US"/>
          </a:p>
        </p:txBody>
      </p:sp>
      <p:pic>
        <p:nvPicPr>
          <p:cNvPr id="3" name="Content Placeholder 2"/>
          <p:cNvPicPr>
            <a:picLocks noGrp="1" noChangeAspect="1"/>
          </p:cNvPicPr>
          <p:nvPr>
            <p:ph idx="1"/>
          </p:nvPr>
        </p:nvPicPr>
        <p:blipFill>
          <a:blip r:embed="rId3"/>
          <a:stretch>
            <a:fillRect/>
          </a:stretch>
        </p:blipFill>
        <p:spPr>
          <a:xfrm>
            <a:off x="914400" y="1188720"/>
            <a:ext cx="7315200" cy="5426013"/>
          </a:xfrm>
          <a:prstGeom prst="rect">
            <a:avLst/>
          </a:prstGeom>
        </p:spPr>
      </p:pic>
    </p:spTree>
    <p:extLst>
      <p:ext uri="{BB962C8B-B14F-4D97-AF65-F5344CB8AC3E}">
        <p14:creationId xmlns:p14="http://schemas.microsoft.com/office/powerpoint/2010/main" val="3113845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599" cy="1143000"/>
          </a:xfrm>
        </p:spPr>
        <p:txBody>
          <a:bodyPr/>
          <a:lstStyle/>
          <a:p>
            <a:pPr algn="ctr"/>
            <a:r>
              <a:rPr lang="en-US" dirty="0" smtClean="0">
                <a:solidFill>
                  <a:schemeClr val="tx1"/>
                </a:solidFill>
              </a:rPr>
              <a:t>Change in Mechanism</a:t>
            </a:r>
            <a:endParaRPr lang="en-US" dirty="0">
              <a:solidFill>
                <a:schemeClr val="tx1"/>
              </a:solidFill>
            </a:endParaRPr>
          </a:p>
        </p:txBody>
      </p:sp>
      <p:sp>
        <p:nvSpPr>
          <p:cNvPr id="6" name="Content Placeholder 5"/>
          <p:cNvSpPr>
            <a:spLocks noGrp="1"/>
          </p:cNvSpPr>
          <p:nvPr>
            <p:ph idx="1"/>
          </p:nvPr>
        </p:nvSpPr>
        <p:spPr/>
        <p:txBody>
          <a:bodyPr/>
          <a:lstStyle/>
          <a:p>
            <a:r>
              <a:rPr lang="en-US" sz="2800" dirty="0" smtClean="0">
                <a:solidFill>
                  <a:schemeClr val="tx1"/>
                </a:solidFill>
              </a:rPr>
              <a:t>In this context, a change in mechanism is when the threat-target interaction behavior changes over a given velocity range such that the probability of penetration is no longer monotonically increasing with increasing velocity.</a:t>
            </a:r>
          </a:p>
          <a:p>
            <a:r>
              <a:rPr lang="en-US" sz="2800" dirty="0" smtClean="0">
                <a:solidFill>
                  <a:schemeClr val="tx1"/>
                </a:solidFill>
              </a:rPr>
              <a:t>Shatter gap</a:t>
            </a:r>
            <a:r>
              <a:rPr lang="en-US" sz="2800" baseline="30000" dirty="0" smtClean="0">
                <a:solidFill>
                  <a:schemeClr val="tx1"/>
                </a:solidFill>
              </a:rPr>
              <a:t>3,4</a:t>
            </a:r>
            <a:r>
              <a:rPr lang="en-US" sz="2800" dirty="0" smtClean="0">
                <a:solidFill>
                  <a:schemeClr val="tx1"/>
                </a:solidFill>
              </a:rPr>
              <a:t> is a common example:</a:t>
            </a:r>
          </a:p>
          <a:p>
            <a:pPr marL="857250" lvl="1" indent="-457200">
              <a:buFont typeface="Arial" panose="020B0604020202020204" pitchFamily="34" charset="0"/>
              <a:buChar char="•"/>
            </a:pPr>
            <a:r>
              <a:rPr lang="en-US" sz="2400" dirty="0" smtClean="0">
                <a:solidFill>
                  <a:schemeClr val="tx1"/>
                </a:solidFill>
              </a:rPr>
              <a:t>At low velocities, the threat stays intact and the armor stops the threat.</a:t>
            </a:r>
          </a:p>
          <a:p>
            <a:pPr marL="857250" lvl="1" indent="-457200">
              <a:buFont typeface="Arial" panose="020B0604020202020204" pitchFamily="34" charset="0"/>
              <a:buChar char="•"/>
            </a:pPr>
            <a:r>
              <a:rPr lang="en-US" sz="2400" dirty="0" smtClean="0">
                <a:solidFill>
                  <a:schemeClr val="tx1"/>
                </a:solidFill>
              </a:rPr>
              <a:t>At intermediate velocities, the threat may stay intact but penetrate the armor or may shatter and not penetrate the armor.</a:t>
            </a:r>
          </a:p>
          <a:p>
            <a:pPr marL="857250" lvl="1" indent="-457200">
              <a:buFont typeface="Arial" panose="020B0604020202020204" pitchFamily="34" charset="0"/>
              <a:buChar char="•"/>
            </a:pPr>
            <a:r>
              <a:rPr lang="en-US" sz="2400" dirty="0" smtClean="0">
                <a:solidFill>
                  <a:schemeClr val="tx1"/>
                </a:solidFill>
              </a:rPr>
              <a:t>At high velocities, the shattered threat has sufficient energy to penetrate the armor.</a:t>
            </a:r>
            <a:endParaRPr lang="en-US" sz="2400"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   </a:t>
            </a:r>
            <a:fld id="{E2324FC3-31E0-41F8-88DD-5B84450FFD2F}" type="slidenum">
              <a:rPr lang="en-US" smtClean="0"/>
              <a:pPr>
                <a:defRPr/>
              </a:pPr>
              <a:t>3</a:t>
            </a:fld>
            <a:endParaRPr lang="en-US" smtClean="0"/>
          </a:p>
          <a:p>
            <a:pPr>
              <a:defRPr/>
            </a:pPr>
            <a:endParaRPr lang="en-US"/>
          </a:p>
        </p:txBody>
      </p:sp>
    </p:spTree>
    <p:extLst>
      <p:ext uri="{BB962C8B-B14F-4D97-AF65-F5344CB8AC3E}">
        <p14:creationId xmlns:p14="http://schemas.microsoft.com/office/powerpoint/2010/main" val="3181286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599" cy="1143000"/>
          </a:xfrm>
        </p:spPr>
        <p:txBody>
          <a:bodyPr/>
          <a:lstStyle/>
          <a:p>
            <a:pPr algn="ctr"/>
            <a:r>
              <a:rPr lang="en-US" dirty="0" smtClean="0">
                <a:solidFill>
                  <a:schemeClr val="tx1"/>
                </a:solidFill>
              </a:rPr>
              <a:t>Single Mechanism vs. Two Mechanisms</a:t>
            </a:r>
            <a:endParaRPr lang="en-US" dirty="0">
              <a:solidFill>
                <a:schemeClr val="tx1"/>
              </a:solidFill>
            </a:endParaRPr>
          </a:p>
        </p:txBody>
      </p:sp>
      <p:sp>
        <p:nvSpPr>
          <p:cNvPr id="6" name="Text Placeholder 5"/>
          <p:cNvSpPr>
            <a:spLocks noGrp="1"/>
          </p:cNvSpPr>
          <p:nvPr>
            <p:ph type="body" idx="1"/>
          </p:nvPr>
        </p:nvSpPr>
        <p:spPr>
          <a:xfrm>
            <a:off x="265906" y="1535113"/>
            <a:ext cx="4040188" cy="639762"/>
          </a:xfrm>
        </p:spPr>
        <p:txBody>
          <a:bodyPr/>
          <a:lstStyle/>
          <a:p>
            <a:pPr algn="ctr"/>
            <a:r>
              <a:rPr lang="en-US" dirty="0" smtClean="0">
                <a:solidFill>
                  <a:schemeClr val="tx1"/>
                </a:solidFill>
              </a:rPr>
              <a:t>Single Mechanism</a:t>
            </a:r>
            <a:endParaRPr lang="en-US" dirty="0">
              <a:solidFill>
                <a:schemeClr val="tx1"/>
              </a:solidFill>
            </a:endParaRP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2436018"/>
            <a:ext cx="4572000" cy="3429000"/>
          </a:xfrm>
        </p:spPr>
      </p:pic>
      <p:sp>
        <p:nvSpPr>
          <p:cNvPr id="8" name="Text Placeholder 7"/>
          <p:cNvSpPr>
            <a:spLocks noGrp="1"/>
          </p:cNvSpPr>
          <p:nvPr>
            <p:ph type="body" sz="quarter" idx="3"/>
          </p:nvPr>
        </p:nvSpPr>
        <p:spPr>
          <a:xfrm>
            <a:off x="4837112" y="1535113"/>
            <a:ext cx="4041775" cy="639762"/>
          </a:xfrm>
        </p:spPr>
        <p:txBody>
          <a:bodyPr/>
          <a:lstStyle/>
          <a:p>
            <a:pPr algn="ctr"/>
            <a:r>
              <a:rPr lang="en-US" dirty="0" smtClean="0">
                <a:solidFill>
                  <a:schemeClr val="tx1"/>
                </a:solidFill>
              </a:rPr>
              <a:t>Two Mechanisms</a:t>
            </a:r>
            <a:endParaRPr lang="en-US" dirty="0">
              <a:solidFill>
                <a:schemeClr val="tx1"/>
              </a:solidFill>
            </a:endParaRPr>
          </a:p>
        </p:txBody>
      </p:sp>
      <p:pic>
        <p:nvPicPr>
          <p:cNvPr id="2" name="Content Placeholder 1"/>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572000" y="2436018"/>
            <a:ext cx="4572000" cy="3429000"/>
          </a:xfrm>
        </p:spPr>
      </p:pic>
      <p:sp>
        <p:nvSpPr>
          <p:cNvPr id="4" name="Date Placeholder 3"/>
          <p:cNvSpPr>
            <a:spLocks noGrp="1"/>
          </p:cNvSpPr>
          <p:nvPr>
            <p:ph type="dt" sz="half" idx="10"/>
          </p:nvPr>
        </p:nvSpPr>
        <p:spPr/>
        <p:txBody>
          <a:bodyPr/>
          <a:lstStyle/>
          <a:p>
            <a:pPr>
              <a:defRPr/>
            </a:pPr>
            <a:r>
              <a:rPr lang="en-US" smtClean="0"/>
              <a:t>   </a:t>
            </a:r>
            <a:fld id="{E2324FC3-31E0-41F8-88DD-5B84450FFD2F}" type="slidenum">
              <a:rPr lang="en-US" smtClean="0"/>
              <a:pPr>
                <a:defRPr/>
              </a:pPr>
              <a:t>4</a:t>
            </a:fld>
            <a:endParaRPr lang="en-US" smtClean="0"/>
          </a:p>
          <a:p>
            <a:pPr>
              <a:defRPr/>
            </a:pPr>
            <a:endParaRPr lang="en-US"/>
          </a:p>
        </p:txBody>
      </p:sp>
    </p:spTree>
    <p:extLst>
      <p:ext uri="{BB962C8B-B14F-4D97-AF65-F5344CB8AC3E}">
        <p14:creationId xmlns:p14="http://schemas.microsoft.com/office/powerpoint/2010/main" val="891380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599" cy="1143000"/>
          </a:xfrm>
        </p:spPr>
        <p:txBody>
          <a:bodyPr/>
          <a:lstStyle/>
          <a:p>
            <a:pPr algn="ctr"/>
            <a:r>
              <a:rPr lang="en-US" dirty="0" smtClean="0">
                <a:solidFill>
                  <a:schemeClr val="tx1"/>
                </a:solidFill>
              </a:rPr>
              <a:t>Test Design Considerations</a:t>
            </a:r>
            <a:endParaRPr lang="en-US" dirty="0">
              <a:solidFill>
                <a:schemeClr val="tx1"/>
              </a:solidFill>
            </a:endParaRPr>
          </a:p>
        </p:txBody>
      </p:sp>
      <p:sp>
        <p:nvSpPr>
          <p:cNvPr id="6" name="Content Placeholder 5"/>
          <p:cNvSpPr>
            <a:spLocks noGrp="1"/>
          </p:cNvSpPr>
          <p:nvPr>
            <p:ph idx="1"/>
          </p:nvPr>
        </p:nvSpPr>
        <p:spPr/>
        <p:txBody>
          <a:bodyPr/>
          <a:lstStyle/>
          <a:p>
            <a:r>
              <a:rPr lang="en-US" dirty="0" smtClean="0">
                <a:solidFill>
                  <a:schemeClr val="tx1"/>
                </a:solidFill>
              </a:rPr>
              <a:t>Can the mechanism be determined for each shot (high speed x-ray or post shot x-rays)?</a:t>
            </a:r>
          </a:p>
          <a:p>
            <a:r>
              <a:rPr lang="en-US" dirty="0" smtClean="0">
                <a:solidFill>
                  <a:schemeClr val="tx1"/>
                </a:solidFill>
              </a:rPr>
              <a:t>How much overlap is there between mechanisms?</a:t>
            </a:r>
          </a:p>
          <a:p>
            <a:r>
              <a:rPr lang="en-US" dirty="0" smtClean="0">
                <a:solidFill>
                  <a:schemeClr val="tx1"/>
                </a:solidFill>
              </a:rPr>
              <a:t>Is one of the outcomes rare (e.g., the threat tends to shatter before an intact threat would be likely to penetrate)?</a:t>
            </a:r>
            <a:endParaRPr lang="en-US"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   </a:t>
            </a:r>
            <a:fld id="{E2324FC3-31E0-41F8-88DD-5B84450FFD2F}" type="slidenum">
              <a:rPr lang="en-US" smtClean="0"/>
              <a:pPr>
                <a:defRPr/>
              </a:pPr>
              <a:t>5</a:t>
            </a:fld>
            <a:endParaRPr lang="en-US" smtClean="0"/>
          </a:p>
          <a:p>
            <a:pPr>
              <a:defRPr/>
            </a:pPr>
            <a:endParaRPr lang="en-US"/>
          </a:p>
        </p:txBody>
      </p:sp>
    </p:spTree>
    <p:extLst>
      <p:ext uri="{BB962C8B-B14F-4D97-AF65-F5344CB8AC3E}">
        <p14:creationId xmlns:p14="http://schemas.microsoft.com/office/powerpoint/2010/main" val="284152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599" cy="1143000"/>
          </a:xfrm>
        </p:spPr>
        <p:txBody>
          <a:bodyPr/>
          <a:lstStyle/>
          <a:p>
            <a:pPr algn="ctr"/>
            <a:r>
              <a:rPr lang="en-US" dirty="0" smtClean="0">
                <a:solidFill>
                  <a:schemeClr val="tx1"/>
                </a:solidFill>
              </a:rPr>
              <a:t>Likelihood Function for the Chang </a:t>
            </a:r>
            <a:r>
              <a:rPr lang="en-US" dirty="0" err="1" smtClean="0">
                <a:solidFill>
                  <a:schemeClr val="tx1"/>
                </a:solidFill>
              </a:rPr>
              <a:t>Bodt</a:t>
            </a:r>
            <a:r>
              <a:rPr lang="en-US" dirty="0" smtClean="0">
                <a:solidFill>
                  <a:schemeClr val="tx1"/>
                </a:solidFill>
              </a:rPr>
              <a:t> Model (Known Mechanism)</a:t>
            </a:r>
            <a:endParaRPr lang="en-US" sz="4400" dirty="0">
              <a:solidFill>
                <a:schemeClr val="tx1"/>
              </a:solidFill>
            </a:endParaRPr>
          </a:p>
        </p:txBody>
      </p:sp>
      <mc:AlternateContent xmlns:mc="http://schemas.openxmlformats.org/markup-compatibility/2006" xmlns:a14="http://schemas.microsoft.com/office/drawing/2010/main">
        <mc:Choice Requires="a14">
          <p:graphicFrame>
            <p:nvGraphicFramePr>
              <p:cNvPr id="10" name="Content Placeholder 6"/>
              <p:cNvGraphicFramePr>
                <a:graphicFrameLocks noGrp="1"/>
              </p:cNvGraphicFramePr>
              <p:nvPr>
                <p:ph idx="1"/>
                <p:extLst/>
              </p:nvPr>
            </p:nvGraphicFramePr>
            <p:xfrm>
              <a:off x="365760" y="2926080"/>
              <a:ext cx="8412480" cy="2021840"/>
            </p:xfrm>
            <a:graphic>
              <a:graphicData uri="http://schemas.openxmlformats.org/drawingml/2006/table">
                <a:tbl>
                  <a:tblPr firstRow="1" bandRow="1">
                    <a:tableStyleId>{F5AB1C69-6EDB-4FF4-983F-18BD219EF322}</a:tableStyleId>
                  </a:tblPr>
                  <a:tblGrid>
                    <a:gridCol w="82296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3383280">
                      <a:extLst>
                        <a:ext uri="{9D8B030D-6E8A-4147-A177-3AD203B41FA5}">
                          <a16:colId xmlns:a16="http://schemas.microsoft.com/office/drawing/2014/main" val="20003"/>
                        </a:ext>
                      </a:extLst>
                    </a:gridCol>
                  </a:tblGrid>
                  <a:tr h="370840">
                    <a:tc>
                      <a:txBody>
                        <a:bodyPr/>
                        <a:lstStyle/>
                        <a:p>
                          <a:endParaRPr lang="en-US" b="0" dirty="0">
                            <a:solidFill>
                              <a:schemeClr val="tx1"/>
                            </a:solidFill>
                          </a:endParaRPr>
                        </a:p>
                      </a:txBody>
                      <a:tcPr marL="99114" marR="99114"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𝑚</m:t>
                                </m:r>
                                <m:r>
                                  <a:rPr lang="en-US" smtClean="0">
                                    <a:solidFill>
                                      <a:schemeClr val="tx1"/>
                                    </a:solidFill>
                                    <a:latin typeface="Cambria Math" panose="02040503050406030204" pitchFamily="18" charset="0"/>
                                  </a:rPr>
                                  <m:t>=0</m:t>
                                </m:r>
                              </m:oMath>
                            </m:oMathPara>
                          </a14:m>
                          <a:endParaRPr lang="en-US" b="0" dirty="0">
                            <a:solidFill>
                              <a:schemeClr val="tx1"/>
                            </a:solidFill>
                          </a:endParaRPr>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𝑚</m:t>
                                </m:r>
                                <m:r>
                                  <a:rPr lang="en-US" smtClean="0">
                                    <a:solidFill>
                                      <a:schemeClr val="tx1"/>
                                    </a:solidFill>
                                    <a:latin typeface="Cambria Math" panose="02040503050406030204" pitchFamily="18" charset="0"/>
                                  </a:rPr>
                                  <m:t>=1</m:t>
                                </m:r>
                              </m:oMath>
                            </m:oMathPara>
                          </a14:m>
                          <a:endParaRPr lang="en-US" b="0" dirty="0">
                            <a:solidFill>
                              <a:schemeClr val="tx1"/>
                            </a:solidFill>
                          </a:endParaRPr>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b="0" dirty="0">
                            <a:solidFill>
                              <a:schemeClr val="tx1"/>
                            </a:solidFill>
                          </a:endParaRPr>
                        </a:p>
                      </a:txBody>
                      <a:tcPr marL="99114" marR="99114"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𝑦</m:t>
                                </m:r>
                                <m:r>
                                  <a:rPr lang="en-US" smtClean="0">
                                    <a:solidFill>
                                      <a:schemeClr val="tx1"/>
                                    </a:solidFill>
                                    <a:latin typeface="Cambria Math" panose="02040503050406030204" pitchFamily="18" charset="0"/>
                                  </a:rPr>
                                  <m:t>=0</m:t>
                                </m:r>
                              </m:oMath>
                            </m:oMathPara>
                          </a14:m>
                          <a:endParaRPr lang="en-US" dirty="0">
                            <a:solidFill>
                              <a:schemeClr val="tx1"/>
                            </a:solidFill>
                          </a:endParaRPr>
                        </a:p>
                      </a:txBody>
                      <a:tcPr marL="99114" marR="9911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𝑃𝑟</m:t>
                                </m:r>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𝑚</m:t>
                                    </m:r>
                                    <m:r>
                                      <a:rPr lang="en-US" smtClean="0">
                                        <a:solidFill>
                                          <a:schemeClr val="tx1"/>
                                        </a:solidFill>
                                        <a:latin typeface="Cambria Math" panose="02040503050406030204" pitchFamily="18" charset="0"/>
                                      </a:rPr>
                                      <m:t>=0∩</m:t>
                                    </m:r>
                                    <m:r>
                                      <a:rPr lang="en-US" smtClean="0">
                                        <a:solidFill>
                                          <a:schemeClr val="tx1"/>
                                        </a:solidFill>
                                        <a:latin typeface="Cambria Math" panose="02040503050406030204" pitchFamily="18" charset="0"/>
                                      </a:rPr>
                                      <m:t>𝑦</m:t>
                                    </m:r>
                                    <m:r>
                                      <a:rPr lang="en-US" smtClean="0">
                                        <a:solidFill>
                                          <a:schemeClr val="tx1"/>
                                        </a:solidFill>
                                        <a:latin typeface="Cambria Math" panose="02040503050406030204" pitchFamily="18" charset="0"/>
                                      </a:rPr>
                                      <m:t>=0</m:t>
                                    </m:r>
                                  </m:e>
                                </m:d>
                              </m:oMath>
                            </m:oMathPara>
                          </a14:m>
                          <a:endParaRPr lang="en-US" dirty="0" smtClean="0">
                            <a:solidFill>
                              <a:schemeClr val="tx1"/>
                            </a:solidFill>
                          </a:endParaRPr>
                        </a:p>
                        <a:p>
                          <a:pPr algn="ctr"/>
                          <a14:m>
                            <m:oMathPara xmlns:m="http://schemas.openxmlformats.org/officeDocument/2006/math">
                              <m:oMathParaPr>
                                <m:jc m:val="centerGroup"/>
                              </m:oMathParaPr>
                              <m:oMath xmlns:m="http://schemas.openxmlformats.org/officeDocument/2006/math">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1−</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e>
                                </m:d>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1−</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a:rPr lang="en-US" b="0" i="0" smtClean="0">
                                            <a:solidFill>
                                              <a:schemeClr val="tx1"/>
                                            </a:solidFill>
                                            <a:latin typeface="Cambria Math" panose="02040503050406030204" pitchFamily="18" charset="0"/>
                                          </a:rPr>
                                          <m:t>1</m:t>
                                        </m:r>
                                      </m:sub>
                                    </m:sSub>
                                  </m:e>
                                </m:d>
                              </m:oMath>
                            </m:oMathPara>
                          </a14:m>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𝑃𝑟</m:t>
                                </m:r>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𝑚</m:t>
                                    </m:r>
                                    <m:r>
                                      <a:rPr lang="en-US" smtClean="0">
                                        <a:solidFill>
                                          <a:schemeClr val="tx1"/>
                                        </a:solidFill>
                                        <a:latin typeface="Cambria Math" panose="02040503050406030204" pitchFamily="18" charset="0"/>
                                      </a:rPr>
                                      <m:t>=1∩</m:t>
                                    </m:r>
                                    <m:r>
                                      <a:rPr lang="en-US" smtClean="0">
                                        <a:solidFill>
                                          <a:schemeClr val="tx1"/>
                                        </a:solidFill>
                                        <a:latin typeface="Cambria Math" panose="02040503050406030204" pitchFamily="18" charset="0"/>
                                      </a:rPr>
                                      <m:t>𝑦</m:t>
                                    </m:r>
                                    <m:r>
                                      <a:rPr lang="en-US" smtClean="0">
                                        <a:solidFill>
                                          <a:schemeClr val="tx1"/>
                                        </a:solidFill>
                                        <a:latin typeface="Cambria Math" panose="02040503050406030204" pitchFamily="18" charset="0"/>
                                      </a:rPr>
                                      <m:t>=0</m:t>
                                    </m:r>
                                  </m:e>
                                </m:d>
                              </m:oMath>
                            </m:oMathPara>
                          </a14:m>
                          <a:endParaRPr lang="en-US"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1−</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a:rPr lang="en-US" b="0" i="0" smtClean="0">
                                            <a:solidFill>
                                              <a:schemeClr val="tx1"/>
                                            </a:solidFill>
                                            <a:latin typeface="Cambria Math" panose="02040503050406030204" pitchFamily="18" charset="0"/>
                                          </a:rPr>
                                          <m:t>2</m:t>
                                        </m:r>
                                      </m:sub>
                                    </m:sSub>
                                  </m:e>
                                </m:d>
                              </m:oMath>
                            </m:oMathPara>
                          </a14:m>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1−</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e>
                                </m:d>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1−</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a:rPr lang="en-US" b="0" i="0" smtClean="0">
                                            <a:solidFill>
                                              <a:schemeClr val="tx1"/>
                                            </a:solidFill>
                                            <a:latin typeface="Cambria Math" panose="02040503050406030204" pitchFamily="18" charset="0"/>
                                          </a:rPr>
                                          <m:t>1</m:t>
                                        </m:r>
                                      </m:sub>
                                    </m:sSub>
                                  </m:e>
                                </m:d>
                                <m:r>
                                  <a:rPr lang="en-US"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1−</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a:rPr lang="en-US" b="0" i="0" smtClean="0">
                                            <a:solidFill>
                                              <a:schemeClr val="tx1"/>
                                            </a:solidFill>
                                            <a:latin typeface="Cambria Math" panose="02040503050406030204" pitchFamily="18" charset="0"/>
                                          </a:rPr>
                                          <m:t>2</m:t>
                                        </m:r>
                                      </m:sub>
                                    </m:sSub>
                                  </m:e>
                                </m:d>
                              </m:oMath>
                            </m:oMathPara>
                          </a14:m>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𝑦</m:t>
                                </m:r>
                                <m:r>
                                  <a:rPr lang="en-US" smtClean="0">
                                    <a:solidFill>
                                      <a:schemeClr val="tx1"/>
                                    </a:solidFill>
                                    <a:latin typeface="Cambria Math" panose="02040503050406030204" pitchFamily="18" charset="0"/>
                                  </a:rPr>
                                  <m:t>=1</m:t>
                                </m:r>
                              </m:oMath>
                            </m:oMathPara>
                          </a14:m>
                          <a:endParaRPr lang="en-US" dirty="0">
                            <a:solidFill>
                              <a:schemeClr val="tx1"/>
                            </a:solidFill>
                          </a:endParaRPr>
                        </a:p>
                      </a:txBody>
                      <a:tcPr marL="99114" marR="9911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𝑃𝑟</m:t>
                                </m:r>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𝑚</m:t>
                                    </m:r>
                                    <m:r>
                                      <a:rPr lang="en-US" smtClean="0">
                                        <a:solidFill>
                                          <a:schemeClr val="tx1"/>
                                        </a:solidFill>
                                        <a:latin typeface="Cambria Math" panose="02040503050406030204" pitchFamily="18" charset="0"/>
                                      </a:rPr>
                                      <m:t>=0∩</m:t>
                                    </m:r>
                                    <m:r>
                                      <a:rPr lang="en-US" smtClean="0">
                                        <a:solidFill>
                                          <a:schemeClr val="tx1"/>
                                        </a:solidFill>
                                        <a:latin typeface="Cambria Math" panose="02040503050406030204" pitchFamily="18" charset="0"/>
                                      </a:rPr>
                                      <m:t>𝑦</m:t>
                                    </m:r>
                                    <m:r>
                                      <a:rPr lang="en-US" smtClean="0">
                                        <a:solidFill>
                                          <a:schemeClr val="tx1"/>
                                        </a:solidFill>
                                        <a:latin typeface="Cambria Math" panose="02040503050406030204" pitchFamily="18" charset="0"/>
                                      </a:rPr>
                                      <m:t>=1</m:t>
                                    </m:r>
                                  </m:e>
                                </m:d>
                              </m:oMath>
                            </m:oMathPara>
                          </a14:m>
                          <a:endParaRPr lang="en-US" dirty="0" smtClean="0">
                            <a:solidFill>
                              <a:schemeClr val="tx1"/>
                            </a:solidFill>
                          </a:endParaRPr>
                        </a:p>
                        <a:p>
                          <a:pPr algn="ctr"/>
                          <a14:m>
                            <m:oMathPara xmlns:m="http://schemas.openxmlformats.org/officeDocument/2006/math">
                              <m:oMathParaPr>
                                <m:jc m:val="centerGroup"/>
                              </m:oMathParaPr>
                              <m:oMath xmlns:m="http://schemas.openxmlformats.org/officeDocument/2006/math">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1−</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e>
                                </m:d>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a:rPr lang="en-US" b="0" i="0" smtClean="0">
                                        <a:solidFill>
                                          <a:schemeClr val="tx1"/>
                                        </a:solidFill>
                                        <a:latin typeface="Cambria Math" panose="02040503050406030204" pitchFamily="18" charset="0"/>
                                      </a:rPr>
                                      <m:t>1</m:t>
                                    </m:r>
                                  </m:sub>
                                </m:sSub>
                              </m:oMath>
                            </m:oMathPara>
                          </a14:m>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𝑃𝑟</m:t>
                                </m:r>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𝑚</m:t>
                                    </m:r>
                                    <m:r>
                                      <a:rPr lang="en-US" smtClean="0">
                                        <a:solidFill>
                                          <a:schemeClr val="tx1"/>
                                        </a:solidFill>
                                        <a:latin typeface="Cambria Math" panose="02040503050406030204" pitchFamily="18" charset="0"/>
                                      </a:rPr>
                                      <m:t>=1∩</m:t>
                                    </m:r>
                                    <m:r>
                                      <a:rPr lang="en-US" smtClean="0">
                                        <a:solidFill>
                                          <a:schemeClr val="tx1"/>
                                        </a:solidFill>
                                        <a:latin typeface="Cambria Math" panose="02040503050406030204" pitchFamily="18" charset="0"/>
                                      </a:rPr>
                                      <m:t>𝑦</m:t>
                                    </m:r>
                                    <m:r>
                                      <a:rPr lang="en-US" smtClean="0">
                                        <a:solidFill>
                                          <a:schemeClr val="tx1"/>
                                        </a:solidFill>
                                        <a:latin typeface="Cambria Math" panose="02040503050406030204" pitchFamily="18" charset="0"/>
                                      </a:rPr>
                                      <m:t>=1</m:t>
                                    </m:r>
                                  </m:e>
                                </m:d>
                              </m:oMath>
                            </m:oMathPara>
                          </a14:m>
                          <a:endParaRPr lang="en-US" dirty="0" smtClean="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a:rPr lang="en-US" b="0" i="0" smtClean="0">
                                        <a:solidFill>
                                          <a:schemeClr val="tx1"/>
                                        </a:solidFill>
                                        <a:latin typeface="Cambria Math" panose="02040503050406030204" pitchFamily="18" charset="0"/>
                                      </a:rPr>
                                      <m:t>2</m:t>
                                    </m:r>
                                  </m:sub>
                                </m:sSub>
                              </m:oMath>
                            </m:oMathPara>
                          </a14:m>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1−</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e>
                                </m:d>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a:rPr lang="en-US" b="0" i="0" smtClean="0">
                                        <a:solidFill>
                                          <a:schemeClr val="tx1"/>
                                        </a:solidFill>
                                        <a:latin typeface="Cambria Math" panose="02040503050406030204" pitchFamily="18" charset="0"/>
                                      </a:rPr>
                                      <m:t>1</m:t>
                                    </m:r>
                                  </m:sub>
                                </m:sSub>
                                <m:r>
                                  <a:rPr lang="en-US"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a:rPr lang="en-US" b="0" i="0" smtClean="0">
                                        <a:solidFill>
                                          <a:schemeClr val="tx1"/>
                                        </a:solidFill>
                                        <a:latin typeface="Cambria Math" panose="02040503050406030204" pitchFamily="18" charset="0"/>
                                      </a:rPr>
                                      <m:t>2</m:t>
                                    </m:r>
                                  </m:sub>
                                </m:sSub>
                              </m:oMath>
                            </m:oMathPara>
                          </a14:m>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US" dirty="0">
                            <a:solidFill>
                              <a:schemeClr val="tx1"/>
                            </a:solidFill>
                          </a:endParaRPr>
                        </a:p>
                      </a:txBody>
                      <a:tcPr marL="99114" marR="9911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d>
                                  <m:dPr>
                                    <m:ctrlPr>
                                      <a:rPr lang="en-US" i="1" smtClean="0">
                                        <a:solidFill>
                                          <a:schemeClr val="tx1"/>
                                        </a:solidFill>
                                        <a:latin typeface="Cambria Math" panose="02040503050406030204" pitchFamily="18" charset="0"/>
                                      </a:rPr>
                                    </m:ctrlPr>
                                  </m:dPr>
                                  <m:e>
                                    <m:r>
                                      <a:rPr lang="en-US" smtClean="0">
                                        <a:solidFill>
                                          <a:schemeClr val="tx1"/>
                                        </a:solidFill>
                                        <a:latin typeface="Cambria Math" panose="02040503050406030204" pitchFamily="18" charset="0"/>
                                      </a:rPr>
                                      <m:t>1−</m:t>
                                    </m:r>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e>
                                </m:d>
                              </m:oMath>
                            </m:oMathPara>
                          </a14:m>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smtClean="0">
                                        <a:solidFill>
                                          <a:schemeClr val="tx1"/>
                                        </a:solidFill>
                                        <a:latin typeface="Cambria Math" panose="02040503050406030204" pitchFamily="18" charset="0"/>
                                      </a:rPr>
                                      <m:t>𝑝</m:t>
                                    </m:r>
                                  </m:e>
                                  <m:sub>
                                    <m:r>
                                      <m:rPr>
                                        <m:sty m:val="p"/>
                                      </m:rPr>
                                      <a:rPr lang="en-US" b="0" i="0" smtClean="0">
                                        <a:solidFill>
                                          <a:schemeClr val="tx1"/>
                                        </a:solidFill>
                                        <a:latin typeface="Cambria Math" panose="02040503050406030204" pitchFamily="18" charset="0"/>
                                      </a:rPr>
                                      <m:t>m</m:t>
                                    </m:r>
                                  </m:sub>
                                </m:sSub>
                              </m:oMath>
                            </m:oMathPara>
                          </a14:m>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mc:Choice>
        <mc:Fallback xmlns="">
          <p:graphicFrame>
            <p:nvGraphicFramePr>
              <p:cNvPr id="10" name="Content Placeholder 6"/>
              <p:cNvGraphicFramePr>
                <a:graphicFrameLocks noGrp="1"/>
              </p:cNvGraphicFramePr>
              <p:nvPr>
                <p:ph idx="1"/>
                <p:extLst>
                  <p:ext uri="{D42A27DB-BD31-4B8C-83A1-F6EECF244321}">
                    <p14:modId xmlns:p14="http://schemas.microsoft.com/office/powerpoint/2010/main" val="3920783751"/>
                  </p:ext>
                </p:extLst>
              </p:nvPr>
            </p:nvGraphicFramePr>
            <p:xfrm>
              <a:off x="365760" y="2926080"/>
              <a:ext cx="8412480" cy="2021840"/>
            </p:xfrm>
            <a:graphic>
              <a:graphicData uri="http://schemas.openxmlformats.org/drawingml/2006/table">
                <a:tbl>
                  <a:tblPr firstRow="1" bandRow="1">
                    <a:tableStyleId>{F5AB1C69-6EDB-4FF4-983F-18BD219EF322}</a:tableStyleId>
                  </a:tblPr>
                  <a:tblGrid>
                    <a:gridCol w="822960"/>
                    <a:gridCol w="2103120"/>
                    <a:gridCol w="2103120"/>
                    <a:gridCol w="3383280"/>
                  </a:tblGrid>
                  <a:tr h="370840">
                    <a:tc>
                      <a:txBody>
                        <a:bodyPr/>
                        <a:lstStyle/>
                        <a:p>
                          <a:endParaRPr lang="en-US" b="0" dirty="0">
                            <a:solidFill>
                              <a:schemeClr val="tx1"/>
                            </a:solidFill>
                          </a:endParaRPr>
                        </a:p>
                      </a:txBody>
                      <a:tcPr marL="99114" marR="99114"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rotWithShape="0">
                          <a:blip r:embed="rId3"/>
                          <a:stretch>
                            <a:fillRect l="-39710" t="-3279" r="-261739" b="-454098"/>
                          </a:stretch>
                        </a:blipFill>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rotWithShape="0">
                          <a:blip r:embed="rId3"/>
                          <a:stretch>
                            <a:fillRect l="-139710" t="-3279" r="-161739" b="-454098"/>
                          </a:stretch>
                        </a:blipFill>
                      </a:tcPr>
                    </a:tc>
                    <a:tc>
                      <a:txBody>
                        <a:bodyPr/>
                        <a:lstStyle/>
                        <a:p>
                          <a:endParaRPr lang="en-US" b="0" dirty="0">
                            <a:solidFill>
                              <a:schemeClr val="tx1"/>
                            </a:solidFill>
                          </a:endParaRPr>
                        </a:p>
                      </a:txBody>
                      <a:tcPr marL="99114" marR="99114"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640080">
                    <a:tc>
                      <a:txBody>
                        <a:bodyPr/>
                        <a:lstStyle/>
                        <a:p>
                          <a:endParaRPr lang="en-US"/>
                        </a:p>
                      </a:txBody>
                      <a:tcPr marL="99114" marR="9911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481" t="-60000" r="-924444" b="-163810"/>
                          </a:stretch>
                        </a:blipFill>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9710" t="-60000" r="-261739" b="-163810"/>
                          </a:stretch>
                        </a:blipFill>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39710" t="-60000" r="-161739" b="-163810"/>
                          </a:stretch>
                        </a:blipFill>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49009" t="-60000" r="-541" b="-163810"/>
                          </a:stretch>
                        </a:blipFill>
                      </a:tcPr>
                    </a:tc>
                  </a:tr>
                  <a:tr h="640080">
                    <a:tc>
                      <a:txBody>
                        <a:bodyPr/>
                        <a:lstStyle/>
                        <a:p>
                          <a:endParaRPr lang="en-US"/>
                        </a:p>
                      </a:txBody>
                      <a:tcPr marL="99114" marR="9911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481" t="-160000" r="-924444" b="-63810"/>
                          </a:stretch>
                        </a:blipFill>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9710" t="-160000" r="-261739" b="-63810"/>
                          </a:stretch>
                        </a:blipFill>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39710" t="-160000" r="-161739" b="-63810"/>
                          </a:stretch>
                        </a:blipFill>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49009" t="-160000" r="-541" b="-63810"/>
                          </a:stretch>
                        </a:blipFill>
                      </a:tcPr>
                    </a:tc>
                  </a:tr>
                  <a:tr h="370840">
                    <a:tc>
                      <a:txBody>
                        <a:bodyPr/>
                        <a:lstStyle/>
                        <a:p>
                          <a:endParaRPr lang="en-US" dirty="0">
                            <a:solidFill>
                              <a:schemeClr val="tx1"/>
                            </a:solidFill>
                          </a:endParaRPr>
                        </a:p>
                      </a:txBody>
                      <a:tcPr marL="99114" marR="9911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rotWithShape="0">
                          <a:blip r:embed="rId3"/>
                          <a:stretch>
                            <a:fillRect l="-39710" t="-447541" r="-261739" b="-9836"/>
                          </a:stretch>
                        </a:blipFill>
                      </a:tcPr>
                    </a:tc>
                    <a:tc>
                      <a:txBody>
                        <a:bodyPr/>
                        <a:lstStyle/>
                        <a:p>
                          <a:endParaRPr lang="en-US"/>
                        </a:p>
                      </a:txBody>
                      <a:tcPr marL="99114" marR="99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rotWithShape="0">
                          <a:blip r:embed="rId3"/>
                          <a:stretch>
                            <a:fillRect l="-139710" t="-447541" r="-161739" b="-9836"/>
                          </a:stretch>
                        </a:blipFill>
                      </a:tcPr>
                    </a:tc>
                    <a:tc>
                      <a:txBody>
                        <a:bodyPr/>
                        <a:lstStyle/>
                        <a:p>
                          <a:pPr algn="ctr"/>
                          <a:endParaRPr lang="en-US" dirty="0">
                            <a:solidFill>
                              <a:schemeClr val="tx1"/>
                            </a:solidFill>
                          </a:endParaRPr>
                        </a:p>
                      </a:txBody>
                      <a:tcPr marL="99114" marR="9911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mc:Fallback>
      </mc:AlternateContent>
      <p:sp>
        <p:nvSpPr>
          <p:cNvPr id="4" name="Date Placeholder 3"/>
          <p:cNvSpPr>
            <a:spLocks noGrp="1"/>
          </p:cNvSpPr>
          <p:nvPr>
            <p:ph type="dt" sz="half" idx="10"/>
          </p:nvPr>
        </p:nvSpPr>
        <p:spPr/>
        <p:txBody>
          <a:bodyPr/>
          <a:lstStyle/>
          <a:p>
            <a:pPr>
              <a:defRPr/>
            </a:pPr>
            <a:r>
              <a:rPr lang="en-US" smtClean="0"/>
              <a:t>   </a:t>
            </a:r>
            <a:fld id="{E2324FC3-31E0-41F8-88DD-5B84450FFD2F}" type="slidenum">
              <a:rPr lang="en-US" smtClean="0"/>
              <a:pPr>
                <a:defRPr/>
              </a:pPr>
              <a:t>6</a:t>
            </a:fld>
            <a:endParaRPr lang="en-US" smtClean="0"/>
          </a:p>
          <a:p>
            <a:pPr>
              <a:defRPr/>
            </a:pPr>
            <a:endParaRPr lang="en-US"/>
          </a:p>
        </p:txBody>
      </p:sp>
      <mc:AlternateContent xmlns:mc="http://schemas.openxmlformats.org/markup-compatibility/2006" xmlns:a14="http://schemas.microsoft.com/office/drawing/2010/main">
        <mc:Choice Requires="a14">
          <p:sp>
            <p:nvSpPr>
              <p:cNvPr id="11" name="Content Placeholder 2"/>
              <p:cNvSpPr txBox="1">
                <a:spLocks/>
              </p:cNvSpPr>
              <p:nvPr/>
            </p:nvSpPr>
            <p:spPr>
              <a:xfrm>
                <a:off x="457200" y="1600201"/>
                <a:ext cx="8229600" cy="1413344"/>
              </a:xfrm>
              <a:prstGeom prst="rect">
                <a:avLst/>
              </a:prstGeom>
            </p:spPr>
            <p:txBody>
              <a:bodyPr/>
              <a:lstStyle>
                <a:lvl1pPr marL="342900" indent="-342900" algn="l" rtl="0" eaLnBrk="0" fontAlgn="base" hangingPunct="0">
                  <a:spcBef>
                    <a:spcPct val="20000"/>
                  </a:spcBef>
                  <a:spcAft>
                    <a:spcPct val="0"/>
                  </a:spcAft>
                  <a:buNone/>
                  <a:defRPr sz="3200">
                    <a:solidFill>
                      <a:srgbClr val="82786F"/>
                    </a:solidFill>
                    <a:latin typeface="+mn-lt"/>
                    <a:ea typeface="+mn-ea"/>
                    <a:cs typeface="+mn-cs"/>
                  </a:defRPr>
                </a:lvl1pPr>
                <a:lvl2pPr marL="742950" indent="-285750" algn="l" rtl="0" eaLnBrk="0" fontAlgn="base" hangingPunct="0">
                  <a:spcBef>
                    <a:spcPct val="20000"/>
                  </a:spcBef>
                  <a:spcAft>
                    <a:spcPct val="0"/>
                  </a:spcAft>
                  <a:buFont typeface="Arial Narrow" pitchFamily="34" charset="0"/>
                  <a:buChar char="―"/>
                  <a:defRPr sz="2800">
                    <a:solidFill>
                      <a:srgbClr val="82786F"/>
                    </a:solidFill>
                    <a:latin typeface="+mn-lt"/>
                  </a:defRPr>
                </a:lvl2pPr>
                <a:lvl3pPr marL="1143000" indent="-228600" algn="l" rtl="0" eaLnBrk="0" fontAlgn="base" hangingPunct="0">
                  <a:spcBef>
                    <a:spcPct val="20000"/>
                  </a:spcBef>
                  <a:spcAft>
                    <a:spcPct val="0"/>
                  </a:spcAft>
                  <a:buChar char="•"/>
                  <a:defRPr sz="2400">
                    <a:solidFill>
                      <a:srgbClr val="82786F"/>
                    </a:solidFill>
                    <a:latin typeface="+mn-lt"/>
                  </a:defRPr>
                </a:lvl3pPr>
                <a:lvl4pPr marL="1600200" indent="-228600" algn="l" rtl="0" eaLnBrk="0" fontAlgn="base" hangingPunct="0">
                  <a:spcBef>
                    <a:spcPct val="20000"/>
                  </a:spcBef>
                  <a:spcAft>
                    <a:spcPct val="0"/>
                  </a:spcAft>
                  <a:buFont typeface="Arial Narrow" pitchFamily="34" charset="0"/>
                  <a:buChar char="–"/>
                  <a:defRPr sz="2000">
                    <a:solidFill>
                      <a:srgbClr val="82786F"/>
                    </a:solidFill>
                    <a:latin typeface="+mn-lt"/>
                  </a:defRPr>
                </a:lvl4pPr>
                <a:lvl5pPr marL="2057400" indent="-228600" algn="l" rtl="0" eaLnBrk="0" fontAlgn="base" hangingPunct="0">
                  <a:spcBef>
                    <a:spcPct val="20000"/>
                  </a:spcBef>
                  <a:spcAft>
                    <a:spcPct val="0"/>
                  </a:spcAft>
                  <a:buFont typeface="Arial Narrow" pitchFamily="34" charset="0"/>
                  <a:buChar char="»"/>
                  <a:defRPr sz="2000">
                    <a:solidFill>
                      <a:srgbClr val="82786F"/>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r>
                  <a:rPr lang="en-US" sz="2400" kern="0" dirty="0" smtClean="0"/>
                  <a:t> </a:t>
                </a:r>
                <a14:m>
                  <m:oMath xmlns:m="http://schemas.openxmlformats.org/officeDocument/2006/math">
                    <m:sSub>
                      <m:sSubPr>
                        <m:ctrlPr>
                          <a:rPr lang="en-US" sz="2400" i="1" kern="0" smtClean="0">
                            <a:solidFill>
                              <a:schemeClr val="tx1"/>
                            </a:solidFill>
                            <a:latin typeface="Cambria Math" panose="02040503050406030204" pitchFamily="18" charset="0"/>
                          </a:rPr>
                        </m:ctrlPr>
                      </m:sSubPr>
                      <m:e>
                        <m:r>
                          <a:rPr lang="en-US" sz="2400" b="0" i="1" kern="0" smtClean="0">
                            <a:solidFill>
                              <a:schemeClr val="tx1"/>
                            </a:solidFill>
                            <a:latin typeface="Cambria Math" panose="02040503050406030204" pitchFamily="18" charset="0"/>
                          </a:rPr>
                          <m:t>𝑝</m:t>
                        </m:r>
                      </m:e>
                      <m:sub>
                        <m:r>
                          <a:rPr lang="en-US" sz="2400" b="0" i="1" kern="0" smtClean="0">
                            <a:solidFill>
                              <a:schemeClr val="tx1"/>
                            </a:solidFill>
                            <a:latin typeface="Cambria Math" panose="02040503050406030204" pitchFamily="18" charset="0"/>
                          </a:rPr>
                          <m:t>1</m:t>
                        </m:r>
                      </m:sub>
                    </m:sSub>
                    <m:r>
                      <a:rPr lang="en-US" sz="2400" b="0" i="1" kern="0" smtClean="0">
                        <a:solidFill>
                          <a:schemeClr val="tx1"/>
                        </a:solidFill>
                        <a:latin typeface="Cambria Math" panose="02040503050406030204" pitchFamily="18" charset="0"/>
                      </a:rPr>
                      <m:t>=</m:t>
                    </m:r>
                    <m:r>
                      <a:rPr lang="en-US" sz="2400" b="0" i="1" kern="0" smtClean="0">
                        <a:solidFill>
                          <a:schemeClr val="tx1"/>
                        </a:solidFill>
                        <a:latin typeface="Cambria Math" panose="02040503050406030204" pitchFamily="18" charset="0"/>
                      </a:rPr>
                      <m:t>𝑃𝑟</m:t>
                    </m:r>
                    <m:d>
                      <m:dPr>
                        <m:ctrlPr>
                          <a:rPr lang="en-US" sz="2400" b="0" i="1" kern="0" smtClean="0">
                            <a:solidFill>
                              <a:schemeClr val="tx1"/>
                            </a:solidFill>
                            <a:latin typeface="Cambria Math" panose="02040503050406030204" pitchFamily="18" charset="0"/>
                          </a:rPr>
                        </m:ctrlPr>
                      </m:dPr>
                      <m:e>
                        <m:r>
                          <a:rPr lang="en-US" sz="2400" b="0" i="1" kern="0" smtClean="0">
                            <a:solidFill>
                              <a:schemeClr val="tx1"/>
                            </a:solidFill>
                            <a:latin typeface="Cambria Math" panose="02040503050406030204" pitchFamily="18" charset="0"/>
                          </a:rPr>
                          <m:t>𝑦</m:t>
                        </m:r>
                        <m:r>
                          <a:rPr lang="en-US" sz="2400" b="0" i="1" kern="0" smtClean="0">
                            <a:solidFill>
                              <a:schemeClr val="tx1"/>
                            </a:solidFill>
                            <a:latin typeface="Cambria Math" panose="02040503050406030204" pitchFamily="18" charset="0"/>
                          </a:rPr>
                          <m:t>=1|</m:t>
                        </m:r>
                        <m:r>
                          <a:rPr lang="en-US" sz="2400" b="0" i="1" kern="0" smtClean="0">
                            <a:solidFill>
                              <a:schemeClr val="tx1"/>
                            </a:solidFill>
                            <a:latin typeface="Cambria Math" panose="02040503050406030204" pitchFamily="18" charset="0"/>
                          </a:rPr>
                          <m:t>𝑚</m:t>
                        </m:r>
                        <m:r>
                          <a:rPr lang="en-US" sz="2400" b="0" i="1" kern="0" smtClean="0">
                            <a:solidFill>
                              <a:schemeClr val="tx1"/>
                            </a:solidFill>
                            <a:latin typeface="Cambria Math" panose="02040503050406030204" pitchFamily="18" charset="0"/>
                          </a:rPr>
                          <m:t>=0</m:t>
                        </m:r>
                      </m:e>
                    </m:d>
                  </m:oMath>
                </a14:m>
                <a:endParaRPr lang="en-US" sz="2400" b="0" i="1" kern="0" dirty="0" smtClean="0">
                  <a:solidFill>
                    <a:schemeClr val="tx1"/>
                  </a:solidFill>
                  <a:latin typeface="Cambria Math" panose="02040503050406030204" pitchFamily="18" charset="0"/>
                </a:endParaRPr>
              </a:p>
              <a:p>
                <a:pPr algn="ctr"/>
                <a:r>
                  <a:rPr lang="en-US" sz="2400" kern="0" dirty="0" smtClean="0">
                    <a:solidFill>
                      <a:schemeClr val="tx1"/>
                    </a:solidFill>
                  </a:rPr>
                  <a:t> </a:t>
                </a:r>
                <a14:m>
                  <m:oMath xmlns:m="http://schemas.openxmlformats.org/officeDocument/2006/math">
                    <m:sSub>
                      <m:sSubPr>
                        <m:ctrlPr>
                          <a:rPr lang="en-US" sz="2400" i="1" kern="0">
                            <a:solidFill>
                              <a:schemeClr val="tx1"/>
                            </a:solidFill>
                            <a:latin typeface="Cambria Math" panose="02040503050406030204" pitchFamily="18" charset="0"/>
                          </a:rPr>
                        </m:ctrlPr>
                      </m:sSubPr>
                      <m:e>
                        <m:r>
                          <a:rPr lang="en-US" sz="2400" b="0" i="1" kern="0" smtClean="0">
                            <a:solidFill>
                              <a:schemeClr val="tx1"/>
                            </a:solidFill>
                            <a:latin typeface="Cambria Math" panose="02040503050406030204" pitchFamily="18" charset="0"/>
                          </a:rPr>
                          <m:t>𝑝</m:t>
                        </m:r>
                      </m:e>
                      <m:sub>
                        <m:r>
                          <a:rPr lang="en-US" sz="2400" b="0" i="1" kern="0" smtClean="0">
                            <a:solidFill>
                              <a:schemeClr val="tx1"/>
                            </a:solidFill>
                            <a:latin typeface="Cambria Math" panose="02040503050406030204" pitchFamily="18" charset="0"/>
                          </a:rPr>
                          <m:t>2</m:t>
                        </m:r>
                      </m:sub>
                    </m:sSub>
                    <m:r>
                      <a:rPr lang="en-US" sz="2400" i="1" kern="0">
                        <a:solidFill>
                          <a:schemeClr val="tx1"/>
                        </a:solidFill>
                        <a:latin typeface="Cambria Math" panose="02040503050406030204" pitchFamily="18" charset="0"/>
                      </a:rPr>
                      <m:t>=</m:t>
                    </m:r>
                    <m:r>
                      <a:rPr lang="en-US" sz="2400" b="0" i="1" kern="0" smtClean="0">
                        <a:solidFill>
                          <a:schemeClr val="tx1"/>
                        </a:solidFill>
                        <a:latin typeface="Cambria Math" panose="02040503050406030204" pitchFamily="18" charset="0"/>
                      </a:rPr>
                      <m:t>𝑃𝑟</m:t>
                    </m:r>
                    <m:d>
                      <m:dPr>
                        <m:ctrlPr>
                          <a:rPr lang="en-US" sz="2400" i="1" kern="0">
                            <a:solidFill>
                              <a:schemeClr val="tx1"/>
                            </a:solidFill>
                            <a:latin typeface="Cambria Math" panose="02040503050406030204" pitchFamily="18" charset="0"/>
                          </a:rPr>
                        </m:ctrlPr>
                      </m:dPr>
                      <m:e>
                        <m:r>
                          <a:rPr lang="en-US" sz="2400" i="1" kern="0">
                            <a:solidFill>
                              <a:schemeClr val="tx1"/>
                            </a:solidFill>
                            <a:latin typeface="Cambria Math" panose="02040503050406030204" pitchFamily="18" charset="0"/>
                          </a:rPr>
                          <m:t>𝑦</m:t>
                        </m:r>
                        <m:r>
                          <a:rPr lang="en-US" sz="2400" i="1" kern="0">
                            <a:solidFill>
                              <a:schemeClr val="tx1"/>
                            </a:solidFill>
                            <a:latin typeface="Cambria Math" panose="02040503050406030204" pitchFamily="18" charset="0"/>
                          </a:rPr>
                          <m:t>=1|</m:t>
                        </m:r>
                        <m:r>
                          <a:rPr lang="en-US" sz="2400" i="1" kern="0">
                            <a:solidFill>
                              <a:schemeClr val="tx1"/>
                            </a:solidFill>
                            <a:latin typeface="Cambria Math" panose="02040503050406030204" pitchFamily="18" charset="0"/>
                          </a:rPr>
                          <m:t>𝑚</m:t>
                        </m:r>
                        <m:r>
                          <a:rPr lang="en-US" sz="2400" i="1" kern="0">
                            <a:solidFill>
                              <a:schemeClr val="tx1"/>
                            </a:solidFill>
                            <a:latin typeface="Cambria Math" panose="02040503050406030204" pitchFamily="18" charset="0"/>
                          </a:rPr>
                          <m:t>=1</m:t>
                        </m:r>
                      </m:e>
                    </m:d>
                  </m:oMath>
                </a14:m>
                <a:endParaRPr lang="en-US" sz="2400" i="1" kern="0" dirty="0" smtClean="0">
                  <a:solidFill>
                    <a:schemeClr val="tx1"/>
                  </a:solidFill>
                  <a:latin typeface="Cambria Math" panose="02040503050406030204" pitchFamily="18" charset="0"/>
                </a:endParaRPr>
              </a:p>
              <a:p>
                <a:pPr algn="ctr"/>
                <a:r>
                  <a:rPr lang="en-US" sz="2400" kern="0" dirty="0" smtClean="0">
                    <a:solidFill>
                      <a:schemeClr val="tx1"/>
                    </a:solidFill>
                  </a:rPr>
                  <a:t> </a:t>
                </a:r>
                <a14:m>
                  <m:oMath xmlns:m="http://schemas.openxmlformats.org/officeDocument/2006/math">
                    <m:sSub>
                      <m:sSubPr>
                        <m:ctrlPr>
                          <a:rPr lang="en-US" sz="2400" i="1" kern="0" smtClean="0">
                            <a:solidFill>
                              <a:schemeClr val="tx1"/>
                            </a:solidFill>
                            <a:latin typeface="Cambria Math" panose="02040503050406030204" pitchFamily="18" charset="0"/>
                          </a:rPr>
                        </m:ctrlPr>
                      </m:sSubPr>
                      <m:e>
                        <m:r>
                          <a:rPr lang="en-US" sz="2400" b="0" i="1" kern="0" smtClean="0">
                            <a:solidFill>
                              <a:schemeClr val="tx1"/>
                            </a:solidFill>
                            <a:latin typeface="Cambria Math" panose="02040503050406030204" pitchFamily="18" charset="0"/>
                          </a:rPr>
                          <m:t>𝑝</m:t>
                        </m:r>
                      </m:e>
                      <m:sub>
                        <m:r>
                          <a:rPr lang="en-US" sz="2400" b="0" i="1" kern="0" smtClean="0">
                            <a:solidFill>
                              <a:schemeClr val="tx1"/>
                            </a:solidFill>
                            <a:latin typeface="Cambria Math" panose="02040503050406030204" pitchFamily="18" charset="0"/>
                          </a:rPr>
                          <m:t>𝑚</m:t>
                        </m:r>
                      </m:sub>
                    </m:sSub>
                    <m:r>
                      <a:rPr lang="en-US" sz="2400" b="0" i="1" kern="0" smtClean="0">
                        <a:solidFill>
                          <a:schemeClr val="tx1"/>
                        </a:solidFill>
                        <a:latin typeface="Cambria Math" panose="02040503050406030204" pitchFamily="18" charset="0"/>
                      </a:rPr>
                      <m:t>=</m:t>
                    </m:r>
                    <m:r>
                      <a:rPr lang="en-US" sz="2400" b="0" i="1" kern="0" smtClean="0">
                        <a:solidFill>
                          <a:schemeClr val="tx1"/>
                        </a:solidFill>
                        <a:latin typeface="Cambria Math" panose="02040503050406030204" pitchFamily="18" charset="0"/>
                      </a:rPr>
                      <m:t>𝑃𝑟</m:t>
                    </m:r>
                    <m:d>
                      <m:dPr>
                        <m:ctrlPr>
                          <a:rPr lang="en-US" sz="2400" b="0" i="1" kern="0" smtClean="0">
                            <a:solidFill>
                              <a:schemeClr val="tx1"/>
                            </a:solidFill>
                            <a:latin typeface="Cambria Math" panose="02040503050406030204" pitchFamily="18" charset="0"/>
                          </a:rPr>
                        </m:ctrlPr>
                      </m:dPr>
                      <m:e>
                        <m:r>
                          <a:rPr lang="en-US" sz="2400" b="0" i="1" kern="0" smtClean="0">
                            <a:solidFill>
                              <a:schemeClr val="tx1"/>
                            </a:solidFill>
                            <a:latin typeface="Cambria Math" panose="02040503050406030204" pitchFamily="18" charset="0"/>
                          </a:rPr>
                          <m:t>𝑚</m:t>
                        </m:r>
                        <m:r>
                          <a:rPr lang="en-US" sz="2400" b="0" i="1" kern="0" smtClean="0">
                            <a:solidFill>
                              <a:schemeClr val="tx1"/>
                            </a:solidFill>
                            <a:latin typeface="Cambria Math" panose="02040503050406030204" pitchFamily="18" charset="0"/>
                          </a:rPr>
                          <m:t>=1</m:t>
                        </m:r>
                      </m:e>
                    </m:d>
                  </m:oMath>
                </a14:m>
                <a:endParaRPr lang="en-US" sz="2200" kern="0" dirty="0" smtClean="0">
                  <a:solidFill>
                    <a:schemeClr val="tx1"/>
                  </a:solidFill>
                </a:endParaRPr>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457200" y="1600201"/>
                <a:ext cx="8229600" cy="141334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45307" y="4937760"/>
                <a:ext cx="8853385" cy="597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m:t>
                      </m:r>
                      <m:d>
                        <m:dPr>
                          <m:ctrlPr>
                            <a:rPr lang="en-US" sz="1600" b="0" i="1" smtClean="0">
                              <a:latin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𝑥</m:t>
                          </m:r>
                        </m:e>
                      </m:d>
                      <m:r>
                        <a:rPr lang="en-US" sz="1600" b="0" i="1" smtClean="0">
                          <a:latin typeface="Cambria Math" panose="02040503050406030204" pitchFamily="18" charset="0"/>
                        </a:rPr>
                        <m:t>=</m:t>
                      </m:r>
                      <m:nary>
                        <m:naryPr>
                          <m:chr m:val="∏"/>
                          <m:supHide m:val="on"/>
                          <m:ctrlPr>
                            <a:rPr lang="en-US" sz="1600" b="0" i="1" smtClean="0">
                              <a:latin typeface="Cambria Math" panose="02040503050406030204" pitchFamily="18" charset="0"/>
                            </a:rPr>
                          </m:ctrlPr>
                        </m:naryPr>
                        <m:sub>
                          <m:r>
                            <m:rPr>
                              <m:brk m:alnAt="7"/>
                            </m:rPr>
                            <a:rPr lang="en-US" sz="1600" b="0" i="1" smtClean="0">
                              <a:latin typeface="Cambria Math" panose="02040503050406030204" pitchFamily="18" charset="0"/>
                            </a:rPr>
                            <m:t>𝑖</m:t>
                          </m:r>
                        </m:sub>
                        <m:sup/>
                        <m:e>
                          <m:r>
                            <a:rPr lang="en-US" sz="1600" b="0" i="1" smtClean="0">
                              <a:latin typeface="Cambria Math" panose="02040503050406030204" pitchFamily="18" charset="0"/>
                            </a:rPr>
                            <m:t>𝑃𝑟</m:t>
                          </m:r>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𝜃</m:t>
                              </m:r>
                            </m:e>
                          </m:d>
                        </m:e>
                      </m:nary>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𝑝</m:t>
                          </m:r>
                        </m:e>
                        <m:sub>
                          <m:r>
                            <a:rPr lang="en-US" sz="1600" b="0" i="1" smtClean="0">
                              <a:latin typeface="Cambria Math" panose="02040503050406030204" pitchFamily="18" charset="0"/>
                            </a:rPr>
                            <m:t>𝑚</m:t>
                          </m:r>
                        </m:sub>
                        <m:sup>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𝑖</m:t>
                              </m:r>
                            </m:sub>
                          </m:sSub>
                        </m:sup>
                      </m:sSubSup>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up>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𝑖</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𝑖</m:t>
                              </m:r>
                            </m:sub>
                          </m:sSub>
                        </m:sup>
                      </m:sSubSup>
                      <m:sSup>
                        <m:sSupPr>
                          <m:ctrlPr>
                            <a:rPr lang="en-US" sz="1600" b="0" i="1" smtClean="0">
                              <a:latin typeface="Cambria Math" panose="02040503050406030204" pitchFamily="18" charset="0"/>
                            </a:rPr>
                          </m:ctrlPr>
                        </m:sSupPr>
                        <m:e>
                          <m:d>
                            <m:dPr>
                              <m:ctrlPr>
                                <a:rPr lang="en-US" sz="1600" i="1">
                                  <a:latin typeface="Cambria Math" panose="02040503050406030204" pitchFamily="18" charset="0"/>
                                </a:rPr>
                              </m:ctrlPr>
                            </m:dPr>
                            <m:e>
                              <m:r>
                                <a:rPr lang="en-US" sz="1600" i="1">
                                  <a:latin typeface="Cambria Math" panose="02040503050406030204" pitchFamily="18" charset="0"/>
                                </a:rPr>
                                <m:t>1−</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e>
                          </m:d>
                        </m:e>
                        <m:sup>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𝑖</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𝑖</m:t>
                                  </m:r>
                                </m:sub>
                              </m:sSub>
                            </m:e>
                          </m:d>
                        </m:sup>
                      </m:sSup>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𝑚</m:t>
                                  </m:r>
                                </m:sub>
                              </m:sSub>
                            </m:e>
                          </m:d>
                        </m:e>
                        <m:sup>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𝑖</m:t>
                                  </m:r>
                                </m:sub>
                              </m:sSub>
                            </m:e>
                          </m:d>
                        </m:sup>
                      </m:sSup>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up>
                          <m:d>
                            <m:dPr>
                              <m:ctrlPr>
                                <a:rPr lang="en-US" sz="1600" i="1">
                                  <a:latin typeface="Cambria Math" panose="02040503050406030204" pitchFamily="18" charset="0"/>
                                </a:rPr>
                              </m:ctrlPr>
                            </m:dPr>
                            <m:e>
                              <m:r>
                                <a:rPr lang="en-US" sz="1600" i="1">
                                  <a:latin typeface="Cambria Math" panose="02040503050406030204" pitchFamily="18" charset="0"/>
                                </a:rPr>
                                <m:t>1−</m:t>
                              </m:r>
                              <m:sSub>
                                <m:sSubPr>
                                  <m:ctrlPr>
                                    <a:rPr lang="en-US" sz="1600" i="1">
                                      <a:latin typeface="Cambria Math" panose="02040503050406030204" pitchFamily="18" charset="0"/>
                                    </a:rPr>
                                  </m:ctrlPr>
                                </m:sSubPr>
                                <m:e>
                                  <m:r>
                                    <a:rPr lang="en-US" sz="1600" i="1">
                                      <a:latin typeface="Cambria Math" panose="02040503050406030204" pitchFamily="18" charset="0"/>
                                    </a:rPr>
                                    <m:t>𝑚</m:t>
                                  </m:r>
                                </m:e>
                                <m:sub>
                                  <m:r>
                                    <a:rPr lang="en-US" sz="1600" i="1">
                                      <a:latin typeface="Cambria Math" panose="02040503050406030204" pitchFamily="18" charset="0"/>
                                    </a:rPr>
                                    <m:t>𝑖</m:t>
                                  </m:r>
                                </m:sub>
                              </m:sSub>
                            </m:e>
                          </m:d>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𝑖</m:t>
                              </m:r>
                            </m:sub>
                          </m:sSub>
                        </m:sup>
                      </m:sSubSup>
                      <m:sSup>
                        <m:sSupPr>
                          <m:ctrlPr>
                            <a:rPr lang="en-US" sz="1600" b="0" i="1" smtClean="0">
                              <a:latin typeface="Cambria Math" panose="02040503050406030204" pitchFamily="18" charset="0"/>
                            </a:rPr>
                          </m:ctrlPr>
                        </m:sSupPr>
                        <m:e>
                          <m:d>
                            <m:dPr>
                              <m:ctrlPr>
                                <a:rPr lang="en-US" sz="1600" i="1">
                                  <a:latin typeface="Cambria Math" panose="02040503050406030204" pitchFamily="18" charset="0"/>
                                </a:rPr>
                              </m:ctrlPr>
                            </m:dPr>
                            <m:e>
                              <m:r>
                                <a:rPr lang="en-US" sz="1600" i="1">
                                  <a:latin typeface="Cambria Math" panose="02040503050406030204" pitchFamily="18" charset="0"/>
                                </a:rPr>
                                <m:t>1−</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m:t>
                                  </m:r>
                                </m:sub>
                              </m:sSub>
                            </m:e>
                          </m:d>
                        </m:e>
                        <m:sup>
                          <m:d>
                            <m:dPr>
                              <m:ctrlPr>
                                <a:rPr lang="en-US" sz="1600" i="1">
                                  <a:latin typeface="Cambria Math" panose="02040503050406030204" pitchFamily="18" charset="0"/>
                                </a:rPr>
                              </m:ctrlPr>
                            </m:dPr>
                            <m:e>
                              <m:r>
                                <a:rPr lang="en-US" sz="1600" i="1">
                                  <a:latin typeface="Cambria Math" panose="02040503050406030204" pitchFamily="18" charset="0"/>
                                </a:rPr>
                                <m:t>1−</m:t>
                              </m:r>
                              <m:sSub>
                                <m:sSubPr>
                                  <m:ctrlPr>
                                    <a:rPr lang="en-US" sz="1600" i="1">
                                      <a:latin typeface="Cambria Math" panose="02040503050406030204" pitchFamily="18" charset="0"/>
                                    </a:rPr>
                                  </m:ctrlPr>
                                </m:sSubPr>
                                <m:e>
                                  <m:r>
                                    <a:rPr lang="en-US" sz="1600" i="1">
                                      <a:latin typeface="Cambria Math" panose="02040503050406030204" pitchFamily="18" charset="0"/>
                                    </a:rPr>
                                    <m:t>𝑚</m:t>
                                  </m:r>
                                </m:e>
                                <m:sub>
                                  <m:r>
                                    <a:rPr lang="en-US" sz="1600" i="1">
                                      <a:latin typeface="Cambria Math" panose="02040503050406030204" pitchFamily="18" charset="0"/>
                                    </a:rPr>
                                    <m:t>𝑖</m:t>
                                  </m:r>
                                </m:sub>
                              </m:sSub>
                            </m:e>
                          </m:d>
                          <m:d>
                            <m:dPr>
                              <m:ctrlPr>
                                <a:rPr lang="en-US" sz="1600" i="1" smtClean="0">
                                  <a:latin typeface="Cambria Math" panose="02040503050406030204" pitchFamily="18" charset="0"/>
                                </a:rPr>
                              </m:ctrlPr>
                            </m:dPr>
                            <m:e>
                              <m:r>
                                <a:rPr lang="en-US" sz="1600" b="0" i="1" smtClean="0">
                                  <a:latin typeface="Cambria Math" panose="02040503050406030204" pitchFamily="18" charset="0"/>
                                </a:rPr>
                                <m:t>1−</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𝑖</m:t>
                                  </m:r>
                                </m:sub>
                              </m:sSub>
                            </m:e>
                          </m:d>
                        </m:sup>
                      </m:sSup>
                    </m:oMath>
                  </m:oMathPara>
                </a14:m>
                <a:endParaRPr lang="en-US"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145307" y="4937760"/>
                <a:ext cx="8853385" cy="59747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907149" y="5394960"/>
                <a:ext cx="7529625" cy="13865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ln</m:t>
                          </m:r>
                        </m:fName>
                        <m:e>
                          <m:r>
                            <a:rPr lang="en-US" sz="1600" i="1">
                              <a:latin typeface="Cambria Math" panose="02040503050406030204" pitchFamily="18" charset="0"/>
                            </a:rPr>
                            <m:t>𝐿</m:t>
                          </m:r>
                          <m:d>
                            <m:dPr>
                              <m:ctrlPr>
                                <a:rPr lang="en-US" sz="1600" i="1">
                                  <a:latin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𝑥</m:t>
                              </m:r>
                            </m:e>
                          </m:d>
                        </m:e>
                      </m:func>
                      <m:r>
                        <a:rPr lang="en-US" sz="1600" i="1">
                          <a:latin typeface="Cambria Math" panose="02040503050406030204" pitchFamily="18" charset="0"/>
                        </a:rPr>
                        <m:t>=</m:t>
                      </m:r>
                      <m:d>
                        <m:dPr>
                          <m:begChr m:val="{"/>
                          <m:endChr m:val=""/>
                          <m:ctrlPr>
                            <a:rPr lang="en-US" sz="1600" i="1" smtClean="0">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nary>
                                  <m:naryPr>
                                    <m:chr m:val="∑"/>
                                    <m:supHide m:val="on"/>
                                    <m:ctrlPr>
                                      <a:rPr lang="en-US" sz="1600" i="1" smtClean="0">
                                        <a:latin typeface="Cambria Math" panose="02040503050406030204" pitchFamily="18" charset="0"/>
                                      </a:rPr>
                                    </m:ctrlPr>
                                  </m:naryPr>
                                  <m:sub>
                                    <m:r>
                                      <m:rPr>
                                        <m:brk m:alnAt="7"/>
                                      </m:rPr>
                                      <a:rPr lang="en-US" sz="1600" b="0" i="1" smtClean="0">
                                        <a:latin typeface="Cambria Math" panose="02040503050406030204" pitchFamily="18" charset="0"/>
                                      </a:rPr>
                                      <m:t>𝑖</m:t>
                                    </m:r>
                                  </m:sub>
                                  <m:sup/>
                                  <m:e>
                                    <m:func>
                                      <m:funcPr>
                                        <m:ctrlPr>
                                          <a:rPr lang="en-US" sz="1600" i="1" smtClean="0">
                                            <a:latin typeface="Cambria Math" panose="02040503050406030204" pitchFamily="18" charset="0"/>
                                          </a:rPr>
                                        </m:ctrlPr>
                                      </m:funcPr>
                                      <m:fName>
                                        <m:r>
                                          <m:rPr>
                                            <m:sty m:val="p"/>
                                            <m:brk m:alnAt="7"/>
                                          </m:rPr>
                                          <a:rPr lang="en-US" sz="1600">
                                            <a:latin typeface="Cambria Math" panose="02040503050406030204" pitchFamily="18" charset="0"/>
                                          </a:rPr>
                                          <m:t>l</m:t>
                                        </m:r>
                                        <m:r>
                                          <m:rPr>
                                            <m:sty m:val="p"/>
                                          </m:rPr>
                                          <a:rPr lang="en-US" sz="1600">
                                            <a:latin typeface="Cambria Math" panose="02040503050406030204" pitchFamily="18" charset="0"/>
                                          </a:rPr>
                                          <m:t>n</m:t>
                                        </m:r>
                                      </m:fName>
                                      <m:e>
                                        <m:d>
                                          <m:dPr>
                                            <m:ctrlPr>
                                              <a:rPr lang="en-US" sz="1600" i="1">
                                                <a:latin typeface="Cambria Math" panose="02040503050406030204" pitchFamily="18" charset="0"/>
                                              </a:rPr>
                                            </m:ctrlPr>
                                          </m:dPr>
                                          <m:e>
                                            <m:r>
                                              <a:rPr lang="en-US" sz="1600" i="1">
                                                <a:latin typeface="Cambria Math" panose="02040503050406030204" pitchFamily="18" charset="0"/>
                                              </a:rPr>
                                              <m:t>1−</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𝑚</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𝑖</m:t>
                                                    </m:r>
                                                  </m:sub>
                                                </m:sSub>
                                              </m:e>
                                            </m:d>
                                          </m:e>
                                        </m:d>
                                      </m:e>
                                    </m:func>
                                    <m:r>
                                      <m:rPr>
                                        <m:brk m:alnAt="7"/>
                                      </m:rP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𝑖</m:t>
                                        </m:r>
                                      </m:sub>
                                    </m:sSub>
                                    <m:func>
                                      <m:funcPr>
                                        <m:ctrlPr>
                                          <a:rPr lang="en-US" sz="1600" i="1">
                                            <a:latin typeface="Cambria Math" panose="02040503050406030204" pitchFamily="18" charset="0"/>
                                          </a:rPr>
                                        </m:ctrlPr>
                                      </m:funcPr>
                                      <m:fName>
                                        <m:r>
                                          <m:rPr>
                                            <m:sty m:val="p"/>
                                            <m:brk m:alnAt="7"/>
                                          </m:rPr>
                                          <a:rPr lang="en-US" sz="1600">
                                            <a:latin typeface="Cambria Math" panose="02040503050406030204" pitchFamily="18" charset="0"/>
                                          </a:rPr>
                                          <m:t>l</m:t>
                                        </m:r>
                                        <m:r>
                                          <m:rPr>
                                            <m:sty m:val="p"/>
                                          </m:rPr>
                                          <a:rPr lang="en-US" sz="1600">
                                            <a:latin typeface="Cambria Math" panose="02040503050406030204" pitchFamily="18" charset="0"/>
                                          </a:rPr>
                                          <m:t>n</m:t>
                                        </m:r>
                                      </m:fName>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m:t>
                                                </m:r>
                                              </m:sub>
                                            </m:sSub>
                                            <m:d>
                                              <m:dPr>
                                                <m:ctrlPr>
                                                  <a:rPr lang="en-US" sz="1600" i="1" smtClean="0">
                                                    <a:latin typeface="Cambria Math" panose="02040503050406030204" pitchFamily="18" charset="0"/>
                                                  </a:rPr>
                                                </m:ctrlPr>
                                              </m:dPr>
                                              <m:e>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𝑖</m:t>
                                                    </m:r>
                                                  </m:sub>
                                                </m:sSub>
                                              </m:e>
                                            </m:d>
                                          </m:e>
                                        </m:d>
                                      </m:e>
                                    </m:func>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𝑖</m:t>
                                            </m:r>
                                          </m:sub>
                                        </m:sSub>
                                      </m:e>
                                    </m:d>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ln</m:t>
                                        </m:r>
                                      </m:fName>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𝑖</m:t>
                                                    </m:r>
                                                  </m:sub>
                                                </m:sSub>
                                              </m:e>
                                            </m:d>
                                          </m:e>
                                        </m:d>
                                      </m:e>
                                    </m:func>
                                    <m:r>
                                      <a:rPr lang="en-US" sz="1600" b="0" i="1" smtClean="0">
                                        <a:latin typeface="Cambria Math" panose="02040503050406030204" pitchFamily="18" charset="0"/>
                                      </a:rPr>
                                      <m:t>; </m:t>
                                    </m:r>
                                    <m:r>
                                      <a:rPr lang="en-US" sz="1600" b="0" i="1" smtClean="0">
                                        <a:latin typeface="Cambria Math" panose="02040503050406030204" pitchFamily="18" charset="0"/>
                                      </a:rPr>
                                      <m:t>𝑚</m:t>
                                    </m:r>
                                    <m:r>
                                      <a:rPr lang="en-US" sz="1600" b="0" i="1" smtClean="0">
                                        <a:latin typeface="Cambria Math" panose="02040503050406030204" pitchFamily="18" charset="0"/>
                                      </a:rPr>
                                      <m:t>=0</m:t>
                                    </m:r>
                                  </m:e>
                                </m:nary>
                              </m:e>
                            </m:mr>
                            <m:mr>
                              <m:e>
                                <m:nary>
                                  <m:naryPr>
                                    <m:chr m:val="∑"/>
                                    <m:supHide m:val="on"/>
                                    <m:ctrlPr>
                                      <a:rPr lang="en-US" sz="1600" i="1">
                                        <a:latin typeface="Cambria Math" panose="02040503050406030204" pitchFamily="18" charset="0"/>
                                      </a:rPr>
                                    </m:ctrlPr>
                                  </m:naryPr>
                                  <m:sub>
                                    <m:r>
                                      <m:rPr>
                                        <m:brk m:alnAt="7"/>
                                      </m:rPr>
                                      <a:rPr lang="en-US" sz="1600" i="1">
                                        <a:latin typeface="Cambria Math" panose="02040503050406030204" pitchFamily="18" charset="0"/>
                                      </a:rPr>
                                      <m:t>𝑖</m:t>
                                    </m:r>
                                  </m:sub>
                                  <m:sup/>
                                  <m:e>
                                    <m:func>
                                      <m:funcPr>
                                        <m:ctrlPr>
                                          <a:rPr lang="en-US" sz="1600" i="1">
                                            <a:latin typeface="Cambria Math" panose="02040503050406030204" pitchFamily="18" charset="0"/>
                                          </a:rPr>
                                        </m:ctrlPr>
                                      </m:funcPr>
                                      <m:fName>
                                        <m:r>
                                          <m:rPr>
                                            <m:sty m:val="p"/>
                                            <m:brk m:alnAt="7"/>
                                          </m:rPr>
                                          <a:rPr lang="en-US" sz="1600">
                                            <a:latin typeface="Cambria Math" panose="02040503050406030204" pitchFamily="18" charset="0"/>
                                          </a:rPr>
                                          <m:t>l</m:t>
                                        </m:r>
                                        <m:r>
                                          <m:rPr>
                                            <m:sty m:val="p"/>
                                          </m:rPr>
                                          <a:rPr lang="en-US" sz="1600">
                                            <a:latin typeface="Cambria Math" panose="02040503050406030204" pitchFamily="18" charset="0"/>
                                          </a:rPr>
                                          <m:t>n</m:t>
                                        </m:r>
                                      </m:fName>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𝑚</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𝑖</m:t>
                                                    </m:r>
                                                  </m:sub>
                                                </m:sSub>
                                              </m:e>
                                            </m:d>
                                          </m:e>
                                        </m:d>
                                      </m:e>
                                    </m:func>
                                    <m:r>
                                      <m:rPr>
                                        <m:brk m:alnAt="7"/>
                                      </m:rP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𝑖</m:t>
                                        </m:r>
                                      </m:sub>
                                    </m:sSub>
                                    <m:func>
                                      <m:funcPr>
                                        <m:ctrlPr>
                                          <a:rPr lang="en-US" sz="1600" i="1">
                                            <a:latin typeface="Cambria Math" panose="02040503050406030204" pitchFamily="18" charset="0"/>
                                          </a:rPr>
                                        </m:ctrlPr>
                                      </m:funcPr>
                                      <m:fName>
                                        <m:r>
                                          <m:rPr>
                                            <m:sty m:val="p"/>
                                            <m:brk m:alnAt="7"/>
                                          </m:rPr>
                                          <a:rPr lang="en-US" sz="1600">
                                            <a:latin typeface="Cambria Math" panose="02040503050406030204" pitchFamily="18" charset="0"/>
                                          </a:rPr>
                                          <m:t>l</m:t>
                                        </m:r>
                                        <m:r>
                                          <m:rPr>
                                            <m:sty m:val="p"/>
                                          </m:rPr>
                                          <a:rPr lang="en-US" sz="1600">
                                            <a:latin typeface="Cambria Math" panose="02040503050406030204" pitchFamily="18" charset="0"/>
                                          </a:rPr>
                                          <m:t>n</m:t>
                                        </m:r>
                                      </m:fName>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b="0" i="1" smtClean="0">
                                                    <a:latin typeface="Cambria Math" panose="02040503050406030204" pitchFamily="18" charset="0"/>
                                                  </a:rPr>
                                                  <m:t>2</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𝑖</m:t>
                                                    </m:r>
                                                  </m:sub>
                                                </m:sSub>
                                              </m:e>
                                            </m:d>
                                          </m:e>
                                        </m:d>
                                      </m:e>
                                    </m:func>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1−</m:t>
                                        </m:r>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𝑖</m:t>
                                            </m:r>
                                          </m:sub>
                                        </m:sSub>
                                      </m:e>
                                    </m:d>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ln</m:t>
                                        </m:r>
                                      </m:fName>
                                      <m:e>
                                        <m:d>
                                          <m:dPr>
                                            <m:ctrlPr>
                                              <a:rPr lang="en-US" sz="1600" i="1">
                                                <a:latin typeface="Cambria Math" panose="02040503050406030204" pitchFamily="18" charset="0"/>
                                              </a:rPr>
                                            </m:ctrlPr>
                                          </m:dPr>
                                          <m:e>
                                            <m:r>
                                              <a:rPr lang="en-US" sz="1600" i="1">
                                                <a:latin typeface="Cambria Math" panose="02040503050406030204" pitchFamily="18" charset="0"/>
                                              </a:rPr>
                                              <m:t>1−</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b="0" i="1" smtClean="0">
                                                    <a:latin typeface="Cambria Math" panose="02040503050406030204" pitchFamily="18" charset="0"/>
                                                  </a:rPr>
                                                  <m:t>2</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𝑖</m:t>
                                                    </m:r>
                                                  </m:sub>
                                                </m:sSub>
                                              </m:e>
                                            </m:d>
                                          </m:e>
                                        </m:d>
                                        <m:r>
                                          <a:rPr lang="en-US" sz="1600" b="0" i="1" smtClean="0">
                                            <a:latin typeface="Cambria Math" panose="02040503050406030204" pitchFamily="18" charset="0"/>
                                          </a:rPr>
                                          <m:t>;          </m:t>
                                        </m:r>
                                        <m:r>
                                          <a:rPr lang="en-US" sz="1600" b="0" i="1" smtClean="0">
                                            <a:latin typeface="Cambria Math" panose="02040503050406030204" pitchFamily="18" charset="0"/>
                                          </a:rPr>
                                          <m:t>𝑚</m:t>
                                        </m:r>
                                        <m:r>
                                          <a:rPr lang="en-US" sz="1600" b="0" i="1" smtClean="0">
                                            <a:latin typeface="Cambria Math" panose="02040503050406030204" pitchFamily="18" charset="0"/>
                                          </a:rPr>
                                          <m:t>=1</m:t>
                                        </m:r>
                                      </m:e>
                                    </m:func>
                                  </m:e>
                                </m:nary>
                              </m:e>
                            </m:mr>
                          </m:m>
                        </m:e>
                      </m:d>
                    </m:oMath>
                  </m:oMathPara>
                </a14:m>
                <a:endParaRPr lang="en-US" sz="1600" dirty="0"/>
              </a:p>
            </p:txBody>
          </p:sp>
        </mc:Choice>
        <mc:Fallback xmlns="">
          <p:sp>
            <p:nvSpPr>
              <p:cNvPr id="3" name="Rectangle 2"/>
              <p:cNvSpPr>
                <a:spLocks noRot="1" noChangeAspect="1" noMove="1" noResize="1" noEditPoints="1" noAdjustHandles="1" noChangeArrowheads="1" noChangeShapeType="1" noTextEdit="1"/>
              </p:cNvSpPr>
              <p:nvPr/>
            </p:nvSpPr>
            <p:spPr>
              <a:xfrm>
                <a:off x="907149" y="5394960"/>
                <a:ext cx="7529625" cy="1386533"/>
              </a:xfrm>
              <a:prstGeom prst="rect">
                <a:avLst/>
              </a:prstGeom>
              <a:blipFill rotWithShape="0">
                <a:blip r:embed="rId6"/>
                <a:stretch>
                  <a:fillRect/>
                </a:stretch>
              </a:blipFill>
            </p:spPr>
            <p:txBody>
              <a:bodyPr/>
              <a:lstStyle/>
              <a:p>
                <a:r>
                  <a:rPr lang="en-US">
                    <a:noFill/>
                  </a:rPr>
                  <a:t> </a:t>
                </a:r>
              </a:p>
            </p:txBody>
          </p:sp>
        </mc:Fallback>
      </mc:AlternateContent>
      <p:sp>
        <p:nvSpPr>
          <p:cNvPr id="8" name="Rounded Rectangle 7"/>
          <p:cNvSpPr/>
          <p:nvPr/>
        </p:nvSpPr>
        <p:spPr>
          <a:xfrm>
            <a:off x="1173389" y="3280611"/>
            <a:ext cx="4217595" cy="129369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39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599" cy="1143000"/>
          </a:xfrm>
        </p:spPr>
        <p:txBody>
          <a:bodyPr/>
          <a:lstStyle/>
          <a:p>
            <a:pPr algn="ctr"/>
            <a:r>
              <a:rPr lang="en-US" dirty="0" smtClean="0">
                <a:solidFill>
                  <a:schemeClr val="tx1"/>
                </a:solidFill>
              </a:rPr>
              <a:t>Chang </a:t>
            </a:r>
            <a:r>
              <a:rPr lang="en-US" dirty="0" err="1" smtClean="0">
                <a:solidFill>
                  <a:schemeClr val="tx1"/>
                </a:solidFill>
              </a:rPr>
              <a:t>Bodt</a:t>
            </a:r>
            <a:r>
              <a:rPr lang="en-US" dirty="0" smtClean="0">
                <a:solidFill>
                  <a:schemeClr val="tx1"/>
                </a:solidFill>
              </a:rPr>
              <a:t> D-Optimal Method</a:t>
            </a:r>
            <a:br>
              <a:rPr lang="en-US" dirty="0" smtClean="0">
                <a:solidFill>
                  <a:schemeClr val="tx1"/>
                </a:solidFill>
              </a:rPr>
            </a:br>
            <a:r>
              <a:rPr lang="en-US" dirty="0" smtClean="0">
                <a:solidFill>
                  <a:schemeClr val="tx1"/>
                </a:solidFill>
              </a:rPr>
              <a:t>(Known Mechanism)</a:t>
            </a:r>
            <a:endParaRPr lang="en-US" dirty="0">
              <a:solidFill>
                <a:schemeClr val="tx1"/>
              </a:solidFill>
            </a:endParaRPr>
          </a:p>
        </p:txBody>
      </p:sp>
      <p:sp>
        <p:nvSpPr>
          <p:cNvPr id="4" name="Date Placeholder 3"/>
          <p:cNvSpPr>
            <a:spLocks noGrp="1"/>
          </p:cNvSpPr>
          <p:nvPr>
            <p:ph type="dt" sz="half" idx="10"/>
          </p:nvPr>
        </p:nvSpPr>
        <p:spPr/>
        <p:txBody>
          <a:bodyPr/>
          <a:lstStyle/>
          <a:p>
            <a:pPr>
              <a:defRPr/>
            </a:pPr>
            <a:r>
              <a:rPr lang="en-US" smtClean="0"/>
              <a:t>   </a:t>
            </a:r>
            <a:fld id="{E2324FC3-31E0-41F8-88DD-5B84450FFD2F}" type="slidenum">
              <a:rPr lang="en-US" smtClean="0"/>
              <a:pPr>
                <a:defRPr/>
              </a:pPr>
              <a:t>7</a:t>
            </a:fld>
            <a:endParaRPr lang="en-US" smtClean="0"/>
          </a:p>
          <a:p>
            <a:pPr>
              <a:defRPr/>
            </a:pPr>
            <a:endParaRPr lang="en-US"/>
          </a:p>
        </p:txBody>
      </p:sp>
      <p:sp>
        <p:nvSpPr>
          <p:cNvPr id="8" name="Content Placeholder 7"/>
          <p:cNvSpPr>
            <a:spLocks noGrp="1"/>
          </p:cNvSpPr>
          <p:nvPr>
            <p:ph idx="1"/>
          </p:nvPr>
        </p:nvSpPr>
        <p:spPr/>
        <p:txBody>
          <a:bodyPr/>
          <a:lstStyle/>
          <a:p>
            <a:r>
              <a:rPr lang="en-US" sz="2400" dirty="0" smtClean="0">
                <a:solidFill>
                  <a:schemeClr val="tx1"/>
                </a:solidFill>
              </a:rPr>
              <a:t>The previous log-likelihood function is equivalent to three separate log-likelihood functions.</a:t>
            </a:r>
          </a:p>
          <a:p>
            <a:r>
              <a:rPr lang="en-US" sz="2400" dirty="0" smtClean="0">
                <a:solidFill>
                  <a:schemeClr val="tx1"/>
                </a:solidFill>
              </a:rPr>
              <a:t>To obtain unique estimates, there needs to be a zone of mixed results (ZMR).</a:t>
            </a:r>
          </a:p>
          <a:p>
            <a:r>
              <a:rPr lang="en-US" sz="2400" dirty="0" smtClean="0">
                <a:solidFill>
                  <a:schemeClr val="tx1"/>
                </a:solidFill>
              </a:rPr>
              <a:t>The first step is an initial design to obtain a ZMR for each of the three log-likelihood functions:</a:t>
            </a:r>
          </a:p>
          <a:p>
            <a:pPr marL="857250" lvl="1" indent="-457200">
              <a:buFont typeface="Arial" panose="020B0604020202020204" pitchFamily="34" charset="0"/>
              <a:buChar char="•"/>
            </a:pPr>
            <a:r>
              <a:rPr lang="en-US" sz="2000" dirty="0" smtClean="0">
                <a:solidFill>
                  <a:schemeClr val="tx1"/>
                </a:solidFill>
              </a:rPr>
              <a:t>Overlap of partials and completes for the first mechanism.</a:t>
            </a:r>
          </a:p>
          <a:p>
            <a:pPr marL="857250" lvl="1" indent="-457200">
              <a:buFont typeface="Arial" panose="020B0604020202020204" pitchFamily="34" charset="0"/>
              <a:buChar char="•"/>
            </a:pPr>
            <a:r>
              <a:rPr lang="en-US" sz="2000" dirty="0" smtClean="0">
                <a:solidFill>
                  <a:schemeClr val="tx1"/>
                </a:solidFill>
              </a:rPr>
              <a:t>Overlap of partials and completes for the second mechanism.</a:t>
            </a:r>
          </a:p>
          <a:p>
            <a:pPr marL="857250" lvl="1" indent="-457200">
              <a:buFont typeface="Arial" panose="020B0604020202020204" pitchFamily="34" charset="0"/>
              <a:buChar char="•"/>
            </a:pPr>
            <a:r>
              <a:rPr lang="en-US" sz="2000" dirty="0" smtClean="0">
                <a:solidFill>
                  <a:schemeClr val="tx1"/>
                </a:solidFill>
              </a:rPr>
              <a:t>Overlap between mechanisms.</a:t>
            </a:r>
          </a:p>
          <a:p>
            <a:r>
              <a:rPr lang="en-US" sz="2400" dirty="0" smtClean="0">
                <a:solidFill>
                  <a:schemeClr val="tx1"/>
                </a:solidFill>
              </a:rPr>
              <a:t>Once a ZMR is obtained for each log-likelihood functions, unique parameters are determined and the next shot is at the D-optimal point.</a:t>
            </a:r>
            <a:endParaRPr lang="en-US" sz="2400" dirty="0">
              <a:solidFill>
                <a:schemeClr val="tx1"/>
              </a:solidFill>
            </a:endParaRPr>
          </a:p>
        </p:txBody>
      </p:sp>
    </p:spTree>
    <p:extLst>
      <p:ext uri="{BB962C8B-B14F-4D97-AF65-F5344CB8AC3E}">
        <p14:creationId xmlns:p14="http://schemas.microsoft.com/office/powerpoint/2010/main" val="241405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599" cy="1143000"/>
          </a:xfrm>
        </p:spPr>
        <p:txBody>
          <a:bodyPr/>
          <a:lstStyle/>
          <a:p>
            <a:pPr algn="ctr"/>
            <a:r>
              <a:rPr lang="en-US" dirty="0" smtClean="0">
                <a:solidFill>
                  <a:schemeClr val="tx1"/>
                </a:solidFill>
              </a:rPr>
              <a:t>Example with Known Mechanism</a:t>
            </a:r>
            <a:r>
              <a:rPr lang="en-US" dirty="0" smtClean="0"/>
              <a:t/>
            </a:r>
            <a:br>
              <a:rPr lang="en-US" dirty="0" smtClean="0"/>
            </a:br>
            <a:r>
              <a:rPr lang="en-US" dirty="0" smtClean="0"/>
              <a:t>(Known Mechanism)</a:t>
            </a:r>
            <a:endParaRPr lang="en-US" dirty="0"/>
          </a:p>
        </p:txBody>
      </p:sp>
      <p:sp>
        <p:nvSpPr>
          <p:cNvPr id="4" name="Date Placeholder 3"/>
          <p:cNvSpPr>
            <a:spLocks noGrp="1"/>
          </p:cNvSpPr>
          <p:nvPr>
            <p:ph type="dt" sz="half" idx="10"/>
          </p:nvPr>
        </p:nvSpPr>
        <p:spPr>
          <a:xfrm>
            <a:off x="57150" y="6619862"/>
            <a:ext cx="2133600" cy="171450"/>
          </a:xfrm>
        </p:spPr>
        <p:txBody>
          <a:bodyPr/>
          <a:lstStyle/>
          <a:p>
            <a:pPr>
              <a:defRPr/>
            </a:pPr>
            <a:r>
              <a:rPr lang="en-US" smtClean="0"/>
              <a:t>   </a:t>
            </a:r>
            <a:fld id="{E2324FC3-31E0-41F8-88DD-5B84450FFD2F}" type="slidenum">
              <a:rPr lang="en-US" smtClean="0"/>
              <a:pPr>
                <a:defRPr/>
              </a:pPr>
              <a:t>8</a:t>
            </a:fld>
            <a:endParaRPr lang="en-US" smtClean="0"/>
          </a:p>
          <a:p>
            <a:pPr>
              <a:defRPr/>
            </a:pPr>
            <a:endParaRPr lang="en-US"/>
          </a:p>
        </p:txBody>
      </p:sp>
      <p:pic>
        <p:nvPicPr>
          <p:cNvPr id="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60120"/>
            <a:ext cx="9144000" cy="5715001"/>
          </a:xfrm>
        </p:spPr>
      </p:pic>
    </p:spTree>
    <p:extLst>
      <p:ext uri="{BB962C8B-B14F-4D97-AF65-F5344CB8AC3E}">
        <p14:creationId xmlns:p14="http://schemas.microsoft.com/office/powerpoint/2010/main" val="814021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p:spPr>
        <p:txBody>
          <a:bodyPr/>
          <a:lstStyle/>
          <a:p>
            <a:pPr algn="ctr"/>
            <a:r>
              <a:rPr lang="en-US" dirty="0" smtClean="0">
                <a:solidFill>
                  <a:schemeClr val="tx1"/>
                </a:solidFill>
              </a:rPr>
              <a:t>Simulation Study Setup</a:t>
            </a:r>
            <a:endParaRPr lang="en-US" dirty="0">
              <a:solidFill>
                <a:schemeClr val="tx1"/>
              </a:solidFill>
            </a:endParaRPr>
          </a:p>
        </p:txBody>
      </p:sp>
      <p:sp>
        <p:nvSpPr>
          <p:cNvPr id="6" name="Content Placeholder 5"/>
          <p:cNvSpPr>
            <a:spLocks noGrp="1"/>
          </p:cNvSpPr>
          <p:nvPr>
            <p:ph idx="1"/>
          </p:nvPr>
        </p:nvSpPr>
        <p:spPr/>
        <p:txBody>
          <a:bodyPr/>
          <a:lstStyle/>
          <a:p>
            <a:r>
              <a:rPr lang="en-US" sz="2800" dirty="0" smtClean="0">
                <a:solidFill>
                  <a:schemeClr val="tx1"/>
                </a:solidFill>
              </a:rPr>
              <a:t>Four truth sets explored:</a:t>
            </a:r>
          </a:p>
          <a:p>
            <a:pPr marL="857250" lvl="1" indent="-457200">
              <a:buFont typeface="Arial" panose="020B0604020202020204" pitchFamily="34" charset="0"/>
              <a:buChar char="•"/>
            </a:pPr>
            <a:r>
              <a:rPr lang="el-GR" sz="2400" dirty="0" smtClean="0">
                <a:solidFill>
                  <a:schemeClr val="tx1"/>
                </a:solidFill>
              </a:rPr>
              <a:t>μ</a:t>
            </a:r>
            <a:r>
              <a:rPr lang="en-US" sz="2400" baseline="-25000" dirty="0" smtClean="0">
                <a:solidFill>
                  <a:schemeClr val="tx1"/>
                </a:solidFill>
              </a:rPr>
              <a:t>1</a:t>
            </a:r>
            <a:r>
              <a:rPr lang="en-US" sz="2400" dirty="0" smtClean="0">
                <a:solidFill>
                  <a:schemeClr val="tx1"/>
                </a:solidFill>
              </a:rPr>
              <a:t> = </a:t>
            </a:r>
            <a:r>
              <a:rPr lang="el-GR" sz="2400" dirty="0" smtClean="0">
                <a:solidFill>
                  <a:schemeClr val="tx1"/>
                </a:solidFill>
              </a:rPr>
              <a:t>μ</a:t>
            </a:r>
            <a:r>
              <a:rPr lang="en-US" sz="2400" baseline="-25000" dirty="0" smtClean="0">
                <a:solidFill>
                  <a:schemeClr val="tx1"/>
                </a:solidFill>
              </a:rPr>
              <a:t>m</a:t>
            </a:r>
            <a:r>
              <a:rPr lang="en-US" sz="2400" dirty="0" smtClean="0">
                <a:solidFill>
                  <a:schemeClr val="tx1"/>
                </a:solidFill>
              </a:rPr>
              <a:t> - 1</a:t>
            </a:r>
            <a:r>
              <a:rPr lang="el-GR" sz="2400" dirty="0" smtClean="0">
                <a:solidFill>
                  <a:schemeClr val="tx1"/>
                </a:solidFill>
              </a:rPr>
              <a:t>σ</a:t>
            </a:r>
            <a:r>
              <a:rPr lang="en-US" sz="2400" dirty="0" smtClean="0">
                <a:solidFill>
                  <a:schemeClr val="tx1"/>
                </a:solidFill>
              </a:rPr>
              <a:t>; </a:t>
            </a:r>
            <a:r>
              <a:rPr lang="el-GR" sz="2400" dirty="0" smtClean="0">
                <a:solidFill>
                  <a:schemeClr val="tx1"/>
                </a:solidFill>
              </a:rPr>
              <a:t>μ</a:t>
            </a:r>
            <a:r>
              <a:rPr lang="en-US" sz="2400" baseline="-25000" dirty="0" smtClean="0">
                <a:solidFill>
                  <a:schemeClr val="tx1"/>
                </a:solidFill>
              </a:rPr>
              <a:t>2</a:t>
            </a:r>
            <a:r>
              <a:rPr lang="en-US" sz="2400" dirty="0" smtClean="0">
                <a:solidFill>
                  <a:schemeClr val="tx1"/>
                </a:solidFill>
              </a:rPr>
              <a:t> </a:t>
            </a:r>
            <a:r>
              <a:rPr lang="en-US" sz="2400" dirty="0">
                <a:solidFill>
                  <a:schemeClr val="tx1"/>
                </a:solidFill>
              </a:rPr>
              <a:t>= </a:t>
            </a:r>
            <a:r>
              <a:rPr lang="el-GR" sz="2400" dirty="0">
                <a:solidFill>
                  <a:schemeClr val="tx1"/>
                </a:solidFill>
              </a:rPr>
              <a:t>μ</a:t>
            </a:r>
            <a:r>
              <a:rPr lang="en-US" sz="2400" baseline="-25000" dirty="0">
                <a:solidFill>
                  <a:schemeClr val="tx1"/>
                </a:solidFill>
              </a:rPr>
              <a:t>m</a:t>
            </a:r>
            <a:r>
              <a:rPr lang="en-US" sz="2400" dirty="0">
                <a:solidFill>
                  <a:schemeClr val="tx1"/>
                </a:solidFill>
              </a:rPr>
              <a:t> </a:t>
            </a:r>
            <a:r>
              <a:rPr lang="en-US" sz="2400" dirty="0" smtClean="0">
                <a:solidFill>
                  <a:schemeClr val="tx1"/>
                </a:solidFill>
              </a:rPr>
              <a:t>+ 1</a:t>
            </a:r>
            <a:r>
              <a:rPr lang="el-GR" sz="2400" dirty="0" smtClean="0">
                <a:solidFill>
                  <a:schemeClr val="tx1"/>
                </a:solidFill>
              </a:rPr>
              <a:t>σ</a:t>
            </a:r>
            <a:r>
              <a:rPr lang="en-US" sz="2400" dirty="0" smtClean="0">
                <a:solidFill>
                  <a:schemeClr val="tx1"/>
                </a:solidFill>
              </a:rPr>
              <a:t>; </a:t>
            </a:r>
            <a:r>
              <a:rPr lang="el-GR" sz="2400" dirty="0" smtClean="0">
                <a:solidFill>
                  <a:schemeClr val="tx1"/>
                </a:solidFill>
              </a:rPr>
              <a:t>σ</a:t>
            </a:r>
            <a:r>
              <a:rPr lang="en-US" sz="2400" baseline="-25000" dirty="0" smtClean="0">
                <a:solidFill>
                  <a:schemeClr val="tx1"/>
                </a:solidFill>
              </a:rPr>
              <a:t>1</a:t>
            </a:r>
            <a:r>
              <a:rPr lang="en-US" sz="2400" dirty="0" smtClean="0">
                <a:solidFill>
                  <a:schemeClr val="tx1"/>
                </a:solidFill>
              </a:rPr>
              <a:t> = </a:t>
            </a:r>
            <a:r>
              <a:rPr lang="el-GR" sz="2400" dirty="0" smtClean="0">
                <a:solidFill>
                  <a:schemeClr val="tx1"/>
                </a:solidFill>
              </a:rPr>
              <a:t>σ</a:t>
            </a:r>
            <a:r>
              <a:rPr lang="en-US" sz="2400" baseline="-25000" dirty="0" smtClean="0">
                <a:solidFill>
                  <a:schemeClr val="tx1"/>
                </a:solidFill>
              </a:rPr>
              <a:t>2</a:t>
            </a:r>
            <a:r>
              <a:rPr lang="en-US" sz="2400" dirty="0" smtClean="0">
                <a:solidFill>
                  <a:schemeClr val="tx1"/>
                </a:solidFill>
              </a:rPr>
              <a:t> = </a:t>
            </a:r>
            <a:r>
              <a:rPr lang="el-GR" sz="2400" dirty="0" smtClean="0">
                <a:solidFill>
                  <a:schemeClr val="tx1"/>
                </a:solidFill>
              </a:rPr>
              <a:t>σ</a:t>
            </a:r>
            <a:r>
              <a:rPr lang="en-US" sz="2400" baseline="-25000" dirty="0" smtClean="0">
                <a:solidFill>
                  <a:schemeClr val="tx1"/>
                </a:solidFill>
              </a:rPr>
              <a:t>m</a:t>
            </a:r>
            <a:r>
              <a:rPr lang="en-US" sz="2400" dirty="0" smtClean="0">
                <a:solidFill>
                  <a:schemeClr val="tx1"/>
                </a:solidFill>
              </a:rPr>
              <a:t> = </a:t>
            </a:r>
            <a:r>
              <a:rPr lang="el-GR" sz="2400" dirty="0" smtClean="0">
                <a:solidFill>
                  <a:schemeClr val="tx1"/>
                </a:solidFill>
              </a:rPr>
              <a:t>σ</a:t>
            </a:r>
            <a:endParaRPr lang="en-US" sz="2400" dirty="0" smtClean="0">
              <a:solidFill>
                <a:schemeClr val="tx1"/>
              </a:solidFill>
            </a:endParaRPr>
          </a:p>
          <a:p>
            <a:pPr marL="857250" lvl="1" indent="-457200">
              <a:buFont typeface="Arial" panose="020B0604020202020204" pitchFamily="34" charset="0"/>
              <a:buChar char="•"/>
            </a:pPr>
            <a:r>
              <a:rPr lang="el-GR" sz="2400" dirty="0">
                <a:solidFill>
                  <a:schemeClr val="tx1"/>
                </a:solidFill>
              </a:rPr>
              <a:t>μ</a:t>
            </a:r>
            <a:r>
              <a:rPr lang="en-US" sz="2400" baseline="-25000" dirty="0">
                <a:solidFill>
                  <a:schemeClr val="tx1"/>
                </a:solidFill>
              </a:rPr>
              <a:t>1</a:t>
            </a:r>
            <a:r>
              <a:rPr lang="en-US" sz="2400" dirty="0">
                <a:solidFill>
                  <a:schemeClr val="tx1"/>
                </a:solidFill>
              </a:rPr>
              <a:t> = </a:t>
            </a:r>
            <a:r>
              <a:rPr lang="el-GR" sz="2400" dirty="0">
                <a:solidFill>
                  <a:schemeClr val="tx1"/>
                </a:solidFill>
              </a:rPr>
              <a:t>μ</a:t>
            </a:r>
            <a:r>
              <a:rPr lang="en-US" sz="2400" baseline="-25000" dirty="0">
                <a:solidFill>
                  <a:schemeClr val="tx1"/>
                </a:solidFill>
              </a:rPr>
              <a:t>m</a:t>
            </a:r>
            <a:r>
              <a:rPr lang="en-US" sz="2400" dirty="0">
                <a:solidFill>
                  <a:schemeClr val="tx1"/>
                </a:solidFill>
              </a:rPr>
              <a:t> - </a:t>
            </a:r>
            <a:r>
              <a:rPr lang="en-US" sz="2400" dirty="0" smtClean="0">
                <a:solidFill>
                  <a:schemeClr val="tx1"/>
                </a:solidFill>
              </a:rPr>
              <a:t>2</a:t>
            </a:r>
            <a:r>
              <a:rPr lang="el-GR" sz="2400" dirty="0" smtClean="0">
                <a:solidFill>
                  <a:schemeClr val="tx1"/>
                </a:solidFill>
              </a:rPr>
              <a:t>σ</a:t>
            </a:r>
            <a:r>
              <a:rPr lang="en-US" sz="2400" dirty="0">
                <a:solidFill>
                  <a:schemeClr val="tx1"/>
                </a:solidFill>
              </a:rPr>
              <a:t>; </a:t>
            </a:r>
            <a:r>
              <a:rPr lang="el-GR" sz="2400" dirty="0">
                <a:solidFill>
                  <a:schemeClr val="tx1"/>
                </a:solidFill>
              </a:rPr>
              <a:t>μ</a:t>
            </a:r>
            <a:r>
              <a:rPr lang="en-US" sz="2400" baseline="-25000" dirty="0">
                <a:solidFill>
                  <a:schemeClr val="tx1"/>
                </a:solidFill>
              </a:rPr>
              <a:t>2</a:t>
            </a:r>
            <a:r>
              <a:rPr lang="en-US" sz="2400" dirty="0">
                <a:solidFill>
                  <a:schemeClr val="tx1"/>
                </a:solidFill>
              </a:rPr>
              <a:t> = </a:t>
            </a:r>
            <a:r>
              <a:rPr lang="el-GR" sz="2400" dirty="0">
                <a:solidFill>
                  <a:schemeClr val="tx1"/>
                </a:solidFill>
              </a:rPr>
              <a:t>μ</a:t>
            </a:r>
            <a:r>
              <a:rPr lang="en-US" sz="2400" baseline="-25000" dirty="0">
                <a:solidFill>
                  <a:schemeClr val="tx1"/>
                </a:solidFill>
              </a:rPr>
              <a:t>m</a:t>
            </a:r>
            <a:r>
              <a:rPr lang="en-US" sz="2400" dirty="0">
                <a:solidFill>
                  <a:schemeClr val="tx1"/>
                </a:solidFill>
              </a:rPr>
              <a:t> + </a:t>
            </a:r>
            <a:r>
              <a:rPr lang="en-US" sz="2400" dirty="0" smtClean="0">
                <a:solidFill>
                  <a:schemeClr val="tx1"/>
                </a:solidFill>
              </a:rPr>
              <a:t>2</a:t>
            </a:r>
            <a:r>
              <a:rPr lang="el-GR" sz="2400" dirty="0" smtClean="0">
                <a:solidFill>
                  <a:schemeClr val="tx1"/>
                </a:solidFill>
              </a:rPr>
              <a:t>σ</a:t>
            </a:r>
            <a:r>
              <a:rPr lang="en-US" sz="2400" dirty="0">
                <a:solidFill>
                  <a:schemeClr val="tx1"/>
                </a:solidFill>
              </a:rPr>
              <a:t>; </a:t>
            </a:r>
            <a:r>
              <a:rPr lang="el-GR" sz="2400" dirty="0">
                <a:solidFill>
                  <a:schemeClr val="tx1"/>
                </a:solidFill>
              </a:rPr>
              <a:t>σ</a:t>
            </a:r>
            <a:r>
              <a:rPr lang="en-US" sz="2400" baseline="-25000" dirty="0">
                <a:solidFill>
                  <a:schemeClr val="tx1"/>
                </a:solidFill>
              </a:rPr>
              <a:t>1</a:t>
            </a:r>
            <a:r>
              <a:rPr lang="en-US" sz="2400" dirty="0">
                <a:solidFill>
                  <a:schemeClr val="tx1"/>
                </a:solidFill>
              </a:rPr>
              <a:t> = </a:t>
            </a:r>
            <a:r>
              <a:rPr lang="el-GR" sz="2400" dirty="0">
                <a:solidFill>
                  <a:schemeClr val="tx1"/>
                </a:solidFill>
              </a:rPr>
              <a:t>σ</a:t>
            </a:r>
            <a:r>
              <a:rPr lang="en-US" sz="2400" baseline="-25000" dirty="0">
                <a:solidFill>
                  <a:schemeClr val="tx1"/>
                </a:solidFill>
              </a:rPr>
              <a:t>2</a:t>
            </a:r>
            <a:r>
              <a:rPr lang="en-US" sz="2400" dirty="0">
                <a:solidFill>
                  <a:schemeClr val="tx1"/>
                </a:solidFill>
              </a:rPr>
              <a:t> = </a:t>
            </a:r>
            <a:r>
              <a:rPr lang="el-GR" sz="2400" dirty="0">
                <a:solidFill>
                  <a:schemeClr val="tx1"/>
                </a:solidFill>
              </a:rPr>
              <a:t>σ</a:t>
            </a:r>
            <a:r>
              <a:rPr lang="en-US" sz="2400" baseline="-25000" dirty="0">
                <a:solidFill>
                  <a:schemeClr val="tx1"/>
                </a:solidFill>
              </a:rPr>
              <a:t>m</a:t>
            </a:r>
            <a:r>
              <a:rPr lang="en-US" sz="2400" dirty="0">
                <a:solidFill>
                  <a:schemeClr val="tx1"/>
                </a:solidFill>
              </a:rPr>
              <a:t> = </a:t>
            </a:r>
            <a:r>
              <a:rPr lang="el-GR" sz="2400" dirty="0">
                <a:solidFill>
                  <a:schemeClr val="tx1"/>
                </a:solidFill>
              </a:rPr>
              <a:t>σ</a:t>
            </a:r>
            <a:endParaRPr lang="en-US" sz="2400" dirty="0">
              <a:solidFill>
                <a:schemeClr val="tx1"/>
              </a:solidFill>
            </a:endParaRPr>
          </a:p>
          <a:p>
            <a:pPr marL="857250" lvl="1" indent="-457200">
              <a:buFont typeface="Arial" panose="020B0604020202020204" pitchFamily="34" charset="0"/>
              <a:buChar char="•"/>
            </a:pPr>
            <a:r>
              <a:rPr lang="el-GR" sz="2400" dirty="0">
                <a:solidFill>
                  <a:schemeClr val="tx1"/>
                </a:solidFill>
              </a:rPr>
              <a:t>μ</a:t>
            </a:r>
            <a:r>
              <a:rPr lang="en-US" sz="2400" baseline="-25000" dirty="0">
                <a:solidFill>
                  <a:schemeClr val="tx1"/>
                </a:solidFill>
              </a:rPr>
              <a:t>1</a:t>
            </a:r>
            <a:r>
              <a:rPr lang="en-US" sz="2400" dirty="0">
                <a:solidFill>
                  <a:schemeClr val="tx1"/>
                </a:solidFill>
              </a:rPr>
              <a:t> = </a:t>
            </a:r>
            <a:r>
              <a:rPr lang="el-GR" sz="2400" dirty="0">
                <a:solidFill>
                  <a:schemeClr val="tx1"/>
                </a:solidFill>
              </a:rPr>
              <a:t>μ</a:t>
            </a:r>
            <a:r>
              <a:rPr lang="en-US" sz="2400" baseline="-25000" dirty="0">
                <a:solidFill>
                  <a:schemeClr val="tx1"/>
                </a:solidFill>
              </a:rPr>
              <a:t>m</a:t>
            </a:r>
            <a:r>
              <a:rPr lang="en-US" sz="2400" dirty="0">
                <a:solidFill>
                  <a:schemeClr val="tx1"/>
                </a:solidFill>
              </a:rPr>
              <a:t> - </a:t>
            </a:r>
            <a:r>
              <a:rPr lang="en-US" sz="2400" dirty="0" smtClean="0">
                <a:solidFill>
                  <a:schemeClr val="tx1"/>
                </a:solidFill>
              </a:rPr>
              <a:t>3</a:t>
            </a:r>
            <a:r>
              <a:rPr lang="el-GR" sz="2400" dirty="0" smtClean="0">
                <a:solidFill>
                  <a:schemeClr val="tx1"/>
                </a:solidFill>
              </a:rPr>
              <a:t>σ</a:t>
            </a:r>
            <a:r>
              <a:rPr lang="en-US" sz="2400" dirty="0">
                <a:solidFill>
                  <a:schemeClr val="tx1"/>
                </a:solidFill>
              </a:rPr>
              <a:t>; </a:t>
            </a:r>
            <a:r>
              <a:rPr lang="el-GR" sz="2400" dirty="0">
                <a:solidFill>
                  <a:schemeClr val="tx1"/>
                </a:solidFill>
              </a:rPr>
              <a:t>μ</a:t>
            </a:r>
            <a:r>
              <a:rPr lang="en-US" sz="2400" baseline="-25000" dirty="0">
                <a:solidFill>
                  <a:schemeClr val="tx1"/>
                </a:solidFill>
              </a:rPr>
              <a:t>2</a:t>
            </a:r>
            <a:r>
              <a:rPr lang="en-US" sz="2400" dirty="0">
                <a:solidFill>
                  <a:schemeClr val="tx1"/>
                </a:solidFill>
              </a:rPr>
              <a:t> = </a:t>
            </a:r>
            <a:r>
              <a:rPr lang="el-GR" sz="2400" dirty="0">
                <a:solidFill>
                  <a:schemeClr val="tx1"/>
                </a:solidFill>
              </a:rPr>
              <a:t>μ</a:t>
            </a:r>
            <a:r>
              <a:rPr lang="en-US" sz="2400" baseline="-25000" dirty="0">
                <a:solidFill>
                  <a:schemeClr val="tx1"/>
                </a:solidFill>
              </a:rPr>
              <a:t>m</a:t>
            </a:r>
            <a:r>
              <a:rPr lang="en-US" sz="2400" dirty="0">
                <a:solidFill>
                  <a:schemeClr val="tx1"/>
                </a:solidFill>
              </a:rPr>
              <a:t> + </a:t>
            </a:r>
            <a:r>
              <a:rPr lang="en-US" sz="2400" dirty="0" smtClean="0">
                <a:solidFill>
                  <a:schemeClr val="tx1"/>
                </a:solidFill>
              </a:rPr>
              <a:t>3</a:t>
            </a:r>
            <a:r>
              <a:rPr lang="el-GR" sz="2400" dirty="0" smtClean="0">
                <a:solidFill>
                  <a:schemeClr val="tx1"/>
                </a:solidFill>
              </a:rPr>
              <a:t>σ</a:t>
            </a:r>
            <a:r>
              <a:rPr lang="en-US" sz="2400" dirty="0">
                <a:solidFill>
                  <a:schemeClr val="tx1"/>
                </a:solidFill>
              </a:rPr>
              <a:t>; </a:t>
            </a:r>
            <a:r>
              <a:rPr lang="el-GR" sz="2400" dirty="0">
                <a:solidFill>
                  <a:schemeClr val="tx1"/>
                </a:solidFill>
              </a:rPr>
              <a:t>σ</a:t>
            </a:r>
            <a:r>
              <a:rPr lang="en-US" sz="2400" baseline="-25000" dirty="0">
                <a:solidFill>
                  <a:schemeClr val="tx1"/>
                </a:solidFill>
              </a:rPr>
              <a:t>1</a:t>
            </a:r>
            <a:r>
              <a:rPr lang="en-US" sz="2400" dirty="0">
                <a:solidFill>
                  <a:schemeClr val="tx1"/>
                </a:solidFill>
              </a:rPr>
              <a:t> = </a:t>
            </a:r>
            <a:r>
              <a:rPr lang="el-GR" sz="2400" dirty="0">
                <a:solidFill>
                  <a:schemeClr val="tx1"/>
                </a:solidFill>
              </a:rPr>
              <a:t>σ</a:t>
            </a:r>
            <a:r>
              <a:rPr lang="en-US" sz="2400" baseline="-25000" dirty="0">
                <a:solidFill>
                  <a:schemeClr val="tx1"/>
                </a:solidFill>
              </a:rPr>
              <a:t>2</a:t>
            </a:r>
            <a:r>
              <a:rPr lang="en-US" sz="2400" dirty="0">
                <a:solidFill>
                  <a:schemeClr val="tx1"/>
                </a:solidFill>
              </a:rPr>
              <a:t> = </a:t>
            </a:r>
            <a:r>
              <a:rPr lang="el-GR" sz="2400" dirty="0">
                <a:solidFill>
                  <a:schemeClr val="tx1"/>
                </a:solidFill>
              </a:rPr>
              <a:t>σ</a:t>
            </a:r>
            <a:r>
              <a:rPr lang="en-US" sz="2400" baseline="-25000" dirty="0">
                <a:solidFill>
                  <a:schemeClr val="tx1"/>
                </a:solidFill>
              </a:rPr>
              <a:t>m</a:t>
            </a:r>
            <a:r>
              <a:rPr lang="en-US" sz="2400" dirty="0">
                <a:solidFill>
                  <a:schemeClr val="tx1"/>
                </a:solidFill>
              </a:rPr>
              <a:t> = </a:t>
            </a:r>
            <a:r>
              <a:rPr lang="el-GR" sz="2400" dirty="0">
                <a:solidFill>
                  <a:schemeClr val="tx1"/>
                </a:solidFill>
              </a:rPr>
              <a:t>σ</a:t>
            </a:r>
            <a:endParaRPr lang="en-US" sz="2400" dirty="0">
              <a:solidFill>
                <a:schemeClr val="tx1"/>
              </a:solidFill>
            </a:endParaRPr>
          </a:p>
          <a:p>
            <a:pPr marL="857250" lvl="1" indent="-457200">
              <a:buFont typeface="Arial" panose="020B0604020202020204" pitchFamily="34" charset="0"/>
              <a:buChar char="•"/>
            </a:pPr>
            <a:r>
              <a:rPr lang="el-GR" sz="2400" dirty="0">
                <a:solidFill>
                  <a:schemeClr val="tx1"/>
                </a:solidFill>
              </a:rPr>
              <a:t>μ</a:t>
            </a:r>
            <a:r>
              <a:rPr lang="en-US" sz="2400" baseline="-25000" dirty="0">
                <a:solidFill>
                  <a:schemeClr val="tx1"/>
                </a:solidFill>
              </a:rPr>
              <a:t>1</a:t>
            </a:r>
            <a:r>
              <a:rPr lang="en-US" sz="2400" dirty="0">
                <a:solidFill>
                  <a:schemeClr val="tx1"/>
                </a:solidFill>
              </a:rPr>
              <a:t> = </a:t>
            </a:r>
            <a:r>
              <a:rPr lang="el-GR" sz="2400" dirty="0">
                <a:solidFill>
                  <a:schemeClr val="tx1"/>
                </a:solidFill>
              </a:rPr>
              <a:t>μ</a:t>
            </a:r>
            <a:r>
              <a:rPr lang="en-US" sz="2400" baseline="-25000" dirty="0">
                <a:solidFill>
                  <a:schemeClr val="tx1"/>
                </a:solidFill>
              </a:rPr>
              <a:t>m</a:t>
            </a:r>
            <a:r>
              <a:rPr lang="en-US" sz="2400" dirty="0">
                <a:solidFill>
                  <a:schemeClr val="tx1"/>
                </a:solidFill>
              </a:rPr>
              <a:t> - </a:t>
            </a:r>
            <a:r>
              <a:rPr lang="en-US" sz="2400" dirty="0" smtClean="0">
                <a:solidFill>
                  <a:schemeClr val="tx1"/>
                </a:solidFill>
              </a:rPr>
              <a:t>4</a:t>
            </a:r>
            <a:r>
              <a:rPr lang="el-GR" sz="2400" dirty="0" smtClean="0">
                <a:solidFill>
                  <a:schemeClr val="tx1"/>
                </a:solidFill>
              </a:rPr>
              <a:t>σ</a:t>
            </a:r>
            <a:r>
              <a:rPr lang="en-US" sz="2400" dirty="0">
                <a:solidFill>
                  <a:schemeClr val="tx1"/>
                </a:solidFill>
              </a:rPr>
              <a:t>; </a:t>
            </a:r>
            <a:r>
              <a:rPr lang="el-GR" sz="2400" dirty="0">
                <a:solidFill>
                  <a:schemeClr val="tx1"/>
                </a:solidFill>
              </a:rPr>
              <a:t>μ</a:t>
            </a:r>
            <a:r>
              <a:rPr lang="en-US" sz="2400" baseline="-25000" dirty="0">
                <a:solidFill>
                  <a:schemeClr val="tx1"/>
                </a:solidFill>
              </a:rPr>
              <a:t>2</a:t>
            </a:r>
            <a:r>
              <a:rPr lang="en-US" sz="2400" dirty="0">
                <a:solidFill>
                  <a:schemeClr val="tx1"/>
                </a:solidFill>
              </a:rPr>
              <a:t> = </a:t>
            </a:r>
            <a:r>
              <a:rPr lang="el-GR" sz="2400" dirty="0">
                <a:solidFill>
                  <a:schemeClr val="tx1"/>
                </a:solidFill>
              </a:rPr>
              <a:t>μ</a:t>
            </a:r>
            <a:r>
              <a:rPr lang="en-US" sz="2400" baseline="-25000" dirty="0">
                <a:solidFill>
                  <a:schemeClr val="tx1"/>
                </a:solidFill>
              </a:rPr>
              <a:t>m</a:t>
            </a:r>
            <a:r>
              <a:rPr lang="en-US" sz="2400" dirty="0">
                <a:solidFill>
                  <a:schemeClr val="tx1"/>
                </a:solidFill>
              </a:rPr>
              <a:t> + </a:t>
            </a:r>
            <a:r>
              <a:rPr lang="en-US" sz="2400" dirty="0" smtClean="0">
                <a:solidFill>
                  <a:schemeClr val="tx1"/>
                </a:solidFill>
              </a:rPr>
              <a:t>4</a:t>
            </a:r>
            <a:r>
              <a:rPr lang="el-GR" sz="2400" dirty="0" smtClean="0">
                <a:solidFill>
                  <a:schemeClr val="tx1"/>
                </a:solidFill>
              </a:rPr>
              <a:t>σ</a:t>
            </a:r>
            <a:r>
              <a:rPr lang="en-US" sz="2400" dirty="0">
                <a:solidFill>
                  <a:schemeClr val="tx1"/>
                </a:solidFill>
              </a:rPr>
              <a:t>; </a:t>
            </a:r>
            <a:r>
              <a:rPr lang="el-GR" sz="2400" dirty="0">
                <a:solidFill>
                  <a:schemeClr val="tx1"/>
                </a:solidFill>
              </a:rPr>
              <a:t>σ</a:t>
            </a:r>
            <a:r>
              <a:rPr lang="en-US" sz="2400" baseline="-25000" dirty="0">
                <a:solidFill>
                  <a:schemeClr val="tx1"/>
                </a:solidFill>
              </a:rPr>
              <a:t>1</a:t>
            </a:r>
            <a:r>
              <a:rPr lang="en-US" sz="2400" dirty="0">
                <a:solidFill>
                  <a:schemeClr val="tx1"/>
                </a:solidFill>
              </a:rPr>
              <a:t> = </a:t>
            </a:r>
            <a:r>
              <a:rPr lang="el-GR" sz="2400" dirty="0">
                <a:solidFill>
                  <a:schemeClr val="tx1"/>
                </a:solidFill>
              </a:rPr>
              <a:t>σ</a:t>
            </a:r>
            <a:r>
              <a:rPr lang="en-US" sz="2400" baseline="-25000" dirty="0">
                <a:solidFill>
                  <a:schemeClr val="tx1"/>
                </a:solidFill>
              </a:rPr>
              <a:t>2</a:t>
            </a:r>
            <a:r>
              <a:rPr lang="en-US" sz="2400" dirty="0">
                <a:solidFill>
                  <a:schemeClr val="tx1"/>
                </a:solidFill>
              </a:rPr>
              <a:t> = </a:t>
            </a:r>
            <a:r>
              <a:rPr lang="el-GR" sz="2400" dirty="0">
                <a:solidFill>
                  <a:schemeClr val="tx1"/>
                </a:solidFill>
              </a:rPr>
              <a:t>σ</a:t>
            </a:r>
            <a:r>
              <a:rPr lang="en-US" sz="2400" baseline="-25000" dirty="0">
                <a:solidFill>
                  <a:schemeClr val="tx1"/>
                </a:solidFill>
              </a:rPr>
              <a:t>m</a:t>
            </a:r>
            <a:r>
              <a:rPr lang="en-US" sz="2400" dirty="0">
                <a:solidFill>
                  <a:schemeClr val="tx1"/>
                </a:solidFill>
              </a:rPr>
              <a:t> = </a:t>
            </a:r>
            <a:r>
              <a:rPr lang="el-GR" sz="2400" dirty="0" smtClean="0">
                <a:solidFill>
                  <a:schemeClr val="tx1"/>
                </a:solidFill>
              </a:rPr>
              <a:t>σ</a:t>
            </a:r>
            <a:endParaRPr lang="en-US" sz="2400" dirty="0" smtClean="0">
              <a:solidFill>
                <a:schemeClr val="tx1"/>
              </a:solidFill>
            </a:endParaRPr>
          </a:p>
          <a:p>
            <a:r>
              <a:rPr lang="en-US" sz="2800" dirty="0" smtClean="0">
                <a:solidFill>
                  <a:schemeClr val="tx1"/>
                </a:solidFill>
              </a:rPr>
              <a:t>Probabilities p</a:t>
            </a:r>
            <a:r>
              <a:rPr lang="en-US" sz="2800" baseline="-25000" dirty="0" smtClean="0">
                <a:solidFill>
                  <a:schemeClr val="tx1"/>
                </a:solidFill>
              </a:rPr>
              <a:t>1</a:t>
            </a:r>
            <a:r>
              <a:rPr lang="en-US" sz="2800" dirty="0" smtClean="0">
                <a:solidFill>
                  <a:schemeClr val="tx1"/>
                </a:solidFill>
              </a:rPr>
              <a:t>, p</a:t>
            </a:r>
            <a:r>
              <a:rPr lang="en-US" sz="2800" baseline="-25000" dirty="0" smtClean="0">
                <a:solidFill>
                  <a:schemeClr val="tx1"/>
                </a:solidFill>
              </a:rPr>
              <a:t>2</a:t>
            </a:r>
            <a:r>
              <a:rPr lang="en-US" sz="2800" dirty="0" smtClean="0">
                <a:solidFill>
                  <a:schemeClr val="tx1"/>
                </a:solidFill>
              </a:rPr>
              <a:t>, and p</a:t>
            </a:r>
            <a:r>
              <a:rPr lang="en-US" sz="2800" baseline="-25000" dirty="0" smtClean="0">
                <a:solidFill>
                  <a:schemeClr val="tx1"/>
                </a:solidFill>
              </a:rPr>
              <a:t>m</a:t>
            </a:r>
            <a:r>
              <a:rPr lang="en-US" sz="2800" dirty="0" smtClean="0">
                <a:solidFill>
                  <a:schemeClr val="tx1"/>
                </a:solidFill>
              </a:rPr>
              <a:t> all followed a logistic distribution.</a:t>
            </a:r>
            <a:endParaRPr lang="en-US" sz="2800" dirty="0">
              <a:solidFill>
                <a:schemeClr val="tx1"/>
              </a:solidFill>
            </a:endParaRPr>
          </a:p>
          <a:p>
            <a:pPr marL="0" indent="0"/>
            <a:r>
              <a:rPr lang="en-US" sz="2800" dirty="0" smtClean="0">
                <a:solidFill>
                  <a:schemeClr val="tx1"/>
                </a:solidFill>
              </a:rPr>
              <a:t>Initial guesses were exact.</a:t>
            </a:r>
          </a:p>
          <a:p>
            <a:pPr marL="0" indent="0"/>
            <a:r>
              <a:rPr lang="en-US" sz="2800" dirty="0" smtClean="0">
                <a:solidFill>
                  <a:schemeClr val="tx1"/>
                </a:solidFill>
              </a:rPr>
              <a:t>Sample sizes varied from 40 to 100 in increments of 20.</a:t>
            </a:r>
            <a:endParaRPr lang="en-US" sz="2800" dirty="0">
              <a:solidFill>
                <a:schemeClr val="tx1"/>
              </a:solidFill>
            </a:endParaRPr>
          </a:p>
          <a:p>
            <a:pPr marL="857250" lvl="1" indent="-457200">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pPr>
              <a:defRPr/>
            </a:pPr>
            <a:r>
              <a:rPr lang="en-US" dirty="0" smtClean="0"/>
              <a:t>   </a:t>
            </a:r>
            <a:fld id="{E2324FC3-31E0-41F8-88DD-5B84450FFD2F}" type="slidenum">
              <a:rPr lang="en-US" smtClean="0"/>
              <a:pPr>
                <a:defRPr/>
              </a:pPr>
              <a:t>9</a:t>
            </a:fld>
            <a:endParaRPr lang="en-US" dirty="0" smtClean="0"/>
          </a:p>
          <a:p>
            <a:pPr>
              <a:defRPr/>
            </a:pPr>
            <a:endParaRPr lang="en-US" dirty="0"/>
          </a:p>
        </p:txBody>
      </p:sp>
    </p:spTree>
    <p:extLst>
      <p:ext uri="{BB962C8B-B14F-4D97-AF65-F5344CB8AC3E}">
        <p14:creationId xmlns:p14="http://schemas.microsoft.com/office/powerpoint/2010/main" val="259278892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443e99d-9246-49d8-bcec-cf071ae12a26">7TSQ7Q2PDY3W-59686844-25</_dlc_DocId>
    <_dlc_DocIdUrl xmlns="a443e99d-9246-49d8-bcec-cf071ae12a26">
      <Url>https://portal.atec.army.mil/sites/ATEC2/Pubs/_layouts/15/DocIdRedir.aspx?ID=7TSQ7Q2PDY3W-59686844-25</Url>
      <Description>7TSQ7Q2PDY3W-59686844-25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C88636E58C1E40B659596F70F875FA" ma:contentTypeVersion="0" ma:contentTypeDescription="Create a new document." ma:contentTypeScope="" ma:versionID="a3a0c50c217e1ca62cd3375afdb13ea6">
  <xsd:schema xmlns:xsd="http://www.w3.org/2001/XMLSchema" xmlns:xs="http://www.w3.org/2001/XMLSchema" xmlns:p="http://schemas.microsoft.com/office/2006/metadata/properties" xmlns:ns2="a443e99d-9246-49d8-bcec-cf071ae12a26" targetNamespace="http://schemas.microsoft.com/office/2006/metadata/properties" ma:root="true" ma:fieldsID="1204da39d82232994185cbd05bb2ba72" ns2:_="">
    <xsd:import namespace="a443e99d-9246-49d8-bcec-cf071ae12a2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43e99d-9246-49d8-bcec-cf071ae12a2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D232BA-A814-43E7-B184-A5569DF987FA}">
  <ds:schemaRefs>
    <ds:schemaRef ds:uri="http://purl.org/dc/elements/1.1/"/>
    <ds:schemaRef ds:uri="http://schemas.microsoft.com/office/2006/metadata/properties"/>
    <ds:schemaRef ds:uri="http://purl.org/dc/terms/"/>
    <ds:schemaRef ds:uri="a443e99d-9246-49d8-bcec-cf071ae12a26"/>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3C6AD1B-6ACA-4B6C-8C74-3712C82DC4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43e99d-9246-49d8-bcec-cf071ae12a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DE2125-7182-4862-9A5A-5E43CC1BF687}">
  <ds:schemaRefs>
    <ds:schemaRef ds:uri="http://schemas.microsoft.com/sharepoint/events"/>
  </ds:schemaRefs>
</ds:datastoreItem>
</file>

<file path=customXml/itemProps4.xml><?xml version="1.0" encoding="utf-8"?>
<ds:datastoreItem xmlns:ds="http://schemas.openxmlformats.org/officeDocument/2006/customXml" ds:itemID="{29371C8D-D7AC-4FDE-A722-5C9754DAB4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6954</TotalTime>
  <Words>4339</Words>
  <Application>Microsoft Office PowerPoint</Application>
  <PresentationFormat>On-screen Show (4:3)</PresentationFormat>
  <Paragraphs>275</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Arial Narrow</vt:lpstr>
      <vt:lpstr>Calibri</vt:lpstr>
      <vt:lpstr>Cambria Math</vt:lpstr>
      <vt:lpstr>Default Design</vt:lpstr>
      <vt:lpstr>U.S. ARMY ABERDEEN TEST CENTER</vt:lpstr>
      <vt:lpstr>Overview</vt:lpstr>
      <vt:lpstr>Change in Mechanism</vt:lpstr>
      <vt:lpstr>Single Mechanism vs. Two Mechanisms</vt:lpstr>
      <vt:lpstr>Test Design Considerations</vt:lpstr>
      <vt:lpstr>Likelihood Function for the Chang Bodt Model (Known Mechanism)</vt:lpstr>
      <vt:lpstr>Chang Bodt D-Optimal Method (Known Mechanism)</vt:lpstr>
      <vt:lpstr>Example with Known Mechanism (Known Mechanism)</vt:lpstr>
      <vt:lpstr>Simulation Study Setup</vt:lpstr>
      <vt:lpstr>Parameter Median Bias</vt:lpstr>
      <vt:lpstr>Parameter RMSE</vt:lpstr>
      <vt:lpstr>Likelihood Function for the Chang Bodt Model (Unknown Mechanism)5</vt:lpstr>
      <vt:lpstr>Chang Bodt D-Optimal Method (Unknown Mechanism)</vt:lpstr>
      <vt:lpstr>Example with Unknown Mechanism</vt:lpstr>
      <vt:lpstr>Simulation Study Setup</vt:lpstr>
      <vt:lpstr>Parameter Median Bias</vt:lpstr>
      <vt:lpstr>Parameter RMSE</vt:lpstr>
      <vt:lpstr>Conclusions</vt:lpstr>
      <vt:lpstr>Future Work</vt:lpstr>
      <vt:lpstr>References</vt:lpstr>
      <vt:lpstr>Relative Median Bias Comparison for Delta = 3</vt:lpstr>
      <vt:lpstr>Relative RMSE Comparison for Delta = 3</vt:lpstr>
      <vt:lpstr>Relative Median Bias Comparison for Delta = 4</vt:lpstr>
      <vt:lpstr>Relative RMSE Comparison for Delta = 4</vt:lpstr>
    </vt:vector>
  </TitlesOfParts>
  <Company>US Army, CECOM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christine.shea1</dc:creator>
  <cp:lastModifiedBy>Lombardo, Leonard CIV US USA ATEC</cp:lastModifiedBy>
  <cp:revision>169</cp:revision>
  <dcterms:created xsi:type="dcterms:W3CDTF">2009-01-26T23:00:38Z</dcterms:created>
  <dcterms:modified xsi:type="dcterms:W3CDTF">2020-04-01T13:29:22Z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e58d41cc-0caf-4a33-959b-4040c1cfd7a0</vt:lpwstr>
  </property>
  <property fmtid="{D5CDD505-2E9C-101B-9397-08002B2CF9AE}" pid="3" name="ContentTypeId">
    <vt:lpwstr>0x0101006DC88636E58C1E40B659596F70F875FA</vt:lpwstr>
  </property>
</Properties>
</file>