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8"/>
  </p:notesMasterIdLst>
  <p:sldIdLst>
    <p:sldId id="271" r:id="rId2"/>
    <p:sldId id="258" r:id="rId3"/>
    <p:sldId id="312" r:id="rId4"/>
    <p:sldId id="332" r:id="rId5"/>
    <p:sldId id="333" r:id="rId6"/>
    <p:sldId id="303" r:id="rId7"/>
    <p:sldId id="321" r:id="rId8"/>
    <p:sldId id="344" r:id="rId9"/>
    <p:sldId id="334" r:id="rId10"/>
    <p:sldId id="331" r:id="rId11"/>
    <p:sldId id="330" r:id="rId12"/>
    <p:sldId id="319" r:id="rId13"/>
    <p:sldId id="328" r:id="rId14"/>
    <p:sldId id="336" r:id="rId15"/>
    <p:sldId id="345" r:id="rId16"/>
    <p:sldId id="338" r:id="rId17"/>
    <p:sldId id="339" r:id="rId18"/>
    <p:sldId id="347" r:id="rId19"/>
    <p:sldId id="320" r:id="rId20"/>
    <p:sldId id="269" r:id="rId21"/>
    <p:sldId id="281" r:id="rId22"/>
    <p:sldId id="260" r:id="rId23"/>
    <p:sldId id="283" r:id="rId24"/>
    <p:sldId id="284" r:id="rId25"/>
    <p:sldId id="297" r:id="rId26"/>
    <p:sldId id="298" r:id="rId27"/>
    <p:sldId id="299" r:id="rId28"/>
    <p:sldId id="292" r:id="rId29"/>
    <p:sldId id="293" r:id="rId30"/>
    <p:sldId id="276" r:id="rId31"/>
    <p:sldId id="300" r:id="rId32"/>
    <p:sldId id="346" r:id="rId33"/>
    <p:sldId id="274" r:id="rId34"/>
    <p:sldId id="275" r:id="rId35"/>
    <p:sldId id="302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1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78571" autoAdjust="0"/>
  </p:normalViewPr>
  <p:slideViewPr>
    <p:cSldViewPr snapToGrid="0">
      <p:cViewPr varScale="1">
        <p:scale>
          <a:sx n="68" d="100"/>
          <a:sy n="68" d="100"/>
        </p:scale>
        <p:origin x="1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33F4-2CB7-472E-9666-D07C49A0A57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914D8-41FF-4BBD-ACB1-5B531014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914D8-41FF-4BBD-ACB1-5B5310149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914D8-41FF-4BBD-ACB1-5B53101490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 smtClean="0"/>
              <a:t>Much </a:t>
            </a:r>
            <a:r>
              <a:rPr lang="en-US" sz="1200" b="1" smtClean="0"/>
              <a:t>more </a:t>
            </a:r>
            <a:r>
              <a:rPr lang="en-US" sz="1200" b="1" smtClean="0"/>
              <a:t>detail</a:t>
            </a:r>
            <a:r>
              <a:rPr lang="en-US" sz="1200" b="1" baseline="0" smtClean="0"/>
              <a:t> </a:t>
            </a:r>
            <a:r>
              <a:rPr lang="en-US" sz="1200" b="1" baseline="0" dirty="0" smtClean="0"/>
              <a:t>in documentation</a:t>
            </a:r>
            <a:endParaRPr lang="en-US" sz="1200" b="1" dirty="0" smtClean="0"/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Change Anticipated Coefficients</a:t>
            </a:r>
            <a:endParaRPr lang="en-US" sz="1200" dirty="0" smtClean="0"/>
          </a:p>
          <a:p>
            <a:pPr algn="l"/>
            <a:r>
              <a:rPr lang="en-US" sz="1200" dirty="0" smtClean="0"/>
              <a:t>JMP’s default approach is a straightforward means to generating an alternative hypothesis of a specified effect size, but can result in an optimistic estimate of the power to distinguish between a factor's levels.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The Most Conservative Power (MCP) alternative hypothesis is the hypothesis that results in the least power for a specified effect size. While an exact MCP exists for a given design, its computation is not implemented in JMP, so JEDIS approximates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914D8-41FF-4BBD-ACB1-5B53101490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431534"/>
            <a:ext cx="7772400" cy="553998"/>
          </a:xfrm>
        </p:spPr>
        <p:txBody>
          <a:bodyPr anchor="ctr" anchorCtr="0"/>
          <a:lstStyle>
            <a:lvl1pPr algn="ctr">
              <a:defRPr sz="30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1" y="3740666"/>
            <a:ext cx="61023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08" y="708354"/>
            <a:ext cx="2106782" cy="968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248401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8BDE1C4-3862-40B9-BF09-0078445C96EB}" type="datetime3">
              <a:rPr lang="en-US" sz="2000" smtClean="0">
                <a:solidFill>
                  <a:schemeClr val="accent1"/>
                </a:solidFill>
                <a:latin typeface="+mn-lt"/>
              </a:rPr>
              <a:pPr algn="ctr"/>
              <a:t>5 March 2018</a:t>
            </a:fld>
            <a:endParaRPr lang="en-US" sz="2000" dirty="0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57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and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62580"/>
            <a:ext cx="8991600" cy="52322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328612" y="922338"/>
            <a:ext cx="8510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46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7200"/>
            <a:ext cx="8686800" cy="5943600"/>
          </a:xfrm>
        </p:spPr>
        <p:txBody>
          <a:bodyPr wrap="square">
            <a:no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 smtClean="0"/>
              <a:t>Be visual.  Be pithy.  Love whitespace.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092373"/>
            <a:ext cx="8686800" cy="673261"/>
          </a:xfrm>
        </p:spPr>
        <p:txBody>
          <a:bodyPr wrap="square">
            <a:spAutoFit/>
          </a:bodyPr>
          <a:lstStyle>
            <a:lvl1pPr marL="0" indent="0" algn="ctr">
              <a:buNone/>
              <a:defRPr sz="3500" b="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140463"/>
            <a:ext cx="8686800" cy="577081"/>
          </a:xfrm>
        </p:spPr>
        <p:txBody>
          <a:bodyPr wrap="square">
            <a:spAutoFit/>
          </a:bodyPr>
          <a:lstStyle>
            <a:lvl1pPr marL="0" indent="0" algn="ctr">
              <a:buNone/>
              <a:defRPr sz="3000" b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Subsection header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11" y="2944977"/>
            <a:ext cx="2106782" cy="968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4" y="960438"/>
            <a:ext cx="4167187" cy="5257800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Use columns sparingly…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0602" y="960438"/>
            <a:ext cx="4105275" cy="5257800"/>
          </a:xfrm>
        </p:spPr>
        <p:txBody>
          <a:bodyPr/>
          <a:lstStyle>
            <a:lvl1pPr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…for comparison, not extra content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8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860"/>
            <a:ext cx="9144000" cy="274320"/>
          </a:xfrm>
          <a:prstGeom prst="rect">
            <a:avLst/>
          </a:prstGeom>
        </p:spPr>
      </p:pic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2" y="914400"/>
            <a:ext cx="8510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Be visual. Be pithy. Love whitespace.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625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Put the takeaway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583680"/>
            <a:ext cx="609600" cy="27432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10B5AEB-BBEE-46D5-9CD5-124E7DDBB8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98" y="6605587"/>
            <a:ext cx="478813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rgbClr val="000000"/>
          </a:solidFill>
          <a:latin typeface="Franklin Gothic Medium" panose="020B060302010202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0" indent="0" algn="ctr" rtl="0" eaLnBrk="1" fontAlgn="base" hangingPunct="1">
        <a:lnSpc>
          <a:spcPct val="125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None/>
        <a:defRPr sz="2800" i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2400" i="0">
          <a:solidFill>
            <a:srgbClr val="000000"/>
          </a:solidFill>
          <a:latin typeface="Calibri Light" panose="020B0003030101060003" pitchFamily="34" charset="0"/>
        </a:defRPr>
      </a:lvl2pPr>
      <a:lvl3pPr marL="1142971" indent="-228594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2000" i="0">
          <a:solidFill>
            <a:srgbClr val="000000"/>
          </a:solidFill>
          <a:latin typeface="Calibri Light" panose="020B0003030101060003" pitchFamily="34" charset="0"/>
        </a:defRPr>
      </a:lvl3pPr>
      <a:lvl4pPr marL="1600160" indent="-228594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800" i="0">
          <a:solidFill>
            <a:srgbClr val="000000"/>
          </a:solidFill>
          <a:latin typeface="Calibri Light" panose="020B0003030101060003" pitchFamily="34" charset="0"/>
        </a:defRPr>
      </a:lvl4pPr>
      <a:lvl5pPr marL="1828754" indent="0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None/>
        <a:defRPr sz="1800" i="0">
          <a:solidFill>
            <a:srgbClr val="000000"/>
          </a:solidFill>
          <a:latin typeface="Calibri Light" panose="020B0003030101060003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30469" y="3005073"/>
            <a:ext cx="8083062" cy="11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 baseline="0">
                <a:solidFill>
                  <a:srgbClr val="00000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pt-BR" sz="4000" b="1" kern="0" dirty="0" smtClean="0"/>
              <a:t> </a:t>
            </a:r>
            <a:r>
              <a:rPr lang="pt-BR" sz="4000" kern="0" dirty="0" smtClean="0"/>
              <a:t/>
            </a:r>
            <a:br>
              <a:rPr lang="pt-BR" sz="4000" kern="0" dirty="0" smtClean="0"/>
            </a:br>
            <a:r>
              <a:rPr lang="pt-BR" sz="3600" kern="0" dirty="0" smtClean="0">
                <a:latin typeface="Franklin Gothic Book" panose="020B0503020102020204" pitchFamily="34" charset="0"/>
              </a:rPr>
              <a:t>JMP Experimental Design Iterative Solver</a:t>
            </a:r>
            <a:endParaRPr lang="en-US" sz="3600" kern="0" dirty="0">
              <a:latin typeface="Franklin Gothic Book" panose="020B0503020102020204" pitchFamily="34" charset="0"/>
            </a:endParaRPr>
          </a:p>
        </p:txBody>
      </p:sp>
      <p:pic>
        <p:nvPicPr>
          <p:cNvPr id="2052" name="Picture 4" descr="https://upload.wikimedia.org/wikipedia/commons/1/14/Lightsaber%2C_silver_hilt%2C_blue_bla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65">
            <a:off x="808892" y="3360433"/>
            <a:ext cx="3647431" cy="25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.halloweencostumes.com/products/35128/1-1/star-wars-yoda-deluxe-force-fx-lightsab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9" r="42260"/>
          <a:stretch/>
        </p:blipFill>
        <p:spPr bwMode="auto">
          <a:xfrm rot="16200000">
            <a:off x="6555873" y="2763538"/>
            <a:ext cx="386115" cy="37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469" y="3005073"/>
            <a:ext cx="8083062" cy="1138143"/>
          </a:xfrm>
        </p:spPr>
        <p:txBody>
          <a:bodyPr>
            <a:noAutofit/>
          </a:bodyPr>
          <a:lstStyle/>
          <a:p>
            <a:r>
              <a:rPr lang="pt-BR" sz="4000" b="1" dirty="0"/>
              <a:t>JEDIS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3600" u="sng" dirty="0">
                <a:latin typeface="Franklin Gothic Book" panose="020B0503020102020204" pitchFamily="34" charset="0"/>
              </a:rPr>
              <a:t>J</a:t>
            </a:r>
            <a:r>
              <a:rPr lang="pt-BR" sz="3600" dirty="0">
                <a:latin typeface="Franklin Gothic Book" panose="020B0503020102020204" pitchFamily="34" charset="0"/>
              </a:rPr>
              <a:t>MP </a:t>
            </a:r>
            <a:r>
              <a:rPr lang="pt-BR" sz="3600" u="sng" dirty="0">
                <a:latin typeface="Franklin Gothic Book" panose="020B0503020102020204" pitchFamily="34" charset="0"/>
              </a:rPr>
              <a:t>E</a:t>
            </a:r>
            <a:r>
              <a:rPr lang="pt-BR" sz="3600" dirty="0">
                <a:latin typeface="Franklin Gothic Book" panose="020B0503020102020204" pitchFamily="34" charset="0"/>
              </a:rPr>
              <a:t>xperimental </a:t>
            </a:r>
            <a:r>
              <a:rPr lang="pt-BR" sz="3600" u="sng" dirty="0">
                <a:latin typeface="Franklin Gothic Book" panose="020B0503020102020204" pitchFamily="34" charset="0"/>
              </a:rPr>
              <a:t>D</a:t>
            </a:r>
            <a:r>
              <a:rPr lang="pt-BR" sz="3600" dirty="0">
                <a:latin typeface="Franklin Gothic Book" panose="020B0503020102020204" pitchFamily="34" charset="0"/>
              </a:rPr>
              <a:t>esign </a:t>
            </a:r>
            <a:r>
              <a:rPr lang="pt-BR" sz="3600" u="sng" dirty="0">
                <a:latin typeface="Franklin Gothic Book" panose="020B0503020102020204" pitchFamily="34" charset="0"/>
              </a:rPr>
              <a:t>I</a:t>
            </a:r>
            <a:r>
              <a:rPr lang="pt-BR" sz="3600" dirty="0">
                <a:latin typeface="Franklin Gothic Book" panose="020B0503020102020204" pitchFamily="34" charset="0"/>
              </a:rPr>
              <a:t>terative </a:t>
            </a:r>
            <a:r>
              <a:rPr lang="pt-BR" sz="3600" u="sng" dirty="0">
                <a:latin typeface="Franklin Gothic Book" panose="020B0503020102020204" pitchFamily="34" charset="0"/>
              </a:rPr>
              <a:t>S</a:t>
            </a:r>
            <a:r>
              <a:rPr lang="pt-BR" sz="3600" dirty="0">
                <a:latin typeface="Franklin Gothic Book" panose="020B0503020102020204" pitchFamily="34" charset="0"/>
              </a:rPr>
              <a:t>olver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  <p:pic>
        <p:nvPicPr>
          <p:cNvPr id="4" name="Lightsaber Turn On-SoundBible.com-647586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7862" y="636208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Recall our original motivation for JEDIS: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8717" y="933624"/>
            <a:ext cx="6246567" cy="5790937"/>
            <a:chOff x="1220488" y="601044"/>
            <a:chExt cx="6246567" cy="5790937"/>
          </a:xfrm>
        </p:grpSpPr>
        <p:grpSp>
          <p:nvGrpSpPr>
            <p:cNvPr id="15" name="Group 14"/>
            <p:cNvGrpSpPr/>
            <p:nvPr/>
          </p:nvGrpSpPr>
          <p:grpSpPr>
            <a:xfrm>
              <a:off x="2399030" y="3482579"/>
              <a:ext cx="3889482" cy="2909402"/>
              <a:chOff x="41947" y="3763932"/>
              <a:chExt cx="3889482" cy="290940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94141" y="6304002"/>
                <a:ext cx="1985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Typical Researchers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47" y="3763932"/>
                <a:ext cx="3889482" cy="2540070"/>
              </a:xfrm>
              <a:prstGeom prst="rect">
                <a:avLst/>
              </a:prstGeom>
            </p:spPr>
          </p:pic>
        </p:grpSp>
        <p:sp>
          <p:nvSpPr>
            <p:cNvPr id="12" name="Cloud Callout 11"/>
            <p:cNvSpPr/>
            <p:nvPr/>
          </p:nvSpPr>
          <p:spPr bwMode="auto">
            <a:xfrm>
              <a:off x="1220488" y="601044"/>
              <a:ext cx="6246567" cy="2512203"/>
            </a:xfrm>
            <a:prstGeom prst="cloudCallout">
              <a:avLst>
                <a:gd name="adj1" fmla="val 13932"/>
                <a:gd name="adj2" fmla="val 7766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/>
                <a:t>How many runs does my DOE need for 90% power across my </a:t>
              </a:r>
              <a:r>
                <a:rPr lang="en-US" sz="2800" dirty="0" smtClean="0"/>
                <a:t>factor-space</a:t>
              </a:r>
              <a:r>
                <a:rPr lang="en-US" sz="2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1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5425847"/>
            <a:ext cx="9144000" cy="1153753"/>
            <a:chOff x="-5804" y="5656578"/>
            <a:chExt cx="9144000" cy="115375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4" y="5656578"/>
              <a:ext cx="597544" cy="11537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06" y="6044579"/>
              <a:ext cx="957190" cy="76575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805" y="1112193"/>
            <a:ext cx="8692833" cy="5347075"/>
            <a:chOff x="259805" y="724268"/>
            <a:chExt cx="8692833" cy="5347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" t="4839" b="1534"/>
            <a:stretch/>
          </p:blipFill>
          <p:spPr>
            <a:xfrm>
              <a:off x="1043183" y="1064944"/>
              <a:ext cx="7057635" cy="498856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59805" y="4381332"/>
              <a:ext cx="7470336" cy="1071035"/>
              <a:chOff x="3317409" y="5406418"/>
              <a:chExt cx="5701271" cy="863953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3924309" y="5691925"/>
                <a:ext cx="509437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>
              <a:xfrm>
                <a:off x="3317409" y="5406418"/>
                <a:ext cx="648011" cy="5710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000" kern="0" dirty="0"/>
                  <a:t>90% power </a:t>
                </a:r>
                <a:endParaRPr lang="en-US" sz="20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8932446" y="5532770"/>
                <a:ext cx="0" cy="7376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Oval 14"/>
            <p:cNvSpPr/>
            <p:nvPr/>
          </p:nvSpPr>
          <p:spPr bwMode="auto">
            <a:xfrm>
              <a:off x="7414264" y="5459989"/>
              <a:ext cx="390834" cy="203623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ight Bracket 15"/>
            <p:cNvSpPr/>
            <p:nvPr/>
          </p:nvSpPr>
          <p:spPr bwMode="auto">
            <a:xfrm>
              <a:off x="8100818" y="4491837"/>
              <a:ext cx="93613" cy="961293"/>
            </a:xfrm>
            <a:prstGeom prst="rightBracket">
              <a:avLst>
                <a:gd name="adj" fmla="val 2734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03554" y="4618540"/>
              <a:ext cx="849084" cy="70788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kern="0" dirty="0" smtClean="0"/>
                <a:t>80% conf.</a:t>
              </a:r>
              <a:endParaRPr lang="en-US" sz="2000" dirty="0"/>
            </a:p>
          </p:txBody>
        </p:sp>
        <p:sp>
          <p:nvSpPr>
            <p:cNvPr id="19" name="Right Bracket 18"/>
            <p:cNvSpPr/>
            <p:nvPr/>
          </p:nvSpPr>
          <p:spPr bwMode="auto">
            <a:xfrm rot="16200000">
              <a:off x="7164698" y="749971"/>
              <a:ext cx="93613" cy="961293"/>
            </a:xfrm>
            <a:prstGeom prst="rightBracket">
              <a:avLst>
                <a:gd name="adj" fmla="val 2734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6962" y="724268"/>
              <a:ext cx="849084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kern="0" dirty="0" smtClean="0"/>
                <a:t>1 SNR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97703" y="5671233"/>
              <a:ext cx="1223955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kern="0" dirty="0" smtClean="0"/>
                <a:t>132 shots</a:t>
              </a:r>
              <a:endParaRPr lang="en-US" sz="2000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pPr algn="ctr"/>
            <a:r>
              <a:rPr lang="en-US" dirty="0"/>
              <a:t>For this example, 90% </a:t>
            </a:r>
            <a:r>
              <a:rPr lang="en-US" dirty="0" smtClean="0"/>
              <a:t>power across all </a:t>
            </a:r>
            <a:r>
              <a:rPr lang="en-US" dirty="0"/>
              <a:t>factors is possible at 80% confidence with 132 shots </a:t>
            </a:r>
            <a:r>
              <a:rPr lang="en-US" dirty="0" smtClean="0"/>
              <a:t>for a </a:t>
            </a:r>
            <a:r>
              <a:rPr lang="en-US" dirty="0"/>
              <a:t>SNR of 1</a:t>
            </a:r>
          </a:p>
        </p:txBody>
      </p:sp>
    </p:spTree>
    <p:extLst>
      <p:ext uri="{BB962C8B-B14F-4D97-AF65-F5344CB8AC3E}">
        <p14:creationId xmlns:p14="http://schemas.microsoft.com/office/powerpoint/2010/main" val="9895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pPr algn="ctr"/>
            <a:r>
              <a:rPr lang="en-US" dirty="0" smtClean="0"/>
              <a:t>Lets explore the default JEDIS plot and some other plotting options available to you in JMP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11</a:t>
            </a:fld>
            <a:endParaRPr lang="en-US"/>
          </a:p>
        </p:txBody>
      </p:sp>
      <p:pic>
        <p:nvPicPr>
          <p:cNvPr id="4" name="JED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5912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JEDIS (Light) also works for pre-made designs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238">
            <a:off x="5770622" y="1142701"/>
            <a:ext cx="1422589" cy="561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3404">
            <a:off x="1401888" y="1636889"/>
            <a:ext cx="3542999" cy="458506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108439" y="2551981"/>
            <a:ext cx="8927123" cy="1222985"/>
          </a:xfrm>
          <a:solidFill>
            <a:schemeClr val="bg1"/>
          </a:solidFill>
          <a:ln>
            <a:solidFill>
              <a:srgbClr val="DFE1EC"/>
            </a:solidFill>
          </a:ln>
        </p:spPr>
        <p:txBody>
          <a:bodyPr/>
          <a:lstStyle/>
          <a:p>
            <a:r>
              <a:rPr lang="en-US" dirty="0" smtClean="0"/>
              <a:t>Perhaps you read a design in a test-planning document and you’d like to explore it over a range of SNR and 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 smtClean="0"/>
              <a:t>JEDIS Light follows the same general procedure as JEDIS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3411" y="762333"/>
            <a:ext cx="7457178" cy="5939870"/>
            <a:chOff x="856242" y="800041"/>
            <a:chExt cx="7457178" cy="5939870"/>
          </a:xfrm>
        </p:grpSpPr>
        <p:pic>
          <p:nvPicPr>
            <p:cNvPr id="9" name="Picture 8" descr="C:\Users\jsheldon\AppData\Local\Temp\1\SNAGHTML582eed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672" y="3954136"/>
              <a:ext cx="6238748" cy="27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Bent-Up Arrow 10"/>
            <p:cNvSpPr/>
            <p:nvPr/>
          </p:nvSpPr>
          <p:spPr bwMode="auto">
            <a:xfrm rot="10800000" flipH="1">
              <a:off x="6713220" y="2263081"/>
              <a:ext cx="1600200" cy="1600200"/>
            </a:xfrm>
            <a:prstGeom prst="bentUpArrow">
              <a:avLst>
                <a:gd name="adj1" fmla="val 36738"/>
                <a:gd name="adj2" fmla="val 31442"/>
                <a:gd name="adj3" fmla="val 3174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56242" y="800041"/>
              <a:ext cx="5777355" cy="3063240"/>
              <a:chOff x="856242" y="800041"/>
              <a:chExt cx="5777355" cy="306324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856242" y="800041"/>
                <a:ext cx="5777355" cy="3063240"/>
              </a:xfrm>
              <a:prstGeom prst="rect">
                <a:avLst/>
              </a:prstGeom>
              <a:noFill/>
              <a:ln w="28575" cap="flat" cmpd="sng" algn="ctr">
                <a:solidFill>
                  <a:srgbClr val="DFE1E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917011" y="862615"/>
                <a:ext cx="5655817" cy="2938093"/>
                <a:chOff x="910203" y="862615"/>
                <a:chExt cx="5655817" cy="2938093"/>
              </a:xfrm>
            </p:grpSpPr>
            <p:pic>
              <p:nvPicPr>
                <p:cNvPr id="15" name="Picture 14" descr="C:\Users\jsheldon\AppData\Local\Temp\1\SNAGHTML2484bab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8743" y="1115156"/>
                  <a:ext cx="1787277" cy="2433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C:\Users\jsheldon\AppData\Local\Temp\1\SNAGHTML2475d19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0203" y="862615"/>
                  <a:ext cx="3101799" cy="29380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Plus 12"/>
                <p:cNvSpPr/>
                <p:nvPr/>
              </p:nvSpPr>
              <p:spPr bwMode="auto">
                <a:xfrm>
                  <a:off x="4029612" y="1965901"/>
                  <a:ext cx="731520" cy="731520"/>
                </a:xfrm>
                <a:prstGeom prst="mathPlus">
                  <a:avLst/>
                </a:prstGeom>
                <a:solidFill>
                  <a:srgbClr val="DFE1E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4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Wrap up: JEDIS is an easy to use tool for DOE automation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8179" y="922338"/>
            <a:ext cx="8407643" cy="5334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Fully GUI based</a:t>
            </a:r>
          </a:p>
          <a:p>
            <a:pPr algn="l">
              <a:lnSpc>
                <a:spcPct val="100000"/>
              </a:lnSpc>
            </a:pPr>
            <a:endParaRPr lang="en-US" sz="2400" dirty="0" smtClean="0"/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Enables exploration of design replicates, SNR, and alpha</a:t>
            </a:r>
          </a:p>
          <a:p>
            <a:pPr algn="l">
              <a:lnSpc>
                <a:spcPct val="100000"/>
              </a:lnSpc>
            </a:pPr>
            <a:endParaRPr lang="en-US" sz="2400" dirty="0" smtClean="0"/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Allows DOE construction on-the-fly or loading from script</a:t>
            </a:r>
          </a:p>
          <a:p>
            <a:pPr algn="l">
              <a:lnSpc>
                <a:spcPct val="100000"/>
              </a:lnSpc>
            </a:pPr>
            <a:endParaRPr lang="en-US" sz="2400" dirty="0" smtClean="0"/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Handles full factorial, D/I/</a:t>
            </a:r>
            <a:r>
              <a:rPr lang="el-GR" sz="2400" dirty="0" smtClean="0"/>
              <a:t>α</a:t>
            </a:r>
            <a:r>
              <a:rPr lang="en-US" sz="2400" dirty="0" smtClean="0"/>
              <a:t>-optimal, and disallowed combinations</a:t>
            </a:r>
          </a:p>
          <a:p>
            <a:pPr algn="l">
              <a:lnSpc>
                <a:spcPct val="100000"/>
              </a:lnSpc>
            </a:pPr>
            <a:endParaRPr lang="en-US" sz="2400" dirty="0" smtClean="0"/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Writes results in easy to use format (Tidy data)</a:t>
            </a:r>
          </a:p>
          <a:p>
            <a:pPr algn="l">
              <a:lnSpc>
                <a:spcPct val="100000"/>
              </a:lnSpc>
            </a:pPr>
            <a:endParaRPr lang="en-US" sz="2400" dirty="0" smtClean="0"/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Automatically generates interactive data visualizations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580"/>
            <a:ext cx="9144000" cy="954107"/>
          </a:xfrm>
        </p:spPr>
        <p:txBody>
          <a:bodyPr lIns="0" rIns="0"/>
          <a:lstStyle/>
          <a:p>
            <a:pPr algn="ctr"/>
            <a:r>
              <a:rPr lang="en-US" dirty="0"/>
              <a:t>Step-by-step </a:t>
            </a:r>
            <a:r>
              <a:rPr lang="en-US" dirty="0" smtClean="0"/>
              <a:t>instructions and detailed documentation </a:t>
            </a:r>
            <a:r>
              <a:rPr lang="en-US" dirty="0"/>
              <a:t>accessible from JEDIS </a:t>
            </a:r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23332" y="2233723"/>
            <a:ext cx="8097337" cy="2694764"/>
            <a:chOff x="487736" y="2233723"/>
            <a:chExt cx="8097337" cy="2694764"/>
          </a:xfrm>
        </p:grpSpPr>
        <p:grpSp>
          <p:nvGrpSpPr>
            <p:cNvPr id="45" name="Group 44"/>
            <p:cNvGrpSpPr/>
            <p:nvPr/>
          </p:nvGrpSpPr>
          <p:grpSpPr>
            <a:xfrm>
              <a:off x="487736" y="2233723"/>
              <a:ext cx="5033617" cy="2694764"/>
              <a:chOff x="670672" y="2175771"/>
              <a:chExt cx="5033617" cy="269476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0672" y="2175771"/>
                <a:ext cx="4975540" cy="2694764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 bwMode="auto">
              <a:xfrm>
                <a:off x="4447918" y="3200667"/>
                <a:ext cx="1256371" cy="1115122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Left Arrow 8"/>
            <p:cNvSpPr/>
            <p:nvPr/>
          </p:nvSpPr>
          <p:spPr bwMode="auto">
            <a:xfrm>
              <a:off x="5727789" y="3593970"/>
              <a:ext cx="617034" cy="440417"/>
            </a:xfrm>
            <a:prstGeom prst="leftArrow">
              <a:avLst/>
            </a:prstGeom>
            <a:solidFill>
              <a:schemeClr val="accent3"/>
            </a:solidFill>
            <a:ln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551260" y="2265037"/>
              <a:ext cx="2033813" cy="2632136"/>
              <a:chOff x="6551260" y="2225487"/>
              <a:chExt cx="2033813" cy="2632136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6625001" y="2321060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616804" y="2310439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9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608611" y="2299820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</a:rPr>
                  <a:t>8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600418" y="2289201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7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92225" y="2278582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6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6584032" y="2267963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5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575839" y="2257344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567646" y="2246725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559453" y="2236106"/>
                <a:ext cx="1960072" cy="2536563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18288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en-US" sz="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1260" y="2225487"/>
                <a:ext cx="1960072" cy="2536563"/>
              </a:xfrm>
              <a:prstGeom prst="rect">
                <a:avLst/>
              </a:prstGeom>
              <a:ln w="0">
                <a:solidFill>
                  <a:schemeClr val="tx1">
                    <a:alpha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285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smtClean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Remaining slides are back up.</a:t>
            </a:r>
          </a:p>
          <a:p>
            <a:endParaRPr lang="en-US" dirty="0"/>
          </a:p>
          <a:p>
            <a:r>
              <a:rPr lang="en-US" dirty="0" smtClean="0"/>
              <a:t>JEDIS how-to and extra notes.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071926"/>
            <a:ext cx="8686800" cy="673261"/>
          </a:xfrm>
        </p:spPr>
        <p:txBody>
          <a:bodyPr/>
          <a:lstStyle/>
          <a:p>
            <a:r>
              <a:rPr lang="en-US" dirty="0" smtClean="0"/>
              <a:t>How to use JEDIS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910B5AEB-BBEE-46D5-9CD5-124E7DDBB81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4290981"/>
            <a:ext cx="6858594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JEDIS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FAB8BC-7126-4F27-8687-DAA581588DCB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16706" y="922338"/>
            <a:ext cx="8510588" cy="5334000"/>
          </a:xfrm>
        </p:spPr>
        <p:txBody>
          <a:bodyPr/>
          <a:lstStyle/>
          <a:p>
            <a:r>
              <a:rPr lang="en-US" dirty="0"/>
              <a:t>JEDIS is a JMP Add-In for </a:t>
            </a:r>
            <a:r>
              <a:rPr lang="en-US" dirty="0" smtClean="0"/>
              <a:t>automating</a:t>
            </a:r>
          </a:p>
          <a:p>
            <a:r>
              <a:rPr lang="en-US" dirty="0" smtClean="0"/>
              <a:t>Design </a:t>
            </a:r>
            <a:r>
              <a:rPr lang="en-US" dirty="0"/>
              <a:t>of Experiments (DOE) power </a:t>
            </a:r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453226"/>
            <a:ext cx="8991600" cy="892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baseline="0">
                <a:solidFill>
                  <a:srgbClr val="00000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3110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 smtClean="0"/>
              <a:t>Step 1: Select JEDIS from JMP Add-Ins menu</a:t>
            </a:r>
            <a:r>
              <a:rPr lang="en-US" kern="1200" dirty="0" smtClean="0">
                <a:latin typeface="Calibri Light"/>
                <a:ea typeface="+mn-ea"/>
                <a:cs typeface="+mn-cs"/>
              </a:rPr>
              <a:t>*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097775"/>
            <a:ext cx="6858594" cy="11126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2622366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baseline="0">
                <a:solidFill>
                  <a:srgbClr val="00000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Step 2: Choose type of DOE to run, or load a design script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542192" y="6550223"/>
            <a:ext cx="3672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*See final slide for JEDIS installation instructions</a:t>
            </a:r>
          </a:p>
        </p:txBody>
      </p:sp>
      <p:pic>
        <p:nvPicPr>
          <p:cNvPr id="1026" name="Picture 2" descr="C:\Users\jsheldon\AppData\Local\Temp\1\SNAGHTML5f1e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3425481"/>
            <a:ext cx="56864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Brace 13"/>
          <p:cNvSpPr/>
          <p:nvPr/>
        </p:nvSpPr>
        <p:spPr>
          <a:xfrm>
            <a:off x="3244940" y="2499487"/>
            <a:ext cx="546464" cy="1726254"/>
          </a:xfrm>
          <a:prstGeom prst="rightBrace">
            <a:avLst>
              <a:gd name="adj1" fmla="val 47727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" descr="C:\Users\jsheldon\AppData\Local\Temp\1\SNAGHTML1e559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" y="1044863"/>
            <a:ext cx="2986004" cy="47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65" y="1956264"/>
            <a:ext cx="5094122" cy="3856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r>
              <a:rPr lang="en-US" dirty="0"/>
              <a:t>: Follow normal JMP procedures to set up </a:t>
            </a:r>
            <a:r>
              <a:rPr lang="en-US" dirty="0" smtClean="0"/>
              <a:t>DOE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20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98717" y="755935"/>
            <a:ext cx="30094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baseline="0">
                <a:solidFill>
                  <a:srgbClr val="00000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Factors</a:t>
            </a:r>
            <a:endParaRPr lang="en-US" sz="1800" kern="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+mn-lt"/>
              </a:rPr>
              <a:t>Levels</a:t>
            </a:r>
            <a:endParaRPr lang="en-US" sz="1800" kern="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n-lt"/>
              </a:rPr>
              <a:t>Model </a:t>
            </a:r>
            <a:r>
              <a:rPr lang="en-US" sz="1800" kern="0" dirty="0" smtClean="0">
                <a:latin typeface="+mn-lt"/>
              </a:rPr>
              <a:t>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+mn-lt"/>
              </a:rPr>
              <a:t>Disallowed combinations</a:t>
            </a:r>
            <a:endParaRPr lang="en-US" sz="1800" kern="0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8640" y="5740401"/>
            <a:ext cx="7416800" cy="935044"/>
            <a:chOff x="548640" y="5740401"/>
            <a:chExt cx="7416800" cy="935044"/>
          </a:xfrm>
        </p:grpSpPr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1178560" y="6004560"/>
              <a:ext cx="6786880" cy="67088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0" indent="0" algn="ctr" rtl="0" eaLnBrk="1" fontAlgn="base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Wingdings" pitchFamily="2" charset="2"/>
                <a:buNone/>
                <a:defRPr sz="2800" i="0">
                  <a:solidFill>
                    <a:srgbClr val="000000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742932" indent="-28574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24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2pPr>
              <a:lvl3pPr marL="1142971" indent="-22859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3pPr>
              <a:lvl4pPr marL="1600160" indent="-22859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18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4pPr>
              <a:lvl5pPr marL="1828754" indent="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None/>
                <a:defRPr sz="18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000" kern="0" dirty="0" smtClean="0"/>
                <a:t>Clicking ‘Make Design’ will run the JMP design builder, not JEDIS</a:t>
              </a:r>
              <a:r>
                <a:rPr lang="en-US" sz="2000" kern="0" dirty="0"/>
                <a:t>. Click ‘Run JEDIS’ instead.</a:t>
              </a:r>
            </a:p>
            <a:p>
              <a:pPr>
                <a:lnSpc>
                  <a:spcPct val="100000"/>
                </a:lnSpc>
              </a:pPr>
              <a:endParaRPr lang="en-US" sz="2000" kern="0" dirty="0"/>
            </a:p>
          </p:txBody>
        </p:sp>
        <p:cxnSp>
          <p:nvCxnSpPr>
            <p:cNvPr id="17" name="Straight Arrow Connector 16"/>
            <p:cNvCxnSpPr>
              <a:stCxn id="9" idx="1"/>
            </p:cNvCxnSpPr>
            <p:nvPr/>
          </p:nvCxnSpPr>
          <p:spPr bwMode="auto">
            <a:xfrm flipH="1" flipV="1">
              <a:off x="548640" y="5740401"/>
              <a:ext cx="629920" cy="5996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54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Step 4: Specify parameters for power </a:t>
            </a:r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C:\Users\jsheldon\AppData\Local\Temp\1\SNAGHTML5ffd2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14488"/>
            <a:ext cx="82581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5: After running, view </a:t>
            </a:r>
            <a:r>
              <a:rPr lang="en-US" dirty="0"/>
              <a:t>and save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C:\Users\jsheldon\AppData\Local\Temp\1\SNAGHTML5fdfa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" y="1531432"/>
            <a:ext cx="9095460" cy="37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6: </a:t>
            </a:r>
            <a:r>
              <a:rPr lang="en-US" dirty="0"/>
              <a:t>Now you have your data – explore as you please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91508" y="1055872"/>
            <a:ext cx="4360985" cy="5376177"/>
            <a:chOff x="2347546" y="1018767"/>
            <a:chExt cx="4360985" cy="5376177"/>
          </a:xfrm>
        </p:grpSpPr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2347546" y="1018767"/>
              <a:ext cx="4360985" cy="1074745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Wingdings" pitchFamily="2" charset="2"/>
                <a:buNone/>
                <a:defRPr sz="2800" i="0">
                  <a:solidFill>
                    <a:srgbClr val="000000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742932" indent="-28574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24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2pPr>
              <a:lvl3pPr marL="1142971" indent="-22859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3pPr>
              <a:lvl4pPr marL="1600160" indent="-228594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§"/>
                <a:defRPr sz="18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4pPr>
              <a:lvl5pPr marL="1828754" indent="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None/>
                <a:defRPr sz="1800" i="0">
                  <a:solidFill>
                    <a:srgbClr val="000000"/>
                  </a:solidFill>
                  <a:latin typeface="Calibri Light" panose="020B0003030101060003" pitchFamily="34" charset="0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itchFamily="2" charset="2"/>
                <a:buChar char="§"/>
                <a:defRPr sz="2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400" u="sng" kern="0" dirty="0" smtClean="0"/>
                <a:t>Data saved in Tidy format</a:t>
              </a:r>
              <a:endParaRPr lang="en-US" sz="2400" kern="0" dirty="0" smtClean="0"/>
            </a:p>
            <a:p>
              <a:pPr>
                <a:lnSpc>
                  <a:spcPct val="100000"/>
                </a:lnSpc>
              </a:pPr>
              <a:r>
                <a:rPr lang="en-US" sz="2000" kern="0" dirty="0" smtClean="0"/>
                <a:t> One variable per column &amp;</a:t>
              </a:r>
              <a:br>
                <a:rPr lang="en-US" sz="2000" kern="0" dirty="0" smtClean="0"/>
              </a:br>
              <a:r>
                <a:rPr lang="en-US" sz="2000" kern="0" dirty="0" smtClean="0"/>
                <a:t>One observation per row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0476" y="2289535"/>
              <a:ext cx="4115125" cy="4105409"/>
              <a:chOff x="2834507" y="2208255"/>
              <a:chExt cx="4115125" cy="410540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34507" y="4225503"/>
                <a:ext cx="365760" cy="365760"/>
                <a:chOff x="1154674" y="2560370"/>
                <a:chExt cx="731520" cy="365760"/>
              </a:xfrm>
            </p:grpSpPr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1520434" y="2560370"/>
                  <a:ext cx="36576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 flipV="1">
                  <a:off x="1154674" y="2651810"/>
                  <a:ext cx="731520" cy="1828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154674" y="2834690"/>
                  <a:ext cx="36576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6583872" y="4225503"/>
                <a:ext cx="365760" cy="365760"/>
                <a:chOff x="1154674" y="2560370"/>
                <a:chExt cx="731520" cy="365760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1520434" y="2560370"/>
                  <a:ext cx="36576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1154674" y="2651810"/>
                  <a:ext cx="731520" cy="1828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1154674" y="2834690"/>
                  <a:ext cx="36576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t="270" b="69513"/>
              <a:stretch/>
            </p:blipFill>
            <p:spPr>
              <a:xfrm>
                <a:off x="3032628" y="2208255"/>
                <a:ext cx="3734124" cy="201724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t="73472"/>
              <a:stretch/>
            </p:blipFill>
            <p:spPr>
              <a:xfrm>
                <a:off x="3017387" y="4591263"/>
                <a:ext cx="3749365" cy="172240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45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910B5AEB-BBEE-46D5-9CD5-124E7DDBB810}" type="slidenum">
              <a:rPr lang="en-US" smtClean="0"/>
              <a:t>24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085993"/>
            <a:ext cx="8686800" cy="608180"/>
          </a:xfrm>
        </p:spPr>
        <p:txBody>
          <a:bodyPr/>
          <a:lstStyle/>
          <a:p>
            <a:r>
              <a:rPr lang="en-US" dirty="0" smtClean="0"/>
              <a:t>How to use JEDIS Light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82" y="4307232"/>
            <a:ext cx="6873836" cy="10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Open your design table in JMP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C:\Users\jsheldon\AppData\Local\Temp\1\SNAGHTMLe429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56" y="958191"/>
            <a:ext cx="1751330" cy="54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sheldon\AppData\Local\Temp\1\SNAGHTMLe51ef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94" y="2558981"/>
            <a:ext cx="3816264" cy="28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34" y="1521816"/>
            <a:ext cx="3210561" cy="2078632"/>
          </a:xfrm>
          <a:prstGeom prst="rect">
            <a:avLst/>
          </a:prstGeom>
        </p:spPr>
      </p:pic>
      <p:sp>
        <p:nvSpPr>
          <p:cNvPr id="12" name="Bent-Up Arrow 11"/>
          <p:cNvSpPr/>
          <p:nvPr/>
        </p:nvSpPr>
        <p:spPr bwMode="auto">
          <a:xfrm rot="5400000">
            <a:off x="947247" y="1953865"/>
            <a:ext cx="520628" cy="546531"/>
          </a:xfrm>
          <a:prstGeom prst="bentUpArrow">
            <a:avLst>
              <a:gd name="adj1" fmla="val 36738"/>
              <a:gd name="adj2" fmla="val 31442"/>
              <a:gd name="adj3" fmla="val 3174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5" y="958191"/>
            <a:ext cx="2036220" cy="936878"/>
          </a:xfrm>
          <a:prstGeom prst="rect">
            <a:avLst/>
          </a:prstGeom>
        </p:spPr>
      </p:pic>
      <p:sp>
        <p:nvSpPr>
          <p:cNvPr id="14" name="Bent-Up Arrow 13"/>
          <p:cNvSpPr/>
          <p:nvPr/>
        </p:nvSpPr>
        <p:spPr bwMode="auto">
          <a:xfrm rot="5400000">
            <a:off x="3521007" y="3663432"/>
            <a:ext cx="520628" cy="546531"/>
          </a:xfrm>
          <a:prstGeom prst="bentUpArrow">
            <a:avLst>
              <a:gd name="adj1" fmla="val 36738"/>
              <a:gd name="adj2" fmla="val 31442"/>
              <a:gd name="adj3" fmla="val 3174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6679447" y="5498260"/>
            <a:ext cx="520628" cy="546531"/>
          </a:xfrm>
          <a:prstGeom prst="bentUpArrow">
            <a:avLst>
              <a:gd name="adj1" fmla="val 36738"/>
              <a:gd name="adj2" fmla="val 31442"/>
              <a:gd name="adj3" fmla="val 3174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82" y="855413"/>
            <a:ext cx="6873836" cy="105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 smtClean="0"/>
              <a:t>Step 2: Run JEDIS Light from JMP Add-Ins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198269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baseline="0">
                <a:solidFill>
                  <a:srgbClr val="00000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Step 3: Verify table formatting &amp; </a:t>
            </a:r>
            <a:r>
              <a:rPr lang="en-US" dirty="0" smtClean="0"/>
              <a:t>specify </a:t>
            </a:r>
            <a:r>
              <a:rPr lang="en-US" kern="0" dirty="0" smtClean="0"/>
              <a:t>parameters</a:t>
            </a:r>
            <a:endParaRPr lang="en-US" kern="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982081" y="2624732"/>
            <a:ext cx="7041023" cy="4175063"/>
            <a:chOff x="607148" y="25098"/>
            <a:chExt cx="5550656" cy="3291205"/>
          </a:xfrm>
        </p:grpSpPr>
        <p:pic>
          <p:nvPicPr>
            <p:cNvPr id="15" name="Picture 14" descr="C:\Users\jsheldon\AppData\Local\Temp\1\SNAGHTML2484ba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649" y="307991"/>
              <a:ext cx="2002155" cy="2725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jsheldon\AppData\Local\Temp\1\SNAGHTML2475d1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48" y="25098"/>
              <a:ext cx="3474720" cy="32912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51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Step 4: Specify the model, add interactions if </a:t>
            </a:r>
            <a:r>
              <a:rPr lang="en-US" dirty="0" smtClean="0"/>
              <a:t>desired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 descr="C:\Users\jsheldon\AppData\Local\Temp\1\SNAGHTML1373d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562464"/>
            <a:ext cx="71151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Step 5: View and save results, just like in </a:t>
            </a:r>
            <a:r>
              <a:rPr lang="en-US" dirty="0" smtClean="0"/>
              <a:t>JEDIS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C:\Users\jsheldon\AppData\Local\Temp\1\SNAGHTML582eed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4" y="1449692"/>
            <a:ext cx="8865333" cy="395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5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JEDIS simplifies answering questions like the following: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8717" y="933624"/>
            <a:ext cx="6246567" cy="5790937"/>
            <a:chOff x="1220488" y="601044"/>
            <a:chExt cx="6246567" cy="5790937"/>
          </a:xfrm>
        </p:grpSpPr>
        <p:grpSp>
          <p:nvGrpSpPr>
            <p:cNvPr id="15" name="Group 14"/>
            <p:cNvGrpSpPr/>
            <p:nvPr/>
          </p:nvGrpSpPr>
          <p:grpSpPr>
            <a:xfrm>
              <a:off x="2399030" y="3482579"/>
              <a:ext cx="3889482" cy="2909402"/>
              <a:chOff x="41947" y="3763932"/>
              <a:chExt cx="3889482" cy="290940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94141" y="6304002"/>
                <a:ext cx="1985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Typical Researchers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47" y="3763932"/>
                <a:ext cx="3889482" cy="2540070"/>
              </a:xfrm>
              <a:prstGeom prst="rect">
                <a:avLst/>
              </a:prstGeom>
            </p:spPr>
          </p:pic>
        </p:grpSp>
        <p:sp>
          <p:nvSpPr>
            <p:cNvPr id="12" name="Cloud Callout 11"/>
            <p:cNvSpPr/>
            <p:nvPr/>
          </p:nvSpPr>
          <p:spPr bwMode="auto">
            <a:xfrm>
              <a:off x="1220488" y="601044"/>
              <a:ext cx="6246567" cy="2512203"/>
            </a:xfrm>
            <a:prstGeom prst="cloudCallout">
              <a:avLst>
                <a:gd name="adj1" fmla="val 13932"/>
                <a:gd name="adj2" fmla="val 7766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/>
                <a:t>How many runs does my DOE need for 90% power across my </a:t>
              </a:r>
              <a:r>
                <a:rPr lang="en-US" sz="2800" dirty="0" smtClean="0"/>
                <a:t>factor-space</a:t>
              </a:r>
              <a:r>
                <a:rPr lang="en-US" sz="2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7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3124913"/>
            <a:ext cx="8686800" cy="608180"/>
          </a:xfrm>
        </p:spPr>
        <p:txBody>
          <a:bodyPr/>
          <a:lstStyle/>
          <a:p>
            <a:r>
              <a:rPr lang="en-US" dirty="0" smtClean="0"/>
              <a:t>Extra Notes and Tips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JEDIS add-in menu advanced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8612" y="1337245"/>
            <a:ext cx="8510588" cy="1992068"/>
          </a:xfrm>
        </p:spPr>
        <p:txBody>
          <a:bodyPr/>
          <a:lstStyle/>
          <a:p>
            <a:r>
              <a:rPr lang="en-US" dirty="0" smtClean="0"/>
              <a:t>From the JEDIS Advanced Options menu</a:t>
            </a:r>
          </a:p>
          <a:p>
            <a:r>
              <a:rPr lang="en-US" dirty="0" smtClean="0"/>
              <a:t>you can replot any saved JEDIS data</a:t>
            </a:r>
          </a:p>
          <a:p>
            <a:r>
              <a:rPr lang="en-US" dirty="0" smtClean="0"/>
              <a:t>and modify any default JEDIS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0759"/>
            <a:ext cx="9144000" cy="17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JEDIS parameter advanced options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9" y="969576"/>
            <a:ext cx="8498503" cy="18629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41" y="3116325"/>
            <a:ext cx="8449519" cy="3092783"/>
          </a:xfrm>
        </p:spPr>
        <p:txBody>
          <a:bodyPr anchor="t"/>
          <a:lstStyle/>
          <a:p>
            <a:pPr algn="l"/>
            <a:r>
              <a:rPr lang="en-US" sz="2000" b="1" dirty="0"/>
              <a:t>Change Anticipated </a:t>
            </a:r>
            <a:r>
              <a:rPr lang="en-US" sz="2000" b="1" dirty="0" smtClean="0"/>
              <a:t>Coefficients</a:t>
            </a:r>
          </a:p>
          <a:p>
            <a:pPr algn="l"/>
            <a:r>
              <a:rPr lang="en-US" sz="2000" dirty="0"/>
              <a:t>A</a:t>
            </a:r>
            <a:r>
              <a:rPr lang="en-US" sz="2000" dirty="0" smtClean="0"/>
              <a:t>llows </a:t>
            </a:r>
            <a:r>
              <a:rPr lang="en-US" sz="2000" dirty="0"/>
              <a:t>you to select the alternative hypotheses with which JEDIS will test your </a:t>
            </a:r>
            <a:r>
              <a:rPr lang="en-US" sz="2000" dirty="0" smtClean="0"/>
              <a:t>DOE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Set </a:t>
            </a:r>
            <a:r>
              <a:rPr lang="en-US" sz="2000" b="1" dirty="0"/>
              <a:t>Random </a:t>
            </a:r>
            <a:r>
              <a:rPr lang="en-US" sz="2000" b="1" dirty="0" smtClean="0"/>
              <a:t>Seed </a:t>
            </a:r>
          </a:p>
          <a:p>
            <a:pPr algn="l"/>
            <a:r>
              <a:rPr lang="en-US" sz="2000" dirty="0"/>
              <a:t>A</a:t>
            </a:r>
            <a:r>
              <a:rPr lang="en-US" sz="2000" dirty="0" smtClean="0"/>
              <a:t>llows </a:t>
            </a:r>
            <a:r>
              <a:rPr lang="en-US" sz="2000" dirty="0"/>
              <a:t>you to specify the random seed used for </a:t>
            </a:r>
            <a:r>
              <a:rPr lang="en-US" sz="2000" dirty="0" smtClean="0"/>
              <a:t>design generation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Adjust Custom Design Search Time </a:t>
            </a:r>
          </a:p>
          <a:p>
            <a:pPr algn="l"/>
            <a:r>
              <a:rPr lang="en-US" sz="2000" dirty="0"/>
              <a:t>A</a:t>
            </a:r>
            <a:r>
              <a:rPr lang="en-US" sz="2000" dirty="0" smtClean="0"/>
              <a:t>llows you to specify how long JMP will search </a:t>
            </a:r>
            <a:r>
              <a:rPr lang="en-US" sz="2000" dirty="0"/>
              <a:t>for an optimal solution to a </a:t>
            </a:r>
            <a:r>
              <a:rPr lang="en-US" sz="2000" dirty="0" smtClean="0"/>
              <a:t>design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35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save a DOE script in JMP in three clicks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6385" y="853439"/>
            <a:ext cx="5007871" cy="5782758"/>
            <a:chOff x="3393823" y="955039"/>
            <a:chExt cx="5007871" cy="5782758"/>
          </a:xfrm>
        </p:grpSpPr>
        <p:pic>
          <p:nvPicPr>
            <p:cNvPr id="1028" name="Picture 4" descr="C:\Users\jsheldon\AppData\Local\Temp\1\SNAGHTMLa66d8b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823" y="955039"/>
              <a:ext cx="5007871" cy="373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jsheldon\AppData\Local\Temp\1\SNAGHTMLa67d11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63" y="4831215"/>
              <a:ext cx="4048390" cy="190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49095" y="1037993"/>
            <a:ext cx="4748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n-lt"/>
              </a:rPr>
              <a:t>1.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 smtClean="0">
              <a:latin typeface="+mn-lt"/>
            </a:endParaRPr>
          </a:p>
          <a:p>
            <a:r>
              <a:rPr lang="en-US" sz="3000" dirty="0"/>
              <a:t>2</a:t>
            </a:r>
            <a:r>
              <a:rPr lang="en-US" sz="3000" dirty="0" smtClean="0">
                <a:latin typeface="+mn-lt"/>
              </a:rPr>
              <a:t>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1400" dirty="0"/>
          </a:p>
          <a:p>
            <a:r>
              <a:rPr lang="en-US" sz="3000" dirty="0" smtClean="0"/>
              <a:t>3</a:t>
            </a:r>
            <a:r>
              <a:rPr lang="en-US" sz="3000" dirty="0" smtClean="0">
                <a:latin typeface="+mn-lt"/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454384" y="3169920"/>
            <a:ext cx="128881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454384" y="1320800"/>
            <a:ext cx="128881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54384" y="5201920"/>
            <a:ext cx="219456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06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about saving scripts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777" y="922338"/>
            <a:ext cx="8786446" cy="5334000"/>
          </a:xfrm>
        </p:spPr>
        <p:txBody>
          <a:bodyPr/>
          <a:lstStyle/>
          <a:p>
            <a:r>
              <a:rPr lang="en-US" dirty="0" smtClean="0"/>
              <a:t>Saving </a:t>
            </a:r>
            <a:r>
              <a:rPr lang="en-US" dirty="0"/>
              <a:t>must be done </a:t>
            </a:r>
            <a:r>
              <a:rPr lang="en-US" b="1" u="sng" dirty="0" smtClean="0"/>
              <a:t>before</a:t>
            </a:r>
            <a:r>
              <a:rPr lang="en-US" b="1" dirty="0" smtClean="0"/>
              <a:t> </a:t>
            </a:r>
            <a:r>
              <a:rPr lang="en-US" dirty="0" smtClean="0"/>
              <a:t>pressing the “Run JEDIS” button!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Saving a script is a JMP feature available in ANY window.</a:t>
            </a:r>
          </a:p>
          <a:p>
            <a:endParaRPr lang="en-US" dirty="0" smtClean="0"/>
          </a:p>
          <a:p>
            <a:r>
              <a:rPr lang="en-US" dirty="0" smtClean="0"/>
              <a:t>Saving scripts is not specific to JEDIS, but right now it is the only way to save a DOE for later use.</a:t>
            </a:r>
          </a:p>
        </p:txBody>
      </p:sp>
    </p:spTree>
    <p:extLst>
      <p:ext uri="{BB962C8B-B14F-4D97-AF65-F5344CB8AC3E}">
        <p14:creationId xmlns:p14="http://schemas.microsoft.com/office/powerpoint/2010/main" val="7243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JMP’s custom design optimality criterion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1456" y="782515"/>
            <a:ext cx="6801088" cy="4545623"/>
            <a:chOff x="1212863" y="782515"/>
            <a:chExt cx="6801088" cy="45456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9822" b="47398"/>
            <a:stretch/>
          </p:blipFill>
          <p:spPr>
            <a:xfrm>
              <a:off x="2774336" y="782515"/>
              <a:ext cx="5239615" cy="45456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12863" y="1108329"/>
              <a:ext cx="474810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+mn-lt"/>
                </a:rPr>
                <a:t>1.</a:t>
              </a:r>
            </a:p>
            <a:p>
              <a:endParaRPr lang="en-US" sz="3000" dirty="0"/>
            </a:p>
            <a:p>
              <a:endParaRPr lang="en-US" sz="3000" dirty="0"/>
            </a:p>
            <a:p>
              <a:endParaRPr lang="en-US" sz="3000" dirty="0" smtClean="0">
                <a:latin typeface="+mn-lt"/>
              </a:endParaRPr>
            </a:p>
            <a:p>
              <a:endParaRPr lang="en-US" sz="3000" dirty="0" smtClean="0">
                <a:latin typeface="+mn-lt"/>
              </a:endParaRPr>
            </a:p>
            <a:p>
              <a:r>
                <a:rPr lang="en-US" sz="3000" dirty="0"/>
                <a:t>2</a:t>
              </a:r>
              <a:r>
                <a:rPr lang="en-US" sz="3000" dirty="0" smtClean="0">
                  <a:latin typeface="+mn-lt"/>
                </a:rPr>
                <a:t>.</a:t>
              </a:r>
            </a:p>
            <a:p>
              <a:r>
                <a:rPr lang="en-US" sz="3000" dirty="0" smtClean="0"/>
                <a:t>3</a:t>
              </a:r>
              <a:r>
                <a:rPr lang="en-US" sz="3000" dirty="0" smtClean="0">
                  <a:latin typeface="+mn-lt"/>
                </a:rPr>
                <a:t>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1718152" y="3706249"/>
              <a:ext cx="128881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718152" y="1391136"/>
              <a:ext cx="128881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1718152" y="4146844"/>
              <a:ext cx="393192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28612" y="5532441"/>
            <a:ext cx="8510588" cy="987664"/>
          </a:xfrm>
        </p:spPr>
        <p:txBody>
          <a:bodyPr/>
          <a:lstStyle/>
          <a:p>
            <a:r>
              <a:rPr lang="en-US" sz="2400" dirty="0"/>
              <a:t>JEDIS uses JMP’s </a:t>
            </a:r>
            <a:r>
              <a:rPr lang="en-US" sz="2400" dirty="0" smtClean="0"/>
              <a:t>recommended </a:t>
            </a:r>
            <a:r>
              <a:rPr lang="en-US" sz="2400" dirty="0"/>
              <a:t>optimality criterion by default, but you can </a:t>
            </a:r>
            <a:r>
              <a:rPr lang="en-US" sz="2400" dirty="0" smtClean="0"/>
              <a:t>select </a:t>
            </a:r>
            <a:r>
              <a:rPr lang="en-US" sz="2400" dirty="0"/>
              <a:t>the type you want when you construct your DOE.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2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/>
              <a:t>How to install the JEDIS JMP </a:t>
            </a:r>
            <a:r>
              <a:rPr lang="en-US" dirty="0" smtClean="0"/>
              <a:t>Add-In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 anchor="t"/>
          <a:lstStyle/>
          <a:p>
            <a:r>
              <a:rPr lang="en-US" u="sng" dirty="0" smtClean="0"/>
              <a:t>Method 1: Install from the Add-In file </a:t>
            </a:r>
            <a:r>
              <a:rPr lang="en-US" sz="1500" dirty="0" smtClean="0"/>
              <a:t>(works if </a:t>
            </a:r>
            <a:r>
              <a:rPr lang="en-US" sz="1500" dirty="0"/>
              <a:t>your computer recognizes .</a:t>
            </a:r>
            <a:r>
              <a:rPr lang="en-US" sz="1500" dirty="0" smtClean="0"/>
              <a:t>jmpaddin files)</a:t>
            </a:r>
          </a:p>
          <a:p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Double click the Add-In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“Install” when prompted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t"/>
          <a:lstStyle/>
          <a:p>
            <a:r>
              <a:rPr lang="en-US" u="sng" dirty="0" smtClean="0"/>
              <a:t>Method 2: Open the Add-In from JMP</a:t>
            </a:r>
          </a:p>
          <a:p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File –&gt; Open from JMP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the Add-In file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“Install” when </a:t>
            </a:r>
            <a:r>
              <a:rPr lang="en-US" dirty="0" smtClean="0"/>
              <a:t>prompted</a:t>
            </a:r>
            <a:endParaRPr lang="en-US" dirty="0"/>
          </a:p>
          <a:p>
            <a:r>
              <a:rPr lang="en-US" sz="1500" dirty="0" smtClean="0"/>
              <a:t>(see method 1)</a:t>
            </a:r>
            <a:endParaRPr 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99" y="2590732"/>
            <a:ext cx="2507197" cy="579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29" y="2040566"/>
            <a:ext cx="2036220" cy="936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1" y="4266368"/>
            <a:ext cx="3596952" cy="1524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" b="615"/>
          <a:stretch/>
        </p:blipFill>
        <p:spPr>
          <a:xfrm>
            <a:off x="4964080" y="3452213"/>
            <a:ext cx="3778319" cy="20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46720" y="1530297"/>
            <a:ext cx="260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Repeat until design provides desired power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8306" y="2842683"/>
            <a:ext cx="8307388" cy="1172634"/>
            <a:chOff x="418306" y="2345306"/>
            <a:chExt cx="8307388" cy="1172634"/>
          </a:xfrm>
        </p:grpSpPr>
        <p:sp>
          <p:nvSpPr>
            <p:cNvPr id="8" name="Flowchart: Process 7"/>
            <p:cNvSpPr/>
            <p:nvPr/>
          </p:nvSpPr>
          <p:spPr bwMode="auto">
            <a:xfrm>
              <a:off x="418306" y="2351656"/>
              <a:ext cx="2429934" cy="1159934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Define factors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and levels</a:t>
              </a:r>
            </a:p>
          </p:txBody>
        </p:sp>
        <p:sp>
          <p:nvSpPr>
            <p:cNvPr id="10" name="Flowchart: Process 9"/>
            <p:cNvSpPr/>
            <p:nvPr/>
          </p:nvSpPr>
          <p:spPr bwMode="auto">
            <a:xfrm>
              <a:off x="3357033" y="2351656"/>
              <a:ext cx="2429934" cy="1159934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Estimate design size </a:t>
              </a:r>
              <a:r>
                <a:rPr lang="en-US" sz="2400" dirty="0" smtClean="0">
                  <a:solidFill>
                    <a:schemeClr val="tx1"/>
                  </a:solidFill>
                </a:rPr>
                <a:t>required</a:t>
              </a:r>
              <a:r>
                <a:rPr lang="en-US" sz="2400" baseline="30000" dirty="0" smtClean="0">
                  <a:solidFill>
                    <a:schemeClr val="tx1"/>
                  </a:solidFill>
                </a:rPr>
                <a:t>*</a:t>
              </a:r>
              <a:endPara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6295760" y="2351656"/>
              <a:ext cx="2429934" cy="1159934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Determine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if power is </a:t>
              </a:r>
              <a:r>
                <a:rPr lang="en-US" sz="2400" dirty="0" smtClean="0">
                  <a:solidFill>
                    <a:schemeClr val="tx1"/>
                  </a:solidFill>
                </a:rPr>
                <a:t>sufficient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3" name="Curved Connector 12"/>
            <p:cNvCxnSpPr>
              <a:stCxn id="11" idx="0"/>
              <a:endCxn id="10" idx="0"/>
            </p:cNvCxnSpPr>
            <p:nvPr/>
          </p:nvCxnSpPr>
          <p:spPr bwMode="auto">
            <a:xfrm rot="16200000" flipV="1">
              <a:off x="6041364" y="882292"/>
              <a:ext cx="12700" cy="2938727"/>
            </a:xfrm>
            <a:prstGeom prst="curvedConnector3">
              <a:avLst>
                <a:gd name="adj1" fmla="val 4266646"/>
              </a:avLst>
            </a:prstGeom>
            <a:ln w="635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" name="Curved Connector 16"/>
            <p:cNvCxnSpPr>
              <a:stCxn id="10" idx="2"/>
              <a:endCxn id="11" idx="2"/>
            </p:cNvCxnSpPr>
            <p:nvPr/>
          </p:nvCxnSpPr>
          <p:spPr bwMode="auto">
            <a:xfrm rot="16200000" flipH="1">
              <a:off x="6041363" y="2042226"/>
              <a:ext cx="12700" cy="2938727"/>
            </a:xfrm>
            <a:prstGeom prst="curvedConnector3">
              <a:avLst>
                <a:gd name="adj1" fmla="val 4563638"/>
              </a:avLst>
            </a:prstGeom>
            <a:ln w="635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6" name="Right Arrow 25"/>
            <p:cNvSpPr/>
            <p:nvPr/>
          </p:nvSpPr>
          <p:spPr bwMode="auto">
            <a:xfrm>
              <a:off x="2920603" y="2787690"/>
              <a:ext cx="364067" cy="287866"/>
            </a:xfrm>
            <a:prstGeom prst="rightArrow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1641764" y="6068287"/>
            <a:ext cx="5860472" cy="720436"/>
          </a:xfrm>
        </p:spPr>
        <p:txBody>
          <a:bodyPr anchor="t"/>
          <a:lstStyle/>
          <a:p>
            <a:pPr marL="230188" lvl="1" indent="-230188">
              <a:buNone/>
            </a:pPr>
            <a:r>
              <a:rPr lang="en-US" baseline="30000" dirty="0" smtClean="0">
                <a:solidFill>
                  <a:schemeClr val="tx1"/>
                </a:solidFill>
              </a:rPr>
              <a:t>*	</a:t>
            </a:r>
            <a:r>
              <a:rPr lang="en-US" sz="2000" dirty="0" smtClean="0"/>
              <a:t>For factorial designs: the number of design replications</a:t>
            </a:r>
          </a:p>
          <a:p>
            <a:pPr marL="230188" lvl="1" indent="-230188">
              <a:buNone/>
            </a:pPr>
            <a:r>
              <a:rPr lang="en-US" sz="2000" dirty="0" smtClean="0"/>
              <a:t>	For optimal designs: the number of individual samples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pPr algn="ctr"/>
            <a:r>
              <a:rPr lang="en-US" dirty="0"/>
              <a:t>Traditional DOE methods require iterative estimation to size a design for a specific power</a:t>
            </a:r>
          </a:p>
        </p:txBody>
      </p:sp>
    </p:spTree>
    <p:extLst>
      <p:ext uri="{BB962C8B-B14F-4D97-AF65-F5344CB8AC3E}">
        <p14:creationId xmlns:p14="http://schemas.microsoft.com/office/powerpoint/2010/main" val="15193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/>
              <a:t>JEDIS iterates through designs for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167" y="2214334"/>
            <a:ext cx="8767667" cy="2750016"/>
            <a:chOff x="188167" y="2849033"/>
            <a:chExt cx="8767667" cy="2750016"/>
          </a:xfrm>
        </p:grpSpPr>
        <p:grpSp>
          <p:nvGrpSpPr>
            <p:cNvPr id="45" name="Group 44"/>
            <p:cNvGrpSpPr/>
            <p:nvPr/>
          </p:nvGrpSpPr>
          <p:grpSpPr>
            <a:xfrm>
              <a:off x="188167" y="2849033"/>
              <a:ext cx="8767667" cy="1159934"/>
              <a:chOff x="230146" y="3416312"/>
              <a:chExt cx="8767667" cy="1159934"/>
            </a:xfrm>
          </p:grpSpPr>
          <p:sp>
            <p:nvSpPr>
              <p:cNvPr id="8" name="Flowchart: Process 7"/>
              <p:cNvSpPr/>
              <p:nvPr/>
            </p:nvSpPr>
            <p:spPr bwMode="auto">
              <a:xfrm>
                <a:off x="230146" y="3416312"/>
                <a:ext cx="1828800" cy="1159934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Define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factors and levels</a:t>
                </a:r>
              </a:p>
            </p:txBody>
          </p:sp>
          <p:sp>
            <p:nvSpPr>
              <p:cNvPr id="10" name="Flowchart: Process 9"/>
              <p:cNvSpPr/>
              <p:nvPr/>
            </p:nvSpPr>
            <p:spPr bwMode="auto">
              <a:xfrm>
                <a:off x="2543101" y="3416312"/>
                <a:ext cx="1828800" cy="1159934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Define input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ranges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 bwMode="auto">
              <a:xfrm>
                <a:off x="4856056" y="3416312"/>
                <a:ext cx="1828800" cy="1159934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Run </a:t>
                </a: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JEDIS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 bwMode="auto">
              <a:xfrm>
                <a:off x="4431945" y="3852346"/>
                <a:ext cx="364067" cy="287866"/>
              </a:xfrm>
              <a:prstGeom prst="rightArrow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2118990" y="3852346"/>
                <a:ext cx="364067" cy="287866"/>
              </a:xfrm>
              <a:prstGeom prst="rightArrow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Flowchart: Process 42"/>
              <p:cNvSpPr/>
              <p:nvPr/>
            </p:nvSpPr>
            <p:spPr bwMode="auto">
              <a:xfrm>
                <a:off x="7169013" y="3416312"/>
                <a:ext cx="1828800" cy="1159934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Select design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 bwMode="auto">
              <a:xfrm>
                <a:off x="6744900" y="3852346"/>
                <a:ext cx="364067" cy="287866"/>
              </a:xfrm>
              <a:prstGeom prst="rightArrow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971002" y="4275610"/>
              <a:ext cx="288904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kern="0" dirty="0" smtClean="0"/>
                <a:t>Inputs Ranges: </a:t>
              </a:r>
            </a:p>
            <a:p>
              <a:pPr marL="0" lvl="1" algn="ctr"/>
              <a:r>
                <a:rPr lang="en-US" sz="2000" kern="0" dirty="0" smtClean="0"/>
                <a:t>Number </a:t>
              </a:r>
              <a:r>
                <a:rPr lang="en-US" sz="2000" kern="0" dirty="0"/>
                <a:t>of </a:t>
              </a:r>
              <a:r>
                <a:rPr lang="en-US" sz="2000" kern="0" dirty="0" smtClean="0"/>
                <a:t>replicates/runs</a:t>
              </a:r>
              <a:endParaRPr lang="en-US" sz="2000" kern="0" dirty="0"/>
            </a:p>
            <a:p>
              <a:pPr marL="0" lvl="1" algn="ctr"/>
              <a:r>
                <a:rPr lang="en-US" sz="2000" kern="0" dirty="0"/>
                <a:t>Signal-to-Noise </a:t>
              </a:r>
              <a:r>
                <a:rPr lang="en-US" sz="2000" kern="0" dirty="0" smtClean="0"/>
                <a:t>Ratio</a:t>
              </a:r>
              <a:endParaRPr lang="en-US" sz="2000" kern="0" dirty="0"/>
            </a:p>
            <a:p>
              <a:pPr marL="0" lvl="1" algn="ctr"/>
              <a:r>
                <a:rPr lang="en-US" sz="2000" kern="0" dirty="0"/>
                <a:t>Alpha (1-Confidence)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5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Consider this motivational problem: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0252" y="1551480"/>
            <a:ext cx="6863496" cy="185870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many shots must the archer take to show, with confidence, his ability to hit the target’s center under varying conditions?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672540" y="4275867"/>
            <a:ext cx="7698033" cy="2580767"/>
            <a:chOff x="729102" y="4277234"/>
            <a:chExt cx="7698033" cy="2580767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9102" y="4977114"/>
              <a:ext cx="949448" cy="183321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414" y="5113957"/>
              <a:ext cx="1715721" cy="1372577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44135" flipV="1">
              <a:off x="3741126" y="4277234"/>
              <a:ext cx="927394" cy="92739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 bwMode="auto">
            <a:xfrm>
              <a:off x="7827643" y="6398895"/>
              <a:ext cx="585216" cy="45910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The first step for all DOEs is defining factors and levels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6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72540" y="4275867"/>
            <a:ext cx="7899157" cy="2622774"/>
            <a:chOff x="729102" y="4277234"/>
            <a:chExt cx="7899157" cy="262277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9102" y="4977114"/>
              <a:ext cx="949448" cy="183321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414" y="5113957"/>
              <a:ext cx="1715721" cy="1372577"/>
            </a:xfrm>
            <a:prstGeom prst="rect">
              <a:avLst/>
            </a:prstGeom>
          </p:spPr>
        </p:pic>
        <p:cxnSp>
          <p:nvCxnSpPr>
            <p:cNvPr id="60" name="Straight Connector 59"/>
            <p:cNvCxnSpPr/>
            <p:nvPr/>
          </p:nvCxnSpPr>
          <p:spPr bwMode="auto">
            <a:xfrm>
              <a:off x="1540330" y="5671117"/>
              <a:ext cx="614336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61" name="Arc 60"/>
            <p:cNvSpPr/>
            <p:nvPr/>
          </p:nvSpPr>
          <p:spPr bwMode="auto">
            <a:xfrm rot="1644789">
              <a:off x="1357450" y="5381270"/>
              <a:ext cx="365760" cy="365760"/>
            </a:xfrm>
            <a:prstGeom prst="arc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8486" y="5710516"/>
              <a:ext cx="947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latin typeface="+mn-lt"/>
                </a:rPr>
                <a:t>Range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41420" y="5240059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  <a:latin typeface="+mn-lt"/>
                </a:rPr>
                <a:t>Angle</a:t>
              </a: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7683697" y="5334241"/>
              <a:ext cx="1676" cy="3368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6755887" y="4633368"/>
              <a:ext cx="1872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+mn-lt"/>
                </a:rPr>
                <a:t>Miss distance</a:t>
              </a:r>
            </a:p>
          </p:txBody>
        </p:sp>
        <p:sp>
          <p:nvSpPr>
            <p:cNvPr id="66" name="Arc 65"/>
            <p:cNvSpPr/>
            <p:nvPr/>
          </p:nvSpPr>
          <p:spPr bwMode="auto">
            <a:xfrm>
              <a:off x="1219592" y="4780757"/>
              <a:ext cx="6886015" cy="2119251"/>
            </a:xfrm>
            <a:prstGeom prst="arc">
              <a:avLst>
                <a:gd name="adj1" fmla="val 11344643"/>
                <a:gd name="adj2" fmla="val 21026299"/>
              </a:avLst>
            </a:prstGeom>
            <a:noFill/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44135" flipV="1">
              <a:off x="3741126" y="4277234"/>
              <a:ext cx="927394" cy="927394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 bwMode="auto">
            <a:xfrm>
              <a:off x="7827643" y="6398895"/>
              <a:ext cx="585216" cy="45910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83948"/>
              </p:ext>
            </p:extLst>
          </p:nvPr>
        </p:nvGraphicFramePr>
        <p:xfrm>
          <a:off x="1828800" y="1139273"/>
          <a:ext cx="5486400" cy="2987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/>
                <a:gridCol w="1828800"/>
                <a:gridCol w="18288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Response</a:t>
                      </a:r>
                      <a:endParaRPr lang="en-US" sz="2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Factors</a:t>
                      </a:r>
                      <a:endParaRPr lang="en-US" sz="2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Levels</a:t>
                      </a:r>
                      <a:endParaRPr lang="en-US" sz="2200" dirty="0"/>
                    </a:p>
                  </a:txBody>
                  <a:tcPr marL="45720" marR="45720" marT="0" marB="0" anchor="ctr"/>
                </a:tc>
              </a:tr>
              <a:tr h="36576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Miss distance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from center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Range</a:t>
                      </a:r>
                      <a:r>
                        <a:rPr lang="en-US" sz="2400" dirty="0" smtClean="0"/>
                        <a:t> from target</a:t>
                      </a:r>
                      <a:endParaRPr lang="en-US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m</a:t>
                      </a:r>
                      <a:endParaRPr lang="en-US" sz="2400" dirty="0"/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</a:t>
                      </a:r>
                      <a:endParaRPr lang="en-US" sz="2400" dirty="0"/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m</a:t>
                      </a:r>
                      <a:endParaRPr lang="en-US" sz="2400" dirty="0"/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Angle</a:t>
                      </a:r>
                      <a:r>
                        <a:rPr lang="en-US" sz="2400" dirty="0" smtClean="0"/>
                        <a:t> of shot</a:t>
                      </a:r>
                      <a:endParaRPr lang="en-US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15°</a:t>
                      </a:r>
                      <a:endParaRPr lang="en-US" sz="2400" dirty="0"/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30°</a:t>
                      </a:r>
                      <a:endParaRPr lang="en-US" sz="2400" dirty="0"/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45°</a:t>
                      </a:r>
                      <a:endParaRPr lang="en-US" sz="2400" dirty="0"/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60°</a:t>
                      </a:r>
                      <a:endParaRPr lang="en-US" sz="2400" dirty="0"/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580"/>
            <a:ext cx="9144000" cy="523220"/>
          </a:xfrm>
        </p:spPr>
        <p:txBody>
          <a:bodyPr/>
          <a:lstStyle/>
          <a:p>
            <a:pPr algn="ctr"/>
            <a:r>
              <a:rPr lang="en-US" dirty="0" smtClean="0"/>
              <a:t>Lets walk through JEDIS for this example </a:t>
            </a:r>
            <a:r>
              <a:rPr lang="en-US" dirty="0"/>
              <a:t>archery </a:t>
            </a:r>
            <a:r>
              <a:rPr lang="en-US" dirty="0" smtClean="0"/>
              <a:t>DOE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9833" y="779169"/>
            <a:ext cx="8664335" cy="6007453"/>
            <a:chOff x="103602" y="779169"/>
            <a:chExt cx="8664335" cy="6007453"/>
          </a:xfrm>
        </p:grpSpPr>
        <p:grpSp>
          <p:nvGrpSpPr>
            <p:cNvPr id="6" name="Group 5"/>
            <p:cNvGrpSpPr/>
            <p:nvPr/>
          </p:nvGrpSpPr>
          <p:grpSpPr>
            <a:xfrm>
              <a:off x="4353865" y="779169"/>
              <a:ext cx="4414072" cy="6007453"/>
              <a:chOff x="4353865" y="779169"/>
              <a:chExt cx="4414072" cy="6007453"/>
            </a:xfrm>
          </p:grpSpPr>
          <p:pic>
            <p:nvPicPr>
              <p:cNvPr id="1026" name="Picture 2" descr="C:\Users\jsheldon\AppData\Local\Temp\1\SNAGHTML19255c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3865" y="779169"/>
                <a:ext cx="2893546" cy="1560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jsheldon\AppData\Local\Temp\1\SNAGHTML1a1722b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3865" y="2502649"/>
                <a:ext cx="3677466" cy="21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jsheldon\AppData\Local\Temp\1\SNAGHTML1a37e3c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3865" y="4862129"/>
                <a:ext cx="4414072" cy="1924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103602" y="906739"/>
              <a:ext cx="3982262" cy="553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0" baseline="0">
                  <a:solidFill>
                    <a:srgbClr val="000000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  <a:lvl2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2pPr>
              <a:lvl3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3pPr>
              <a:lvl4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4pPr>
              <a:lvl5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5pPr>
              <a:lvl6pPr marL="45718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6pPr>
              <a:lvl7pPr marL="914377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7pPr>
              <a:lvl8pPr marL="1371566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8pPr>
              <a:lvl9pPr marL="1828754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u="sng" kern="0" dirty="0" smtClean="0">
                  <a:latin typeface="+mn-lt"/>
                </a:rPr>
                <a:t>Step 1</a:t>
              </a:r>
            </a:p>
            <a:p>
              <a:pPr algn="ctr"/>
              <a:r>
                <a:rPr lang="en-US" sz="2400" kern="0" dirty="0" smtClean="0">
                  <a:latin typeface="+mn-lt"/>
                </a:rPr>
                <a:t>Open JEDIS and choose</a:t>
              </a:r>
              <a:br>
                <a:rPr lang="en-US" sz="2400" kern="0" dirty="0" smtClean="0">
                  <a:latin typeface="+mn-lt"/>
                </a:rPr>
              </a:br>
              <a:r>
                <a:rPr lang="en-US" sz="2400" kern="0" dirty="0" smtClean="0">
                  <a:latin typeface="+mn-lt"/>
                </a:rPr>
                <a:t>“Make Full Factorial Design”</a:t>
              </a:r>
            </a:p>
            <a:p>
              <a:pPr algn="ctr"/>
              <a:endParaRPr lang="en-US" sz="2400" kern="0" dirty="0" smtClean="0">
                <a:latin typeface="+mn-lt"/>
              </a:endParaRPr>
            </a:p>
            <a:p>
              <a:pPr algn="ctr"/>
              <a:endParaRPr lang="en-US" sz="2400" kern="0" dirty="0" smtClean="0">
                <a:latin typeface="+mn-lt"/>
              </a:endParaRPr>
            </a:p>
            <a:p>
              <a:pPr algn="ctr"/>
              <a:endParaRPr lang="en-US" sz="1600" kern="0" dirty="0" smtClean="0">
                <a:latin typeface="+mn-lt"/>
              </a:endParaRPr>
            </a:p>
            <a:p>
              <a:pPr algn="ctr"/>
              <a:r>
                <a:rPr lang="en-US" sz="2400" u="sng" kern="0" dirty="0" smtClean="0">
                  <a:latin typeface="+mn-lt"/>
                </a:rPr>
                <a:t>Step 2</a:t>
              </a:r>
            </a:p>
            <a:p>
              <a:pPr algn="ctr"/>
              <a:r>
                <a:rPr lang="en-US" sz="2400" kern="0" dirty="0" smtClean="0">
                  <a:latin typeface="+mn-lt"/>
                </a:rPr>
                <a:t>Construct </a:t>
              </a:r>
              <a:r>
                <a:rPr lang="en-US" sz="2400" kern="0" dirty="0">
                  <a:latin typeface="+mn-lt"/>
                </a:rPr>
                <a:t>DOE by adding factors and levels as normal in </a:t>
              </a:r>
              <a:r>
                <a:rPr lang="en-US" sz="2400" kern="0" dirty="0" smtClean="0">
                  <a:latin typeface="+mn-lt"/>
                </a:rPr>
                <a:t>JMP</a:t>
              </a:r>
            </a:p>
            <a:p>
              <a:pPr algn="ctr"/>
              <a:endParaRPr lang="en-US" sz="2400" kern="0" dirty="0" smtClean="0">
                <a:latin typeface="+mn-lt"/>
              </a:endParaRPr>
            </a:p>
            <a:p>
              <a:pPr algn="ctr"/>
              <a:endParaRPr lang="en-US" sz="2400" kern="0" dirty="0" smtClean="0">
                <a:latin typeface="+mn-lt"/>
              </a:endParaRPr>
            </a:p>
            <a:p>
              <a:pPr algn="ctr"/>
              <a:endParaRPr lang="en-US" sz="2400" kern="0" dirty="0" smtClean="0">
                <a:latin typeface="+mn-lt"/>
              </a:endParaRPr>
            </a:p>
            <a:p>
              <a:pPr algn="ctr"/>
              <a:r>
                <a:rPr lang="en-US" sz="2400" u="sng" kern="0" dirty="0" smtClean="0">
                  <a:latin typeface="+mn-lt"/>
                </a:rPr>
                <a:t>Step 3</a:t>
              </a:r>
            </a:p>
            <a:p>
              <a:pPr algn="ctr"/>
              <a:r>
                <a:rPr lang="en-US" sz="2400" kern="0" dirty="0" smtClean="0">
                  <a:latin typeface="+mn-lt"/>
                </a:rPr>
                <a:t>Specify ranges for </a:t>
              </a:r>
              <a:r>
                <a:rPr lang="en-US" sz="2400" kern="0" dirty="0">
                  <a:latin typeface="+mn-lt"/>
                </a:rPr>
                <a:t>parameters </a:t>
              </a:r>
              <a:r>
                <a:rPr lang="en-US" sz="2400" kern="0" dirty="0" smtClean="0">
                  <a:latin typeface="+mn-lt"/>
                </a:rPr>
                <a:t>and then let JEDIS run</a:t>
              </a:r>
              <a:endParaRPr lang="en-US" sz="2400" kern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pPr algn="ctr"/>
            <a:r>
              <a:rPr lang="en-US" dirty="0" smtClean="0"/>
              <a:t>Video demo of JEDIS for archery DOE, in real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B5AEB-BBEE-46D5-9CD5-124E7DDBB810}" type="slidenum">
              <a:rPr lang="en-US" smtClean="0"/>
              <a:t>8</a:t>
            </a:fld>
            <a:endParaRPr lang="en-US"/>
          </a:p>
        </p:txBody>
      </p:sp>
      <p:pic>
        <p:nvPicPr>
          <p:cNvPr id="10" name="JEDIS_walkthroug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967" y="914140"/>
            <a:ext cx="7210066" cy="5620841"/>
          </a:xfrm>
        </p:spPr>
      </p:pic>
      <p:grpSp>
        <p:nvGrpSpPr>
          <p:cNvPr id="6" name="Group 5"/>
          <p:cNvGrpSpPr/>
          <p:nvPr/>
        </p:nvGrpSpPr>
        <p:grpSpPr>
          <a:xfrm>
            <a:off x="0" y="5425847"/>
            <a:ext cx="9144000" cy="1153753"/>
            <a:chOff x="-5804" y="5656578"/>
            <a:chExt cx="9144000" cy="11537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4" y="5656578"/>
              <a:ext cx="597544" cy="11537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06" y="6044579"/>
              <a:ext cx="957190" cy="765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7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ottom Bar">
  <a:themeElements>
    <a:clrScheme name="IDA Navy Blue">
      <a:dk1>
        <a:srgbClr val="000000"/>
      </a:dk1>
      <a:lt1>
        <a:srgbClr val="FFFFFF"/>
      </a:lt1>
      <a:dk2>
        <a:srgbClr val="1B080A"/>
      </a:dk2>
      <a:lt2>
        <a:srgbClr val="F4F0EF"/>
      </a:lt2>
      <a:accent1>
        <a:srgbClr val="5F6B9F"/>
      </a:accent1>
      <a:accent2>
        <a:srgbClr val="92D050"/>
      </a:accent2>
      <a:accent3>
        <a:srgbClr val="980131"/>
      </a:accent3>
      <a:accent4>
        <a:srgbClr val="F5C02B"/>
      </a:accent4>
      <a:accent5>
        <a:srgbClr val="E89434"/>
      </a:accent5>
      <a:accent6>
        <a:srgbClr val="DC8FA6"/>
      </a:accent6>
      <a:hlink>
        <a:srgbClr val="00B0F0"/>
      </a:hlink>
      <a:folHlink>
        <a:srgbClr val="A6A6A6"/>
      </a:folHlink>
    </a:clrScheme>
    <a:fontScheme name="JPS Huff-like">
      <a:majorFont>
        <a:latin typeface="Franklin Gothic Medium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000"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UFF_JPS_UNC.potx" id="{5D2C8258-FA45-43BA-ABCC-F2D05AAE09BF}" vid="{EB6A55A6-9CE3-4D03-887E-93210D50F0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HUFF_JPS_UNC</Template>
  <TotalTime>4926</TotalTime>
  <Words>980</Words>
  <Application>Microsoft Office PowerPoint</Application>
  <PresentationFormat>On-screen Show (4:3)</PresentationFormat>
  <Paragraphs>225</Paragraphs>
  <Slides>36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Bottom Bar</vt:lpstr>
      <vt:lpstr>JEDIS JMP Experimental Design Iterative Solver</vt:lpstr>
      <vt:lpstr>What is JEDIS?</vt:lpstr>
      <vt:lpstr>JEDIS simplifies answering questions like the following:</vt:lpstr>
      <vt:lpstr>Traditional DOE methods require iterative estimation to size a design for a specific power</vt:lpstr>
      <vt:lpstr>JEDIS iterates through designs for you</vt:lpstr>
      <vt:lpstr>Consider this motivational problem:</vt:lpstr>
      <vt:lpstr>The first step for all DOEs is defining factors and levels</vt:lpstr>
      <vt:lpstr>Lets walk through JEDIS for this example archery DOE </vt:lpstr>
      <vt:lpstr>Video demo of JEDIS for archery DOE, in real time</vt:lpstr>
      <vt:lpstr>Recall our original motivation for JEDIS:</vt:lpstr>
      <vt:lpstr>For this example, 90% power across all factors is possible at 80% confidence with 132 shots for a SNR of 1</vt:lpstr>
      <vt:lpstr>Lets explore the default JEDIS plot and some other plotting options available to you in JMP</vt:lpstr>
      <vt:lpstr>JEDIS (Light) also works for pre-made designs</vt:lpstr>
      <vt:lpstr>JEDIS Light follows the same general procedure as JEDIS</vt:lpstr>
      <vt:lpstr>Wrap up: JEDIS is an easy to use tool for DOE automation</vt:lpstr>
      <vt:lpstr>Step-by-step instructions and detailed documentation accessible from JEDIS main menu</vt:lpstr>
      <vt:lpstr>PowerPoint Presentation</vt:lpstr>
      <vt:lpstr>PowerPoint Presentation</vt:lpstr>
      <vt:lpstr>PowerPoint Presentation</vt:lpstr>
      <vt:lpstr>Step 1: Select JEDIS from JMP Add-Ins menu*</vt:lpstr>
      <vt:lpstr>Step 3: Follow normal JMP procedures to set up DOE</vt:lpstr>
      <vt:lpstr>Step 4: Specify parameters for power calculations</vt:lpstr>
      <vt:lpstr>Step 5: After running, view and save results</vt:lpstr>
      <vt:lpstr>Step 6: Now you have your data – explore as you please!</vt:lpstr>
      <vt:lpstr>PowerPoint Presentation</vt:lpstr>
      <vt:lpstr>Step 1: Open your design table in JMP</vt:lpstr>
      <vt:lpstr>Step 2: Run JEDIS Light from JMP Add-Ins menu</vt:lpstr>
      <vt:lpstr>Step 4: Specify the model, add interactions if desired</vt:lpstr>
      <vt:lpstr>Step 5: View and save results, just like in JEDIS</vt:lpstr>
      <vt:lpstr>PowerPoint Presentation</vt:lpstr>
      <vt:lpstr>JEDIS add-in menu advanced options</vt:lpstr>
      <vt:lpstr>JEDIS parameter advanced options </vt:lpstr>
      <vt:lpstr>How to save a DOE script in JMP in three clicks</vt:lpstr>
      <vt:lpstr>Notes about saving scripts</vt:lpstr>
      <vt:lpstr>How to change JMP’s custom design optimality criterion</vt:lpstr>
      <vt:lpstr>How to install the JEDIS JMP Add-In</vt:lpstr>
    </vt:vector>
  </TitlesOfParts>
  <Company>IDA Employee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JEDIS JMP Experimental Design Iterative Solver</dc:title>
  <dc:creator>Sheldon, Jason</dc:creator>
  <cp:lastModifiedBy>Sheldon, Jason</cp:lastModifiedBy>
  <cp:revision>291</cp:revision>
  <dcterms:created xsi:type="dcterms:W3CDTF">2017-07-12T13:54:43Z</dcterms:created>
  <dcterms:modified xsi:type="dcterms:W3CDTF">2018-03-05T23:04:06Z</dcterms:modified>
</cp:coreProperties>
</file>