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269" r:id="rId6"/>
    <p:sldId id="279" r:id="rId7"/>
    <p:sldId id="292" r:id="rId8"/>
    <p:sldId id="272" r:id="rId9"/>
    <p:sldId id="290" r:id="rId10"/>
    <p:sldId id="276" r:id="rId11"/>
    <p:sldId id="271" r:id="rId12"/>
    <p:sldId id="273" r:id="rId13"/>
    <p:sldId id="274" r:id="rId14"/>
    <p:sldId id="275" r:id="rId15"/>
    <p:sldId id="278" r:id="rId16"/>
    <p:sldId id="281" r:id="rId17"/>
    <p:sldId id="291" r:id="rId18"/>
    <p:sldId id="284" r:id="rId19"/>
    <p:sldId id="283" r:id="rId20"/>
    <p:sldId id="277" r:id="rId21"/>
    <p:sldId id="285" r:id="rId22"/>
    <p:sldId id="282" r:id="rId23"/>
    <p:sldId id="287" r:id="rId24"/>
    <p:sldId id="289" r:id="rId25"/>
    <p:sldId id="28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30"/>
    <a:srgbClr val="82786F"/>
    <a:srgbClr val="3E6682"/>
    <a:srgbClr val="F9C931"/>
    <a:srgbClr val="004877"/>
    <a:srgbClr val="F5A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2" autoAdjust="0"/>
    <p:restoredTop sz="91334" autoAdjust="0"/>
  </p:normalViewPr>
  <p:slideViewPr>
    <p:cSldViewPr snapToGrid="0">
      <p:cViewPr varScale="1">
        <p:scale>
          <a:sx n="97" d="100"/>
          <a:sy n="97" d="100"/>
        </p:scale>
        <p:origin x="2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3DB4-2B39-4743-B621-200BE17E36B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3C5C-69AE-47FC-93A6-4DCFCC4E3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2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3C5C-69AE-47FC-93A6-4DCFCC4E3A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7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small. First add a single tab for the plot and make sure it runs.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3C5C-69AE-47FC-93A6-4DCFCC4E3A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698" y="274638"/>
            <a:ext cx="65441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</a:t>
            </a:r>
            <a:fld id="{447C2784-1EF7-486D-B421-B207EB582A5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</a:t>
            </a:r>
            <a:fld id="{E2324FC3-31E0-41F8-88DD-5B84450FFD2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3" y="274638"/>
            <a:ext cx="657139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</a:t>
            </a:r>
            <a:fld id="{C40D6AA4-21E4-4CEE-8365-8502181F30E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3" y="274638"/>
            <a:ext cx="657139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</a:t>
            </a:r>
            <a:fld id="{A376B8CD-D165-4AE9-8739-0AEF8E26BBC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3" y="274638"/>
            <a:ext cx="657139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</a:t>
            </a:r>
            <a:fld id="{1513773E-1FBA-4603-8FE7-20A4824CBD5E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</a:t>
            </a:r>
            <a:fld id="{50800D28-396E-42D5-9D5E-14B8CE595EF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</a:t>
            </a:r>
            <a:fld id="{C2CD42A1-0BB5-436C-998C-94FA23BCD82E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</a:t>
            </a:r>
            <a:fld id="{CA562143-AD37-4146-A0B4-706030D1E31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SARMY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5669" y="267593"/>
            <a:ext cx="1035096" cy="1207613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92" y="567313"/>
            <a:ext cx="603504" cy="603504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18782" y="373101"/>
            <a:ext cx="8255" cy="1043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90" y="567313"/>
            <a:ext cx="603504" cy="6035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" y="6627813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E84EF992-0480-4283-B621-1CDCD196EF9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54250" y="6630988"/>
            <a:ext cx="2133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278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None/>
        <a:defRPr sz="3200">
          <a:solidFill>
            <a:srgbClr val="82786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 Narrow" pitchFamily="34" charset="0"/>
        <a:buChar char="―"/>
        <a:defRPr sz="2800">
          <a:solidFill>
            <a:srgbClr val="82786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2786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 Narrow" pitchFamily="34" charset="0"/>
        <a:buChar char="–"/>
        <a:defRPr sz="2000">
          <a:solidFill>
            <a:srgbClr val="82786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 Narrow" pitchFamily="34" charset="0"/>
        <a:buChar char="»"/>
        <a:defRPr sz="2000">
          <a:solidFill>
            <a:srgbClr val="82786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hiny.rstudio.com/gallery/widget-gallery.htm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ec-doe.shinyapps.io/Likert_plots/" TargetMode="External"/><Relationship Id="rId2" Type="http://schemas.openxmlformats.org/officeDocument/2006/relationships/hyperlink" Target="https://aec-doe.shinyapps.io/Reliability_Quick_Calculation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studio.github.io/shinydashboard/" TargetMode="External"/><Relationship Id="rId7" Type="http://schemas.openxmlformats.org/officeDocument/2006/relationships/hyperlink" Target="https://shiny.rstudio.com/" TargetMode="External"/><Relationship Id="rId2" Type="http://schemas.openxmlformats.org/officeDocument/2006/relationships/hyperlink" Target="http://rmarkdown.rstudio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daattali/shinyjs/blob/master/README.md" TargetMode="External"/><Relationship Id="rId5" Type="http://schemas.openxmlformats.org/officeDocument/2006/relationships/hyperlink" Target="http://www.htmlwidgets.org/" TargetMode="External"/><Relationship Id="rId4" Type="http://schemas.openxmlformats.org/officeDocument/2006/relationships/hyperlink" Target="http://rstudio.github.io/shinytheme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hiny.rstudio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26274" y="2410491"/>
            <a:ext cx="6400802" cy="1498868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U.S. ARMY EVALUATION CENTER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74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08338" y="3064292"/>
            <a:ext cx="7225728" cy="13716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b="1" dirty="0">
                <a:solidFill>
                  <a:schemeClr val="tx1"/>
                </a:solidFill>
              </a:rPr>
              <a:t>Creating Shiny Apps in R for Sharing Automated Statistical </a:t>
            </a:r>
            <a:r>
              <a:rPr lang="en-US" b="1" dirty="0" smtClean="0">
                <a:solidFill>
                  <a:schemeClr val="tx1"/>
                </a:solidFill>
              </a:rPr>
              <a:t>Products</a:t>
            </a:r>
          </a:p>
          <a:p>
            <a:pPr marL="0" indent="0"/>
            <a:r>
              <a:rPr lang="en-US" sz="2000" b="1" dirty="0" smtClean="0">
                <a:solidFill>
                  <a:schemeClr val="tx1"/>
                </a:solidFill>
                <a:ea typeface="ＭＳ Ｐゴシック" pitchFamily="34" charset="-128"/>
              </a:rPr>
              <a:t>Randy </a:t>
            </a:r>
            <a:r>
              <a:rPr lang="en-US" sz="2000" b="1" dirty="0" smtClean="0">
                <a:solidFill>
                  <a:schemeClr val="tx1"/>
                </a:solidFill>
                <a:ea typeface="ＭＳ Ｐゴシック" pitchFamily="34" charset="-128"/>
              </a:rPr>
              <a:t>Griffiths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Shiny app?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10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849100" y="2197258"/>
            <a:ext cx="2866181" cy="1323182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Host Server running 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5799" y="2283619"/>
            <a:ext cx="2346960" cy="1150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Client Web-browser (UI)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390" y="3778886"/>
            <a:ext cx="3729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Receives </a:t>
            </a:r>
            <a:r>
              <a:rPr lang="en-US" sz="2800" dirty="0">
                <a:latin typeface="+mn-lt"/>
              </a:rPr>
              <a:t>input from </a:t>
            </a:r>
            <a:r>
              <a:rPr lang="en-US" sz="2800" dirty="0" smtClean="0">
                <a:latin typeface="+mn-lt"/>
              </a:rPr>
              <a:t>UI </a:t>
            </a:r>
            <a:r>
              <a:rPr lang="en-US" sz="2800" dirty="0">
                <a:latin typeface="+mn-lt"/>
              </a:rPr>
              <a:t>for </a:t>
            </a:r>
            <a:r>
              <a:rPr lang="en-US" sz="2800" dirty="0" smtClean="0">
                <a:latin typeface="+mn-lt"/>
              </a:rPr>
              <a:t>computing</a:t>
            </a:r>
            <a:r>
              <a:rPr lang="en-US" sz="2800" dirty="0">
                <a:latin typeface="+mn-lt"/>
              </a:rPr>
              <a:t> (math, plots, etc.)</a:t>
            </a:r>
          </a:p>
          <a:p>
            <a:r>
              <a:rPr lang="en-US" sz="2800" dirty="0" smtClean="0">
                <a:latin typeface="+mn-lt"/>
              </a:rPr>
              <a:t>Creates objects and sends specified output to the UI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4640" y="3789363"/>
            <a:ext cx="3312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Collects input from UI and sends to server for computing</a:t>
            </a:r>
          </a:p>
          <a:p>
            <a:r>
              <a:rPr lang="en-US" sz="2800" dirty="0" smtClean="0">
                <a:latin typeface="+mn-lt"/>
              </a:rPr>
              <a:t>Receives </a:t>
            </a:r>
            <a:r>
              <a:rPr lang="en-US" sz="2800" dirty="0">
                <a:latin typeface="+mn-lt"/>
              </a:rPr>
              <a:t>output from </a:t>
            </a:r>
            <a:r>
              <a:rPr lang="en-US" sz="2800" dirty="0" smtClean="0">
                <a:latin typeface="+mn-lt"/>
              </a:rPr>
              <a:t>server for display</a:t>
            </a:r>
            <a:endParaRPr lang="en-US" sz="2800" dirty="0">
              <a:latin typeface="+mn-lt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4074161" y="2584529"/>
            <a:ext cx="1300479" cy="5486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70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06176" y="5609063"/>
            <a:ext cx="2069801" cy="1103971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How </a:t>
            </a:r>
            <a:r>
              <a:rPr lang="en-US" dirty="0" smtClean="0">
                <a:cs typeface="Times New Roman" pitchFamily="18" charset="0"/>
              </a:rPr>
              <a:t>to make a Shiny app</a:t>
            </a:r>
            <a:br>
              <a:rPr lang="en-US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UI </a:t>
            </a:r>
            <a:r>
              <a:rPr lang="en-US" sz="3200" dirty="0" smtClean="0">
                <a:cs typeface="Times New Roman" pitchFamily="18" charset="0"/>
              </a:rPr>
              <a:t>Page Layout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shinyUI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wraps the UI content</a:t>
            </a: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fluidPage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is the most flexible page layout</a:t>
            </a:r>
          </a:p>
          <a:p>
            <a:pPr lvl="1"/>
            <a:r>
              <a:rPr lang="en-US" dirty="0" smtClean="0"/>
              <a:t>You can split your “page”, or UI, into rows which can have columns</a:t>
            </a:r>
          </a:p>
          <a:p>
            <a:pPr lvl="1"/>
            <a:r>
              <a:rPr lang="en-US" dirty="0" smtClean="0"/>
              <a:t>I’ve never needed more rows than I was allowed</a:t>
            </a:r>
          </a:p>
          <a:p>
            <a:pPr lvl="1"/>
            <a:r>
              <a:rPr lang="en-US" dirty="0" smtClean="0"/>
              <a:t>Column widths are defined on a 12 point scale within a row</a:t>
            </a:r>
          </a:p>
          <a:p>
            <a:pPr lvl="1"/>
            <a:r>
              <a:rPr lang="en-US" dirty="0" smtClean="0"/>
              <a:t>Actual width will be scaled dynamically to fill the browser’s width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11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956239" y="5691902"/>
            <a:ext cx="1794162" cy="935911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Host Server running 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1453" y="5735083"/>
            <a:ext cx="1338385" cy="849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Client Web-browser (UI)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6875977" y="5987538"/>
            <a:ext cx="579900" cy="29618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652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06176" y="5609063"/>
            <a:ext cx="2069801" cy="1103971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How </a:t>
            </a:r>
            <a:r>
              <a:rPr lang="en-US" dirty="0" smtClean="0">
                <a:cs typeface="Times New Roman" pitchFamily="18" charset="0"/>
              </a:rPr>
              <a:t>to make a Shiny app</a:t>
            </a:r>
            <a:br>
              <a:rPr lang="en-US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UI </a:t>
            </a:r>
            <a:r>
              <a:rPr lang="en-US" sz="3200" dirty="0" smtClean="0">
                <a:cs typeface="Times New Roman" pitchFamily="18" charset="0"/>
              </a:rPr>
              <a:t>Page Layout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12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39"/>
          <a:stretch/>
        </p:blipFill>
        <p:spPr>
          <a:xfrm>
            <a:off x="503981" y="2744202"/>
            <a:ext cx="3373537" cy="339749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32" y="1599922"/>
            <a:ext cx="5889224" cy="2660742"/>
          </a:xfrm>
        </p:spPr>
      </p:pic>
      <p:sp>
        <p:nvSpPr>
          <p:cNvPr id="7" name="Cloud 6"/>
          <p:cNvSpPr/>
          <p:nvPr/>
        </p:nvSpPr>
        <p:spPr>
          <a:xfrm>
            <a:off x="4956239" y="5691902"/>
            <a:ext cx="1794162" cy="935911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Host Server running 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1453" y="5735083"/>
            <a:ext cx="1338385" cy="849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Client Web-browser (UI)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6875977" y="5987538"/>
            <a:ext cx="579900" cy="29618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072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359805" y="5714274"/>
            <a:ext cx="1742520" cy="1103971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How </a:t>
            </a:r>
            <a:r>
              <a:rPr lang="en-US" dirty="0" smtClean="0">
                <a:cs typeface="Times New Roman" pitchFamily="18" charset="0"/>
              </a:rPr>
              <a:t>to make a Shiny app</a:t>
            </a:r>
            <a:br>
              <a:rPr lang="en-US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UI </a:t>
            </a:r>
            <a:r>
              <a:rPr lang="en-US" sz="3200" dirty="0" smtClean="0">
                <a:cs typeface="Times New Roman" pitchFamily="18" charset="0"/>
              </a:rPr>
              <a:t>Page Layout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UI sends objects to the server via a list called “input”</a:t>
            </a:r>
          </a:p>
          <a:p>
            <a:r>
              <a:rPr lang="en-US" dirty="0" smtClean="0"/>
              <a:t>Shiny has many functions that create objects automatically and adds them to the input list which can be called on by the server as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input$name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The </a:t>
            </a:r>
            <a:r>
              <a:rPr lang="en-US" dirty="0"/>
              <a:t>widgets page has many useful examples</a:t>
            </a:r>
          </a:p>
          <a:p>
            <a:pPr lvl="1"/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sliderInput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(“name”, …)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radioButtons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(“name”, …)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fileInput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(“name”, …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numericInput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(“name”, …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13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956239" y="5822532"/>
            <a:ext cx="1794162" cy="935911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Host Server running 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1453" y="5865713"/>
            <a:ext cx="1338385" cy="849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Client Web-browser (UI)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6875977" y="6118168"/>
            <a:ext cx="579900" cy="29618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410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359805" y="5602764"/>
            <a:ext cx="1742520" cy="1103971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How to make a Shiny </a:t>
            </a:r>
            <a:r>
              <a:rPr lang="en-US" dirty="0" smtClean="0">
                <a:cs typeface="Times New Roman" pitchFamily="18" charset="0"/>
              </a:rPr>
              <a:t>app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Server receives UI input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387339"/>
          </a:xfrm>
        </p:spPr>
        <p:txBody>
          <a:bodyPr>
            <a:normAutofit fontScale="92500"/>
          </a:bodyPr>
          <a:lstStyle/>
          <a:p>
            <a:r>
              <a:rPr lang="en-US" sz="3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shinyServer</a:t>
            </a:r>
            <a:r>
              <a:rPr lang="en-US" sz="3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600" dirty="0" smtClean="0">
                <a:cs typeface="Courier New" panose="02070309020205020404" pitchFamily="49" charset="0"/>
              </a:rPr>
              <a:t> </a:t>
            </a:r>
            <a:r>
              <a:rPr lang="en-US" dirty="0" smtClean="0"/>
              <a:t>includes the </a:t>
            </a:r>
            <a:r>
              <a:rPr lang="en-US" dirty="0"/>
              <a:t>content </a:t>
            </a:r>
            <a:r>
              <a:rPr lang="en-US" dirty="0" smtClean="0"/>
              <a:t>sent to the UI </a:t>
            </a:r>
            <a:r>
              <a:rPr lang="en-US" dirty="0"/>
              <a:t>and </a:t>
            </a:r>
            <a:r>
              <a:rPr lang="en-US" dirty="0" smtClean="0"/>
              <a:t>accepts a function as the argument. It is typically used with a function which takes two parameters: lists named input and output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shinyServer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(function(input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output){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code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})</a:t>
            </a:r>
            <a:endParaRPr lang="en-US" sz="2400" dirty="0"/>
          </a:p>
          <a:p>
            <a:r>
              <a:rPr lang="en-US" dirty="0" smtClean="0"/>
              <a:t>Defining new output elements to be sent to UI is done by </a:t>
            </a:r>
          </a:p>
          <a:p>
            <a:pPr lvl="1"/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output$name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&lt;- stuff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956239" y="5691902"/>
            <a:ext cx="1794162" cy="935911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Host Server running 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1453" y="5735083"/>
            <a:ext cx="1338385" cy="849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Client Web-browser (UI)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6875977" y="5987538"/>
            <a:ext cx="579900" cy="29618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857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359805" y="5602764"/>
            <a:ext cx="1742520" cy="1103971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How </a:t>
            </a:r>
            <a:r>
              <a:rPr lang="en-US" dirty="0" smtClean="0">
                <a:cs typeface="Times New Roman" pitchFamily="18" charset="0"/>
              </a:rPr>
              <a:t>to make a Shiny app</a:t>
            </a:r>
            <a:br>
              <a:rPr lang="en-US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Server using input from UI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Functions we will use to output results to UI include</a:t>
            </a:r>
          </a:p>
          <a:p>
            <a:pPr lvl="1"/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ouput$plotName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renderPlot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({})</a:t>
            </a:r>
          </a:p>
          <a:p>
            <a:pPr lvl="1"/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output$tableName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renderTable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({})</a:t>
            </a:r>
          </a:p>
          <a:p>
            <a:pPr lvl="1"/>
            <a:endParaRPr lang="en-US" dirty="0" smtClean="0">
              <a:cs typeface="Courier New" panose="02070309020205020404" pitchFamily="49" charset="0"/>
            </a:endParaRPr>
          </a:p>
          <a:p>
            <a:pPr lvl="1"/>
            <a:endParaRPr lang="en-US" dirty="0" smtClean="0"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15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956239" y="5691902"/>
            <a:ext cx="1794162" cy="935911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Host Server running 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1453" y="5735083"/>
            <a:ext cx="1338385" cy="849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Client Web-browser (UI)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6875977" y="5987538"/>
            <a:ext cx="579900" cy="29618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099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06176" y="5602764"/>
            <a:ext cx="4296149" cy="1103971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How </a:t>
            </a:r>
            <a:r>
              <a:rPr lang="en-US" dirty="0" smtClean="0">
                <a:cs typeface="Times New Roman" pitchFamily="18" charset="0"/>
              </a:rPr>
              <a:t>to make a Shiny app</a:t>
            </a:r>
            <a:br>
              <a:rPr lang="en-US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Getting started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4076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R-Studio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Open new shiny Web App file to see an app structure</a:t>
            </a:r>
          </a:p>
          <a:p>
            <a:pPr lvl="1"/>
            <a:r>
              <a:rPr lang="en-US" dirty="0" smtClean="0"/>
              <a:t> Easier to develop apps using separate </a:t>
            </a:r>
            <a:r>
              <a:rPr lang="en-US" dirty="0" err="1" smtClean="0"/>
              <a:t>ui</a:t>
            </a:r>
            <a:r>
              <a:rPr lang="en-US" dirty="0" smtClean="0"/>
              <a:t> and server files (choose that option)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ui.R</a:t>
            </a:r>
            <a:r>
              <a:rPr lang="en-US" dirty="0" smtClean="0"/>
              <a:t> structures the html file based on layout functions and receives objects from </a:t>
            </a:r>
            <a:r>
              <a:rPr lang="en-US" dirty="0" err="1" smtClean="0"/>
              <a:t>server.R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server.R</a:t>
            </a:r>
            <a:r>
              <a:rPr lang="en-US" dirty="0" smtClean="0"/>
              <a:t> does the “R stuff” and receives objects from </a:t>
            </a:r>
            <a:r>
              <a:rPr lang="en-US" dirty="0" err="1" smtClean="0"/>
              <a:t>ui.R</a:t>
            </a:r>
            <a:r>
              <a:rPr lang="en-US" dirty="0" smtClean="0"/>
              <a:t> (user inputs)</a:t>
            </a:r>
          </a:p>
          <a:p>
            <a:pPr lvl="1"/>
            <a:r>
              <a:rPr lang="en-US" dirty="0" smtClean="0"/>
              <a:t> Passing objects between server and </a:t>
            </a:r>
            <a:r>
              <a:rPr lang="en-US" dirty="0" err="1" smtClean="0"/>
              <a:t>ui</a:t>
            </a:r>
            <a:r>
              <a:rPr lang="en-US" dirty="0" smtClean="0"/>
              <a:t> creates an interactive web app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16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41" y="1417638"/>
            <a:ext cx="1714739" cy="318179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4956239" y="5691902"/>
            <a:ext cx="1794162" cy="935911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Host Server running 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1453" y="5735083"/>
            <a:ext cx="1338385" cy="849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Client Web-browser (UI)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6875977" y="5987538"/>
            <a:ext cx="579900" cy="29618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23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06176" y="5602764"/>
            <a:ext cx="4296149" cy="1103971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How </a:t>
            </a:r>
            <a:r>
              <a:rPr lang="en-US" dirty="0" smtClean="0">
                <a:cs typeface="Times New Roman" pitchFamily="18" charset="0"/>
              </a:rPr>
              <a:t>to make a Shiny app</a:t>
            </a:r>
            <a:br>
              <a:rPr lang="en-US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Getting started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Add user options to the first column</a:t>
            </a:r>
          </a:p>
          <a:p>
            <a:pPr lvl="1"/>
            <a:r>
              <a:rPr lang="en-US" dirty="0" smtClean="0"/>
              <a:t>What are the histogram inputs that you typically manipulate?</a:t>
            </a:r>
          </a:p>
          <a:p>
            <a:pPr lvl="1"/>
            <a:r>
              <a:rPr lang="en-US" dirty="0" smtClean="0"/>
              <a:t>Look at the Widget code on the shiny app site for ideas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shiny.rstudio.com/gallery/widget-gallery.html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Recommendation: check box for </a:t>
            </a:r>
            <a:r>
              <a:rPr lang="en-US" dirty="0" smtClean="0"/>
              <a:t>auto-saving </a:t>
            </a:r>
            <a:r>
              <a:rPr lang="en-US" dirty="0" smtClean="0"/>
              <a:t>your files before each build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956239" y="5691902"/>
            <a:ext cx="1794162" cy="935911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Host Server running 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1453" y="5735083"/>
            <a:ext cx="1338385" cy="849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Client Web-browser (UI)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6875977" y="5987538"/>
            <a:ext cx="579900" cy="29618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28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Shiny app</a:t>
            </a:r>
            <a:br>
              <a:rPr lang="en-US" dirty="0" smtClean="0"/>
            </a:br>
            <a:r>
              <a:rPr lang="en-US" sz="3600" dirty="0" smtClean="0"/>
              <a:t>Make a plot from user input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256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Practice</a:t>
            </a:r>
          </a:p>
          <a:p>
            <a:r>
              <a:rPr lang="en-US" dirty="0" smtClean="0"/>
              <a:t>Provide a plot of </a:t>
            </a:r>
            <a:r>
              <a:rPr lang="en-US" dirty="0"/>
              <a:t>random data from a distribution chosen by the </a:t>
            </a:r>
            <a:r>
              <a:rPr lang="en-US" dirty="0" smtClean="0"/>
              <a:t>user. </a:t>
            </a:r>
          </a:p>
          <a:p>
            <a:r>
              <a:rPr lang="en-US" dirty="0" smtClean="0"/>
              <a:t>Useful code: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18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725839"/>
            <a:ext cx="8236423" cy="30162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fluidPage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dirty="0"/>
              <a:t>divide your page into two sections: input from user and the plot</a:t>
            </a:r>
          </a:p>
          <a:p>
            <a:pPr>
              <a:spcAft>
                <a:spcPts val="1200"/>
              </a:spcAft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fluidRow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(column(2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…), column(10,…))</a:t>
            </a:r>
            <a:r>
              <a:rPr lang="en-US" sz="2000" dirty="0"/>
              <a:t> defines a row with 2 columns of relative widths 2 and </a:t>
            </a:r>
            <a:r>
              <a:rPr lang="en-US" sz="2000" dirty="0" smtClean="0"/>
              <a:t>10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cs typeface="Courier New" panose="02070309020205020404" pitchFamily="49" charset="0"/>
              </a:rPr>
              <a:t> </a:t>
            </a:r>
            <a:r>
              <a:rPr lang="en-US" sz="2000" dirty="0"/>
              <a:t>is a vertical break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input$dist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 'norm'){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x &lt;-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(100)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if(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input$dist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'){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x &lt;-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(100)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x &lt;-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rlnorm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(100)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745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756"/>
            <a:ext cx="8229600" cy="4525963"/>
          </a:xfrm>
        </p:spPr>
        <p:txBody>
          <a:bodyPr/>
          <a:lstStyle/>
          <a:p>
            <a:r>
              <a:rPr lang="en-US" dirty="0" smtClean="0"/>
              <a:t>Before long you notice your app is getting very cluttered. What can you do?</a:t>
            </a:r>
          </a:p>
          <a:p>
            <a:pPr lvl="1"/>
            <a:r>
              <a:rPr lang="en-US" dirty="0" smtClean="0"/>
              <a:t>Add tabs along the top of page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avbarPage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/>
              <a:t>Add tabs within a page with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tabsetPanel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/>
              <a:t>Look into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shinydashboard</a:t>
            </a:r>
            <a:r>
              <a:rPr lang="en-US" sz="2400" dirty="0" smtClean="0"/>
              <a:t> </a:t>
            </a:r>
            <a:r>
              <a:rPr lang="en-US" dirty="0" smtClean="0"/>
              <a:t>for more complicated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19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56"/>
          <a:stretch/>
        </p:blipFill>
        <p:spPr>
          <a:xfrm>
            <a:off x="457199" y="4292380"/>
            <a:ext cx="8030696" cy="2335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6394" y="439975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navbarPage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0592" y="488094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tabsetPanel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7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basic structure of Shiny app code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Produce simple apps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Feel confident that you can create more complicated apps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2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Complexity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808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Using your existing app, add 3 tabs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Plot (already coded)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Data table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utput$table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renderTable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800" dirty="0">
                <a:cs typeface="Courier New" panose="02070309020205020404" pitchFamily="49" charset="0"/>
              </a:rPr>
              <a:t>with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tableOutput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(“table”)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Table of summary statistics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renderPrint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(summary(data)) </a:t>
            </a:r>
            <a:r>
              <a:rPr lang="en-US" sz="2800" dirty="0">
                <a:cs typeface="Courier New" panose="02070309020205020404" pitchFamily="49" charset="0"/>
              </a:rPr>
              <a:t>with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verbatimTextOutput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20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733897"/>
            <a:ext cx="8229599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tabsetPanel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tabPanel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(“Tab 1”,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…),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tabPanel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(“Tab 2”, …),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tabPanel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(“Tab 3”, …)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cs typeface="Courier New" panose="02070309020205020404" pitchFamily="49" charset="0"/>
            </a:endParaRPr>
          </a:p>
          <a:p>
            <a:r>
              <a:rPr lang="en-US" sz="2000" dirty="0" smtClean="0">
                <a:cs typeface="Courier New" panose="02070309020205020404" pitchFamily="49" charset="0"/>
              </a:rPr>
              <a:t>Extra </a:t>
            </a:r>
            <a:r>
              <a:rPr lang="en-US" sz="2000" dirty="0">
                <a:cs typeface="Courier New" panose="02070309020205020404" pitchFamily="49" charset="0"/>
              </a:rPr>
              <a:t>Credit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reactive({})</a:t>
            </a: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7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R code for a specific product first</a:t>
            </a:r>
          </a:p>
          <a:p>
            <a:pPr lvl="1"/>
            <a:r>
              <a:rPr lang="en-US" dirty="0" smtClean="0"/>
              <a:t>You don’t want to be troubleshooting shiny code and complex code for output at the same time</a:t>
            </a:r>
          </a:p>
          <a:p>
            <a:pPr lvl="1"/>
            <a:r>
              <a:rPr lang="en-US" dirty="0" smtClean="0"/>
              <a:t>Better to ensure code works well for specific output outside of Shiny, then wrap that code in a Shiny app</a:t>
            </a:r>
          </a:p>
          <a:p>
            <a:r>
              <a:rPr lang="en-US" dirty="0" smtClean="0"/>
              <a:t>“Run App” as often as possible</a:t>
            </a:r>
          </a:p>
          <a:p>
            <a:pPr lvl="1"/>
            <a:r>
              <a:rPr lang="en-US" dirty="0" smtClean="0"/>
              <a:t>Don’t write a lot of code then try to run the app. It will likely be painful to debug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21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5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3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0720" y="1595006"/>
            <a:ext cx="7782560" cy="428763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82786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 Narrow" pitchFamily="34" charset="0"/>
              <a:buNone/>
              <a:defRPr sz="2800">
                <a:solidFill>
                  <a:srgbClr val="82786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82786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 Narrow" pitchFamily="34" charset="0"/>
              <a:buNone/>
              <a:defRPr sz="2000">
                <a:solidFill>
                  <a:srgbClr val="82786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 Narrow" pitchFamily="34" charset="0"/>
              <a:buNone/>
              <a:defRPr sz="2000">
                <a:solidFill>
                  <a:srgbClr val="82786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ct val="0"/>
              </a:spcBef>
              <a:spcAft>
                <a:spcPts val="1800"/>
              </a:spcAft>
            </a:pPr>
            <a:r>
              <a:rPr lang="en-US" sz="2800" kern="0" dirty="0" smtClean="0">
                <a:solidFill>
                  <a:schemeClr val="tx1"/>
                </a:solidFill>
                <a:cs typeface="Times New Roman" pitchFamily="18" charset="0"/>
              </a:rPr>
              <a:t>Assumptions &amp; Disclaimers</a:t>
            </a:r>
            <a:endParaRPr lang="en-US" sz="2800" kern="0" dirty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spcBef>
                <a:spcPct val="0"/>
              </a:spcBef>
              <a:spcAft>
                <a:spcPts val="1800"/>
              </a:spcAft>
            </a:pPr>
            <a:r>
              <a:rPr lang="en-US" sz="2800" kern="0" dirty="0" smtClean="0">
                <a:solidFill>
                  <a:schemeClr val="tx1"/>
                </a:solidFill>
                <a:cs typeface="Times New Roman" pitchFamily="18" charset="0"/>
              </a:rPr>
              <a:t>What is a Shiny app?</a:t>
            </a:r>
          </a:p>
          <a:p>
            <a:pPr algn="l">
              <a:spcBef>
                <a:spcPct val="0"/>
              </a:spcBef>
              <a:spcAft>
                <a:spcPts val="1800"/>
              </a:spcAft>
            </a:pPr>
            <a:r>
              <a:rPr lang="en-US" sz="2800" kern="0" dirty="0" smtClean="0">
                <a:solidFill>
                  <a:schemeClr val="tx1"/>
                </a:solidFill>
                <a:cs typeface="Times New Roman" pitchFamily="18" charset="0"/>
              </a:rPr>
              <a:t>How to make a Shiny app</a:t>
            </a:r>
            <a:endParaRPr lang="en-US" sz="2800" kern="0" dirty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spcBef>
                <a:spcPct val="0"/>
              </a:spcBef>
              <a:spcAft>
                <a:spcPts val="1800"/>
              </a:spcAft>
            </a:pPr>
            <a:r>
              <a:rPr lang="en-US" sz="2800" kern="0" dirty="0" smtClean="0">
                <a:solidFill>
                  <a:schemeClr val="tx1"/>
                </a:solidFill>
                <a:cs typeface="Times New Roman" pitchFamily="18" charset="0"/>
              </a:rPr>
              <a:t>Your turn</a:t>
            </a:r>
            <a:endParaRPr lang="en-US" sz="2800" kern="0" dirty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kern="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865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 and R Studio are installed on your computer</a:t>
            </a:r>
          </a:p>
          <a:p>
            <a:pPr>
              <a:spcAft>
                <a:spcPts val="1200"/>
              </a:spcAft>
            </a:pPr>
            <a:r>
              <a:rPr lang="en-US" dirty="0"/>
              <a:t>Working knowledge of R </a:t>
            </a:r>
            <a:r>
              <a:rPr lang="en-US" dirty="0" smtClean="0"/>
              <a:t>language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Never made a Shiny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4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(“shiny”)</a:t>
            </a:r>
            <a:r>
              <a:rPr lang="en-US" dirty="0" smtClean="0">
                <a:cs typeface="Courier New" panose="02070309020205020404" pitchFamily="49" charset="0"/>
              </a:rPr>
              <a:t> if you have not already done so</a:t>
            </a:r>
          </a:p>
          <a:p>
            <a:endParaRPr lang="en-US" dirty="0" smtClean="0"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Get </a:t>
            </a:r>
            <a:r>
              <a:rPr lang="en-US" dirty="0">
                <a:cs typeface="Courier New" panose="02070309020205020404" pitchFamily="49" charset="0"/>
              </a:rPr>
              <a:t>to know your neighbor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You may need a friend as you work </a:t>
            </a:r>
            <a:r>
              <a:rPr lang="en-US" dirty="0" smtClean="0">
                <a:cs typeface="Courier New" panose="02070309020205020404" pitchFamily="49" charset="0"/>
              </a:rPr>
              <a:t>problems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5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3141"/>
            <a:ext cx="8229600" cy="4756347"/>
          </a:xfrm>
        </p:spPr>
        <p:txBody>
          <a:bodyPr>
            <a:normAutofit/>
          </a:bodyPr>
          <a:lstStyle/>
          <a:p>
            <a:r>
              <a:rPr lang="en-US" dirty="0" smtClean="0"/>
              <a:t>I am not a computer scientist</a:t>
            </a:r>
          </a:p>
          <a:p>
            <a:pPr lvl="1"/>
            <a:r>
              <a:rPr lang="en-US" dirty="0" smtClean="0"/>
              <a:t>I don’t write elegant or efficient code</a:t>
            </a:r>
          </a:p>
          <a:p>
            <a:r>
              <a:rPr lang="en-US" dirty="0" smtClean="0"/>
              <a:t>I am not an expert with web-page design</a:t>
            </a:r>
          </a:p>
          <a:p>
            <a:pPr lvl="1"/>
            <a:r>
              <a:rPr lang="en-US" dirty="0" smtClean="0"/>
              <a:t>My knowledge of HTML and using CSS themes is embarrassing </a:t>
            </a:r>
          </a:p>
          <a:p>
            <a:r>
              <a:rPr lang="en-US" dirty="0" smtClean="0"/>
              <a:t>I have not worked with Shiny for very long</a:t>
            </a:r>
          </a:p>
          <a:p>
            <a:pPr lvl="1"/>
            <a:r>
              <a:rPr lang="en-US" dirty="0" smtClean="0"/>
              <a:t>I made my first app in December 2016</a:t>
            </a:r>
          </a:p>
          <a:p>
            <a:pPr lvl="2"/>
            <a:r>
              <a:rPr lang="en-US" dirty="0" smtClean="0">
                <a:hlinkClick r:id="rId2"/>
              </a:rPr>
              <a:t>https://aec-doe.shinyapps.io/Reliability_Quick_Calculations/ </a:t>
            </a:r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://aec-doe.shinyapps.io/Likert_plots/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1690" y="5685949"/>
            <a:ext cx="7280617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My first Shiny apps are still being used in AEC</a:t>
            </a:r>
          </a:p>
          <a:p>
            <a:pPr algn="ctr"/>
            <a:r>
              <a:rPr lang="en-US" sz="3200" dirty="0" smtClean="0">
                <a:latin typeface="+mn-lt"/>
              </a:rPr>
              <a:t>If I can do it, so can you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27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Shiny app?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“Shiny is an R package that makes it easy to build interactive web apps straight from R. You can host standalone apps on a webpage or embed them in </a:t>
            </a:r>
            <a:r>
              <a:rPr lang="en-US" dirty="0">
                <a:hlinkClick r:id="rId2"/>
              </a:rPr>
              <a:t>R Markdown</a:t>
            </a:r>
            <a:r>
              <a:rPr lang="en-US" dirty="0"/>
              <a:t> documents or build </a:t>
            </a:r>
            <a:r>
              <a:rPr lang="en-US" dirty="0">
                <a:hlinkClick r:id="rId3"/>
              </a:rPr>
              <a:t>dashboards</a:t>
            </a:r>
            <a:r>
              <a:rPr lang="en-US" dirty="0"/>
              <a:t>. You can also extend your Shiny apps with </a:t>
            </a:r>
            <a:r>
              <a:rPr lang="en-US" dirty="0">
                <a:hlinkClick r:id="rId4"/>
              </a:rPr>
              <a:t>CSS themes</a:t>
            </a:r>
            <a:r>
              <a:rPr lang="en-US" dirty="0"/>
              <a:t>, </a:t>
            </a:r>
            <a:r>
              <a:rPr lang="en-US" dirty="0" err="1">
                <a:hlinkClick r:id="rId5"/>
              </a:rPr>
              <a:t>htmlwidgets</a:t>
            </a:r>
            <a:r>
              <a:rPr lang="en-US" dirty="0"/>
              <a:t>, and JavaScript </a:t>
            </a:r>
            <a:r>
              <a:rPr lang="en-US" dirty="0">
                <a:hlinkClick r:id="rId6"/>
              </a:rPr>
              <a:t>actions</a:t>
            </a:r>
            <a:r>
              <a:rPr lang="en-US" dirty="0"/>
              <a:t>.” </a:t>
            </a:r>
            <a:r>
              <a:rPr lang="en-US" dirty="0" smtClean="0"/>
              <a:t>(</a:t>
            </a:r>
            <a:r>
              <a:rPr lang="en-US" dirty="0" smtClean="0">
                <a:hlinkClick r:id="rId7"/>
              </a:rPr>
              <a:t>https://shiny.rstudio.com/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7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>
                <a:cs typeface="Times New Roman" pitchFamily="18" charset="0"/>
              </a:rPr>
              <a:t>When is a Shiny </a:t>
            </a:r>
            <a:r>
              <a:rPr lang="en-US" dirty="0" smtClean="0">
                <a:cs typeface="Times New Roman" pitchFamily="18" charset="0"/>
              </a:rPr>
              <a:t>app </a:t>
            </a:r>
            <a:r>
              <a:rPr lang="en-US" dirty="0">
                <a:cs typeface="Times New Roman" pitchFamily="18" charset="0"/>
              </a:rPr>
              <a:t>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want to share a specific type of analysis with many users with different data or other user </a:t>
            </a:r>
            <a:r>
              <a:rPr lang="en-US" dirty="0"/>
              <a:t>input. </a:t>
            </a:r>
            <a:r>
              <a:rPr lang="en-US" dirty="0" smtClean="0"/>
              <a:t>You </a:t>
            </a:r>
            <a:r>
              <a:rPr lang="en-US" dirty="0"/>
              <a:t>can do </a:t>
            </a:r>
            <a:r>
              <a:rPr lang="en-US" dirty="0" smtClean="0"/>
              <a:t>it in </a:t>
            </a:r>
            <a:r>
              <a:rPr lang="en-US" dirty="0"/>
              <a:t>R but don’t trust them to use your </a:t>
            </a:r>
            <a:r>
              <a:rPr lang="en-US" dirty="0" smtClean="0"/>
              <a:t>code.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8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How </a:t>
            </a:r>
            <a:r>
              <a:rPr lang="en-US" dirty="0" smtClean="0">
                <a:cs typeface="Times New Roman" pitchFamily="18" charset="0"/>
              </a:rPr>
              <a:t>to make a Shiny app</a:t>
            </a:r>
            <a:br>
              <a:rPr lang="en-US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Where to begin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Shiny website has a lot of free training material and a lot of code.   </a:t>
            </a:r>
          </a:p>
          <a:p>
            <a:pPr lvl="1"/>
            <a:r>
              <a:rPr lang="en-US" dirty="0">
                <a:hlinkClick r:id="rId2"/>
              </a:rPr>
              <a:t>https://shiny.rstudio.com/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Many examples with executable code</a:t>
            </a:r>
          </a:p>
          <a:p>
            <a:pPr lvl="1"/>
            <a:r>
              <a:rPr lang="en-US" dirty="0" smtClean="0"/>
              <a:t>Widget Gallery (under Widgets) is extremely useful </a:t>
            </a:r>
          </a:p>
          <a:p>
            <a:r>
              <a:rPr lang="en-US" dirty="0" smtClean="0"/>
              <a:t>Understand</a:t>
            </a:r>
          </a:p>
          <a:p>
            <a:pPr lvl="1"/>
            <a:r>
              <a:rPr lang="en-US" dirty="0" smtClean="0"/>
              <a:t>User interface (UI) and server functions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447C2784-1EF7-486D-B421-B207EB582A50}" type="slidenum">
              <a:rPr lang="en-US" smtClean="0"/>
              <a:pPr>
                <a:defRPr/>
              </a:pPr>
              <a:t>9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5abb26f-d8f5-49b1-b02b-a67af0764739">6YFCDC32K4VA-1600115497-9</_dlc_DocId>
    <_dlc_DocIdUrl xmlns="55abb26f-d8f5-49b1-b02b-a67af0764739">
      <Url>https://portal.atec.army.mil/sites/AECCmd/_layouts/15/DocIdRedir.aspx?ID=6YFCDC32K4VA-1600115497-9</Url>
      <Description>6YFCDC32K4VA-1600115497-9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3FC5EB565A94788DEEA273213B4E6" ma:contentTypeVersion="0" ma:contentTypeDescription="Create a new document." ma:contentTypeScope="" ma:versionID="6de332c23b5283938794a40b5ef86cbd">
  <xsd:schema xmlns:xsd="http://www.w3.org/2001/XMLSchema" xmlns:xs="http://www.w3.org/2001/XMLSchema" xmlns:p="http://schemas.microsoft.com/office/2006/metadata/properties" xmlns:ns2="55abb26f-d8f5-49b1-b02b-a67af0764739" targetNamespace="http://schemas.microsoft.com/office/2006/metadata/properties" ma:root="true" ma:fieldsID="b87840465d6e1e70479d8cdc637f8297" ns2:_="">
    <xsd:import namespace="55abb26f-d8f5-49b1-b02b-a67af076473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bb26f-d8f5-49b1-b02b-a67af076473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D1E935-E570-47B4-9A9E-260B4DC695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6D0C9-44D9-42BB-BDB5-4E235F8EAF99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55abb26f-d8f5-49b1-b02b-a67af076473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EA5833-108D-4251-ABAF-E729822D0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bb26f-d8f5-49b1-b02b-a67af0764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FFEB68C-9D06-47E5-8C77-1B82D04C043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1123</Words>
  <Application>Microsoft Office PowerPoint</Application>
  <PresentationFormat>On-screen Show (4:3)</PresentationFormat>
  <Paragraphs>171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Arial Narrow</vt:lpstr>
      <vt:lpstr>Calibri</vt:lpstr>
      <vt:lpstr>Courier New</vt:lpstr>
      <vt:lpstr>Times New Roman</vt:lpstr>
      <vt:lpstr>Wingdings</vt:lpstr>
      <vt:lpstr>Default Design</vt:lpstr>
      <vt:lpstr>U.S. ARMY EVALUATION CENTER</vt:lpstr>
      <vt:lpstr>Goal</vt:lpstr>
      <vt:lpstr>Agenda</vt:lpstr>
      <vt:lpstr>Assumptions</vt:lpstr>
      <vt:lpstr>Miscellaneous </vt:lpstr>
      <vt:lpstr>Disclaimers</vt:lpstr>
      <vt:lpstr>What is a Shiny app?</vt:lpstr>
      <vt:lpstr>When is a Shiny app useful?</vt:lpstr>
      <vt:lpstr>How to make a Shiny app Where to begin </vt:lpstr>
      <vt:lpstr>What is a Shiny app?</vt:lpstr>
      <vt:lpstr>How to make a Shiny app UI Page Layout</vt:lpstr>
      <vt:lpstr>How to make a Shiny app UI Page Layout</vt:lpstr>
      <vt:lpstr>How to make a Shiny app UI Page Layout</vt:lpstr>
      <vt:lpstr>How to make a Shiny app Server receives UI input</vt:lpstr>
      <vt:lpstr>How to make a Shiny app Server using input from UI</vt:lpstr>
      <vt:lpstr>How to make a Shiny app Getting started</vt:lpstr>
      <vt:lpstr>How to make a Shiny app Getting started</vt:lpstr>
      <vt:lpstr>How to make a Shiny app Make a plot from user input</vt:lpstr>
      <vt:lpstr>Adding Complexity</vt:lpstr>
      <vt:lpstr>Adding Complexity </vt:lpstr>
      <vt:lpstr>Advice</vt:lpstr>
    </vt:vector>
  </TitlesOfParts>
  <Company>US Army, CECOM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christine.shea1</dc:creator>
  <cp:lastModifiedBy>Griffiths, Randy Mr. CIV USA ATEC</cp:lastModifiedBy>
  <cp:revision>140</cp:revision>
  <dcterms:created xsi:type="dcterms:W3CDTF">2009-01-26T23:00:38Z</dcterms:created>
  <dcterms:modified xsi:type="dcterms:W3CDTF">2018-03-06T17:04:18Z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0x0101007493FC5EB565A94788DEEA273213B4E6</vt:lpwstr>
  </property>
  <property fmtid="{D5CDD505-2E9C-101B-9397-08002B2CF9AE}" pid="3" name="_dlc_DocIdItemGuid">
    <vt:lpwstr>0ac686eb-5565-4fc7-8c72-6fe4caaf260c</vt:lpwstr>
  </property>
</Properties>
</file>