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86" r:id="rId2"/>
    <p:sldId id="488" r:id="rId3"/>
    <p:sldId id="489" r:id="rId4"/>
    <p:sldId id="510" r:id="rId5"/>
    <p:sldId id="523" r:id="rId6"/>
    <p:sldId id="493" r:id="rId7"/>
    <p:sldId id="494" r:id="rId8"/>
    <p:sldId id="496" r:id="rId9"/>
    <p:sldId id="497" r:id="rId10"/>
    <p:sldId id="399" r:id="rId11"/>
    <p:sldId id="511" r:id="rId12"/>
    <p:sldId id="420" r:id="rId13"/>
    <p:sldId id="422" r:id="rId14"/>
    <p:sldId id="425" r:id="rId15"/>
    <p:sldId id="454" r:id="rId16"/>
    <p:sldId id="531" r:id="rId17"/>
    <p:sldId id="481" r:id="rId18"/>
    <p:sldId id="468" r:id="rId19"/>
    <p:sldId id="529" r:id="rId20"/>
    <p:sldId id="530" r:id="rId21"/>
    <p:sldId id="507" r:id="rId22"/>
    <p:sldId id="414" r:id="rId23"/>
    <p:sldId id="413" r:id="rId24"/>
    <p:sldId id="5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Thomas H &quot;Tom&quot;" initials="JTH&quot;" lastIdx="1" clrIdx="0">
    <p:extLst>
      <p:ext uri="{19B8F6BF-5375-455C-9EA6-DF929625EA0E}">
        <p15:presenceInfo xmlns:p15="http://schemas.microsoft.com/office/powerpoint/2012/main" userId="S-1-5-21-748114381-82326301-405542714-27189" providerId="AD"/>
      </p:ext>
    </p:extLst>
  </p:cmAuthor>
  <p:cmAuthor id="2" name="Haman, John T" initials="HJT" lastIdx="3" clrIdx="1">
    <p:extLst>
      <p:ext uri="{19B8F6BF-5375-455C-9EA6-DF929625EA0E}">
        <p15:presenceInfo xmlns:p15="http://schemas.microsoft.com/office/powerpoint/2012/main" userId="S-1-5-21-748114381-82326301-405542714-43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1869" autoAdjust="0"/>
  </p:normalViewPr>
  <p:slideViewPr>
    <p:cSldViewPr snapToGrid="0">
      <p:cViewPr varScale="1">
        <p:scale>
          <a:sx n="93" d="100"/>
          <a:sy n="93" d="100"/>
        </p:scale>
        <p:origin x="11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1161-AD1C-475C-92D2-F122C309901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64F66-C524-44D3-804F-62CBF7F9B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Add AW test</a:t>
            </a:r>
            <a:r>
              <a:rPr lang="en-US" baseline="0" dirty="0"/>
              <a:t> real life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3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64F66-C524-44D3-804F-62CBF7F9B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7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"Colosseum" by DimitraTzanos is licensed with CC BY-NC-ND 2.0. To view a copy of this license, visit https://creativecommons.org/licenses/by-nc-nd/2.0/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 Research: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many detonations? Let’s make a call-out to sample size determination near the energy test.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Mark note: combine on 1 slide, and connect</a:t>
            </a:r>
            <a:r>
              <a:rPr lang="en-US" baseline="0" dirty="0"/>
              <a:t> to research objectives. If we want to keep the separate, Mark says ok.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Need to mention, John will give first portion (EDA), Tom will give second portion (Meta-model) 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Mention this is the first part of the brief.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29840" y="6586179"/>
            <a:ext cx="4000923" cy="3468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68CC02-4A05-4947-8393-7DF99FD489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Are the data statistically different?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Two-sample goodness-of-fit tests are needed to ‘boil down’ mass and velocity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apply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𝑒𝑛𝑒𝑟𝑔𝑦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two-sample goodness of fit test*, which assesses if the mass/velocity pairs from two detonations differ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Advantages: Non-parametric and powerful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detonations differ, the energy statistic,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large.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statistic applies for any list of numeric data, and we are not limited to just analyzing mass and velocity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* Energy tests are </a:t>
                </a:r>
                <a:r>
                  <a:rPr lang="en-US" i="1" dirty="0"/>
                  <a:t>inspired</a:t>
                </a:r>
                <a:r>
                  <a:rPr lang="en-US" dirty="0"/>
                  <a:t> by physics, but do not measure the kinetic energy of an explosion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Are the data statistically different?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Two-sample goodness-of-fit tests are needed to ‘boil down’ mass and velocity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apply the </a:t>
                </a:r>
                <a:r>
                  <a:rPr lang="en-US" b="0" i="0">
                    <a:latin typeface="Cambria Math" panose="02040503050406030204" pitchFamily="18" charset="0"/>
                  </a:rPr>
                  <a:t>𝑒𝑛𝑒𝑟𝑔𝑦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two-sample goodness of fit test*, which assesses if the mass/velocity pairs from two detonations differ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Advantages: Non-parametric and powerful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detonations differ, the energy statistic, </a:t>
                </a:r>
                <a:r>
                  <a:rPr lang="en-US" i="0" dirty="0">
                    <a:latin typeface="Cambria Math" panose="02040503050406030204" pitchFamily="18" charset="0"/>
                  </a:rPr>
                  <a:t>𝑇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large.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statistic applies for any list of numeric data, and we are not limited to just analyzing mass and velocity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* Energy tests are </a:t>
                </a:r>
                <a:r>
                  <a:rPr lang="en-US" i="1" dirty="0"/>
                  <a:t>inspired</a:t>
                </a:r>
                <a:r>
                  <a:rPr lang="en-US" dirty="0"/>
                  <a:t> by physics, but do not measure the kinetic energy of an explosion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Thanks,</a:t>
            </a:r>
            <a:r>
              <a:rPr lang="en-US" baseline="0" dirty="0"/>
              <a:t> John</a:t>
            </a:r>
          </a:p>
          <a:p>
            <a:endParaRPr lang="en-US" baseline="0" dirty="0"/>
          </a:p>
          <a:p>
            <a:r>
              <a:rPr lang="en-US" baseline="0" dirty="0"/>
              <a:t>He just showed us some high-level analysis which were useful for summarizing and comparing detonations, </a:t>
            </a:r>
          </a:p>
          <a:p>
            <a:endParaRPr lang="en-US" baseline="0" dirty="0"/>
          </a:p>
          <a:p>
            <a:r>
              <a:rPr lang="en-US" baseline="0" dirty="0"/>
              <a:t>But now we’ll get into a lower-level type analysis, called Warhead fragmentation model, where we’re interesting in modeling the detailed fragmentation characteristics of a detonation.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3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Faint blue line connecting bins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4F66-C524-44D3-804F-62CBF7F9B26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2463" y="1524000"/>
            <a:ext cx="112395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Franklin Gothic Medium" panose="020B0603020102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2463" y="3124204"/>
            <a:ext cx="11239500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2463" y="4706571"/>
            <a:ext cx="112395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6" y="381000"/>
            <a:ext cx="1247468" cy="573024"/>
          </a:xfrm>
          <a:prstGeom prst="rect">
            <a:avLst/>
          </a:prstGeom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683212" y="5770126"/>
            <a:ext cx="6858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Analyses</a:t>
            </a:r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/>
            </a:r>
            <a:b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4850 Mark Center Drive </a:t>
            </a:r>
            <a:r>
              <a:rPr lang="en-US" sz="1200" kern="1200" dirty="0">
                <a:solidFill>
                  <a:srgbClr val="980038"/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05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Alexandria, Virginia 22311-1882</a:t>
            </a:r>
          </a:p>
        </p:txBody>
      </p:sp>
    </p:spTree>
    <p:extLst>
      <p:ext uri="{BB962C8B-B14F-4D97-AF65-F5344CB8AC3E}">
        <p14:creationId xmlns:p14="http://schemas.microsoft.com/office/powerpoint/2010/main" val="282279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312910" y="1209477"/>
            <a:ext cx="4710527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1" y="1209477"/>
            <a:ext cx="6703845" cy="4846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0" y="6205538"/>
            <a:ext cx="1005598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0601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912" y="1209476"/>
            <a:ext cx="5684665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912" y="1941333"/>
            <a:ext cx="5684665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209477"/>
            <a:ext cx="5706893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41334"/>
            <a:ext cx="5706893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94543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435" y="1895028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06435" y="344204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606435" y="5011781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5617443" y="297793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5617443" y="455377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617443" y="1437025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411437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912" y="1209478"/>
            <a:ext cx="11566184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3238" y="5007001"/>
            <a:ext cx="10665529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07349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0" y="1230172"/>
            <a:ext cx="641504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5898" y="3622800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018952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018952" y="3622800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263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67042" y="1230172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467041" y="3749757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749757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852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252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233637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4520851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231818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8469449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2318329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11236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12907" y="1500360"/>
            <a:ext cx="9366191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270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494075"/>
            <a:ext cx="5270341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20307" y="1494075"/>
            <a:ext cx="5458789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935422"/>
            <a:ext cx="5270341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792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69198" y="2315993"/>
            <a:ext cx="4996196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973528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2912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12912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8973528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707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2467" y="2819401"/>
            <a:ext cx="11595100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81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69472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275081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2401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9979597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275081" y="3827618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322401" y="3827618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369472" y="3853246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9979597" y="3853246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92921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3960083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3941891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3942034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9207" y="1230172"/>
            <a:ext cx="11599891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278768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2911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206243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99576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206243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099576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312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6692" y="2998788"/>
            <a:ext cx="10962059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44021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618" y="3033714"/>
            <a:ext cx="11518900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6274" y="6254886"/>
            <a:ext cx="1342417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312910" y="2597921"/>
            <a:ext cx="11566185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641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633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64AC-3341-460C-8DAF-477B41336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27C37-3373-453C-9DD2-31A053B0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EBD9-CAD9-4E6E-A4BB-3B84CEE8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4E18-1BF1-4CD5-A568-0236BA204277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BEB0C-DB5D-47FC-913B-60107A6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4E58-2B43-4A29-815D-EB358692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D684-40DB-40D3-A151-79B1612A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2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9065-A982-4FC2-AAA0-95A98478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AD38-5DF6-4DB8-A483-687681A3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C6F3-FA71-487D-A9F6-AAD56ACA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6533-8DA9-4C97-B900-AFC0CFB69609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96CC-47A4-4421-9277-786052B3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3669-EAC2-49E9-88DA-BD682573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622B-512D-4279-B708-42E5AFB882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0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19" y="307863"/>
            <a:ext cx="10972800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75361"/>
            <a:ext cx="53848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5361"/>
            <a:ext cx="5384800" cy="5150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3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10CD684-40DB-40D3-A151-79B1612A8B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703" y="364332"/>
            <a:ext cx="10972800" cy="954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703" y="1371600"/>
            <a:ext cx="109728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703" y="6205538"/>
            <a:ext cx="976530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98307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10CD684-40DB-40D3-A151-79B1612A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10CD684-40DB-40D3-A151-79B1612A8B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50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043" y="1219199"/>
            <a:ext cx="11560053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14469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6"/>
            <a:ext cx="11566185" cy="4910328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783" indent="-171446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74910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7"/>
            <a:ext cx="5327313" cy="491032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11141" y="1209475"/>
            <a:ext cx="6067956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38770"/>
            <a:ext cx="1002069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4008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0427" y="1264779"/>
            <a:ext cx="3948669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12911" y="1264779"/>
            <a:ext cx="7480853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7926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603903" y="1312029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407338" y="6378700"/>
            <a:ext cx="479865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702442" y="6299695"/>
            <a:ext cx="695660" cy="408709"/>
            <a:chOff x="7857438" y="6324600"/>
            <a:chExt cx="676962" cy="38100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78413" cy="255734"/>
            </a:xfrm>
            <a:prstGeom prst="rect">
              <a:avLst/>
            </a:prstGeom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1119" y="307863"/>
            <a:ext cx="1097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Put the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3815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3F6E-84F9-45C4-B9E5-FE8EEE44A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9215" y="1169115"/>
            <a:ext cx="5313335" cy="2585323"/>
          </a:xfrm>
        </p:spPr>
        <p:txBody>
          <a:bodyPr/>
          <a:lstStyle/>
          <a:p>
            <a:r>
              <a:rPr lang="en-US" sz="4800" dirty="0"/>
              <a:t>Warhead Arena Analysis Advancements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04/12/2021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D2D44-7C45-4EBE-8B50-08C2382FE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515" y="3946975"/>
            <a:ext cx="5175035" cy="1875975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By Tom Johnson, John Haman, Kerry Walzl, Heather Wojton and Mark Couch</a:t>
            </a:r>
          </a:p>
          <a:p>
            <a:r>
              <a:rPr lang="en-US" sz="1900" dirty="0"/>
              <a:t>Institute for Defense Analyses, Alexandria, VA</a:t>
            </a:r>
            <a:endParaRPr lang="en-US" dirty="0"/>
          </a:p>
          <a:p>
            <a:r>
              <a:rPr lang="en-US" sz="3800" dirty="0"/>
              <a:t>Thomas Hatch-Aguilar</a:t>
            </a:r>
          </a:p>
          <a:p>
            <a:r>
              <a:rPr lang="en-US" sz="1800" dirty="0"/>
              <a:t>Naval Air Warfare Center Weapons Division, China Lake, Ridgecrest, CA</a:t>
            </a:r>
            <a:endParaRPr lang="en-US" dirty="0"/>
          </a:p>
          <a:p>
            <a:r>
              <a:rPr lang="en-US" sz="3800" dirty="0"/>
              <a:t>Dave Higdon</a:t>
            </a:r>
          </a:p>
          <a:p>
            <a:r>
              <a:rPr lang="en-US" sz="1800" dirty="0"/>
              <a:t>Virginia Tech Department of Statistics, Blacksburg, VA</a:t>
            </a: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0E5D97-73DF-4C4C-BED3-E35FBAF46505}"/>
              </a:ext>
            </a:extLst>
          </p:cNvPr>
          <p:cNvSpPr/>
          <p:nvPr/>
        </p:nvSpPr>
        <p:spPr>
          <a:xfrm>
            <a:off x="263046" y="896983"/>
            <a:ext cx="5649238" cy="5199017"/>
          </a:xfrm>
          <a:prstGeom prst="roundRect">
            <a:avLst>
              <a:gd name="adj" fmla="val 668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8825" r="7927" b="9057"/>
          <a:stretch/>
        </p:blipFill>
        <p:spPr>
          <a:xfrm>
            <a:off x="492510" y="1169115"/>
            <a:ext cx="5155474" cy="45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246A-D983-4821-BB0B-698F4FAE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311831"/>
            <a:ext cx="10850880" cy="2217117"/>
          </a:xfrm>
        </p:spPr>
        <p:txBody>
          <a:bodyPr/>
          <a:lstStyle/>
          <a:p>
            <a:r>
              <a:rPr lang="en-US" dirty="0"/>
              <a:t>Warhead Fragmentation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318759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2912" y="891976"/>
            <a:ext cx="11566185" cy="533101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We propose a Bayesian Spatial Process Convolution Model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Features of this model include: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Custom built, not available “off the shelf”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Compatible with ELSA M&amp;S, optical tracking, and finite element method data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Accommodates smooth, continuous predictions across the entire factor space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adaptable, which will be useful for data fusion, and for integrating with AJEM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Inference is straightforward, which will be useful for comparison and validation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Computationally efficient for many data points and few factors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912" y="205101"/>
            <a:ext cx="11566185" cy="569600"/>
          </a:xfrm>
        </p:spPr>
        <p:txBody>
          <a:bodyPr/>
          <a:lstStyle/>
          <a:p>
            <a:r>
              <a:rPr lang="en-US" dirty="0"/>
              <a:t>We formulate a model to make use of full 3D data</a:t>
            </a:r>
          </a:p>
        </p:txBody>
      </p:sp>
    </p:spTree>
    <p:extLst>
      <p:ext uri="{BB962C8B-B14F-4D97-AF65-F5344CB8AC3E}">
        <p14:creationId xmlns:p14="http://schemas.microsoft.com/office/powerpoint/2010/main" val="247292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6" y="154826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To illustrate the model, consider a simple example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96457" y="914400"/>
            <a:ext cx="3175382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warhead detonation disperses 18 frags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top view of an arena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Axes show the distance from the warhead detonation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want to model frag characteristics (i.e., mass, velocity, density) when the frags are 20 feet from the detonation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99986" y="2452949"/>
            <a:ext cx="992049" cy="2099770"/>
            <a:chOff x="2184400" y="4027749"/>
            <a:chExt cx="992049" cy="2099770"/>
          </a:xfrm>
        </p:grpSpPr>
        <p:sp>
          <p:nvSpPr>
            <p:cNvPr id="7" name="Explosion 1 6"/>
            <p:cNvSpPr/>
            <p:nvPr/>
          </p:nvSpPr>
          <p:spPr>
            <a:xfrm>
              <a:off x="2266949" y="4027749"/>
              <a:ext cx="809625" cy="2099770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Explosion 1 7"/>
            <p:cNvSpPr/>
            <p:nvPr/>
          </p:nvSpPr>
          <p:spPr>
            <a:xfrm>
              <a:off x="2428874" y="4255455"/>
              <a:ext cx="485774" cy="1644357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2184400" y="4851399"/>
              <a:ext cx="992049" cy="28439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  <a:gd name="connsiteX0" fmla="*/ 836 w 18961"/>
                <a:gd name="connsiteY0" fmla="*/ 0 h 21600"/>
                <a:gd name="connsiteX1" fmla="*/ 15486 w 18961"/>
                <a:gd name="connsiteY1" fmla="*/ 0 h 21600"/>
                <a:gd name="connsiteX2" fmla="*/ 18961 w 18961"/>
                <a:gd name="connsiteY2" fmla="*/ 10800 h 21600"/>
                <a:gd name="connsiteX3" fmla="*/ 15486 w 18961"/>
                <a:gd name="connsiteY3" fmla="*/ 21600 h 21600"/>
                <a:gd name="connsiteX4" fmla="*/ 836 w 18961"/>
                <a:gd name="connsiteY4" fmla="*/ 21600 h 21600"/>
                <a:gd name="connsiteX5" fmla="*/ 905 w 18961"/>
                <a:gd name="connsiteY5" fmla="*/ 12150 h 21600"/>
                <a:gd name="connsiteX6" fmla="*/ 836 w 18961"/>
                <a:gd name="connsiteY6" fmla="*/ 0 h 21600"/>
                <a:gd name="connsiteX0" fmla="*/ 1015 w 19140"/>
                <a:gd name="connsiteY0" fmla="*/ 0 h 21600"/>
                <a:gd name="connsiteX1" fmla="*/ 15665 w 19140"/>
                <a:gd name="connsiteY1" fmla="*/ 0 h 21600"/>
                <a:gd name="connsiteX2" fmla="*/ 19140 w 19140"/>
                <a:gd name="connsiteY2" fmla="*/ 10800 h 21600"/>
                <a:gd name="connsiteX3" fmla="*/ 15665 w 19140"/>
                <a:gd name="connsiteY3" fmla="*/ 21600 h 21600"/>
                <a:gd name="connsiteX4" fmla="*/ 1015 w 19140"/>
                <a:gd name="connsiteY4" fmla="*/ 21600 h 21600"/>
                <a:gd name="connsiteX5" fmla="*/ 486 w 19140"/>
                <a:gd name="connsiteY5" fmla="*/ 12628 h 21600"/>
                <a:gd name="connsiteX6" fmla="*/ 1015 w 19140"/>
                <a:gd name="connsiteY6" fmla="*/ 0 h 21600"/>
                <a:gd name="connsiteX0" fmla="*/ 1538 w 19663"/>
                <a:gd name="connsiteY0" fmla="*/ 0 h 21600"/>
                <a:gd name="connsiteX1" fmla="*/ 16188 w 19663"/>
                <a:gd name="connsiteY1" fmla="*/ 0 h 21600"/>
                <a:gd name="connsiteX2" fmla="*/ 19663 w 19663"/>
                <a:gd name="connsiteY2" fmla="*/ 10800 h 21600"/>
                <a:gd name="connsiteX3" fmla="*/ 16188 w 19663"/>
                <a:gd name="connsiteY3" fmla="*/ 21600 h 21600"/>
                <a:gd name="connsiteX4" fmla="*/ 1538 w 19663"/>
                <a:gd name="connsiteY4" fmla="*/ 21600 h 21600"/>
                <a:gd name="connsiteX5" fmla="*/ 38 w 19663"/>
                <a:gd name="connsiteY5" fmla="*/ 10469 h 21600"/>
                <a:gd name="connsiteX6" fmla="*/ 1538 w 19663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63" h="21600">
                  <a:moveTo>
                    <a:pt x="1538" y="0"/>
                  </a:moveTo>
                  <a:lnTo>
                    <a:pt x="16188" y="0"/>
                  </a:lnTo>
                  <a:cubicBezTo>
                    <a:pt x="18107" y="0"/>
                    <a:pt x="19663" y="4835"/>
                    <a:pt x="19663" y="10800"/>
                  </a:cubicBezTo>
                  <a:cubicBezTo>
                    <a:pt x="19663" y="16765"/>
                    <a:pt x="18107" y="21600"/>
                    <a:pt x="16188" y="21600"/>
                  </a:cubicBezTo>
                  <a:lnTo>
                    <a:pt x="1538" y="21600"/>
                  </a:lnTo>
                  <a:cubicBezTo>
                    <a:pt x="-381" y="21600"/>
                    <a:pt x="38" y="16434"/>
                    <a:pt x="38" y="10469"/>
                  </a:cubicBezTo>
                  <a:cubicBezTo>
                    <a:pt x="38" y="4504"/>
                    <a:pt x="-381" y="0"/>
                    <a:pt x="153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32180" y="3558427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(warhead nose)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9640" y="3558428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(warhead tail)</a:t>
            </a:r>
          </a:p>
        </p:txBody>
      </p:sp>
    </p:spTree>
    <p:extLst>
      <p:ext uri="{BB962C8B-B14F-4D97-AF65-F5344CB8AC3E}">
        <p14:creationId xmlns:p14="http://schemas.microsoft.com/office/powerpoint/2010/main" val="146029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6" y="154826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Here is the velocity of each frag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96456" y="914400"/>
            <a:ext cx="3777043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axes are now in feet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data is the frag velocity at 20 feet from the detonation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3378" y="327511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(warhead nose)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645" y="327511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(warhead tail)</a:t>
            </a:r>
          </a:p>
        </p:txBody>
      </p:sp>
    </p:spTree>
    <p:extLst>
      <p:ext uri="{BB962C8B-B14F-4D97-AF65-F5344CB8AC3E}">
        <p14:creationId xmlns:p14="http://schemas.microsoft.com/office/powerpoint/2010/main" val="80009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6" y="154826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Here is the model fit to the velocity frag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855" y="6449269"/>
            <a:ext cx="106564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Higdon, Dave. "Space and space-time modeling using process convolutions." In 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Quantitative methods for current environmental issues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pp. 37-56. Springer, London, 2002.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855" y="6195353"/>
            <a:ext cx="106564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 Note that the confidence interval is actually a credible interval, and the prediction interval is a posterior predictive interval, but we’ve streamlined terms for this brief.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96456" y="914400"/>
            <a:ext cx="3089657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model is called a “Bayesian Spatial Process Convolution Model”</a:t>
            </a:r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mean is continuous from 0 to 360 degrees.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a 95 percent probability that the mean would lie between the confidence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a 95 percent probability that the data would lie between the prediction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5" y="154826"/>
            <a:ext cx="1180512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Inference and uncertainty quantification is built into this model</a:t>
            </a:r>
          </a:p>
        </p:txBody>
      </p:sp>
    </p:spTree>
    <p:extLst>
      <p:ext uri="{BB962C8B-B14F-4D97-AF65-F5344CB8AC3E}">
        <p14:creationId xmlns:p14="http://schemas.microsoft.com/office/powerpoint/2010/main" val="378469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9EE0-F882-4BBB-9AA6-C4B30D5A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which model is a good fit? Two extremes: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568CE-2B9E-4867-BAC5-2EEB762D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r="1341"/>
          <a:stretch/>
        </p:blipFill>
        <p:spPr>
          <a:xfrm>
            <a:off x="215709" y="794265"/>
            <a:ext cx="7011849" cy="4768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B1856-BFC8-4366-8D44-8990AABE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r="24673"/>
          <a:stretch/>
        </p:blipFill>
        <p:spPr>
          <a:xfrm>
            <a:off x="7125205" y="686690"/>
            <a:ext cx="4753883" cy="475389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1A97DC8-88DF-45A0-8CD2-E9841A0F828C}"/>
              </a:ext>
            </a:extLst>
          </p:cNvPr>
          <p:cNvSpPr/>
          <p:nvPr/>
        </p:nvSpPr>
        <p:spPr>
          <a:xfrm>
            <a:off x="4636546" y="1123545"/>
            <a:ext cx="2786230" cy="918445"/>
          </a:xfrm>
          <a:prstGeom prst="wedgeRectCallout">
            <a:avLst>
              <a:gd name="adj1" fmla="val -60215"/>
              <a:gd name="adj2" fmla="val 119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“Over smoothing” the data. Model no good.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BB2CCE0-CB11-49DF-8E01-2CEC18595776}"/>
              </a:ext>
            </a:extLst>
          </p:cNvPr>
          <p:cNvSpPr/>
          <p:nvPr/>
        </p:nvSpPr>
        <p:spPr>
          <a:xfrm>
            <a:off x="4636546" y="4245539"/>
            <a:ext cx="2786230" cy="918445"/>
          </a:xfrm>
          <a:prstGeom prst="wedgeRectCallout">
            <a:avLst>
              <a:gd name="adj1" fmla="val 78781"/>
              <a:gd name="adj2" fmla="val -63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“Under smoothing” the data. Model no good.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D4B54A-E0F8-4DC6-969C-3FA0F401DACA}"/>
              </a:ext>
            </a:extLst>
          </p:cNvPr>
          <p:cNvSpPr/>
          <p:nvPr/>
        </p:nvSpPr>
        <p:spPr>
          <a:xfrm>
            <a:off x="2312894" y="5820335"/>
            <a:ext cx="7584141" cy="84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optimize a Bayesian probability to find a good compromise.</a:t>
            </a:r>
          </a:p>
        </p:txBody>
      </p:sp>
    </p:spTree>
    <p:extLst>
      <p:ext uri="{BB962C8B-B14F-4D97-AF65-F5344CB8AC3E}">
        <p14:creationId xmlns:p14="http://schemas.microsoft.com/office/powerpoint/2010/main" val="195021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246A-D983-4821-BB0B-698F4FA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Warhead Fragmentation Model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Fit to ELSA Data</a:t>
            </a:r>
          </a:p>
        </p:txBody>
      </p:sp>
    </p:spTree>
    <p:extLst>
      <p:ext uri="{BB962C8B-B14F-4D97-AF65-F5344CB8AC3E}">
        <p14:creationId xmlns:p14="http://schemas.microsoft.com/office/powerpoint/2010/main" val="372886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96457" y="914400"/>
            <a:ext cx="3074033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is from detonation #7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1,256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Velocities are observed at 20 feet from the detonation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its original form, the data is spherical, but we’ve projected it to a circle (i.e., collapsed it to a top-down 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6" y="154826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Here is the ELSA velocity data</a:t>
            </a:r>
          </a:p>
        </p:txBody>
      </p:sp>
    </p:spTree>
    <p:extLst>
      <p:ext uri="{BB962C8B-B14F-4D97-AF65-F5344CB8AC3E}">
        <p14:creationId xmlns:p14="http://schemas.microsoft.com/office/powerpoint/2010/main" val="308333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22" cy="54864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96457" y="914400"/>
            <a:ext cx="3074033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is from detonation #7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1,256 frags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Velocities are observed at 20 feet from the detonation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its original form, the data is spherical, but we’ve projected it to a circle (i.e., collapsed it to a top-down view)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48856" y="154826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Here is the model fit to the ELSA velocity data</a:t>
            </a:r>
          </a:p>
        </p:txBody>
      </p:sp>
    </p:spTree>
    <p:extLst>
      <p:ext uri="{BB962C8B-B14F-4D97-AF65-F5344CB8AC3E}">
        <p14:creationId xmlns:p14="http://schemas.microsoft.com/office/powerpoint/2010/main" val="351229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3462182"/>
            <a:ext cx="3017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Speed Cameras may soon replace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soft-catch bundles and time of arrival screens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964" y="185937"/>
            <a:ext cx="10972800" cy="523220"/>
          </a:xfrm>
        </p:spPr>
        <p:txBody>
          <a:bodyPr/>
          <a:lstStyle/>
          <a:p>
            <a:r>
              <a:rPr lang="en-US" dirty="0"/>
              <a:t>Advances in data collection accommodate new statistical analyses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44" y="3417343"/>
            <a:ext cx="2179832" cy="2444627"/>
          </a:xfrm>
          <a:prstGeom prst="roundRect">
            <a:avLst>
              <a:gd name="adj" fmla="val 0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DBB1AF-5E20-46FF-886B-83D5F8895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04" t="6484" r="2181" b="21761"/>
          <a:stretch/>
        </p:blipFill>
        <p:spPr>
          <a:xfrm>
            <a:off x="3026882" y="4345499"/>
            <a:ext cx="2611867" cy="1713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DE68BE-AD56-40BC-ACEA-24C311D57E20}"/>
              </a:ext>
            </a:extLst>
          </p:cNvPr>
          <p:cNvSpPr txBox="1"/>
          <p:nvPr/>
        </p:nvSpPr>
        <p:spPr>
          <a:xfrm>
            <a:off x="3022432" y="4083889"/>
            <a:ext cx="2611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Setting up an “arena”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968C73-1C3A-49F2-AE05-831C241D8B87}"/>
              </a:ext>
            </a:extLst>
          </p:cNvPr>
          <p:cNvSpPr/>
          <p:nvPr/>
        </p:nvSpPr>
        <p:spPr>
          <a:xfrm>
            <a:off x="250519" y="883086"/>
            <a:ext cx="5649238" cy="5261338"/>
          </a:xfrm>
          <a:prstGeom prst="roundRect">
            <a:avLst>
              <a:gd name="adj" fmla="val 668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60FB0E-8DCA-48D2-814E-124BA113DEC5}"/>
              </a:ext>
            </a:extLst>
          </p:cNvPr>
          <p:cNvSpPr/>
          <p:nvPr/>
        </p:nvSpPr>
        <p:spPr>
          <a:xfrm>
            <a:off x="5904681" y="883084"/>
            <a:ext cx="5649238" cy="5261337"/>
          </a:xfrm>
          <a:prstGeom prst="roundRect">
            <a:avLst>
              <a:gd name="adj" fmla="val 668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AB764-13FB-49D8-830A-E1ADDD17218C}"/>
              </a:ext>
            </a:extLst>
          </p:cNvPr>
          <p:cNvSpPr txBox="1"/>
          <p:nvPr/>
        </p:nvSpPr>
        <p:spPr>
          <a:xfrm>
            <a:off x="804125" y="1087318"/>
            <a:ext cx="45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Traditional Arena testing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FEF0EC-8E3E-49A9-98C0-08FC62936424}"/>
              </a:ext>
            </a:extLst>
          </p:cNvPr>
          <p:cNvSpPr txBox="1"/>
          <p:nvPr/>
        </p:nvSpPr>
        <p:spPr>
          <a:xfrm>
            <a:off x="6556177" y="1058449"/>
            <a:ext cx="45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Optical tracking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61023-1810-455C-863A-1B37E5E5B35B}"/>
              </a:ext>
            </a:extLst>
          </p:cNvPr>
          <p:cNvSpPr txBox="1"/>
          <p:nvPr/>
        </p:nvSpPr>
        <p:spPr>
          <a:xfrm>
            <a:off x="694449" y="1477608"/>
            <a:ext cx="4662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Slow, manually intensive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But importantly for our work…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Zonal data (Z-data) is low resolution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mass and velocity within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measure per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Kludges detonations together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26E7EE-7867-431B-AA7D-3B4061545656}"/>
              </a:ext>
            </a:extLst>
          </p:cNvPr>
          <p:cNvSpPr txBox="1"/>
          <p:nvPr/>
        </p:nvSpPr>
        <p:spPr>
          <a:xfrm>
            <a:off x="6526060" y="1507334"/>
            <a:ext cx="455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3D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resolution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IDA 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should we analyze the new data?</a:t>
            </a:r>
          </a:p>
        </p:txBody>
      </p:sp>
      <p:pic>
        <p:nvPicPr>
          <p:cNvPr id="1026" name="Picture 2" descr="Colosseum">
            <a:extLst>
              <a:ext uri="{FF2B5EF4-FFF2-40B4-BE49-F238E27FC236}">
                <a16:creationId xmlns:a16="http://schemas.microsoft.com/office/drawing/2014/main" id="{6257E967-9B3A-4575-B160-CADBB93A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9" y="4345499"/>
            <a:ext cx="2418886" cy="17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7A5D0D-30A8-4768-8FEF-170515082CF3}"/>
              </a:ext>
            </a:extLst>
          </p:cNvPr>
          <p:cNvSpPr/>
          <p:nvPr/>
        </p:nvSpPr>
        <p:spPr>
          <a:xfrm>
            <a:off x="5254668" y="1058449"/>
            <a:ext cx="1271392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17" t="22910" r="40692" b="-505"/>
          <a:stretch/>
        </p:blipFill>
        <p:spPr>
          <a:xfrm>
            <a:off x="6293896" y="4066997"/>
            <a:ext cx="2733533" cy="16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6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2373" y="1793728"/>
            <a:ext cx="10547254" cy="4522488"/>
            <a:chOff x="807244" y="1339938"/>
            <a:chExt cx="10547254" cy="5029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7" r="24511"/>
            <a:stretch/>
          </p:blipFill>
          <p:spPr>
            <a:xfrm>
              <a:off x="807244" y="1339938"/>
              <a:ext cx="5073719" cy="5029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5" r="24834"/>
            <a:stretch/>
          </p:blipFill>
          <p:spPr>
            <a:xfrm>
              <a:off x="6227599" y="1339938"/>
              <a:ext cx="5126899" cy="50292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9" t="34445" r="13306" b="49991"/>
          <a:stretch/>
        </p:blipFill>
        <p:spPr>
          <a:xfrm>
            <a:off x="4818335" y="1793728"/>
            <a:ext cx="1141153" cy="78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4" t="35890" r="4427" b="46780"/>
          <a:stretch/>
        </p:blipFill>
        <p:spPr>
          <a:xfrm>
            <a:off x="10202407" y="1657349"/>
            <a:ext cx="1973333" cy="87153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267050" y="58224"/>
            <a:ext cx="1180512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A Z-data file is a worse model of the data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138025" y="842002"/>
            <a:ext cx="5821463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Z-data files bin the data, and compute median,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statistical inference, poor uncertainty quantification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Assumes symmetry, susceptible to over-fitting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6306124" y="842002"/>
            <a:ext cx="6265104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model is fit across all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Enables statistical inference, better prediction accuracy, and better uncertainty quantification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1589278" y="541784"/>
            <a:ext cx="3527690" cy="32111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1400" u="sng" dirty="0"/>
              <a:t>Z-data Representation of Fragment Velocity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6892988" y="541784"/>
            <a:ext cx="3929793" cy="32111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1400" u="sng" dirty="0"/>
              <a:t>New Model Representation of Fragment Velocity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655557"/>
            <a:ext cx="0" cy="60221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4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246A-D983-4821-BB0B-698F4FA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Warhead Fragmentation Model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Fit to ELSA Data</a:t>
            </a:r>
          </a:p>
        </p:txBody>
      </p:sp>
    </p:spTree>
    <p:extLst>
      <p:ext uri="{BB962C8B-B14F-4D97-AF65-F5344CB8AC3E}">
        <p14:creationId xmlns:p14="http://schemas.microsoft.com/office/powerpoint/2010/main" val="293730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31D20-1A68-4B90-A236-4F0098B89E7E}"/>
              </a:ext>
            </a:extLst>
          </p:cNvPr>
          <p:cNvSpPr txBox="1">
            <a:spLocks/>
          </p:cNvSpPr>
          <p:nvPr/>
        </p:nvSpPr>
        <p:spPr>
          <a:xfrm>
            <a:off x="307389" y="419307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Raw data from detonation #7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EED1-AFC7-4A19-B6C0-92C49BCA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04" y="419307"/>
            <a:ext cx="5866453" cy="5741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DF229-2AEE-4DDD-865A-7F1C0B88259D}"/>
              </a:ext>
            </a:extLst>
          </p:cNvPr>
          <p:cNvSpPr txBox="1"/>
          <p:nvPr/>
        </p:nvSpPr>
        <p:spPr>
          <a:xfrm>
            <a:off x="960445" y="2205499"/>
            <a:ext cx="4633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Three-dimensional fragmentation data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X,Y,Z coordinates of the positions of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positional data is hard to interpret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models reveal patterns in data</a:t>
            </a:r>
          </a:p>
        </p:txBody>
      </p:sp>
    </p:spTree>
    <p:extLst>
      <p:ext uri="{BB962C8B-B14F-4D97-AF65-F5344CB8AC3E}">
        <p14:creationId xmlns:p14="http://schemas.microsoft.com/office/powerpoint/2010/main" val="225784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64C89AC-A5B2-4857-B0AA-AAA27EDEEA45}"/>
              </a:ext>
            </a:extLst>
          </p:cNvPr>
          <p:cNvSpPr txBox="1">
            <a:spLocks/>
          </p:cNvSpPr>
          <p:nvPr/>
        </p:nvSpPr>
        <p:spPr>
          <a:xfrm>
            <a:off x="153694" y="308963"/>
            <a:ext cx="11884611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Spherical model </a:t>
            </a:r>
            <a:r>
              <a:rPr lang="en-US" dirty="0">
                <a:solidFill>
                  <a:prstClr val="black"/>
                </a:solidFill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it results – predicted </a:t>
            </a:r>
            <a:r>
              <a:rPr lang="en-US" dirty="0">
                <a:solidFill>
                  <a:prstClr val="black"/>
                </a:solidFill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ragment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ass, velocity, density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D5B94A-CA6D-4327-8520-6000FA47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8" y="1777462"/>
            <a:ext cx="3655496" cy="3303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F45AD-5CF1-46F6-BD5E-E9191328F488}"/>
              </a:ext>
            </a:extLst>
          </p:cNvPr>
          <p:cNvSpPr txBox="1"/>
          <p:nvPr/>
        </p:nvSpPr>
        <p:spPr>
          <a:xfrm>
            <a:off x="721640" y="1305114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Fragment Velocity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0684CE-2216-47AD-AB76-0FBC407F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26" y="1437385"/>
            <a:ext cx="3649711" cy="3618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5A0BEE-4CAE-45D8-910B-2711FEB9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173" y="1547382"/>
            <a:ext cx="3457010" cy="35331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6BC0C7-237D-4A1E-8E82-E6A206E50DBB}"/>
              </a:ext>
            </a:extLst>
          </p:cNvPr>
          <p:cNvSpPr txBox="1"/>
          <p:nvPr/>
        </p:nvSpPr>
        <p:spPr>
          <a:xfrm>
            <a:off x="4298329" y="1305114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Fragment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C6D732-4D97-451B-A499-18D59C3A8C6D}"/>
              </a:ext>
            </a:extLst>
          </p:cNvPr>
          <p:cNvSpPr txBox="1"/>
          <p:nvPr/>
        </p:nvSpPr>
        <p:spPr>
          <a:xfrm>
            <a:off x="8245833" y="1305114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Fragment Density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238D1-65C0-41A8-8F52-9D63A62AC9C2}"/>
              </a:ext>
            </a:extLst>
          </p:cNvPr>
          <p:cNvSpPr txBox="1"/>
          <p:nvPr/>
        </p:nvSpPr>
        <p:spPr>
          <a:xfrm>
            <a:off x="696483" y="5235949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Square Donut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89214-CECE-4E7D-9DD9-1A3371E9323B}"/>
              </a:ext>
            </a:extLst>
          </p:cNvPr>
          <p:cNvSpPr txBox="1"/>
          <p:nvPr/>
        </p:nvSpPr>
        <p:spPr>
          <a:xfrm>
            <a:off x="8037097" y="5178027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Dutch Baby?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5AB8A-C737-4156-9D2D-4954B785E91F}"/>
              </a:ext>
            </a:extLst>
          </p:cNvPr>
          <p:cNvSpPr txBox="1"/>
          <p:nvPr/>
        </p:nvSpPr>
        <p:spPr>
          <a:xfrm>
            <a:off x="4298329" y="5187699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36851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5FE8A-2AC3-42B2-A3C5-E4616B474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903" y="1010615"/>
            <a:ext cx="5394781" cy="4910328"/>
          </a:xfrm>
        </p:spPr>
        <p:txBody>
          <a:bodyPr anchor="t"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better data analysis methods, optical tracking improvements may not be realized in our evaluations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Improving analysis means improvements to lethality &amp; vulnerability M&amp;S fidelity</a:t>
            </a:r>
          </a:p>
          <a:p>
            <a:pPr lvl="0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C4EFE-97C7-4CE0-AF62-D04C8D78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205100"/>
            <a:ext cx="3750041" cy="918445"/>
          </a:xfrm>
        </p:spPr>
        <p:txBody>
          <a:bodyPr/>
          <a:lstStyle/>
          <a:p>
            <a:r>
              <a:rPr lang="en-US" dirty="0"/>
              <a:t>Summary and Impact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182D5BE-63DD-4379-9C07-4A114DA6043F}"/>
              </a:ext>
            </a:extLst>
          </p:cNvPr>
          <p:cNvSpPr txBox="1">
            <a:spLocks/>
          </p:cNvSpPr>
          <p:nvPr/>
        </p:nvSpPr>
        <p:spPr bwMode="auto">
          <a:xfrm>
            <a:off x="6526747" y="205100"/>
            <a:ext cx="3750041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Future Work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741151F-65BB-44F0-B1E2-4D99A4C580DB}"/>
              </a:ext>
            </a:extLst>
          </p:cNvPr>
          <p:cNvSpPr txBox="1">
            <a:spLocks/>
          </p:cNvSpPr>
          <p:nvPr/>
        </p:nvSpPr>
        <p:spPr>
          <a:xfrm>
            <a:off x="6484317" y="937057"/>
            <a:ext cx="5004850" cy="4910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Sample size determination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Confidence bands that preserve physical properties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Model checking strategies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Easy to use R package for the above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3FFC7-CC35-4476-8B30-24098035610F}"/>
              </a:ext>
            </a:extLst>
          </p:cNvPr>
          <p:cNvSpPr/>
          <p:nvPr/>
        </p:nvSpPr>
        <p:spPr>
          <a:xfrm>
            <a:off x="122548" y="205100"/>
            <a:ext cx="5973452" cy="5715843"/>
          </a:xfrm>
          <a:prstGeom prst="roundRect">
            <a:avLst>
              <a:gd name="adj" fmla="val 41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89BE03-746E-4A70-887C-C191B7E9D5EB}"/>
              </a:ext>
            </a:extLst>
          </p:cNvPr>
          <p:cNvSpPr/>
          <p:nvPr/>
        </p:nvSpPr>
        <p:spPr>
          <a:xfrm>
            <a:off x="6096000" y="160256"/>
            <a:ext cx="5973452" cy="5760687"/>
          </a:xfrm>
          <a:prstGeom prst="roundRect">
            <a:avLst>
              <a:gd name="adj" fmla="val 41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03" y="95832"/>
            <a:ext cx="10972800" cy="523220"/>
          </a:xfrm>
        </p:spPr>
        <p:txBody>
          <a:bodyPr/>
          <a:lstStyle/>
          <a:p>
            <a:r>
              <a:rPr lang="en-US" dirty="0"/>
              <a:t>What we have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03" y="778858"/>
            <a:ext cx="11271589" cy="5300283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proposed exploratory data analyses, because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need a simple summary statistic to compare and contrast detonations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We developed a novel model for complex data, because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model based on observed detonations is a prerequisite for generating results for use in AJEM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Models provide a basis for sample size determination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03" y="57917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 tracking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/>
              </a:rPr>
              <a:t>requires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statistical analyses to use all the data</a:t>
            </a:r>
          </a:p>
        </p:txBody>
      </p:sp>
    </p:spTree>
    <p:extLst>
      <p:ext uri="{BB962C8B-B14F-4D97-AF65-F5344CB8AC3E}">
        <p14:creationId xmlns:p14="http://schemas.microsoft.com/office/powerpoint/2010/main" val="264277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33" y="130615"/>
            <a:ext cx="11915681" cy="523220"/>
          </a:xfrm>
        </p:spPr>
        <p:txBody>
          <a:bodyPr/>
          <a:lstStyle/>
          <a:p>
            <a:r>
              <a:rPr lang="en-US" dirty="0"/>
              <a:t>We demonstrate our analysis concept on ELSA M&amp;S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656" y="867784"/>
            <a:ext cx="5083596" cy="5527039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Extended Legacy Statistical Analysis (ELSA) is a fast-running fragmentation M&amp;S code developed and maintained by the NAVAIR Lethality Analysis Group at China Lake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ELSA M&amp;S output has a similar format as the anticipated data from the new test instrumentation</a:t>
            </a:r>
          </a:p>
          <a:p>
            <a:pPr marL="171445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45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generated 25 ELSA data sets to demonstrate our concept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D5F9-5096-4F70-81A1-62488CA6B35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31" y="3274553"/>
            <a:ext cx="3263160" cy="1746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34" y="1012545"/>
            <a:ext cx="2140623" cy="2140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31" y="1012546"/>
            <a:ext cx="2848266" cy="214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476" y="3274553"/>
            <a:ext cx="1717081" cy="2611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6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5372-1D9C-4323-B0B7-7B0C904C7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491" y="1728011"/>
            <a:ext cx="11566185" cy="366412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Goodness-of-fit statistics (Energy test)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the detonations similar or different?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Data transformations (Box-Cox)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there any correlation between the warhead characteristics?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47DDAE-8512-43F4-B7DC-E4B10C3B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EDA techniques?</a:t>
            </a:r>
            <a:br>
              <a:rPr lang="en-US" dirty="0"/>
            </a:br>
            <a:r>
              <a:rPr lang="en-US" sz="2000" dirty="0"/>
              <a:t>We propose two techniques for different high level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1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CC2E-E3AE-44CC-A72D-7EC5791B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53" y="279558"/>
            <a:ext cx="10972800" cy="523220"/>
          </a:xfrm>
        </p:spPr>
        <p:txBody>
          <a:bodyPr/>
          <a:lstStyle/>
          <a:p>
            <a:r>
              <a:rPr lang="en-US" dirty="0"/>
              <a:t>The energy test detects differences between detonations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BAF1BF-B7BF-4CD1-8C85-E52000FA7579}"/>
              </a:ext>
            </a:extLst>
          </p:cNvPr>
          <p:cNvSpPr/>
          <p:nvPr/>
        </p:nvSpPr>
        <p:spPr>
          <a:xfrm>
            <a:off x="154983" y="1046136"/>
            <a:ext cx="5941017" cy="5176854"/>
          </a:xfrm>
          <a:prstGeom prst="roundRect">
            <a:avLst>
              <a:gd name="adj" fmla="val 586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7B39AB-196A-4275-A99E-5E5D44C0DA25}"/>
              </a:ext>
            </a:extLst>
          </p:cNvPr>
          <p:cNvSpPr/>
          <p:nvPr/>
        </p:nvSpPr>
        <p:spPr>
          <a:xfrm>
            <a:off x="6096000" y="1028684"/>
            <a:ext cx="5941017" cy="5176854"/>
          </a:xfrm>
          <a:prstGeom prst="roundRect">
            <a:avLst>
              <a:gd name="adj" fmla="val 53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A182EE-1B1E-49F2-8548-48F0DA96612F}"/>
              </a:ext>
            </a:extLst>
          </p:cNvPr>
          <p:cNvCxnSpPr>
            <a:cxnSpLocks/>
          </p:cNvCxnSpPr>
          <p:nvPr/>
        </p:nvCxnSpPr>
        <p:spPr>
          <a:xfrm>
            <a:off x="677947" y="5779866"/>
            <a:ext cx="14143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74FC8D-2C22-425C-9C43-B728AA08A45B}"/>
              </a:ext>
            </a:extLst>
          </p:cNvPr>
          <p:cNvCxnSpPr>
            <a:cxnSpLocks/>
          </p:cNvCxnSpPr>
          <p:nvPr/>
        </p:nvCxnSpPr>
        <p:spPr>
          <a:xfrm flipV="1">
            <a:off x="677947" y="4510007"/>
            <a:ext cx="0" cy="12698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AC7D6D4-A474-42D3-B35B-E0B130D78626}"/>
              </a:ext>
            </a:extLst>
          </p:cNvPr>
          <p:cNvSpPr txBox="1"/>
          <p:nvPr/>
        </p:nvSpPr>
        <p:spPr>
          <a:xfrm>
            <a:off x="1012042" y="5756914"/>
            <a:ext cx="10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D5189C-C7B7-4FAB-B473-A3168A277C69}"/>
              </a:ext>
            </a:extLst>
          </p:cNvPr>
          <p:cNvSpPr txBox="1"/>
          <p:nvPr/>
        </p:nvSpPr>
        <p:spPr>
          <a:xfrm rot="16200000">
            <a:off x="-53267" y="4775217"/>
            <a:ext cx="10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FDCB38-23DF-4CF1-8FBE-8B2A8ECFBBB0}"/>
              </a:ext>
            </a:extLst>
          </p:cNvPr>
          <p:cNvCxnSpPr>
            <a:cxnSpLocks/>
          </p:cNvCxnSpPr>
          <p:nvPr/>
        </p:nvCxnSpPr>
        <p:spPr>
          <a:xfrm flipV="1">
            <a:off x="599626" y="1366940"/>
            <a:ext cx="319012" cy="26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94E3C39-ACAB-45C6-B466-10A54B01364F}"/>
              </a:ext>
            </a:extLst>
          </p:cNvPr>
          <p:cNvCxnSpPr>
            <a:cxnSpLocks/>
          </p:cNvCxnSpPr>
          <p:nvPr/>
        </p:nvCxnSpPr>
        <p:spPr>
          <a:xfrm>
            <a:off x="609561" y="1683343"/>
            <a:ext cx="3090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B91508-B0FA-4DB1-BE35-92B3E52B6C03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641262" y="3111753"/>
            <a:ext cx="559490" cy="278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2A7E7E-89D3-4CDE-8DD2-4AE1F1FC602E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1571079" y="3534051"/>
            <a:ext cx="18265" cy="405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08C82D-19CA-4004-8F70-F47556C74372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1694072" y="3208740"/>
            <a:ext cx="546853" cy="761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B79206-1EA3-4276-91C7-527BFE7316DA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1580201" y="2786417"/>
            <a:ext cx="176783" cy="1196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5BFA5E-DC06-47C9-BD36-082D8AC8C7A3}"/>
              </a:ext>
            </a:extLst>
          </p:cNvPr>
          <p:cNvCxnSpPr>
            <a:cxnSpLocks/>
            <a:stCxn id="9" idx="1"/>
            <a:endCxn id="5" idx="4"/>
          </p:cNvCxnSpPr>
          <p:nvPr/>
        </p:nvCxnSpPr>
        <p:spPr>
          <a:xfrm flipH="1" flipV="1">
            <a:off x="1315024" y="2976917"/>
            <a:ext cx="207813" cy="877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7CE1139-BF15-4484-A691-CDB789C3217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328193" y="2858904"/>
            <a:ext cx="912732" cy="155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98357A-058A-4BFA-8BC0-C3B9AEFA302F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1412011" y="2649257"/>
            <a:ext cx="207813" cy="93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8D6EFAA-AEDC-4139-AFB5-C2389D91A466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1853971" y="2746244"/>
            <a:ext cx="386954" cy="268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A06B7A-D21F-43C1-8517-F62DAA9672EB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1589344" y="2786417"/>
            <a:ext cx="167640" cy="473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0C767A-C2C7-4C65-AB69-07A2D7C51771}"/>
              </a:ext>
            </a:extLst>
          </p:cNvPr>
          <p:cNvCxnSpPr>
            <a:cxnSpLocks/>
          </p:cNvCxnSpPr>
          <p:nvPr/>
        </p:nvCxnSpPr>
        <p:spPr>
          <a:xfrm flipV="1">
            <a:off x="4003981" y="3415837"/>
            <a:ext cx="698985" cy="479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74A95F-9730-432B-A2D2-51501475DEB0}"/>
              </a:ext>
            </a:extLst>
          </p:cNvPr>
          <p:cNvCxnSpPr>
            <a:cxnSpLocks/>
            <a:stCxn id="23" idx="7"/>
            <a:endCxn id="24" idx="4"/>
          </p:cNvCxnSpPr>
          <p:nvPr/>
        </p:nvCxnSpPr>
        <p:spPr>
          <a:xfrm flipV="1">
            <a:off x="4557518" y="3564850"/>
            <a:ext cx="177333" cy="551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A8BFD1-6479-4BF2-A6FE-A2B1BE9E1289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4100968" y="4006305"/>
            <a:ext cx="315248" cy="20900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15BCCB-BE85-4127-B88E-8C2F0F5E0D16}"/>
              </a:ext>
            </a:extLst>
          </p:cNvPr>
          <p:cNvCxnSpPr>
            <a:cxnSpLocks/>
            <a:stCxn id="8" idx="6"/>
            <a:endCxn id="24" idx="1"/>
          </p:cNvCxnSpPr>
          <p:nvPr/>
        </p:nvCxnSpPr>
        <p:spPr>
          <a:xfrm>
            <a:off x="2475072" y="3111753"/>
            <a:ext cx="2162792" cy="2189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1E0F1E2-3DA3-411D-9668-399A9D6B8D7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388278" y="3209559"/>
            <a:ext cx="1518716" cy="6027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DA2697-37CA-4C4A-A19C-D5DF06A677CB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424943" y="3175876"/>
            <a:ext cx="1898428" cy="10377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91C7902-A31B-407C-8FDA-4884DACBBFB9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1674516" y="4006305"/>
            <a:ext cx="2232478" cy="2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56FE47-E078-4949-9DF6-16387E5805C0}"/>
              </a:ext>
            </a:extLst>
          </p:cNvPr>
          <p:cNvCxnSpPr>
            <a:cxnSpLocks/>
            <a:endCxn id="23" idx="5"/>
          </p:cNvCxnSpPr>
          <p:nvPr/>
        </p:nvCxnSpPr>
        <p:spPr>
          <a:xfrm>
            <a:off x="1708622" y="3896454"/>
            <a:ext cx="2848896" cy="414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B0158D-E644-49F8-83E6-7B3E237E7BC6}"/>
              </a:ext>
            </a:extLst>
          </p:cNvPr>
          <p:cNvCxnSpPr>
            <a:cxnSpLocks/>
          </p:cNvCxnSpPr>
          <p:nvPr/>
        </p:nvCxnSpPr>
        <p:spPr>
          <a:xfrm flipV="1">
            <a:off x="1668449" y="3412572"/>
            <a:ext cx="3080952" cy="5515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6198947-8BCA-4C64-9F30-43AD3725AEF6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1763627" y="2682403"/>
            <a:ext cx="2103194" cy="12269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14E1633-C6E9-4B39-BD35-791E9189A735}"/>
              </a:ext>
            </a:extLst>
          </p:cNvPr>
          <p:cNvCxnSpPr>
            <a:cxnSpLocks/>
          </p:cNvCxnSpPr>
          <p:nvPr/>
        </p:nvCxnSpPr>
        <p:spPr>
          <a:xfrm>
            <a:off x="1768582" y="2724565"/>
            <a:ext cx="2688232" cy="14890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7709CFE-DFDA-4A1A-AC25-FF8071A282EC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1804684" y="2635364"/>
            <a:ext cx="2793007" cy="7923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D93BF87-3025-475E-A4B5-AE54ECFD6F1C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1639667" y="3408320"/>
            <a:ext cx="2227154" cy="500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67BD1EE-F8FA-45A7-8182-7BB25A8509AC}"/>
              </a:ext>
            </a:extLst>
          </p:cNvPr>
          <p:cNvCxnSpPr>
            <a:cxnSpLocks/>
          </p:cNvCxnSpPr>
          <p:nvPr/>
        </p:nvCxnSpPr>
        <p:spPr>
          <a:xfrm>
            <a:off x="1621335" y="3505886"/>
            <a:ext cx="2823663" cy="7123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B4623A-53BA-4D4A-B473-68072F5240F2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1611245" y="3290530"/>
            <a:ext cx="3123606" cy="150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B4F51E-3C84-4BF6-B633-81F2832F49A4}"/>
              </a:ext>
            </a:extLst>
          </p:cNvPr>
          <p:cNvCxnSpPr>
            <a:cxnSpLocks/>
          </p:cNvCxnSpPr>
          <p:nvPr/>
        </p:nvCxnSpPr>
        <p:spPr>
          <a:xfrm>
            <a:off x="1334452" y="2918405"/>
            <a:ext cx="3264483" cy="5482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39EAFD1-C938-423D-B45A-068149707A88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299259" y="2923090"/>
            <a:ext cx="2607735" cy="8892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8F3000C-3399-4D1E-85D3-3F881E4C68EC}"/>
              </a:ext>
            </a:extLst>
          </p:cNvPr>
          <p:cNvCxnSpPr>
            <a:cxnSpLocks/>
            <a:endCxn id="23" idx="5"/>
          </p:cNvCxnSpPr>
          <p:nvPr/>
        </p:nvCxnSpPr>
        <p:spPr>
          <a:xfrm>
            <a:off x="1290019" y="2874438"/>
            <a:ext cx="3267499" cy="14361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57267E2-EA79-4F0C-B2AF-A4C8F86BDFA3}"/>
              </a:ext>
            </a:extLst>
          </p:cNvPr>
          <p:cNvSpPr/>
          <p:nvPr/>
        </p:nvSpPr>
        <p:spPr>
          <a:xfrm>
            <a:off x="1177864" y="2702597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BA7F0C-74A0-4516-908E-38C7F2291B10}"/>
              </a:ext>
            </a:extLst>
          </p:cNvPr>
          <p:cNvSpPr/>
          <p:nvPr/>
        </p:nvSpPr>
        <p:spPr>
          <a:xfrm>
            <a:off x="1619824" y="2512097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7FC64F-119C-4166-95D1-162C94AD4B49}"/>
              </a:ext>
            </a:extLst>
          </p:cNvPr>
          <p:cNvSpPr/>
          <p:nvPr/>
        </p:nvSpPr>
        <p:spPr>
          <a:xfrm>
            <a:off x="1482664" y="3814585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181312C-FDC7-4C82-9333-7E37CA216A2F}"/>
              </a:ext>
            </a:extLst>
          </p:cNvPr>
          <p:cNvSpPr/>
          <p:nvPr/>
        </p:nvSpPr>
        <p:spPr>
          <a:xfrm>
            <a:off x="3866821" y="3772158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F781A64-7A9F-4DD9-AAEC-4EFFF8B422E3}"/>
              </a:ext>
            </a:extLst>
          </p:cNvPr>
          <p:cNvSpPr/>
          <p:nvPr/>
        </p:nvSpPr>
        <p:spPr>
          <a:xfrm>
            <a:off x="4323371" y="4076426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1ECC19-FAA4-45E9-83AD-4B304D86CBFC}"/>
              </a:ext>
            </a:extLst>
          </p:cNvPr>
          <p:cNvSpPr/>
          <p:nvPr/>
        </p:nvSpPr>
        <p:spPr>
          <a:xfrm>
            <a:off x="4597691" y="3290530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346C91-6F46-485D-946E-D4F4A965C2C7}"/>
              </a:ext>
            </a:extLst>
          </p:cNvPr>
          <p:cNvSpPr/>
          <p:nvPr/>
        </p:nvSpPr>
        <p:spPr>
          <a:xfrm>
            <a:off x="2200752" y="2974593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EE7BB8-272C-4511-9507-9A931A331B0F}"/>
              </a:ext>
            </a:extLst>
          </p:cNvPr>
          <p:cNvSpPr/>
          <p:nvPr/>
        </p:nvSpPr>
        <p:spPr>
          <a:xfrm>
            <a:off x="1452184" y="3259731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6F3516-FCB4-484A-9697-A00F7A8003D4}"/>
              </a:ext>
            </a:extLst>
          </p:cNvPr>
          <p:cNvCxnSpPr>
            <a:cxnSpLocks/>
            <a:stCxn id="5" idx="4"/>
            <a:endCxn id="6" idx="4"/>
          </p:cNvCxnSpPr>
          <p:nvPr/>
        </p:nvCxnSpPr>
        <p:spPr>
          <a:xfrm>
            <a:off x="1315024" y="2976917"/>
            <a:ext cx="274320" cy="5571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BB6F918-74A1-49AC-BD36-AFCB35FE10CF}"/>
              </a:ext>
            </a:extLst>
          </p:cNvPr>
          <p:cNvCxnSpPr>
            <a:cxnSpLocks/>
            <a:stCxn id="18" idx="7"/>
            <a:endCxn id="118" idx="4"/>
          </p:cNvCxnSpPr>
          <p:nvPr/>
        </p:nvCxnSpPr>
        <p:spPr>
          <a:xfrm flipV="1">
            <a:off x="9297677" y="3060981"/>
            <a:ext cx="446210" cy="828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B31094B-0F04-4C73-AC75-7F37EC55AF1C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9023357" y="2962505"/>
            <a:ext cx="176420" cy="95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78AC836-8482-40FA-A1BE-E910DA107177}"/>
              </a:ext>
            </a:extLst>
          </p:cNvPr>
          <p:cNvCxnSpPr>
            <a:cxnSpLocks/>
            <a:stCxn id="118" idx="2"/>
          </p:cNvCxnSpPr>
          <p:nvPr/>
        </p:nvCxnSpPr>
        <p:spPr>
          <a:xfrm flipH="1" flipV="1">
            <a:off x="8897437" y="2882661"/>
            <a:ext cx="709290" cy="411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FF14529-A5CF-4FD8-92DB-1CAC61D53AC8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8335245" y="2138318"/>
            <a:ext cx="1009604" cy="1723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A426EB7-605B-4CCC-BE8E-4CC8139E959D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9426839" y="2191094"/>
            <a:ext cx="430979" cy="390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070057-3F72-47C1-B686-4DB34D0F0C0C}"/>
              </a:ext>
            </a:extLst>
          </p:cNvPr>
          <p:cNvCxnSpPr>
            <a:cxnSpLocks/>
          </p:cNvCxnSpPr>
          <p:nvPr/>
        </p:nvCxnSpPr>
        <p:spPr>
          <a:xfrm>
            <a:off x="9385022" y="2234030"/>
            <a:ext cx="747116" cy="1127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D96DD80-17D9-4D1D-97B9-4A5C714695D1}"/>
              </a:ext>
            </a:extLst>
          </p:cNvPr>
          <p:cNvCxnSpPr>
            <a:cxnSpLocks/>
            <a:stCxn id="12" idx="4"/>
          </p:cNvCxnSpPr>
          <p:nvPr/>
        </p:nvCxnSpPr>
        <p:spPr>
          <a:xfrm flipV="1">
            <a:off x="9200690" y="2206121"/>
            <a:ext cx="218919" cy="1209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2C6D9F0-26C0-4684-A753-2D0EF205391C}"/>
              </a:ext>
            </a:extLst>
          </p:cNvPr>
          <p:cNvCxnSpPr>
            <a:cxnSpLocks/>
          </p:cNvCxnSpPr>
          <p:nvPr/>
        </p:nvCxnSpPr>
        <p:spPr>
          <a:xfrm flipH="1">
            <a:off x="8381668" y="3378512"/>
            <a:ext cx="1742465" cy="4076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C24915C-EEBF-4F85-9A6E-E84451179E5D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8540264" y="2678369"/>
            <a:ext cx="1357727" cy="1093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11D5B80-E9C0-40F8-84A3-02871857B4C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9337850" y="3278109"/>
            <a:ext cx="657128" cy="158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B85DB0A-BA73-4D46-B238-F1B4B97E0669}"/>
              </a:ext>
            </a:extLst>
          </p:cNvPr>
          <p:cNvCxnSpPr>
            <a:cxnSpLocks/>
            <a:endCxn id="15" idx="5"/>
          </p:cNvCxnSpPr>
          <p:nvPr/>
        </p:nvCxnSpPr>
        <p:spPr>
          <a:xfrm flipH="1" flipV="1">
            <a:off x="10091965" y="2678369"/>
            <a:ext cx="102638" cy="732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3AB0394-D865-4CE1-A1B6-B418A192B6D0}"/>
              </a:ext>
            </a:extLst>
          </p:cNvPr>
          <p:cNvSpPr/>
          <p:nvPr/>
        </p:nvSpPr>
        <p:spPr>
          <a:xfrm>
            <a:off x="9986973" y="324135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CBF49E3-4F9B-4021-B848-EE09952AD6C0}"/>
              </a:ext>
            </a:extLst>
          </p:cNvPr>
          <p:cNvCxnSpPr>
            <a:cxnSpLocks/>
            <a:stCxn id="16" idx="5"/>
            <a:endCxn id="18" idx="2"/>
          </p:cNvCxnSpPr>
          <p:nvPr/>
        </p:nvCxnSpPr>
        <p:spPr>
          <a:xfrm>
            <a:off x="8529219" y="3861778"/>
            <a:ext cx="534311" cy="1248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96D8898-7ECD-46CB-A6EF-88CD1F36DBDD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9297677" y="3475499"/>
            <a:ext cx="729469" cy="5384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22D05B6-2D1A-4499-AF77-6D6974FC4668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9200690" y="3415269"/>
            <a:ext cx="0" cy="434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6EDDABE-2196-487F-B06B-3AB5EA395240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9252082" y="2678369"/>
            <a:ext cx="645909" cy="14454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8BDF735-1750-4FF3-BEFE-2BA316622C8C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9157809" y="2256046"/>
            <a:ext cx="239190" cy="16847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AF01CB6-F119-402F-8022-EA10FA79F3E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8335245" y="2943817"/>
            <a:ext cx="617520" cy="9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F068DDA-A077-4897-B409-A841460ED361}"/>
              </a:ext>
            </a:extLst>
          </p:cNvPr>
          <p:cNvCxnSpPr>
            <a:cxnSpLocks/>
            <a:stCxn id="17" idx="4"/>
            <a:endCxn id="12" idx="4"/>
          </p:cNvCxnSpPr>
          <p:nvPr/>
        </p:nvCxnSpPr>
        <p:spPr>
          <a:xfrm>
            <a:off x="8926370" y="3002678"/>
            <a:ext cx="274320" cy="4125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357FC92-758F-4611-9906-5EDF2836CAB8}"/>
              </a:ext>
            </a:extLst>
          </p:cNvPr>
          <p:cNvCxnSpPr>
            <a:cxnSpLocks/>
            <a:stCxn id="17" idx="6"/>
            <a:endCxn id="15" idx="3"/>
          </p:cNvCxnSpPr>
          <p:nvPr/>
        </p:nvCxnSpPr>
        <p:spPr>
          <a:xfrm flipV="1">
            <a:off x="9063530" y="2678369"/>
            <a:ext cx="834461" cy="1871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8BE45C8-562A-4E7B-A41E-63CE4BBAF597}"/>
              </a:ext>
            </a:extLst>
          </p:cNvPr>
          <p:cNvCxnSpPr>
            <a:cxnSpLocks/>
            <a:stCxn id="17" idx="5"/>
            <a:endCxn id="13" idx="2"/>
          </p:cNvCxnSpPr>
          <p:nvPr/>
        </p:nvCxnSpPr>
        <p:spPr>
          <a:xfrm>
            <a:off x="9023357" y="2962505"/>
            <a:ext cx="963616" cy="4160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23C641E-38C5-402E-B29A-3A8EA9B366FE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9023357" y="2115386"/>
            <a:ext cx="403482" cy="6531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BCD33FC-3903-4D11-A1CC-CA7E4065FEEC}"/>
              </a:ext>
            </a:extLst>
          </p:cNvPr>
          <p:cNvCxnSpPr>
            <a:cxnSpLocks/>
            <a:stCxn id="118" idx="5"/>
          </p:cNvCxnSpPr>
          <p:nvPr/>
        </p:nvCxnSpPr>
        <p:spPr>
          <a:xfrm flipH="1" flipV="1">
            <a:off x="9368414" y="2223620"/>
            <a:ext cx="472460" cy="7971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1BD36F5D-0C57-4CA5-A7AC-2F18D69C1114}"/>
              </a:ext>
            </a:extLst>
          </p:cNvPr>
          <p:cNvCxnSpPr>
            <a:cxnSpLocks/>
            <a:stCxn id="13" idx="1"/>
            <a:endCxn id="118" idx="5"/>
          </p:cNvCxnSpPr>
          <p:nvPr/>
        </p:nvCxnSpPr>
        <p:spPr>
          <a:xfrm flipH="1" flipV="1">
            <a:off x="9840874" y="3020808"/>
            <a:ext cx="186272" cy="2607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043C060-73EE-4D2C-93FB-9AD44CC996F2}"/>
              </a:ext>
            </a:extLst>
          </p:cNvPr>
          <p:cNvSpPr/>
          <p:nvPr/>
        </p:nvSpPr>
        <p:spPr>
          <a:xfrm>
            <a:off x="9259839" y="1981726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67054E-1B46-4251-B227-CA170DCA39D9}"/>
              </a:ext>
            </a:extLst>
          </p:cNvPr>
          <p:cNvSpPr/>
          <p:nvPr/>
        </p:nvSpPr>
        <p:spPr>
          <a:xfrm>
            <a:off x="9063530" y="3140949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B038AD-6850-4012-9311-D8A3531D8FA3}"/>
              </a:ext>
            </a:extLst>
          </p:cNvPr>
          <p:cNvSpPr/>
          <p:nvPr/>
        </p:nvSpPr>
        <p:spPr>
          <a:xfrm>
            <a:off x="9857818" y="244422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4A6527-2290-4260-B354-7470A1F44D7D}"/>
              </a:ext>
            </a:extLst>
          </p:cNvPr>
          <p:cNvSpPr/>
          <p:nvPr/>
        </p:nvSpPr>
        <p:spPr>
          <a:xfrm>
            <a:off x="8295072" y="3627631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270AFE-6548-4352-AC9F-FEA9459A9EA7}"/>
              </a:ext>
            </a:extLst>
          </p:cNvPr>
          <p:cNvSpPr/>
          <p:nvPr/>
        </p:nvSpPr>
        <p:spPr>
          <a:xfrm>
            <a:off x="8789210" y="2728358"/>
            <a:ext cx="274320" cy="2743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E3E6AA-B80D-4ED9-BF79-CC6D9F2E3F5E}"/>
              </a:ext>
            </a:extLst>
          </p:cNvPr>
          <p:cNvSpPr/>
          <p:nvPr/>
        </p:nvSpPr>
        <p:spPr>
          <a:xfrm>
            <a:off x="9063530" y="3849515"/>
            <a:ext cx="274320" cy="2743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A1938A6-90AA-4712-99EA-395EEE429E0C}"/>
              </a:ext>
            </a:extLst>
          </p:cNvPr>
          <p:cNvSpPr/>
          <p:nvPr/>
        </p:nvSpPr>
        <p:spPr>
          <a:xfrm>
            <a:off x="9606727" y="2786661"/>
            <a:ext cx="274320" cy="2743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99C3A5B-22C0-4202-9958-CBFA0CAB81D0}"/>
              </a:ext>
            </a:extLst>
          </p:cNvPr>
          <p:cNvSpPr txBox="1"/>
          <p:nvPr/>
        </p:nvSpPr>
        <p:spPr>
          <a:xfrm>
            <a:off x="965794" y="1168294"/>
            <a:ext cx="313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“Within” Detonation Distance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2B4D2BE-5ED8-4165-88F5-6D20F0C8B854}"/>
              </a:ext>
            </a:extLst>
          </p:cNvPr>
          <p:cNvSpPr txBox="1"/>
          <p:nvPr/>
        </p:nvSpPr>
        <p:spPr>
          <a:xfrm>
            <a:off x="971127" y="1492017"/>
            <a:ext cx="34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“Between” Detonation Distance</a:t>
            </a:r>
          </a:p>
        </p:txBody>
      </p:sp>
      <p:sp>
        <p:nvSpPr>
          <p:cNvPr id="189" name="Speech Bubble: Rectangle 188">
            <a:extLst>
              <a:ext uri="{FF2B5EF4-FFF2-40B4-BE49-F238E27FC236}">
                <a16:creationId xmlns:a16="http://schemas.microsoft.com/office/drawing/2014/main" id="{D147D675-14DC-444E-8C71-A74048BA84CC}"/>
              </a:ext>
            </a:extLst>
          </p:cNvPr>
          <p:cNvSpPr/>
          <p:nvPr/>
        </p:nvSpPr>
        <p:spPr>
          <a:xfrm>
            <a:off x="3112698" y="4704197"/>
            <a:ext cx="2116948" cy="1173747"/>
          </a:xfrm>
          <a:prstGeom prst="wedgeRectCallout">
            <a:avLst>
              <a:gd name="adj1" fmla="val -41355"/>
              <a:gd name="adj2" fmla="val -853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Relatively large </a:t>
            </a:r>
            <a:r>
              <a:rPr lang="en-US" b="1" dirty="0">
                <a:solidFill>
                  <a:schemeClr val="tx1"/>
                </a:solidFill>
              </a:rPr>
              <a:t>between</a:t>
            </a:r>
            <a:r>
              <a:rPr lang="en-US" dirty="0">
                <a:solidFill>
                  <a:schemeClr val="tx1"/>
                </a:solidFill>
              </a:rPr>
              <a:t> fragmentation discrepancy </a:t>
            </a:r>
          </a:p>
        </p:txBody>
      </p:sp>
      <p:sp>
        <p:nvSpPr>
          <p:cNvPr id="190" name="Speech Bubble: Rectangle 189">
            <a:extLst>
              <a:ext uri="{FF2B5EF4-FFF2-40B4-BE49-F238E27FC236}">
                <a16:creationId xmlns:a16="http://schemas.microsoft.com/office/drawing/2014/main" id="{A5D83A01-D558-47FB-883C-7D97C80BE538}"/>
              </a:ext>
            </a:extLst>
          </p:cNvPr>
          <p:cNvSpPr/>
          <p:nvPr/>
        </p:nvSpPr>
        <p:spPr>
          <a:xfrm>
            <a:off x="6541367" y="1576652"/>
            <a:ext cx="1840301" cy="1373946"/>
          </a:xfrm>
          <a:prstGeom prst="wedgeRectCallout">
            <a:avLst>
              <a:gd name="adj1" fmla="val 58480"/>
              <a:gd name="adj2" fmla="val 791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Relatively small </a:t>
            </a:r>
            <a:r>
              <a:rPr lang="en-US" b="1" dirty="0">
                <a:solidFill>
                  <a:schemeClr val="tx1"/>
                </a:solidFill>
              </a:rPr>
              <a:t>between</a:t>
            </a:r>
            <a:r>
              <a:rPr lang="en-US" dirty="0">
                <a:solidFill>
                  <a:schemeClr val="tx1"/>
                </a:solidFill>
              </a:rPr>
              <a:t> fragmentation discrepancy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6DB50C-E679-436B-BB08-EA42742F1D42}"/>
              </a:ext>
            </a:extLst>
          </p:cNvPr>
          <p:cNvSpPr/>
          <p:nvPr/>
        </p:nvSpPr>
        <p:spPr>
          <a:xfrm>
            <a:off x="6095999" y="4755443"/>
            <a:ext cx="5941015" cy="1456902"/>
          </a:xfrm>
          <a:prstGeom prst="roundRect">
            <a:avLst>
              <a:gd name="adj" fmla="val 18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energy test is a powerful, non-parametric test that alerts us to significant differences in the multivariate mass/velocity distributions between detonations</a:t>
            </a:r>
          </a:p>
        </p:txBody>
      </p:sp>
    </p:spTree>
    <p:extLst>
      <p:ext uri="{BB962C8B-B14F-4D97-AF65-F5344CB8AC3E}">
        <p14:creationId xmlns:p14="http://schemas.microsoft.com/office/powerpoint/2010/main" val="69889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B1FC88-7608-4B8E-92AC-FDF93399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4" y="0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DADC25-CBA1-462C-9CCD-9BEF684A07DE}"/>
              </a:ext>
            </a:extLst>
          </p:cNvPr>
          <p:cNvSpPr txBox="1"/>
          <p:nvPr/>
        </p:nvSpPr>
        <p:spPr>
          <a:xfrm>
            <a:off x="3064934" y="6488668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Detonation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3F70D-AB1A-4CE4-828D-5A71CB363C8A}"/>
              </a:ext>
            </a:extLst>
          </p:cNvPr>
          <p:cNvSpPr txBox="1"/>
          <p:nvPr/>
        </p:nvSpPr>
        <p:spPr>
          <a:xfrm rot="16200000">
            <a:off x="-397933" y="3244333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Detonation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1EC260-3C3B-44B5-89BD-C6A24E54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16" y="144199"/>
            <a:ext cx="4981231" cy="13849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Compare all detonations against each other with two-sample energy tests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2C6DA-E00F-48F3-8A7D-9D1C7BAF5C6F}"/>
              </a:ext>
            </a:extLst>
          </p:cNvPr>
          <p:cNvGrpSpPr/>
          <p:nvPr/>
        </p:nvGrpSpPr>
        <p:grpSpPr>
          <a:xfrm>
            <a:off x="4529666" y="4216400"/>
            <a:ext cx="2201334" cy="1043094"/>
            <a:chOff x="4521201" y="5069840"/>
            <a:chExt cx="2201334" cy="104309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B2B880-D997-46EA-8D27-6671A052F4BA}"/>
                </a:ext>
              </a:extLst>
            </p:cNvPr>
            <p:cNvSpPr/>
            <p:nvPr/>
          </p:nvSpPr>
          <p:spPr>
            <a:xfrm>
              <a:off x="4521201" y="5069840"/>
              <a:ext cx="2201334" cy="1043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en-US" dirty="0"/>
                <a:t>Very Different</a:t>
              </a:r>
            </a:p>
            <a:p>
              <a:pPr lvl="1"/>
              <a:r>
                <a:rPr lang="en-US" dirty="0"/>
                <a:t>Very Similar</a:t>
              </a:r>
            </a:p>
            <a:p>
              <a:pPr lvl="1"/>
              <a:r>
                <a:rPr lang="en-US" dirty="0"/>
                <a:t>Indeterminate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0424A39-3F0C-4E98-A4D5-CFACD495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4795" y="5201920"/>
              <a:ext cx="228601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09D746-184F-47C5-A95F-A5A2B3D7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9030" y="5491471"/>
              <a:ext cx="228600" cy="213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2E5E6F-C0A4-47B7-88AD-1D62F620D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1383" y="5762855"/>
              <a:ext cx="2286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DCA21E1-ED84-44A9-97AE-A5CF75D8F84E}"/>
              </a:ext>
            </a:extLst>
          </p:cNvPr>
          <p:cNvSpPr txBox="1"/>
          <p:nvPr/>
        </p:nvSpPr>
        <p:spPr>
          <a:xfrm>
            <a:off x="8373533" y="421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0E34FC-F26E-4107-99AF-9CB23087E112}"/>
                  </a:ext>
                </a:extLst>
              </p:cNvPr>
              <p:cNvSpPr/>
              <p:nvPr/>
            </p:nvSpPr>
            <p:spPr>
              <a:xfrm>
                <a:off x="4521201" y="5305029"/>
                <a:ext cx="2209799" cy="91797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Color based on log(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-value) of energy test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0E34FC-F26E-4107-99AF-9CB23087E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1" y="5305029"/>
                <a:ext cx="2209799" cy="917971"/>
              </a:xfrm>
              <a:prstGeom prst="rect">
                <a:avLst/>
              </a:prstGeom>
              <a:blipFill>
                <a:blip r:embed="rId6"/>
                <a:stretch>
                  <a:fillRect t="-261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1E666DE-0E79-4F97-90C7-C9D9093161D3}"/>
              </a:ext>
            </a:extLst>
          </p:cNvPr>
          <p:cNvSpPr/>
          <p:nvPr/>
        </p:nvSpPr>
        <p:spPr>
          <a:xfrm>
            <a:off x="7165329" y="2371257"/>
            <a:ext cx="4783666" cy="317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We can find detonations that statistically differ from other detonations in our collection</a:t>
            </a:r>
          </a:p>
          <a:p>
            <a:endParaRPr lang="en-US" dirty="0"/>
          </a:p>
          <a:p>
            <a:r>
              <a:rPr lang="en-US" u="sng" dirty="0"/>
              <a:t>In ELSA data: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Detonations 7, 22, and 23 may differ the most when compared to all other detonations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Perhaps #12 is also peculiar…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F579839-967A-4580-80F3-D421B2927762}"/>
              </a:ext>
            </a:extLst>
          </p:cNvPr>
          <p:cNvSpPr/>
          <p:nvPr/>
        </p:nvSpPr>
        <p:spPr>
          <a:xfrm>
            <a:off x="2200760" y="69742"/>
            <a:ext cx="369334" cy="478184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6469FB2-79C3-45A8-9D0F-CC7288DFF73A}"/>
              </a:ext>
            </a:extLst>
          </p:cNvPr>
          <p:cNvSpPr/>
          <p:nvPr/>
        </p:nvSpPr>
        <p:spPr>
          <a:xfrm rot="5400000">
            <a:off x="1281777" y="4066523"/>
            <a:ext cx="369334" cy="165461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9A92A4-4B15-44D7-8466-F3BAB57FB8C7}"/>
              </a:ext>
            </a:extLst>
          </p:cNvPr>
          <p:cNvSpPr/>
          <p:nvPr/>
        </p:nvSpPr>
        <p:spPr>
          <a:xfrm>
            <a:off x="690456" y="580619"/>
            <a:ext cx="5694848" cy="655511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4C996B-D5DE-4CEB-9DE5-029AED100FD7}"/>
              </a:ext>
            </a:extLst>
          </p:cNvPr>
          <p:cNvSpPr/>
          <p:nvPr/>
        </p:nvSpPr>
        <p:spPr>
          <a:xfrm>
            <a:off x="5803259" y="69742"/>
            <a:ext cx="582044" cy="1166388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F9F8ED6B-4976-445E-94BE-9F98F195D268}"/>
              </a:ext>
            </a:extLst>
          </p:cNvPr>
          <p:cNvSpPr/>
          <p:nvPr/>
        </p:nvSpPr>
        <p:spPr>
          <a:xfrm>
            <a:off x="5626100" y="1799637"/>
            <a:ext cx="991892" cy="599907"/>
          </a:xfrm>
          <a:prstGeom prst="wedgeRectCallout">
            <a:avLst>
              <a:gd name="adj1" fmla="val 4546"/>
              <a:gd name="adj2" fmla="val -1364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 &amp; 23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B3B21A4D-AB8D-4C83-982E-164210099048}"/>
              </a:ext>
            </a:extLst>
          </p:cNvPr>
          <p:cNvSpPr/>
          <p:nvPr/>
        </p:nvSpPr>
        <p:spPr>
          <a:xfrm>
            <a:off x="2787354" y="5078495"/>
            <a:ext cx="457200" cy="467762"/>
          </a:xfrm>
          <a:prstGeom prst="wedgeRectCallout">
            <a:avLst>
              <a:gd name="adj1" fmla="val -120673"/>
              <a:gd name="adj2" fmla="val -78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9DFFD86-4A76-4C45-8392-BA951D9C3E52}"/>
              </a:ext>
            </a:extLst>
          </p:cNvPr>
          <p:cNvSpPr/>
          <p:nvPr/>
        </p:nvSpPr>
        <p:spPr>
          <a:xfrm rot="19870691">
            <a:off x="6596881" y="975718"/>
            <a:ext cx="778524" cy="917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8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E11C-520B-48A1-BBA1-9E44DAC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95" y="170240"/>
            <a:ext cx="10972800" cy="954107"/>
          </a:xfrm>
        </p:spPr>
        <p:txBody>
          <a:bodyPr/>
          <a:lstStyle/>
          <a:p>
            <a:r>
              <a:rPr lang="en-US" dirty="0"/>
              <a:t>We use a power transform to convert highly skewed fragmentations to symmetric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BBD3-4C2C-4918-8B74-2FED75E772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703" y="1255363"/>
                <a:ext cx="4557897" cy="47548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900" dirty="0">
                    <a:latin typeface="+mn-lt"/>
                    <a:cs typeface="Calibri" panose="020F0502020204030204" pitchFamily="34" charset="0"/>
                  </a:rPr>
                  <a:t>Variable transforms are a simple way to make the data more symmetric. </a:t>
                </a:r>
              </a:p>
              <a:p>
                <a:endParaRPr lang="en-US" sz="1900" dirty="0">
                  <a:latin typeface="+mn-lt"/>
                  <a:cs typeface="Calibri" panose="020F0502020204030204" pitchFamily="34" charset="0"/>
                </a:endParaRPr>
              </a:p>
              <a:p>
                <a:r>
                  <a:rPr lang="en-US" sz="1900" dirty="0">
                    <a:latin typeface="+mn-lt"/>
                    <a:cs typeface="Calibri" panose="020F0502020204030204" pitchFamily="34" charset="0"/>
                  </a:rPr>
                  <a:t>Otherwise, means and variances do not summarize the data well. </a:t>
                </a:r>
              </a:p>
              <a:p>
                <a:endParaRPr lang="en-US" sz="1900" dirty="0">
                  <a:latin typeface="+mn-lt"/>
                  <a:cs typeface="Calibri" panose="020F0502020204030204" pitchFamily="34" charset="0"/>
                </a:endParaRPr>
              </a:p>
              <a:p>
                <a:r>
                  <a:rPr lang="en-US" sz="1900" dirty="0">
                    <a:latin typeface="+mn-lt"/>
                    <a:cs typeface="Calibri" panose="020F0502020204030204" pitchFamily="34" charset="0"/>
                  </a:rPr>
                  <a:t>Box-Cox transform is a traditional transform that brings skewed data towards a Normal distribution: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Velocity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𝑉𝑒𝑙𝑜𝑐𝑖𝑡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BBD3-4C2C-4918-8B74-2FED75E77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703" y="1255363"/>
                <a:ext cx="4557897" cy="4754880"/>
              </a:xfrm>
              <a:blipFill>
                <a:blip r:embed="rId2"/>
                <a:stretch>
                  <a:fillRect l="-1070" t="-2308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41A835-C518-423D-8F64-D46A44E2F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458" r="534" b="11400"/>
          <a:stretch/>
        </p:blipFill>
        <p:spPr>
          <a:xfrm>
            <a:off x="5468112" y="1005204"/>
            <a:ext cx="2993136" cy="2934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0335A-42D5-4630-91C6-97E3E07A1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2458" r="3067" b="12067"/>
          <a:stretch/>
        </p:blipFill>
        <p:spPr>
          <a:xfrm>
            <a:off x="8643817" y="3075558"/>
            <a:ext cx="2952686" cy="2934685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CA47E523-4807-46DD-9277-CB91967B8DF9}"/>
              </a:ext>
            </a:extLst>
          </p:cNvPr>
          <p:cNvSpPr/>
          <p:nvPr/>
        </p:nvSpPr>
        <p:spPr>
          <a:xfrm rot="5400000">
            <a:off x="8591050" y="1382878"/>
            <a:ext cx="1091184" cy="1207008"/>
          </a:xfrm>
          <a:prstGeom prst="bentArrow">
            <a:avLst>
              <a:gd name="adj1" fmla="val 1695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E326-79D7-4CBA-93AC-ABC4AFB1A321}"/>
              </a:ext>
            </a:extLst>
          </p:cNvPr>
          <p:cNvSpPr txBox="1"/>
          <p:nvPr/>
        </p:nvSpPr>
        <p:spPr>
          <a:xfrm>
            <a:off x="9288393" y="1092582"/>
            <a:ext cx="175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Box-Cox power transform!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4B8CA-79C6-4217-888D-9CC6FD607A28}"/>
              </a:ext>
            </a:extLst>
          </p:cNvPr>
          <p:cNvSpPr txBox="1"/>
          <p:nvPr/>
        </p:nvSpPr>
        <p:spPr>
          <a:xfrm>
            <a:off x="6900672" y="3950231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DD8AC-757B-4DC8-87ED-BEE4BF7BD6B4}"/>
              </a:ext>
            </a:extLst>
          </p:cNvPr>
          <p:cNvSpPr txBox="1"/>
          <p:nvPr/>
        </p:nvSpPr>
        <p:spPr>
          <a:xfrm rot="16200000">
            <a:off x="4800600" y="2081090"/>
            <a:ext cx="10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DD9CB-86E3-4EC6-8848-D8D9B6890B50}"/>
              </a:ext>
            </a:extLst>
          </p:cNvPr>
          <p:cNvSpPr txBox="1"/>
          <p:nvPr/>
        </p:nvSpPr>
        <p:spPr>
          <a:xfrm>
            <a:off x="9566050" y="5942178"/>
            <a:ext cx="175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Box-Cox Mass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78C68-18F8-4CD7-BB5E-8D1D19FF3A15}"/>
              </a:ext>
            </a:extLst>
          </p:cNvPr>
          <p:cNvSpPr txBox="1"/>
          <p:nvPr/>
        </p:nvSpPr>
        <p:spPr>
          <a:xfrm rot="16200000">
            <a:off x="7572651" y="4452316"/>
            <a:ext cx="192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Box-Cox Vel.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74432-7E56-4D5D-90B5-4C7D72E73AFB}"/>
              </a:ext>
            </a:extLst>
          </p:cNvPr>
          <p:cNvSpPr txBox="1"/>
          <p:nvPr/>
        </p:nvSpPr>
        <p:spPr>
          <a:xfrm>
            <a:off x="5675376" y="667997"/>
            <a:ext cx="3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Ugly raw fragmentation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110F7-49EB-45F3-A745-37247D957C8B}"/>
              </a:ext>
            </a:extLst>
          </p:cNvPr>
          <p:cNvSpPr txBox="1"/>
          <p:nvPr/>
        </p:nvSpPr>
        <p:spPr>
          <a:xfrm>
            <a:off x="8921835" y="2527056"/>
            <a:ext cx="285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 and beautiful data,</a:t>
            </a:r>
          </a:p>
          <a:p>
            <a:pPr algn="ctr"/>
            <a:r>
              <a:rPr lang="en-US" dirty="0"/>
              <a:t>No outliers!</a:t>
            </a:r>
          </a:p>
        </p:txBody>
      </p: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BAD94FFB-2F47-4A3E-8265-6805E777E75C}"/>
              </a:ext>
            </a:extLst>
          </p:cNvPr>
          <p:cNvSpPr/>
          <p:nvPr/>
        </p:nvSpPr>
        <p:spPr>
          <a:xfrm>
            <a:off x="822960" y="3984264"/>
            <a:ext cx="4224528" cy="2176613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B64000-6B17-4405-B91B-A620692C19A3}"/>
              </a:ext>
            </a:extLst>
          </p:cNvPr>
          <p:cNvSpPr txBox="1"/>
          <p:nvPr/>
        </p:nvSpPr>
        <p:spPr>
          <a:xfrm>
            <a:off x="5407152" y="5849845"/>
            <a:ext cx="360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Transforming reveals </a:t>
            </a:r>
            <a:r>
              <a:rPr lang="en-US" b="1" dirty="0"/>
              <a:t>negligible correlation </a:t>
            </a:r>
            <a:r>
              <a:rPr lang="en-US" dirty="0"/>
              <a:t>between Mass and Velocity (no patterns)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2857C-3D64-4074-BDC9-77543691FD96}"/>
                  </a:ext>
                </a:extLst>
              </p:cNvPr>
              <p:cNvSpPr txBox="1"/>
              <p:nvPr/>
            </p:nvSpPr>
            <p:spPr>
              <a:xfrm>
                <a:off x="1080961" y="6211669"/>
                <a:ext cx="3893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chosen optimally for a set of fragmentations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2857C-3D64-4074-BDC9-77543691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61" y="6211669"/>
                <a:ext cx="3893375" cy="646331"/>
              </a:xfrm>
              <a:prstGeom prst="rect">
                <a:avLst/>
              </a:prstGeom>
              <a:blipFill>
                <a:blip r:embed="rId5"/>
                <a:stretch>
                  <a:fillRect t="-5660" r="-25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6200000">
            <a:off x="5104484" y="1541779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(ft/s)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3403" y="4010807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(grains)</a:t>
            </a:r>
          </a:p>
        </p:txBody>
      </p:sp>
    </p:spTree>
    <p:extLst>
      <p:ext uri="{BB962C8B-B14F-4D97-AF65-F5344CB8AC3E}">
        <p14:creationId xmlns:p14="http://schemas.microsoft.com/office/powerpoint/2010/main" val="334137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D3624-E196-448A-823F-DBB462357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b="4281"/>
          <a:stretch/>
        </p:blipFill>
        <p:spPr>
          <a:xfrm>
            <a:off x="539978" y="1393278"/>
            <a:ext cx="5135718" cy="5135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F4455-2DFE-4667-82C5-AE84532D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03" y="364332"/>
            <a:ext cx="10972800" cy="523220"/>
          </a:xfrm>
        </p:spPr>
        <p:txBody>
          <a:bodyPr/>
          <a:lstStyle/>
          <a:p>
            <a:r>
              <a:rPr lang="en-US" dirty="0"/>
              <a:t>Clusters and correlations across all fragmentations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D04C2-6413-4EAD-863C-570D08C78811}"/>
              </a:ext>
            </a:extLst>
          </p:cNvPr>
          <p:cNvSpPr txBox="1"/>
          <p:nvPr/>
        </p:nvSpPr>
        <p:spPr>
          <a:xfrm>
            <a:off x="1024128" y="6440368"/>
            <a:ext cx="440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</a:t>
            </a:r>
            <a:r>
              <a:rPr lang="en-US" b="1" dirty="0"/>
              <a:t>Box-Cox</a:t>
            </a:r>
            <a:r>
              <a:rPr lang="en-US" dirty="0"/>
              <a:t> Mass by warhead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5DBB8-5E4B-4F31-898A-885FEF6BB636}"/>
              </a:ext>
            </a:extLst>
          </p:cNvPr>
          <p:cNvSpPr txBox="1"/>
          <p:nvPr/>
        </p:nvSpPr>
        <p:spPr>
          <a:xfrm rot="16200000">
            <a:off x="-1956904" y="3674353"/>
            <a:ext cx="449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</a:t>
            </a:r>
            <a:r>
              <a:rPr lang="en-US" b="1" dirty="0"/>
              <a:t>Box-Cox</a:t>
            </a:r>
            <a:r>
              <a:rPr lang="en-US" dirty="0"/>
              <a:t> Velocity by warhead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2643B-067E-4694-8BC4-189E3B90FBF8}"/>
              </a:ext>
            </a:extLst>
          </p:cNvPr>
          <p:cNvSpPr txBox="1"/>
          <p:nvPr/>
        </p:nvSpPr>
        <p:spPr>
          <a:xfrm>
            <a:off x="6110103" y="1152144"/>
            <a:ext cx="5260848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Variance within and between detonations increases with mass and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 7 has fastest average velocity and very high average mass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 22 also has a high velocity, and isn’t part of a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 23 has lowest velocity, and differs significantly from other warheads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Several clusters of similar fragmentations appear</a:t>
            </a:r>
          </a:p>
          <a:p>
            <a:endParaRPr lang="en-US" dirty="0"/>
          </a:p>
          <a:p>
            <a:r>
              <a:rPr lang="en-US" dirty="0"/>
              <a:t>Confidence intervals are not tilted </a:t>
            </a:r>
            <a:r>
              <a:rPr lang="en-US" dirty="0">
                <a:sym typeface="Wingdings" panose="05000000000000000000" pitchFamily="2" charset="2"/>
              </a:rPr>
              <a:t> Negligible correlation between mass and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if a correlation was present, we would have detected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~Normal data  Analysis of Variance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9BB17-D35C-4A51-96F0-94FC3671D188}"/>
              </a:ext>
            </a:extLst>
          </p:cNvPr>
          <p:cNvSpPr/>
          <p:nvPr/>
        </p:nvSpPr>
        <p:spPr>
          <a:xfrm>
            <a:off x="1112520" y="1131668"/>
            <a:ext cx="4224528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Comparison of all fragmentations: </a:t>
            </a:r>
          </a:p>
          <a:p>
            <a:pPr algn="ctr"/>
            <a:r>
              <a:rPr lang="en-US" dirty="0"/>
              <a:t>Mean and 50%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509386316"/>
      </p:ext>
    </p:extLst>
  </p:cSld>
  <p:clrMapOvr>
    <a:masterClrMapping/>
  </p:clrMapOvr>
</p:sld>
</file>

<file path=ppt/theme/theme1.xml><?xml version="1.0" encoding="utf-8"?>
<a:theme xmlns:a="http://schemas.openxmlformats.org/drawingml/2006/main" name="IDA Unclassified Wid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92B09AC-FFD6-49C3-B669-223AE3D726EF}" vid="{76E56A13-6EDF-4825-A99D-296632F9D5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19683</TotalTime>
  <Words>1634</Words>
  <Application>Microsoft Office PowerPoint</Application>
  <PresentationFormat>Widescreen</PresentationFormat>
  <Paragraphs>248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Devanagari</vt:lpstr>
      <vt:lpstr>Arial</vt:lpstr>
      <vt:lpstr>Calibri</vt:lpstr>
      <vt:lpstr>Calibri Light</vt:lpstr>
      <vt:lpstr>Cambria Math</vt:lpstr>
      <vt:lpstr>Courier New</vt:lpstr>
      <vt:lpstr>Franklin Gothic Book</vt:lpstr>
      <vt:lpstr>Franklin Gothic Medium</vt:lpstr>
      <vt:lpstr>Segoe UI</vt:lpstr>
      <vt:lpstr>Wingdings</vt:lpstr>
      <vt:lpstr>IDA Unclassified Wide</vt:lpstr>
      <vt:lpstr>Warhead Arena Analysis Advancements 04/12/2021</vt:lpstr>
      <vt:lpstr>Advances in data collection accommodate new statistical analyses</vt:lpstr>
      <vt:lpstr>What we have done</vt:lpstr>
      <vt:lpstr>We demonstrate our analysis concept on ELSA M&amp;S data</vt:lpstr>
      <vt:lpstr>Why do we use EDA techniques? We propose two techniques for different high level questions</vt:lpstr>
      <vt:lpstr>The energy test detects differences between detonations</vt:lpstr>
      <vt:lpstr>Compare all detonations against each other with two-sample energy tests</vt:lpstr>
      <vt:lpstr>We use a power transform to convert highly skewed fragmentations to symmetric distributions</vt:lpstr>
      <vt:lpstr>Clusters and correlations across all fragmentations</vt:lpstr>
      <vt:lpstr>Warhead Fragmentation Model</vt:lpstr>
      <vt:lpstr>We formulate a model to make use of full 3D data</vt:lpstr>
      <vt:lpstr>PowerPoint Presentation</vt:lpstr>
      <vt:lpstr>PowerPoint Presentation</vt:lpstr>
      <vt:lpstr>PowerPoint Presentation</vt:lpstr>
      <vt:lpstr>PowerPoint Presentation</vt:lpstr>
      <vt:lpstr>How do we know which model is a good fit? Two extremes:</vt:lpstr>
      <vt:lpstr>Circular Warhead Fragmentation Model  Fit to ELSA Data</vt:lpstr>
      <vt:lpstr>PowerPoint Presentation</vt:lpstr>
      <vt:lpstr>PowerPoint Presentation</vt:lpstr>
      <vt:lpstr>PowerPoint Presentation</vt:lpstr>
      <vt:lpstr>Spherical Warhead Fragmentation Model  Fit to ELSA Data</vt:lpstr>
      <vt:lpstr>PowerPoint Presentation</vt:lpstr>
      <vt:lpstr>PowerPoint Presentation</vt:lpstr>
      <vt:lpstr>Summary and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Haman, John T</dc:creator>
  <cp:lastModifiedBy>Mathews, Macy [UNC]</cp:lastModifiedBy>
  <cp:revision>276</cp:revision>
  <dcterms:created xsi:type="dcterms:W3CDTF">2021-01-22T16:29:06Z</dcterms:created>
  <dcterms:modified xsi:type="dcterms:W3CDTF">2021-04-08T15:25:33Z</dcterms:modified>
</cp:coreProperties>
</file>