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3" r:id="rId3"/>
    <p:sldMasterId id="2147483679" r:id="rId4"/>
  </p:sldMasterIdLst>
  <p:notesMasterIdLst>
    <p:notesMasterId r:id="rId22"/>
  </p:notesMasterIdLst>
  <p:sldIdLst>
    <p:sldId id="256" r:id="rId5"/>
    <p:sldId id="298" r:id="rId6"/>
    <p:sldId id="290" r:id="rId7"/>
    <p:sldId id="292" r:id="rId8"/>
    <p:sldId id="294" r:id="rId9"/>
    <p:sldId id="295" r:id="rId10"/>
    <p:sldId id="296" r:id="rId11"/>
    <p:sldId id="297" r:id="rId12"/>
    <p:sldId id="268" r:id="rId13"/>
    <p:sldId id="270" r:id="rId14"/>
    <p:sldId id="271" r:id="rId15"/>
    <p:sldId id="272" r:id="rId16"/>
    <p:sldId id="273" r:id="rId17"/>
    <p:sldId id="276" r:id="rId18"/>
    <p:sldId id="277" r:id="rId19"/>
    <p:sldId id="274" r:id="rId20"/>
    <p:sldId id="278"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365"/>
    <a:srgbClr val="8B8D81"/>
    <a:srgbClr val="33CCFF"/>
    <a:srgbClr val="EE1C25"/>
    <a:srgbClr val="FFDD16"/>
    <a:srgbClr val="F16523"/>
    <a:srgbClr val="0123AF"/>
    <a:srgbClr val="231F20"/>
    <a:srgbClr val="FF7F26"/>
    <a:srgbClr val="F8A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7" autoAdjust="0"/>
    <p:restoredTop sz="95250" autoAdjust="0"/>
  </p:normalViewPr>
  <p:slideViewPr>
    <p:cSldViewPr snapToGrid="0">
      <p:cViewPr>
        <p:scale>
          <a:sx n="200" d="100"/>
          <a:sy n="200" d="100"/>
        </p:scale>
        <p:origin x="115" y="-4661"/>
      </p:cViewPr>
      <p:guideLst/>
    </p:cSldViewPr>
  </p:slideViewPr>
  <p:outlineViewPr>
    <p:cViewPr>
      <p:scale>
        <a:sx n="33" d="100"/>
        <a:sy n="33" d="100"/>
      </p:scale>
      <p:origin x="0" y="-186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3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ED63B-EDE5-4EE7-B1A1-30B94D951357}" type="doc">
      <dgm:prSet loTypeId="urn:microsoft.com/office/officeart/2005/8/layout/vList3" loCatId="list" qsTypeId="urn:microsoft.com/office/officeart/2005/8/quickstyle/simple1" qsCatId="simple" csTypeId="urn:microsoft.com/office/officeart/2005/8/colors/accent1_2" csCatId="accent1" phldr="1"/>
      <dgm:spPr/>
    </dgm:pt>
    <dgm:pt modelId="{91A792D4-2F9B-4009-8DEC-849204E65205}">
      <dgm:prSet phldrT="[Text]"/>
      <dgm:spPr/>
      <dgm:t>
        <a:bodyPr/>
        <a:lstStyle/>
        <a:p>
          <a:r>
            <a:rPr lang="en-US" b="1" dirty="0" smtClean="0"/>
            <a:t>Formalize the development, integration, and use of models to inform enterprise and program </a:t>
          </a:r>
          <a:r>
            <a:rPr lang="en-US" b="1" i="1" u="sng" dirty="0" smtClean="0"/>
            <a:t>decision making</a:t>
          </a:r>
          <a:endParaRPr lang="en-US" b="1" i="1" u="sng" dirty="0"/>
        </a:p>
      </dgm:t>
    </dgm:pt>
    <dgm:pt modelId="{D863BE94-1752-4EA7-9697-B64B6ADED5EF}" type="parTrans" cxnId="{6D5DE829-F0B9-49E1-8948-23C064ED9A55}">
      <dgm:prSet/>
      <dgm:spPr/>
      <dgm:t>
        <a:bodyPr/>
        <a:lstStyle/>
        <a:p>
          <a:endParaRPr lang="en-US"/>
        </a:p>
      </dgm:t>
    </dgm:pt>
    <dgm:pt modelId="{8E579B06-EC68-4226-B302-AA677A86F6AD}" type="sibTrans" cxnId="{6D5DE829-F0B9-49E1-8948-23C064ED9A55}">
      <dgm:prSet/>
      <dgm:spPr/>
      <dgm:t>
        <a:bodyPr/>
        <a:lstStyle/>
        <a:p>
          <a:endParaRPr lang="en-US"/>
        </a:p>
      </dgm:t>
    </dgm:pt>
    <dgm:pt modelId="{9365C579-2E2B-477E-B104-10444828D438}">
      <dgm:prSet phldrT="[Text]"/>
      <dgm:spPr/>
      <dgm:t>
        <a:bodyPr/>
        <a:lstStyle/>
        <a:p>
          <a:r>
            <a:rPr lang="en-US" dirty="0" smtClean="0"/>
            <a:t>Provide an enduring, authoritative source of truth</a:t>
          </a:r>
          <a:endParaRPr lang="en-US" dirty="0"/>
        </a:p>
      </dgm:t>
    </dgm:pt>
    <dgm:pt modelId="{5AA74888-2EEC-4F57-81B2-72BB9E03AC4E}" type="parTrans" cxnId="{B597A4AA-B2E3-482F-9E51-4ECE3182B79B}">
      <dgm:prSet/>
      <dgm:spPr/>
      <dgm:t>
        <a:bodyPr/>
        <a:lstStyle/>
        <a:p>
          <a:endParaRPr lang="en-US"/>
        </a:p>
      </dgm:t>
    </dgm:pt>
    <dgm:pt modelId="{18D92288-ACBA-4AF9-80FE-81793FC42A83}" type="sibTrans" cxnId="{B597A4AA-B2E3-482F-9E51-4ECE3182B79B}">
      <dgm:prSet/>
      <dgm:spPr/>
      <dgm:t>
        <a:bodyPr/>
        <a:lstStyle/>
        <a:p>
          <a:endParaRPr lang="en-US"/>
        </a:p>
      </dgm:t>
    </dgm:pt>
    <dgm:pt modelId="{364DE474-CCFA-4299-ADC3-EDEEBF54981A}">
      <dgm:prSet phldrT="[Text]"/>
      <dgm:spPr/>
      <dgm:t>
        <a:bodyPr/>
        <a:lstStyle/>
        <a:p>
          <a:r>
            <a:rPr lang="en-US" dirty="0" smtClean="0"/>
            <a:t>Incorporate technological innovation to improve the engineering practice</a:t>
          </a:r>
          <a:endParaRPr lang="en-US" dirty="0"/>
        </a:p>
      </dgm:t>
    </dgm:pt>
    <dgm:pt modelId="{1E8ED0E1-B10A-4CF2-B179-D96C447D8709}" type="parTrans" cxnId="{ABC26D0D-0694-4AED-AB73-C01D307F2E2C}">
      <dgm:prSet/>
      <dgm:spPr/>
      <dgm:t>
        <a:bodyPr/>
        <a:lstStyle/>
        <a:p>
          <a:endParaRPr lang="en-US"/>
        </a:p>
      </dgm:t>
    </dgm:pt>
    <dgm:pt modelId="{89BE9DB1-4D07-41A9-9409-1FFADBCFB6A6}" type="sibTrans" cxnId="{ABC26D0D-0694-4AED-AB73-C01D307F2E2C}">
      <dgm:prSet/>
      <dgm:spPr/>
      <dgm:t>
        <a:bodyPr/>
        <a:lstStyle/>
        <a:p>
          <a:endParaRPr lang="en-US"/>
        </a:p>
      </dgm:t>
    </dgm:pt>
    <dgm:pt modelId="{1DDE8287-AA3B-47A7-A96D-86D8A55DC995}">
      <dgm:prSet phldrT="[Text]"/>
      <dgm:spPr/>
      <dgm:t>
        <a:bodyPr/>
        <a:lstStyle/>
        <a:p>
          <a:r>
            <a:rPr lang="en-US" dirty="0" smtClean="0"/>
            <a:t>Establish a supporting infrastructure and environments to perform activities, collaborate, and communicate across stakeholders</a:t>
          </a:r>
          <a:endParaRPr lang="en-US" dirty="0"/>
        </a:p>
      </dgm:t>
    </dgm:pt>
    <dgm:pt modelId="{08035DCA-23BF-43C7-B473-41B707683CA9}" type="parTrans" cxnId="{64E8A745-799E-4A9E-9447-08B4B700F3D4}">
      <dgm:prSet/>
      <dgm:spPr/>
      <dgm:t>
        <a:bodyPr/>
        <a:lstStyle/>
        <a:p>
          <a:endParaRPr lang="en-US"/>
        </a:p>
      </dgm:t>
    </dgm:pt>
    <dgm:pt modelId="{8EC6CA20-2671-40D8-9614-11FEE2CB8142}" type="sibTrans" cxnId="{64E8A745-799E-4A9E-9447-08B4B700F3D4}">
      <dgm:prSet/>
      <dgm:spPr/>
      <dgm:t>
        <a:bodyPr/>
        <a:lstStyle/>
        <a:p>
          <a:endParaRPr lang="en-US"/>
        </a:p>
      </dgm:t>
    </dgm:pt>
    <dgm:pt modelId="{319190C6-3E68-480E-B820-8770EFB613B8}">
      <dgm:prSet phldrT="[Text]"/>
      <dgm:spPr/>
      <dgm:t>
        <a:bodyPr/>
        <a:lstStyle/>
        <a:p>
          <a:r>
            <a:rPr lang="en-US" dirty="0" smtClean="0"/>
            <a:t>Transform the culture and workforce to adopt and support digital engineering across the lifecycle</a:t>
          </a:r>
          <a:endParaRPr lang="en-US" dirty="0"/>
        </a:p>
      </dgm:t>
    </dgm:pt>
    <dgm:pt modelId="{ADABAC01-78D6-4DC2-BACC-F21B423E8FA9}" type="parTrans" cxnId="{59899FE2-24FD-4843-995D-AF189AE47079}">
      <dgm:prSet/>
      <dgm:spPr/>
      <dgm:t>
        <a:bodyPr/>
        <a:lstStyle/>
        <a:p>
          <a:endParaRPr lang="en-US"/>
        </a:p>
      </dgm:t>
    </dgm:pt>
    <dgm:pt modelId="{258D0DEA-AB9B-4940-8B52-78191FF84F7F}" type="sibTrans" cxnId="{59899FE2-24FD-4843-995D-AF189AE47079}">
      <dgm:prSet/>
      <dgm:spPr/>
      <dgm:t>
        <a:bodyPr/>
        <a:lstStyle/>
        <a:p>
          <a:endParaRPr lang="en-US"/>
        </a:p>
      </dgm:t>
    </dgm:pt>
    <dgm:pt modelId="{6B490B6A-6592-4226-A5C8-DE7CB63337F9}" type="pres">
      <dgm:prSet presAssocID="{12CED63B-EDE5-4EE7-B1A1-30B94D951357}" presName="linearFlow" presStyleCnt="0">
        <dgm:presLayoutVars>
          <dgm:dir/>
          <dgm:resizeHandles val="exact"/>
        </dgm:presLayoutVars>
      </dgm:prSet>
      <dgm:spPr/>
    </dgm:pt>
    <dgm:pt modelId="{D384E640-251F-4AAE-A45B-FD85EFE65FB7}" type="pres">
      <dgm:prSet presAssocID="{91A792D4-2F9B-4009-8DEC-849204E65205}" presName="composite" presStyleCnt="0"/>
      <dgm:spPr/>
    </dgm:pt>
    <dgm:pt modelId="{50688461-4A86-4C6E-B3F6-7CD0BFAEC4FA}" type="pres">
      <dgm:prSet presAssocID="{91A792D4-2F9B-4009-8DEC-849204E65205}" presName="imgShp" presStyleLbl="fgImgPlace1" presStyleIdx="0" presStyleCnt="5"/>
      <dgm:spPr>
        <a:blipFill>
          <a:blip xmlns:r="http://schemas.openxmlformats.org/officeDocument/2006/relationships" r:embed="rId1">
            <a:biLevel thresh="75000"/>
            <a:extLst>
              <a:ext uri="{28A0092B-C50C-407E-A947-70E740481C1C}">
                <a14:useLocalDpi xmlns:a14="http://schemas.microsoft.com/office/drawing/2010/main" val="0"/>
              </a:ext>
            </a:extLst>
          </a:blip>
          <a:srcRect/>
          <a:stretch>
            <a:fillRect/>
          </a:stretch>
        </a:blipFill>
      </dgm:spPr>
    </dgm:pt>
    <dgm:pt modelId="{A8DF1532-B007-4BC4-9990-23EE42206D5F}" type="pres">
      <dgm:prSet presAssocID="{91A792D4-2F9B-4009-8DEC-849204E65205}" presName="txShp" presStyleLbl="node1" presStyleIdx="0" presStyleCnt="5">
        <dgm:presLayoutVars>
          <dgm:bulletEnabled val="1"/>
        </dgm:presLayoutVars>
      </dgm:prSet>
      <dgm:spPr/>
      <dgm:t>
        <a:bodyPr/>
        <a:lstStyle/>
        <a:p>
          <a:endParaRPr lang="en-US"/>
        </a:p>
      </dgm:t>
    </dgm:pt>
    <dgm:pt modelId="{217A23F7-018A-4B94-8BE5-40512186D06B}" type="pres">
      <dgm:prSet presAssocID="{8E579B06-EC68-4226-B302-AA677A86F6AD}" presName="spacing" presStyleCnt="0"/>
      <dgm:spPr/>
    </dgm:pt>
    <dgm:pt modelId="{E9295785-D2C2-4662-A247-ED0101033F83}" type="pres">
      <dgm:prSet presAssocID="{9365C579-2E2B-477E-B104-10444828D438}" presName="composite" presStyleCnt="0"/>
      <dgm:spPr/>
    </dgm:pt>
    <dgm:pt modelId="{E6ABDFA8-127F-4F83-B83D-F417C329D3BE}" type="pres">
      <dgm:prSet presAssocID="{9365C579-2E2B-477E-B104-10444828D438}" presName="imgShp" presStyleLbl="fgImgPlace1" presStyleIdx="1" presStyleCnt="5"/>
      <dgm:spPr>
        <a:blipFill>
          <a:blip xmlns:r="http://schemas.openxmlformats.org/officeDocument/2006/relationships" r:embed="rId2" cstate="print">
            <a:biLevel thresh="75000"/>
            <a:extLst>
              <a:ext uri="{28A0092B-C50C-407E-A947-70E740481C1C}">
                <a14:useLocalDpi xmlns:a14="http://schemas.microsoft.com/office/drawing/2010/main" val="0"/>
              </a:ext>
            </a:extLst>
          </a:blip>
          <a:srcRect/>
          <a:stretch>
            <a:fillRect/>
          </a:stretch>
        </a:blipFill>
      </dgm:spPr>
    </dgm:pt>
    <dgm:pt modelId="{81BFB253-BAD6-4C4C-AC3F-B683A1D0A098}" type="pres">
      <dgm:prSet presAssocID="{9365C579-2E2B-477E-B104-10444828D438}" presName="txShp" presStyleLbl="node1" presStyleIdx="1" presStyleCnt="5">
        <dgm:presLayoutVars>
          <dgm:bulletEnabled val="1"/>
        </dgm:presLayoutVars>
      </dgm:prSet>
      <dgm:spPr/>
      <dgm:t>
        <a:bodyPr/>
        <a:lstStyle/>
        <a:p>
          <a:endParaRPr lang="en-US"/>
        </a:p>
      </dgm:t>
    </dgm:pt>
    <dgm:pt modelId="{EB11A173-E83C-47FB-BABE-5BD0D1E4C809}" type="pres">
      <dgm:prSet presAssocID="{18D92288-ACBA-4AF9-80FE-81793FC42A83}" presName="spacing" presStyleCnt="0"/>
      <dgm:spPr/>
    </dgm:pt>
    <dgm:pt modelId="{66B5F92E-F5BB-4754-B7D2-9946D1F8F3DC}" type="pres">
      <dgm:prSet presAssocID="{364DE474-CCFA-4299-ADC3-EDEEBF54981A}" presName="composite" presStyleCnt="0"/>
      <dgm:spPr/>
    </dgm:pt>
    <dgm:pt modelId="{7ADC210B-AA0A-409D-B4D6-1C77C12CF519}" type="pres">
      <dgm:prSet presAssocID="{364DE474-CCFA-4299-ADC3-EDEEBF54981A}" presName="imgShp" presStyleLbl="fgImgPlace1" presStyleIdx="2" presStyleCnt="5"/>
      <dgm:spPr>
        <a:blipFill>
          <a:blip xmlns:r="http://schemas.openxmlformats.org/officeDocument/2006/relationships" r:embed="rId3" cstate="print">
            <a:biLevel thresh="75000"/>
            <a:extLst>
              <a:ext uri="{28A0092B-C50C-407E-A947-70E740481C1C}">
                <a14:useLocalDpi xmlns:a14="http://schemas.microsoft.com/office/drawing/2010/main" val="0"/>
              </a:ext>
            </a:extLst>
          </a:blip>
          <a:srcRect/>
          <a:stretch>
            <a:fillRect/>
          </a:stretch>
        </a:blipFill>
      </dgm:spPr>
    </dgm:pt>
    <dgm:pt modelId="{DC5351EB-38CE-49DF-BE2D-711B16BECB31}" type="pres">
      <dgm:prSet presAssocID="{364DE474-CCFA-4299-ADC3-EDEEBF54981A}" presName="txShp" presStyleLbl="node1" presStyleIdx="2" presStyleCnt="5">
        <dgm:presLayoutVars>
          <dgm:bulletEnabled val="1"/>
        </dgm:presLayoutVars>
      </dgm:prSet>
      <dgm:spPr/>
      <dgm:t>
        <a:bodyPr/>
        <a:lstStyle/>
        <a:p>
          <a:endParaRPr lang="en-US"/>
        </a:p>
      </dgm:t>
    </dgm:pt>
    <dgm:pt modelId="{613B3F00-9753-4FE4-B1D1-AF21FE741306}" type="pres">
      <dgm:prSet presAssocID="{89BE9DB1-4D07-41A9-9409-1FFADBCFB6A6}" presName="spacing" presStyleCnt="0"/>
      <dgm:spPr/>
    </dgm:pt>
    <dgm:pt modelId="{E24885F5-AEC3-462C-85F7-229680A1F049}" type="pres">
      <dgm:prSet presAssocID="{1DDE8287-AA3B-47A7-A96D-86D8A55DC995}" presName="composite" presStyleCnt="0"/>
      <dgm:spPr/>
    </dgm:pt>
    <dgm:pt modelId="{8049B6F3-B7F5-451C-A581-FF56B87DDD0A}" type="pres">
      <dgm:prSet presAssocID="{1DDE8287-AA3B-47A7-A96D-86D8A55DC995}" presName="imgShp" presStyleLbl="fgImgPlace1" presStyleIdx="3" presStyleCnt="5"/>
      <dgm:spPr>
        <a:blipFill>
          <a:blip xmlns:r="http://schemas.openxmlformats.org/officeDocument/2006/relationships" r:embed="rId4">
            <a:biLevel thresh="75000"/>
            <a:extLst>
              <a:ext uri="{28A0092B-C50C-407E-A947-70E740481C1C}">
                <a14:useLocalDpi xmlns:a14="http://schemas.microsoft.com/office/drawing/2010/main" val="0"/>
              </a:ext>
            </a:extLst>
          </a:blip>
          <a:srcRect/>
          <a:stretch>
            <a:fillRect/>
          </a:stretch>
        </a:blipFill>
      </dgm:spPr>
    </dgm:pt>
    <dgm:pt modelId="{527C687D-33D7-46AD-A8DA-741C1D0A2DFA}" type="pres">
      <dgm:prSet presAssocID="{1DDE8287-AA3B-47A7-A96D-86D8A55DC995}" presName="txShp" presStyleLbl="node1" presStyleIdx="3" presStyleCnt="5">
        <dgm:presLayoutVars>
          <dgm:bulletEnabled val="1"/>
        </dgm:presLayoutVars>
      </dgm:prSet>
      <dgm:spPr/>
      <dgm:t>
        <a:bodyPr/>
        <a:lstStyle/>
        <a:p>
          <a:endParaRPr lang="en-US"/>
        </a:p>
      </dgm:t>
    </dgm:pt>
    <dgm:pt modelId="{3366B3C4-929A-46A6-A2DF-E95C77D3EA90}" type="pres">
      <dgm:prSet presAssocID="{8EC6CA20-2671-40D8-9614-11FEE2CB8142}" presName="spacing" presStyleCnt="0"/>
      <dgm:spPr/>
    </dgm:pt>
    <dgm:pt modelId="{BD3C876F-75D4-4C33-85D7-D515E1F12A5E}" type="pres">
      <dgm:prSet presAssocID="{319190C6-3E68-480E-B820-8770EFB613B8}" presName="composite" presStyleCnt="0"/>
      <dgm:spPr/>
    </dgm:pt>
    <dgm:pt modelId="{2C0B0332-0257-4181-B7F8-DC0E2D01FA8C}" type="pres">
      <dgm:prSet presAssocID="{319190C6-3E68-480E-B820-8770EFB613B8}" presName="imgShp" presStyleLbl="fgImgPlace1" presStyleIdx="4" presStyleCnt="5"/>
      <dgm:spPr>
        <a:blipFill>
          <a:blip xmlns:r="http://schemas.openxmlformats.org/officeDocument/2006/relationships" r:embed="rId5" cstate="print">
            <a:biLevel thresh="75000"/>
            <a:extLst>
              <a:ext uri="{28A0092B-C50C-407E-A947-70E740481C1C}">
                <a14:useLocalDpi xmlns:a14="http://schemas.microsoft.com/office/drawing/2010/main" val="0"/>
              </a:ext>
            </a:extLst>
          </a:blip>
          <a:srcRect/>
          <a:stretch>
            <a:fillRect/>
          </a:stretch>
        </a:blipFill>
      </dgm:spPr>
    </dgm:pt>
    <dgm:pt modelId="{3D1F2417-DA12-4EBA-B981-06073FC9A9A4}" type="pres">
      <dgm:prSet presAssocID="{319190C6-3E68-480E-B820-8770EFB613B8}" presName="txShp" presStyleLbl="node1" presStyleIdx="4" presStyleCnt="5">
        <dgm:presLayoutVars>
          <dgm:bulletEnabled val="1"/>
        </dgm:presLayoutVars>
      </dgm:prSet>
      <dgm:spPr/>
      <dgm:t>
        <a:bodyPr/>
        <a:lstStyle/>
        <a:p>
          <a:endParaRPr lang="en-US"/>
        </a:p>
      </dgm:t>
    </dgm:pt>
  </dgm:ptLst>
  <dgm:cxnLst>
    <dgm:cxn modelId="{59899FE2-24FD-4843-995D-AF189AE47079}" srcId="{12CED63B-EDE5-4EE7-B1A1-30B94D951357}" destId="{319190C6-3E68-480E-B820-8770EFB613B8}" srcOrd="4" destOrd="0" parTransId="{ADABAC01-78D6-4DC2-BACC-F21B423E8FA9}" sibTransId="{258D0DEA-AB9B-4940-8B52-78191FF84F7F}"/>
    <dgm:cxn modelId="{9211949A-6E62-47AE-9435-2CC91E803AFF}" type="presOf" srcId="{1DDE8287-AA3B-47A7-A96D-86D8A55DC995}" destId="{527C687D-33D7-46AD-A8DA-741C1D0A2DFA}" srcOrd="0" destOrd="0" presId="urn:microsoft.com/office/officeart/2005/8/layout/vList3"/>
    <dgm:cxn modelId="{E97C1323-0C90-4A74-A4F5-988F3745F1AF}" type="presOf" srcId="{91A792D4-2F9B-4009-8DEC-849204E65205}" destId="{A8DF1532-B007-4BC4-9990-23EE42206D5F}" srcOrd="0" destOrd="0" presId="urn:microsoft.com/office/officeart/2005/8/layout/vList3"/>
    <dgm:cxn modelId="{2EEC7D20-35FC-4F94-B7E7-D4583AA78794}" type="presOf" srcId="{364DE474-CCFA-4299-ADC3-EDEEBF54981A}" destId="{DC5351EB-38CE-49DF-BE2D-711B16BECB31}" srcOrd="0" destOrd="0" presId="urn:microsoft.com/office/officeart/2005/8/layout/vList3"/>
    <dgm:cxn modelId="{138205D7-AAA1-4FE1-BF82-C7DD440D0CE2}" type="presOf" srcId="{319190C6-3E68-480E-B820-8770EFB613B8}" destId="{3D1F2417-DA12-4EBA-B981-06073FC9A9A4}" srcOrd="0" destOrd="0" presId="urn:microsoft.com/office/officeart/2005/8/layout/vList3"/>
    <dgm:cxn modelId="{62BB4162-BB5E-423B-BE47-BEC1490996D5}" type="presOf" srcId="{9365C579-2E2B-477E-B104-10444828D438}" destId="{81BFB253-BAD6-4C4C-AC3F-B683A1D0A098}" srcOrd="0" destOrd="0" presId="urn:microsoft.com/office/officeart/2005/8/layout/vList3"/>
    <dgm:cxn modelId="{ABC26D0D-0694-4AED-AB73-C01D307F2E2C}" srcId="{12CED63B-EDE5-4EE7-B1A1-30B94D951357}" destId="{364DE474-CCFA-4299-ADC3-EDEEBF54981A}" srcOrd="2" destOrd="0" parTransId="{1E8ED0E1-B10A-4CF2-B179-D96C447D8709}" sibTransId="{89BE9DB1-4D07-41A9-9409-1FFADBCFB6A6}"/>
    <dgm:cxn modelId="{6D5DE829-F0B9-49E1-8948-23C064ED9A55}" srcId="{12CED63B-EDE5-4EE7-B1A1-30B94D951357}" destId="{91A792D4-2F9B-4009-8DEC-849204E65205}" srcOrd="0" destOrd="0" parTransId="{D863BE94-1752-4EA7-9697-B64B6ADED5EF}" sibTransId="{8E579B06-EC68-4226-B302-AA677A86F6AD}"/>
    <dgm:cxn modelId="{B597A4AA-B2E3-482F-9E51-4ECE3182B79B}" srcId="{12CED63B-EDE5-4EE7-B1A1-30B94D951357}" destId="{9365C579-2E2B-477E-B104-10444828D438}" srcOrd="1" destOrd="0" parTransId="{5AA74888-2EEC-4F57-81B2-72BB9E03AC4E}" sibTransId="{18D92288-ACBA-4AF9-80FE-81793FC42A83}"/>
    <dgm:cxn modelId="{64E8A745-799E-4A9E-9447-08B4B700F3D4}" srcId="{12CED63B-EDE5-4EE7-B1A1-30B94D951357}" destId="{1DDE8287-AA3B-47A7-A96D-86D8A55DC995}" srcOrd="3" destOrd="0" parTransId="{08035DCA-23BF-43C7-B473-41B707683CA9}" sibTransId="{8EC6CA20-2671-40D8-9614-11FEE2CB8142}"/>
    <dgm:cxn modelId="{74BC1C0E-E7EC-4548-A411-FFF2920D8557}" type="presOf" srcId="{12CED63B-EDE5-4EE7-B1A1-30B94D951357}" destId="{6B490B6A-6592-4226-A5C8-DE7CB63337F9}" srcOrd="0" destOrd="0" presId="urn:microsoft.com/office/officeart/2005/8/layout/vList3"/>
    <dgm:cxn modelId="{E565BB3B-CCB2-429A-AD6B-7630D4FE9A9E}" type="presParOf" srcId="{6B490B6A-6592-4226-A5C8-DE7CB63337F9}" destId="{D384E640-251F-4AAE-A45B-FD85EFE65FB7}" srcOrd="0" destOrd="0" presId="urn:microsoft.com/office/officeart/2005/8/layout/vList3"/>
    <dgm:cxn modelId="{50E4277C-12F3-4020-8050-934ADE5FEC13}" type="presParOf" srcId="{D384E640-251F-4AAE-A45B-FD85EFE65FB7}" destId="{50688461-4A86-4C6E-B3F6-7CD0BFAEC4FA}" srcOrd="0" destOrd="0" presId="urn:microsoft.com/office/officeart/2005/8/layout/vList3"/>
    <dgm:cxn modelId="{E256E29F-5494-4C11-BC2F-3ECC380C7A07}" type="presParOf" srcId="{D384E640-251F-4AAE-A45B-FD85EFE65FB7}" destId="{A8DF1532-B007-4BC4-9990-23EE42206D5F}" srcOrd="1" destOrd="0" presId="urn:microsoft.com/office/officeart/2005/8/layout/vList3"/>
    <dgm:cxn modelId="{D3D705C1-7C49-4ABB-BF76-CBF0DD2374AF}" type="presParOf" srcId="{6B490B6A-6592-4226-A5C8-DE7CB63337F9}" destId="{217A23F7-018A-4B94-8BE5-40512186D06B}" srcOrd="1" destOrd="0" presId="urn:microsoft.com/office/officeart/2005/8/layout/vList3"/>
    <dgm:cxn modelId="{ADFC286B-504A-4E16-A2DD-E05622E094CD}" type="presParOf" srcId="{6B490B6A-6592-4226-A5C8-DE7CB63337F9}" destId="{E9295785-D2C2-4662-A247-ED0101033F83}" srcOrd="2" destOrd="0" presId="urn:microsoft.com/office/officeart/2005/8/layout/vList3"/>
    <dgm:cxn modelId="{1DDEE95B-9048-4DB2-9580-373C52C385AE}" type="presParOf" srcId="{E9295785-D2C2-4662-A247-ED0101033F83}" destId="{E6ABDFA8-127F-4F83-B83D-F417C329D3BE}" srcOrd="0" destOrd="0" presId="urn:microsoft.com/office/officeart/2005/8/layout/vList3"/>
    <dgm:cxn modelId="{FD8B6F8A-A652-4E97-ACC3-CA302AAFDE62}" type="presParOf" srcId="{E9295785-D2C2-4662-A247-ED0101033F83}" destId="{81BFB253-BAD6-4C4C-AC3F-B683A1D0A098}" srcOrd="1" destOrd="0" presId="urn:microsoft.com/office/officeart/2005/8/layout/vList3"/>
    <dgm:cxn modelId="{1822FA7C-7623-4BBE-80E8-E4414DE8AE16}" type="presParOf" srcId="{6B490B6A-6592-4226-A5C8-DE7CB63337F9}" destId="{EB11A173-E83C-47FB-BABE-5BD0D1E4C809}" srcOrd="3" destOrd="0" presId="urn:microsoft.com/office/officeart/2005/8/layout/vList3"/>
    <dgm:cxn modelId="{A6B37F4D-7CC8-45D3-936F-BCA324BB3446}" type="presParOf" srcId="{6B490B6A-6592-4226-A5C8-DE7CB63337F9}" destId="{66B5F92E-F5BB-4754-B7D2-9946D1F8F3DC}" srcOrd="4" destOrd="0" presId="urn:microsoft.com/office/officeart/2005/8/layout/vList3"/>
    <dgm:cxn modelId="{D5379CCD-446A-4A67-8BE4-2DD411EA4D39}" type="presParOf" srcId="{66B5F92E-F5BB-4754-B7D2-9946D1F8F3DC}" destId="{7ADC210B-AA0A-409D-B4D6-1C77C12CF519}" srcOrd="0" destOrd="0" presId="urn:microsoft.com/office/officeart/2005/8/layout/vList3"/>
    <dgm:cxn modelId="{35046FD4-A4EA-4960-B68B-CD6CE16DF9A0}" type="presParOf" srcId="{66B5F92E-F5BB-4754-B7D2-9946D1F8F3DC}" destId="{DC5351EB-38CE-49DF-BE2D-711B16BECB31}" srcOrd="1" destOrd="0" presId="urn:microsoft.com/office/officeart/2005/8/layout/vList3"/>
    <dgm:cxn modelId="{DF7D7DF4-4BA0-4C20-A36C-80B0CCD09F22}" type="presParOf" srcId="{6B490B6A-6592-4226-A5C8-DE7CB63337F9}" destId="{613B3F00-9753-4FE4-B1D1-AF21FE741306}" srcOrd="5" destOrd="0" presId="urn:microsoft.com/office/officeart/2005/8/layout/vList3"/>
    <dgm:cxn modelId="{80BE03D5-E95C-4A4D-AC8C-FA73C71626B4}" type="presParOf" srcId="{6B490B6A-6592-4226-A5C8-DE7CB63337F9}" destId="{E24885F5-AEC3-462C-85F7-229680A1F049}" srcOrd="6" destOrd="0" presId="urn:microsoft.com/office/officeart/2005/8/layout/vList3"/>
    <dgm:cxn modelId="{AF4AE6D4-A63B-4DBF-B976-E7BB794881D9}" type="presParOf" srcId="{E24885F5-AEC3-462C-85F7-229680A1F049}" destId="{8049B6F3-B7F5-451C-A581-FF56B87DDD0A}" srcOrd="0" destOrd="0" presId="urn:microsoft.com/office/officeart/2005/8/layout/vList3"/>
    <dgm:cxn modelId="{E7628D99-DA68-498A-ABBF-4671A41A2374}" type="presParOf" srcId="{E24885F5-AEC3-462C-85F7-229680A1F049}" destId="{527C687D-33D7-46AD-A8DA-741C1D0A2DFA}" srcOrd="1" destOrd="0" presId="urn:microsoft.com/office/officeart/2005/8/layout/vList3"/>
    <dgm:cxn modelId="{BED1E149-9B6F-4012-ADBB-ED3FF59CA5C7}" type="presParOf" srcId="{6B490B6A-6592-4226-A5C8-DE7CB63337F9}" destId="{3366B3C4-929A-46A6-A2DF-E95C77D3EA90}" srcOrd="7" destOrd="0" presId="urn:microsoft.com/office/officeart/2005/8/layout/vList3"/>
    <dgm:cxn modelId="{48729849-DEF5-4DBF-9838-D4991B2E21A0}" type="presParOf" srcId="{6B490B6A-6592-4226-A5C8-DE7CB63337F9}" destId="{BD3C876F-75D4-4C33-85D7-D515E1F12A5E}" srcOrd="8" destOrd="0" presId="urn:microsoft.com/office/officeart/2005/8/layout/vList3"/>
    <dgm:cxn modelId="{8E169E9E-A3E3-4C37-BFAF-234B635EC629}" type="presParOf" srcId="{BD3C876F-75D4-4C33-85D7-D515E1F12A5E}" destId="{2C0B0332-0257-4181-B7F8-DC0E2D01FA8C}" srcOrd="0" destOrd="0" presId="urn:microsoft.com/office/officeart/2005/8/layout/vList3"/>
    <dgm:cxn modelId="{5B00C0AF-4009-434E-8473-6AA7414DD2B3}" type="presParOf" srcId="{BD3C876F-75D4-4C33-85D7-D515E1F12A5E}" destId="{3D1F2417-DA12-4EBA-B981-06073FC9A9A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F1532-B007-4BC4-9990-23EE42206D5F}">
      <dsp:nvSpPr>
        <dsp:cNvPr id="0" name=""/>
        <dsp:cNvSpPr/>
      </dsp:nvSpPr>
      <dsp:spPr>
        <a:xfrm rot="10800000">
          <a:off x="1363451" y="954"/>
          <a:ext cx="4651161" cy="76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523" tIns="57150" rIns="106680" bIns="57150" numCol="1" spcCol="1270" anchor="ctr" anchorCtr="0">
          <a:noAutofit/>
        </a:bodyPr>
        <a:lstStyle/>
        <a:p>
          <a:pPr lvl="0" algn="ctr" defTabSz="666750">
            <a:lnSpc>
              <a:spcPct val="90000"/>
            </a:lnSpc>
            <a:spcBef>
              <a:spcPct val="0"/>
            </a:spcBef>
            <a:spcAft>
              <a:spcPct val="35000"/>
            </a:spcAft>
          </a:pPr>
          <a:r>
            <a:rPr lang="en-US" sz="1500" b="1" kern="1200" dirty="0" smtClean="0"/>
            <a:t>Formalize the development, integration, and use of models to inform enterprise and program </a:t>
          </a:r>
          <a:r>
            <a:rPr lang="en-US" sz="1500" b="1" i="1" u="sng" kern="1200" dirty="0" smtClean="0"/>
            <a:t>decision making</a:t>
          </a:r>
          <a:endParaRPr lang="en-US" sz="1500" b="1" i="1" u="sng" kern="1200" dirty="0"/>
        </a:p>
      </dsp:txBody>
      <dsp:txXfrm rot="10800000">
        <a:off x="1555369" y="954"/>
        <a:ext cx="4459243" cy="767674"/>
      </dsp:txXfrm>
    </dsp:sp>
    <dsp:sp modelId="{50688461-4A86-4C6E-B3F6-7CD0BFAEC4FA}">
      <dsp:nvSpPr>
        <dsp:cNvPr id="0" name=""/>
        <dsp:cNvSpPr/>
      </dsp:nvSpPr>
      <dsp:spPr>
        <a:xfrm>
          <a:off x="979614" y="954"/>
          <a:ext cx="767674" cy="767674"/>
        </a:xfrm>
        <a:prstGeom prst="ellipse">
          <a:avLst/>
        </a:prstGeom>
        <a:blipFill>
          <a:blip xmlns:r="http://schemas.openxmlformats.org/officeDocument/2006/relationships" r:embed="rId1">
            <a:biLevel thresh="75000"/>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FB253-BAD6-4C4C-AC3F-B683A1D0A098}">
      <dsp:nvSpPr>
        <dsp:cNvPr id="0" name=""/>
        <dsp:cNvSpPr/>
      </dsp:nvSpPr>
      <dsp:spPr>
        <a:xfrm rot="10800000">
          <a:off x="1363451" y="997786"/>
          <a:ext cx="4651161" cy="76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523" tIns="57150" rIns="106680" bIns="57150" numCol="1" spcCol="1270" anchor="ctr" anchorCtr="0">
          <a:noAutofit/>
        </a:bodyPr>
        <a:lstStyle/>
        <a:p>
          <a:pPr lvl="0" algn="ctr" defTabSz="666750">
            <a:lnSpc>
              <a:spcPct val="90000"/>
            </a:lnSpc>
            <a:spcBef>
              <a:spcPct val="0"/>
            </a:spcBef>
            <a:spcAft>
              <a:spcPct val="35000"/>
            </a:spcAft>
          </a:pPr>
          <a:r>
            <a:rPr lang="en-US" sz="1500" kern="1200" dirty="0" smtClean="0"/>
            <a:t>Provide an enduring, authoritative source of truth</a:t>
          </a:r>
          <a:endParaRPr lang="en-US" sz="1500" kern="1200" dirty="0"/>
        </a:p>
      </dsp:txBody>
      <dsp:txXfrm rot="10800000">
        <a:off x="1555369" y="997786"/>
        <a:ext cx="4459243" cy="767674"/>
      </dsp:txXfrm>
    </dsp:sp>
    <dsp:sp modelId="{E6ABDFA8-127F-4F83-B83D-F417C329D3BE}">
      <dsp:nvSpPr>
        <dsp:cNvPr id="0" name=""/>
        <dsp:cNvSpPr/>
      </dsp:nvSpPr>
      <dsp:spPr>
        <a:xfrm>
          <a:off x="979614" y="997786"/>
          <a:ext cx="767674" cy="767674"/>
        </a:xfrm>
        <a:prstGeom prst="ellipse">
          <a:avLst/>
        </a:prstGeom>
        <a:blipFill>
          <a:blip xmlns:r="http://schemas.openxmlformats.org/officeDocument/2006/relationships" r:embed="rId2" cstate="print">
            <a:biLevel thresh="75000"/>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351EB-38CE-49DF-BE2D-711B16BECB31}">
      <dsp:nvSpPr>
        <dsp:cNvPr id="0" name=""/>
        <dsp:cNvSpPr/>
      </dsp:nvSpPr>
      <dsp:spPr>
        <a:xfrm rot="10800000">
          <a:off x="1363451" y="1994617"/>
          <a:ext cx="4651161" cy="76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523" tIns="57150" rIns="106680" bIns="57150" numCol="1" spcCol="1270" anchor="ctr" anchorCtr="0">
          <a:noAutofit/>
        </a:bodyPr>
        <a:lstStyle/>
        <a:p>
          <a:pPr lvl="0" algn="ctr" defTabSz="666750">
            <a:lnSpc>
              <a:spcPct val="90000"/>
            </a:lnSpc>
            <a:spcBef>
              <a:spcPct val="0"/>
            </a:spcBef>
            <a:spcAft>
              <a:spcPct val="35000"/>
            </a:spcAft>
          </a:pPr>
          <a:r>
            <a:rPr lang="en-US" sz="1500" kern="1200" dirty="0" smtClean="0"/>
            <a:t>Incorporate technological innovation to improve the engineering practice</a:t>
          </a:r>
          <a:endParaRPr lang="en-US" sz="1500" kern="1200" dirty="0"/>
        </a:p>
      </dsp:txBody>
      <dsp:txXfrm rot="10800000">
        <a:off x="1555369" y="1994617"/>
        <a:ext cx="4459243" cy="767674"/>
      </dsp:txXfrm>
    </dsp:sp>
    <dsp:sp modelId="{7ADC210B-AA0A-409D-B4D6-1C77C12CF519}">
      <dsp:nvSpPr>
        <dsp:cNvPr id="0" name=""/>
        <dsp:cNvSpPr/>
      </dsp:nvSpPr>
      <dsp:spPr>
        <a:xfrm>
          <a:off x="979614" y="1994617"/>
          <a:ext cx="767674" cy="767674"/>
        </a:xfrm>
        <a:prstGeom prst="ellipse">
          <a:avLst/>
        </a:prstGeom>
        <a:blipFill>
          <a:blip xmlns:r="http://schemas.openxmlformats.org/officeDocument/2006/relationships" r:embed="rId3" cstate="print">
            <a:biLevel thresh="75000"/>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7C687D-33D7-46AD-A8DA-741C1D0A2DFA}">
      <dsp:nvSpPr>
        <dsp:cNvPr id="0" name=""/>
        <dsp:cNvSpPr/>
      </dsp:nvSpPr>
      <dsp:spPr>
        <a:xfrm rot="10800000">
          <a:off x="1363451" y="2991448"/>
          <a:ext cx="4651161" cy="76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523" tIns="57150" rIns="106680" bIns="57150" numCol="1" spcCol="1270" anchor="ctr" anchorCtr="0">
          <a:noAutofit/>
        </a:bodyPr>
        <a:lstStyle/>
        <a:p>
          <a:pPr lvl="0" algn="ctr" defTabSz="666750">
            <a:lnSpc>
              <a:spcPct val="90000"/>
            </a:lnSpc>
            <a:spcBef>
              <a:spcPct val="0"/>
            </a:spcBef>
            <a:spcAft>
              <a:spcPct val="35000"/>
            </a:spcAft>
          </a:pPr>
          <a:r>
            <a:rPr lang="en-US" sz="1500" kern="1200" dirty="0" smtClean="0"/>
            <a:t>Establish a supporting infrastructure and environments to perform activities, collaborate, and communicate across stakeholders</a:t>
          </a:r>
          <a:endParaRPr lang="en-US" sz="1500" kern="1200" dirty="0"/>
        </a:p>
      </dsp:txBody>
      <dsp:txXfrm rot="10800000">
        <a:off x="1555369" y="2991448"/>
        <a:ext cx="4459243" cy="767674"/>
      </dsp:txXfrm>
    </dsp:sp>
    <dsp:sp modelId="{8049B6F3-B7F5-451C-A581-FF56B87DDD0A}">
      <dsp:nvSpPr>
        <dsp:cNvPr id="0" name=""/>
        <dsp:cNvSpPr/>
      </dsp:nvSpPr>
      <dsp:spPr>
        <a:xfrm>
          <a:off x="979614" y="2991448"/>
          <a:ext cx="767674" cy="767674"/>
        </a:xfrm>
        <a:prstGeom prst="ellipse">
          <a:avLst/>
        </a:prstGeom>
        <a:blipFill>
          <a:blip xmlns:r="http://schemas.openxmlformats.org/officeDocument/2006/relationships" r:embed="rId4">
            <a:biLevel thresh="75000"/>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F2417-DA12-4EBA-B981-06073FC9A9A4}">
      <dsp:nvSpPr>
        <dsp:cNvPr id="0" name=""/>
        <dsp:cNvSpPr/>
      </dsp:nvSpPr>
      <dsp:spPr>
        <a:xfrm rot="10800000">
          <a:off x="1363451" y="3988279"/>
          <a:ext cx="4651161" cy="76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523" tIns="57150" rIns="106680" bIns="57150" numCol="1" spcCol="1270" anchor="ctr" anchorCtr="0">
          <a:noAutofit/>
        </a:bodyPr>
        <a:lstStyle/>
        <a:p>
          <a:pPr lvl="0" algn="ctr" defTabSz="666750">
            <a:lnSpc>
              <a:spcPct val="90000"/>
            </a:lnSpc>
            <a:spcBef>
              <a:spcPct val="0"/>
            </a:spcBef>
            <a:spcAft>
              <a:spcPct val="35000"/>
            </a:spcAft>
          </a:pPr>
          <a:r>
            <a:rPr lang="en-US" sz="1500" kern="1200" dirty="0" smtClean="0"/>
            <a:t>Transform the culture and workforce to adopt and support digital engineering across the lifecycle</a:t>
          </a:r>
          <a:endParaRPr lang="en-US" sz="1500" kern="1200" dirty="0"/>
        </a:p>
      </dsp:txBody>
      <dsp:txXfrm rot="10800000">
        <a:off x="1555369" y="3988279"/>
        <a:ext cx="4459243" cy="767674"/>
      </dsp:txXfrm>
    </dsp:sp>
    <dsp:sp modelId="{2C0B0332-0257-4181-B7F8-DC0E2D01FA8C}">
      <dsp:nvSpPr>
        <dsp:cNvPr id="0" name=""/>
        <dsp:cNvSpPr/>
      </dsp:nvSpPr>
      <dsp:spPr>
        <a:xfrm>
          <a:off x="979614" y="3988279"/>
          <a:ext cx="767674" cy="767674"/>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CD319C-7239-4552-B072-93FF90F4423D}" type="datetimeFigureOut">
              <a:rPr lang="en-US" smtClean="0"/>
              <a:t>3/28/2021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F94E22B-5CE3-435F-9B01-CA9ED89F4E07}" type="slidenum">
              <a:rPr lang="en-US" smtClean="0"/>
              <a:t>‹#›</a:t>
            </a:fld>
            <a:endParaRPr lang="en-US"/>
          </a:p>
        </p:txBody>
      </p:sp>
    </p:spTree>
    <p:extLst>
      <p:ext uri="{BB962C8B-B14F-4D97-AF65-F5344CB8AC3E}">
        <p14:creationId xmlns:p14="http://schemas.microsoft.com/office/powerpoint/2010/main" val="90168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4E22B-5CE3-435F-9B01-CA9ED89F4E07}" type="slidenum">
              <a:rPr lang="en-US" smtClean="0"/>
              <a:t>1</a:t>
            </a:fld>
            <a:endParaRPr lang="en-US"/>
          </a:p>
        </p:txBody>
      </p:sp>
    </p:spTree>
    <p:extLst>
      <p:ext uri="{BB962C8B-B14F-4D97-AF65-F5344CB8AC3E}">
        <p14:creationId xmlns:p14="http://schemas.microsoft.com/office/powerpoint/2010/main" val="281133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White Cover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 –</a:t>
            </a:r>
          </a:p>
          <a:p>
            <a:pPr lvl="0">
              <a:lnSpc>
                <a:spcPct val="100000"/>
              </a:lnSpc>
              <a:spcBef>
                <a:spcPts val="0"/>
              </a:spcBef>
              <a:defRPr/>
            </a:pPr>
            <a:r>
              <a:rPr lang="en-US" sz="3200" dirty="0" smtClean="0">
                <a:solidFill>
                  <a:schemeClr val="tx1"/>
                </a:solidFill>
              </a:rPr>
              <a:t>ARMAMENTS</a:t>
            </a:r>
            <a:r>
              <a:rPr lang="en-US" sz="3200" baseline="0" dirty="0" smtClean="0">
                <a:solidFill>
                  <a:schemeClr val="tx1"/>
                </a:solidFill>
              </a:rPr>
              <a:t> </a:t>
            </a:r>
            <a:r>
              <a:rPr lang="en-US" sz="3200" dirty="0" smtClean="0">
                <a:solidFill>
                  <a:schemeClr val="tx1"/>
                </a:solidFill>
              </a:rPr>
              <a:t>CENTER</a:t>
            </a:r>
            <a:endParaRPr lang="en-US" sz="3200" dirty="0">
              <a:solidFill>
                <a:schemeClr val="tx1"/>
              </a:solidFill>
            </a:endParaRPr>
          </a:p>
        </p:txBody>
      </p:sp>
      <p:sp>
        <p:nvSpPr>
          <p:cNvPr id="19"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8919099" y="5090869"/>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10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8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6213059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589614" y="1228725"/>
            <a:ext cx="10792917"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4" name="Title Placeholder 1"/>
          <p:cNvSpPr>
            <a:spLocks noGrp="1"/>
          </p:cNvSpPr>
          <p:nvPr>
            <p:ph type="title" hasCustomPrompt="1"/>
          </p:nvPr>
        </p:nvSpPr>
        <p:spPr bwMode="auto">
          <a:xfrm>
            <a:off x="2461189" y="274640"/>
            <a:ext cx="7383396"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496" y="274640"/>
            <a:ext cx="471082" cy="506411"/>
          </a:xfrm>
          <a:prstGeom prst="rect">
            <a:avLst/>
          </a:prstGeom>
        </p:spPr>
      </p:pic>
    </p:spTree>
    <p:extLst>
      <p:ext uri="{BB962C8B-B14F-4D97-AF65-F5344CB8AC3E}">
        <p14:creationId xmlns:p14="http://schemas.microsoft.com/office/powerpoint/2010/main" val="3459328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799544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C08C8-2A26-40F0-AA52-B4644426DDA9}" type="datetimeFigureOut">
              <a:rPr lang="en-US" smtClean="0"/>
              <a:t>3/28/2021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7E7B42-BE82-4775-8AB4-3E787A7ED8AE}" type="slidenum">
              <a:rPr lang="en-US" smtClean="0"/>
              <a:t>‹#›</a:t>
            </a:fld>
            <a:endParaRPr lang="en-US"/>
          </a:p>
        </p:txBody>
      </p:sp>
    </p:spTree>
    <p:extLst>
      <p:ext uri="{BB962C8B-B14F-4D97-AF65-F5344CB8AC3E}">
        <p14:creationId xmlns:p14="http://schemas.microsoft.com/office/powerpoint/2010/main" val="2660925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White Cover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8"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9"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0"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1" name="Rectangle 20"/>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tx1"/>
                </a:solidFill>
              </a:rPr>
              <a:t>U.S. ARMY COMBAT</a:t>
            </a:r>
            <a:r>
              <a:rPr lang="en-US" sz="3200" baseline="0" dirty="0" smtClean="0">
                <a:solidFill>
                  <a:schemeClr val="tx1"/>
                </a:solidFill>
              </a:rPr>
              <a:t> CAPABILITIES DEVELOPMENT COMMAND –</a:t>
            </a:r>
          </a:p>
          <a:p>
            <a:pPr lvl="0">
              <a:lnSpc>
                <a:spcPct val="100000"/>
              </a:lnSpc>
              <a:spcBef>
                <a:spcPts val="0"/>
              </a:spcBef>
              <a:defRPr/>
            </a:pPr>
            <a:r>
              <a:rPr lang="en-US" sz="3200" dirty="0" smtClean="0">
                <a:solidFill>
                  <a:schemeClr val="tx1"/>
                </a:solidFill>
              </a:rPr>
              <a:t>ARMAMENTS</a:t>
            </a:r>
            <a:r>
              <a:rPr lang="en-US" sz="3200" baseline="0" dirty="0" smtClean="0">
                <a:solidFill>
                  <a:schemeClr val="tx1"/>
                </a:solidFill>
              </a:rPr>
              <a:t> </a:t>
            </a:r>
            <a:r>
              <a:rPr lang="en-US" sz="3200" dirty="0" smtClean="0">
                <a:solidFill>
                  <a:schemeClr val="tx1"/>
                </a:solidFill>
              </a:rPr>
              <a:t>CENTER</a:t>
            </a:r>
            <a:endParaRPr lang="en-US" sz="3200" dirty="0">
              <a:solidFill>
                <a:schemeClr val="tx1"/>
              </a:solidFill>
            </a:endParaRPr>
          </a:p>
        </p:txBody>
      </p:sp>
      <p:sp>
        <p:nvSpPr>
          <p:cNvPr id="22"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3"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6389940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096"/>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dirty="0" smtClean="0">
                <a:solidFill>
                  <a:schemeClr val="bg1"/>
                </a:solidFill>
              </a:rPr>
              <a:t>ARMAMENTS</a:t>
            </a:r>
            <a:r>
              <a:rPr lang="en-US" sz="3200" baseline="0" dirty="0" smtClean="0">
                <a:solidFill>
                  <a:schemeClr val="bg1"/>
                </a:solidFill>
              </a:rPr>
              <a:t> </a:t>
            </a:r>
            <a:r>
              <a:rPr lang="en-US" sz="3200" dirty="0" smtClean="0">
                <a:solidFill>
                  <a:schemeClr val="bg1"/>
                </a:solidFill>
              </a:rPr>
              <a:t>CENTER</a:t>
            </a:r>
            <a:endParaRPr lang="en-US" sz="3200" dirty="0">
              <a:solidFill>
                <a:schemeClr val="bg1"/>
              </a:solidFill>
            </a:endParaRPr>
          </a:p>
        </p:txBody>
      </p:sp>
      <p:sp>
        <p:nvSpPr>
          <p:cNvPr id="19"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0"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1"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2"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3"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892399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589614" y="2286001"/>
            <a:ext cx="10982793"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589614" y="3569974"/>
            <a:ext cx="10982793" cy="854075"/>
          </a:xfrm>
          <a:prstGeom prst="rect">
            <a:avLst/>
          </a:prstGeom>
        </p:spPr>
        <p:txBody>
          <a:bodyPr/>
          <a:lstStyle>
            <a:lvl1pPr>
              <a:defRPr sz="1800" b="0"/>
            </a:lvl1pPr>
          </a:lstStyle>
          <a:p>
            <a:pPr lvl="0"/>
            <a:r>
              <a:rPr lang="en-US" dirty="0" smtClean="0"/>
              <a:t>SECTION TITLE GOES HERE</a:t>
            </a:r>
          </a:p>
        </p:txBody>
      </p:sp>
    </p:spTree>
    <p:extLst>
      <p:ext uri="{BB962C8B-B14F-4D97-AF65-F5344CB8AC3E}">
        <p14:creationId xmlns:p14="http://schemas.microsoft.com/office/powerpoint/2010/main" val="2515757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589614" y="1228725"/>
            <a:ext cx="10792917"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4"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944930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6581197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C08C8-2A26-40F0-AA52-B4644426DDA9}" type="datetimeFigureOut">
              <a:rPr lang="en-US" smtClean="0"/>
              <a:t>3/28/2021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7E7B42-BE82-4775-8AB4-3E787A7ED8AE}" type="slidenum">
              <a:rPr lang="en-US" smtClean="0"/>
              <a:t>‹#›</a:t>
            </a:fld>
            <a:endParaRPr lang="en-US"/>
          </a:p>
        </p:txBody>
      </p:sp>
    </p:spTree>
    <p:extLst>
      <p:ext uri="{BB962C8B-B14F-4D97-AF65-F5344CB8AC3E}">
        <p14:creationId xmlns:p14="http://schemas.microsoft.com/office/powerpoint/2010/main" val="179192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4_White Cover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8"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9"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0"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1" name="Rectangle 20"/>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tx1"/>
                </a:solidFill>
              </a:rPr>
              <a:t>U.S. ARMY COMBAT</a:t>
            </a:r>
            <a:r>
              <a:rPr lang="en-US" sz="3200" baseline="0" dirty="0" smtClean="0">
                <a:solidFill>
                  <a:schemeClr val="tx1"/>
                </a:solidFill>
              </a:rPr>
              <a:t> CAPABILITIES DEVELOPMENT COMMAND –</a:t>
            </a:r>
          </a:p>
          <a:p>
            <a:pPr lvl="0">
              <a:lnSpc>
                <a:spcPct val="100000"/>
              </a:lnSpc>
              <a:spcBef>
                <a:spcPts val="0"/>
              </a:spcBef>
              <a:defRPr/>
            </a:pPr>
            <a:r>
              <a:rPr lang="en-US" sz="3200" dirty="0" smtClean="0">
                <a:solidFill>
                  <a:schemeClr val="tx1"/>
                </a:solidFill>
              </a:rPr>
              <a:t>ARMAMENTS</a:t>
            </a:r>
            <a:r>
              <a:rPr lang="en-US" sz="3200" baseline="0" dirty="0" smtClean="0">
                <a:solidFill>
                  <a:schemeClr val="tx1"/>
                </a:solidFill>
              </a:rPr>
              <a:t> </a:t>
            </a:r>
            <a:r>
              <a:rPr lang="en-US" sz="3200" dirty="0" smtClean="0">
                <a:solidFill>
                  <a:schemeClr val="tx1"/>
                </a:solidFill>
              </a:rPr>
              <a:t>CENTER</a:t>
            </a:r>
            <a:endParaRPr lang="en-US" sz="3200" dirty="0">
              <a:solidFill>
                <a:schemeClr val="tx1"/>
              </a:solidFill>
            </a:endParaRPr>
          </a:p>
        </p:txBody>
      </p:sp>
      <p:sp>
        <p:nvSpPr>
          <p:cNvPr id="22"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3"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032156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ck Cover Slide (FOR DIGITAL USE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dirty="0" smtClean="0">
                <a:solidFill>
                  <a:schemeClr val="bg1"/>
                </a:solidFill>
              </a:rPr>
              <a:t>ARMAMENTS</a:t>
            </a:r>
            <a:r>
              <a:rPr lang="en-US" sz="3200" baseline="0" dirty="0" smtClean="0">
                <a:solidFill>
                  <a:schemeClr val="bg1"/>
                </a:solidFill>
              </a:rPr>
              <a:t> </a:t>
            </a:r>
            <a:r>
              <a:rPr lang="en-US" sz="3200" dirty="0" smtClean="0">
                <a:solidFill>
                  <a:schemeClr val="bg1"/>
                </a:solidFill>
              </a:rPr>
              <a:t>CENTER</a:t>
            </a:r>
            <a:endParaRPr lang="en-US" sz="3200" dirty="0">
              <a:solidFill>
                <a:schemeClr val="bg1"/>
              </a:solidFill>
            </a:endParaRPr>
          </a:p>
        </p:txBody>
      </p:sp>
      <p:sp>
        <p:nvSpPr>
          <p:cNvPr id="30"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8984202" y="526593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10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8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511283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dirty="0" smtClean="0">
                <a:solidFill>
                  <a:schemeClr val="bg1"/>
                </a:solidFill>
              </a:rPr>
              <a:t>ARMAMENTS</a:t>
            </a:r>
            <a:r>
              <a:rPr lang="en-US" sz="3200" baseline="0" dirty="0" smtClean="0">
                <a:solidFill>
                  <a:schemeClr val="bg1"/>
                </a:solidFill>
              </a:rPr>
              <a:t> </a:t>
            </a:r>
            <a:r>
              <a:rPr lang="en-US" sz="3200" dirty="0" smtClean="0">
                <a:solidFill>
                  <a:schemeClr val="bg1"/>
                </a:solidFill>
              </a:rPr>
              <a:t>CENTER</a:t>
            </a:r>
            <a:endParaRPr lang="en-US" sz="3200" dirty="0">
              <a:solidFill>
                <a:schemeClr val="bg1"/>
              </a:solidFill>
            </a:endParaRPr>
          </a:p>
        </p:txBody>
      </p:sp>
      <p:sp>
        <p:nvSpPr>
          <p:cNvPr id="19"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0"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1"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2"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3"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728056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589614" y="2286001"/>
            <a:ext cx="10982793"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589614" y="3569974"/>
            <a:ext cx="10982793" cy="854075"/>
          </a:xfrm>
          <a:prstGeom prst="rect">
            <a:avLst/>
          </a:prstGeom>
        </p:spPr>
        <p:txBody>
          <a:bodyPr/>
          <a:lstStyle>
            <a:lvl1pPr>
              <a:defRPr sz="1800" b="0"/>
            </a:lvl1pPr>
          </a:lstStyle>
          <a:p>
            <a:pPr lvl="0"/>
            <a:r>
              <a:rPr lang="en-US" dirty="0" smtClean="0"/>
              <a:t>SECTION TITLE GOES HERE</a:t>
            </a:r>
          </a:p>
        </p:txBody>
      </p:sp>
    </p:spTree>
    <p:extLst>
      <p:ext uri="{BB962C8B-B14F-4D97-AF65-F5344CB8AC3E}">
        <p14:creationId xmlns:p14="http://schemas.microsoft.com/office/powerpoint/2010/main" val="35895871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589614" y="1228725"/>
            <a:ext cx="10792917"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4"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6844149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3795107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C08C8-2A26-40F0-AA52-B4644426DDA9}" type="datetimeFigureOut">
              <a:rPr lang="en-US" smtClean="0"/>
              <a:t>3/28/2021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7E7B42-BE82-4775-8AB4-3E787A7ED8AE}" type="slidenum">
              <a:rPr lang="en-US" smtClean="0"/>
              <a:t>‹#›</a:t>
            </a:fld>
            <a:endParaRPr lang="en-US"/>
          </a:p>
        </p:txBody>
      </p:sp>
    </p:spTree>
    <p:extLst>
      <p:ext uri="{BB962C8B-B14F-4D97-AF65-F5344CB8AC3E}">
        <p14:creationId xmlns:p14="http://schemas.microsoft.com/office/powerpoint/2010/main" val="297324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589614" y="2286001"/>
            <a:ext cx="10982793"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589614" y="3569974"/>
            <a:ext cx="10982793"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3111137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589614" y="1228725"/>
            <a:ext cx="10792917"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506799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923226" y="274640"/>
            <a:ext cx="792135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4747895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C08C8-2A26-40F0-AA52-B4644426DDA9}" type="datetimeFigureOut">
              <a:rPr lang="en-US" smtClean="0"/>
              <a:t>3/28/2021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7E7B42-BE82-4775-8AB4-3E787A7ED8AE}" type="slidenum">
              <a:rPr lang="en-US" smtClean="0"/>
              <a:t>‹#›</a:t>
            </a:fld>
            <a:endParaRPr lang="en-US"/>
          </a:p>
        </p:txBody>
      </p:sp>
    </p:spTree>
    <p:extLst>
      <p:ext uri="{BB962C8B-B14F-4D97-AF65-F5344CB8AC3E}">
        <p14:creationId xmlns:p14="http://schemas.microsoft.com/office/powerpoint/2010/main" val="21738257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25"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6"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7"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8"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9" name="Rectangle 28"/>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tx1"/>
                </a:solidFill>
              </a:rPr>
              <a:t>U.S. ARMY COMBAT</a:t>
            </a:r>
            <a:r>
              <a:rPr lang="en-US" sz="3200" baseline="0" dirty="0" smtClean="0">
                <a:solidFill>
                  <a:schemeClr val="tx1"/>
                </a:solidFill>
              </a:rPr>
              <a:t> CAPABILITIES DEVELOPMENT COMMAND –</a:t>
            </a:r>
          </a:p>
          <a:p>
            <a:pPr lvl="0">
              <a:lnSpc>
                <a:spcPct val="100000"/>
              </a:lnSpc>
              <a:spcBef>
                <a:spcPts val="0"/>
              </a:spcBef>
              <a:defRPr/>
            </a:pPr>
            <a:r>
              <a:rPr lang="en-US" sz="3200" dirty="0" smtClean="0">
                <a:solidFill>
                  <a:schemeClr val="tx1"/>
                </a:solidFill>
              </a:rPr>
              <a:t>ARMAMENTS</a:t>
            </a:r>
            <a:r>
              <a:rPr lang="en-US" sz="3200" baseline="0" dirty="0" smtClean="0">
                <a:solidFill>
                  <a:schemeClr val="tx1"/>
                </a:solidFill>
              </a:rPr>
              <a:t> </a:t>
            </a:r>
            <a:r>
              <a:rPr lang="en-US" sz="3200" dirty="0" smtClean="0">
                <a:solidFill>
                  <a:schemeClr val="tx1"/>
                </a:solidFill>
              </a:rPr>
              <a:t>CENTER</a:t>
            </a:r>
            <a:endParaRPr lang="en-US" sz="3200" dirty="0">
              <a:solidFill>
                <a:schemeClr val="tx1"/>
              </a:solidFill>
            </a:endParaRPr>
          </a:p>
        </p:txBody>
      </p:sp>
      <p:sp>
        <p:nvSpPr>
          <p:cNvPr id="30"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1"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795195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3048"/>
            <a:ext cx="12192000" cy="6851904"/>
          </a:xfrm>
          <a:prstGeom prst="rect">
            <a:avLst/>
          </a:prstGeom>
        </p:spPr>
      </p:pic>
      <p:sp>
        <p:nvSpPr>
          <p:cNvPr id="8"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7" hasCustomPrompt="1"/>
          </p:nvPr>
        </p:nvSpPr>
        <p:spPr>
          <a:xfrm>
            <a:off x="408451" y="6487065"/>
            <a:ext cx="2685557"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p:nvSpPr>
        <p:spPr>
          <a:xfrm>
            <a:off x="408451" y="2440244"/>
            <a:ext cx="1032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dirty="0" smtClean="0">
                <a:solidFill>
                  <a:schemeClr val="bg1"/>
                </a:solidFill>
              </a:rPr>
              <a:t>ARMAMENTS</a:t>
            </a:r>
            <a:r>
              <a:rPr lang="en-US" sz="3200" baseline="0" dirty="0" smtClean="0">
                <a:solidFill>
                  <a:schemeClr val="bg1"/>
                </a:solidFill>
              </a:rPr>
              <a:t> </a:t>
            </a:r>
            <a:r>
              <a:rPr lang="en-US" sz="3200" dirty="0" smtClean="0">
                <a:solidFill>
                  <a:schemeClr val="bg1"/>
                </a:solidFill>
              </a:rPr>
              <a:t>CENTER</a:t>
            </a:r>
            <a:endParaRPr lang="en-US" sz="3200" dirty="0">
              <a:solidFill>
                <a:schemeClr val="bg1"/>
              </a:solidFill>
            </a:endParaRPr>
          </a:p>
        </p:txBody>
      </p:sp>
      <p:sp>
        <p:nvSpPr>
          <p:cNvPr id="19" name="Text Placeholder 7"/>
          <p:cNvSpPr>
            <a:spLocks noGrp="1"/>
          </p:cNvSpPr>
          <p:nvPr>
            <p:ph type="body" sz="quarter" idx="12" hasCustomPrompt="1"/>
          </p:nvPr>
        </p:nvSpPr>
        <p:spPr>
          <a:xfrm>
            <a:off x="408451" y="4379765"/>
            <a:ext cx="10320000" cy="450784"/>
          </a:xfrm>
          <a:prstGeom prst="rect">
            <a:avLst/>
          </a:prstGeom>
          <a:noFill/>
          <a:ln w="9525">
            <a:noFill/>
            <a:miter lim="800000"/>
            <a:headEnd/>
            <a:tailEnd/>
          </a:ln>
        </p:spPr>
        <p:txBody>
          <a:bodyPr anchor="t"/>
          <a:lstStyle>
            <a:lvl1pPr marL="0" indent="0">
              <a:lnSpc>
                <a:spcPts val="2000"/>
              </a:lnSpc>
              <a:defRPr lang="en-US" sz="20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0" name="Text Placeholder 7"/>
          <p:cNvSpPr>
            <a:spLocks noGrp="1"/>
          </p:cNvSpPr>
          <p:nvPr>
            <p:ph type="body" sz="quarter" idx="13" hasCustomPrompt="1"/>
          </p:nvPr>
        </p:nvSpPr>
        <p:spPr>
          <a:xfrm>
            <a:off x="408451" y="5376078"/>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1" name="Text Placeholder 7"/>
          <p:cNvSpPr>
            <a:spLocks noGrp="1"/>
          </p:cNvSpPr>
          <p:nvPr>
            <p:ph type="body" sz="quarter" idx="14" hasCustomPrompt="1"/>
          </p:nvPr>
        </p:nvSpPr>
        <p:spPr>
          <a:xfrm>
            <a:off x="408451" y="5671677"/>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2" name="Text Placeholder 7"/>
          <p:cNvSpPr>
            <a:spLocks noGrp="1"/>
          </p:cNvSpPr>
          <p:nvPr>
            <p:ph type="body" sz="quarter" idx="15" hasCustomPrompt="1"/>
          </p:nvPr>
        </p:nvSpPr>
        <p:spPr>
          <a:xfrm>
            <a:off x="408451" y="5967275"/>
            <a:ext cx="7901048" cy="355893"/>
          </a:xfrm>
          <a:prstGeom prst="rect">
            <a:avLst/>
          </a:prstGeom>
          <a:noFill/>
          <a:ln w="9525">
            <a:noFill/>
            <a:miter lim="800000"/>
            <a:headEnd/>
            <a:tailEnd/>
          </a:ln>
        </p:spPr>
        <p:txBody>
          <a:bodyPr anchor="ctr"/>
          <a:lstStyle>
            <a:lvl1pPr marL="0" indent="0">
              <a:lnSpc>
                <a:spcPts val="2000"/>
              </a:lnSpc>
              <a:defRPr lang="en-US" sz="1200" b="0" kern="1200" baseline="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3" name="Text Placeholder 7"/>
          <p:cNvSpPr>
            <a:spLocks noGrp="1"/>
          </p:cNvSpPr>
          <p:nvPr>
            <p:ph type="body" sz="quarter" idx="18" hasCustomPrompt="1"/>
          </p:nvPr>
        </p:nvSpPr>
        <p:spPr>
          <a:xfrm>
            <a:off x="8984202" y="5495278"/>
            <a:ext cx="2663301" cy="701337"/>
          </a:xfrm>
          <a:prstGeom prst="rect">
            <a:avLst/>
          </a:prstGeom>
          <a:noFill/>
          <a:ln w="9525">
            <a:solidFill>
              <a:schemeClr val="accent2"/>
            </a:solidFill>
            <a:miter lim="800000"/>
            <a:headEnd/>
            <a:tailEnd/>
          </a:ln>
        </p:spPr>
        <p:txBody>
          <a:bodyPr wrap="square" lIns="182880" tIns="91440" rIns="182880" bIns="91440" anchor="ctr"/>
          <a:lstStyle>
            <a:lvl1pPr marL="0" indent="0" algn="ctr">
              <a:lnSpc>
                <a:spcPct val="100000"/>
              </a:lnSpc>
              <a:defRPr lang="en-US" sz="800" b="0" i="0" u="none" strike="noStrike" kern="1200" baseline="0" smtClean="0">
                <a:solidFill>
                  <a:srgbClr val="717365"/>
                </a:solidFill>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r>
              <a:rPr lang="en-US" sz="700" b="0" i="0" u="none" strike="noStrike" kern="1200" baseline="0" dirty="0" smtClean="0">
                <a:solidFill>
                  <a:srgbClr val="717365"/>
                </a:solidFill>
                <a:latin typeface="+mn-lt"/>
                <a:ea typeface="+mn-ea"/>
                <a:cs typeface="+mn-cs"/>
              </a:rPr>
              <a:t>DISTRIBUTION STATEMENT A: Approved for public release; distribution is unlimited.</a:t>
            </a:r>
            <a:endParaRPr lang="en-US" sz="1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805130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589614" y="2286001"/>
            <a:ext cx="10982793"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589614" y="3569974"/>
            <a:ext cx="10982793" cy="854075"/>
          </a:xfrm>
          <a:prstGeom prst="rect">
            <a:avLst/>
          </a:prstGeom>
        </p:spPr>
        <p:txBody>
          <a:bodyPr/>
          <a:lstStyle>
            <a:lvl1pPr>
              <a:defRPr sz="1800" b="0" baseline="0"/>
            </a:lvl1pPr>
          </a:lstStyle>
          <a:p>
            <a:pPr lvl="0"/>
            <a:r>
              <a:rPr lang="en-US" dirty="0" smtClean="0"/>
              <a:t>SECTION TITLE GOES HERE</a:t>
            </a:r>
          </a:p>
        </p:txBody>
      </p:sp>
    </p:spTree>
    <p:extLst>
      <p:ext uri="{BB962C8B-B14F-4D97-AF65-F5344CB8AC3E}">
        <p14:creationId xmlns:p14="http://schemas.microsoft.com/office/powerpoint/2010/main" val="32057322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8"/>
          <a:stretch>
            <a:fillRect/>
          </a:stretch>
        </p:blipFill>
        <p:spPr>
          <a:xfrm>
            <a:off x="-58783" y="6096"/>
            <a:ext cx="12192000" cy="6851904"/>
          </a:xfrm>
          <a:prstGeom prst="rect">
            <a:avLst/>
          </a:prstGeom>
        </p:spPr>
      </p:pic>
      <p:sp>
        <p:nvSpPr>
          <p:cNvPr id="9"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p:nvSpPr>
        <p:spPr>
          <a:xfrm>
            <a:off x="11647503" y="6636780"/>
            <a:ext cx="556612"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
        <p:nvSpPr>
          <p:cNvPr id="6" name="Rectangle 15"/>
          <p:cNvSpPr>
            <a:spLocks noChangeArrowheads="1"/>
          </p:cNvSpPr>
          <p:nvPr userDrawn="1"/>
        </p:nvSpPr>
        <p:spPr bwMode="auto">
          <a:xfrm>
            <a:off x="6927668" y="6436725"/>
            <a:ext cx="5205549" cy="400110"/>
          </a:xfrm>
          <a:prstGeom prst="rect">
            <a:avLst/>
          </a:prstGeom>
          <a:noFill/>
          <a:ln w="9525">
            <a:noFill/>
            <a:miter lim="800000"/>
            <a:headEnd/>
            <a:tailEnd/>
          </a:ln>
        </p:spPr>
        <p:txBody>
          <a:bodyPr wrap="square" anchor="b">
            <a:spAutoFit/>
          </a:bodyPr>
          <a:lstStyle/>
          <a:p>
            <a:endParaRPr lang="en-US" sz="1000" b="0" i="0" u="none" strike="noStrike" kern="1200" baseline="0" dirty="0" smtClean="0">
              <a:solidFill>
                <a:srgbClr val="717365"/>
              </a:solidFill>
              <a:latin typeface="+mn-lt"/>
              <a:ea typeface="+mn-ea"/>
              <a:cs typeface="+mn-cs"/>
            </a:endParaRPr>
          </a:p>
          <a:p>
            <a:r>
              <a:rPr lang="en-US" sz="1000" b="0" i="0" u="none" strike="noStrike" kern="1200" baseline="0" dirty="0" smtClean="0">
                <a:solidFill>
                  <a:srgbClr val="717365"/>
                </a:solidFill>
                <a:latin typeface="+mn-lt"/>
                <a:ea typeface="+mn-ea"/>
                <a:cs typeface="+mn-cs"/>
              </a:rPr>
              <a:t>DISTRIBUTION STATEMENT A: Approved for public release; distribution is unlimited.</a:t>
            </a:r>
            <a:endParaRPr lang="en-US" sz="200" dirty="0">
              <a:solidFill>
                <a:srgbClr val="717365"/>
              </a:solidFill>
              <a:latin typeface="Arial Bold" panose="020B0704020202020204" pitchFamily="34" charset="0"/>
              <a:cs typeface="Arial Bold" panose="020B0704020202020204" pitchFamily="34" charset="0"/>
            </a:endParaRP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74630" y="276673"/>
            <a:ext cx="490007" cy="526755"/>
          </a:xfrm>
          <a:prstGeom prst="rect">
            <a:avLst/>
          </a:prstGeom>
        </p:spPr>
      </p:pic>
    </p:spTree>
    <p:extLst>
      <p:ext uri="{BB962C8B-B14F-4D97-AF65-F5344CB8AC3E}">
        <p14:creationId xmlns:p14="http://schemas.microsoft.com/office/powerpoint/2010/main" val="3082419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a:stretch>
            <a:fillRect/>
          </a:stretch>
        </p:blipFill>
        <p:spPr>
          <a:xfrm>
            <a:off x="0" y="3048"/>
            <a:ext cx="12192000" cy="6851904"/>
          </a:xfrm>
          <a:prstGeom prst="rect">
            <a:avLst/>
          </a:prstGeom>
        </p:spPr>
      </p:pic>
      <p:sp>
        <p:nvSpPr>
          <p:cNvPr id="9"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6" name="TextBox 5"/>
          <p:cNvSpPr txBox="1"/>
          <p:nvPr/>
        </p:nvSpPr>
        <p:spPr>
          <a:xfrm>
            <a:off x="11647503" y="6636780"/>
            <a:ext cx="556612"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
        <p:nvSpPr>
          <p:cNvPr id="7" name="Rectangle 15"/>
          <p:cNvSpPr>
            <a:spLocks noChangeArrowheads="1"/>
          </p:cNvSpPr>
          <p:nvPr userDrawn="1"/>
        </p:nvSpPr>
        <p:spPr bwMode="auto">
          <a:xfrm>
            <a:off x="6927668" y="6436725"/>
            <a:ext cx="5205549" cy="400110"/>
          </a:xfrm>
          <a:prstGeom prst="rect">
            <a:avLst/>
          </a:prstGeom>
          <a:noFill/>
          <a:ln w="9525">
            <a:noFill/>
            <a:miter lim="800000"/>
            <a:headEnd/>
            <a:tailEnd/>
          </a:ln>
        </p:spPr>
        <p:txBody>
          <a:bodyPr wrap="square" anchor="b">
            <a:spAutoFit/>
          </a:bodyPr>
          <a:lstStyle/>
          <a:p>
            <a:endParaRPr lang="en-US" sz="1000" b="0" i="0" u="none" strike="noStrike" kern="1200" baseline="0" dirty="0" smtClean="0">
              <a:solidFill>
                <a:srgbClr val="717365"/>
              </a:solidFill>
              <a:latin typeface="+mn-lt"/>
              <a:ea typeface="+mn-ea"/>
              <a:cs typeface="+mn-cs"/>
            </a:endParaRPr>
          </a:p>
          <a:p>
            <a:r>
              <a:rPr lang="en-US" sz="1000" b="0" i="0" u="none" strike="noStrike" kern="1200" baseline="0" dirty="0" smtClean="0">
                <a:solidFill>
                  <a:srgbClr val="717365"/>
                </a:solidFill>
                <a:latin typeface="+mn-lt"/>
                <a:ea typeface="+mn-ea"/>
                <a:cs typeface="+mn-cs"/>
              </a:rPr>
              <a:t>DISTRIBUTION STATEMENT A: Approved for public release; distribution is unlimited.</a:t>
            </a:r>
            <a:endParaRPr lang="en-US" sz="2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1546068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85" r:id="rId6"/>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a:stretch>
            <a:fillRect/>
          </a:stretch>
        </p:blipFill>
        <p:spPr>
          <a:xfrm>
            <a:off x="0" y="3048"/>
            <a:ext cx="12192000" cy="6851904"/>
          </a:xfrm>
          <a:prstGeom prst="rect">
            <a:avLst/>
          </a:prstGeom>
        </p:spPr>
      </p:pic>
      <p:sp>
        <p:nvSpPr>
          <p:cNvPr id="9"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6" name="TextBox 5"/>
          <p:cNvSpPr txBox="1"/>
          <p:nvPr/>
        </p:nvSpPr>
        <p:spPr>
          <a:xfrm>
            <a:off x="11647503" y="6636780"/>
            <a:ext cx="556612"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
        <p:nvSpPr>
          <p:cNvPr id="7" name="Rectangle 15"/>
          <p:cNvSpPr>
            <a:spLocks noChangeArrowheads="1"/>
          </p:cNvSpPr>
          <p:nvPr userDrawn="1"/>
        </p:nvSpPr>
        <p:spPr bwMode="auto">
          <a:xfrm>
            <a:off x="6927668" y="6436725"/>
            <a:ext cx="5205549" cy="400110"/>
          </a:xfrm>
          <a:prstGeom prst="rect">
            <a:avLst/>
          </a:prstGeom>
          <a:noFill/>
          <a:ln w="9525">
            <a:noFill/>
            <a:miter lim="800000"/>
            <a:headEnd/>
            <a:tailEnd/>
          </a:ln>
        </p:spPr>
        <p:txBody>
          <a:bodyPr wrap="square" anchor="b">
            <a:spAutoFit/>
          </a:bodyPr>
          <a:lstStyle/>
          <a:p>
            <a:endParaRPr lang="en-US" sz="1000" b="0" i="0" u="none" strike="noStrike" kern="1200" baseline="0" dirty="0" smtClean="0">
              <a:solidFill>
                <a:srgbClr val="717365"/>
              </a:solidFill>
              <a:latin typeface="+mn-lt"/>
              <a:ea typeface="+mn-ea"/>
              <a:cs typeface="+mn-cs"/>
            </a:endParaRPr>
          </a:p>
          <a:p>
            <a:r>
              <a:rPr lang="en-US" sz="1000" b="0" i="0" u="none" strike="noStrike" kern="1200" baseline="0" dirty="0" smtClean="0">
                <a:solidFill>
                  <a:srgbClr val="717365"/>
                </a:solidFill>
                <a:latin typeface="+mn-lt"/>
                <a:ea typeface="+mn-ea"/>
                <a:cs typeface="+mn-cs"/>
              </a:rPr>
              <a:t>DISTRIBUTION STATEMENT A: Approved for public release; distribution is unlimited.</a:t>
            </a:r>
            <a:endParaRPr lang="en-US" sz="2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733264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6" r:id="rId6"/>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a:stretch>
            <a:fillRect/>
          </a:stretch>
        </p:blipFill>
        <p:spPr>
          <a:xfrm>
            <a:off x="0" y="3048"/>
            <a:ext cx="12192000" cy="6851904"/>
          </a:xfrm>
          <a:prstGeom prst="rect">
            <a:avLst/>
          </a:prstGeom>
        </p:spPr>
      </p:pic>
      <p:sp>
        <p:nvSpPr>
          <p:cNvPr id="9" name="Rectangle 15"/>
          <p:cNvSpPr>
            <a:spLocks noChangeArrowheads="1"/>
          </p:cNvSpPr>
          <p:nvPr/>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6" name="TextBox 5"/>
          <p:cNvSpPr txBox="1"/>
          <p:nvPr/>
        </p:nvSpPr>
        <p:spPr>
          <a:xfrm>
            <a:off x="11647503" y="6636780"/>
            <a:ext cx="556612"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
        <p:nvSpPr>
          <p:cNvPr id="7" name="Rectangle 15"/>
          <p:cNvSpPr>
            <a:spLocks noChangeArrowheads="1"/>
          </p:cNvSpPr>
          <p:nvPr userDrawn="1"/>
        </p:nvSpPr>
        <p:spPr bwMode="auto">
          <a:xfrm>
            <a:off x="6927668" y="6436725"/>
            <a:ext cx="5205549" cy="400110"/>
          </a:xfrm>
          <a:prstGeom prst="rect">
            <a:avLst/>
          </a:prstGeom>
          <a:noFill/>
          <a:ln w="9525">
            <a:noFill/>
            <a:miter lim="800000"/>
            <a:headEnd/>
            <a:tailEnd/>
          </a:ln>
        </p:spPr>
        <p:txBody>
          <a:bodyPr wrap="square" anchor="b">
            <a:spAutoFit/>
          </a:bodyPr>
          <a:lstStyle/>
          <a:p>
            <a:endParaRPr lang="en-US" sz="1000" b="0" i="0" u="none" strike="noStrike" kern="1200" baseline="0" dirty="0" smtClean="0">
              <a:solidFill>
                <a:srgbClr val="717365"/>
              </a:solidFill>
              <a:latin typeface="+mn-lt"/>
              <a:ea typeface="+mn-ea"/>
              <a:cs typeface="+mn-cs"/>
            </a:endParaRPr>
          </a:p>
          <a:p>
            <a:r>
              <a:rPr lang="en-US" sz="1000" b="0" i="0" u="none" strike="noStrike" kern="1200" baseline="0" dirty="0" smtClean="0">
                <a:solidFill>
                  <a:srgbClr val="717365"/>
                </a:solidFill>
                <a:latin typeface="+mn-lt"/>
                <a:ea typeface="+mn-ea"/>
                <a:cs typeface="+mn-cs"/>
              </a:rPr>
              <a:t>DISTRIBUTION STATEMENT A: Approved for public release; distribution is unlimited.</a:t>
            </a:r>
            <a:endParaRPr lang="en-US" sz="2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5902092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7" r:id="rId6"/>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gif"/><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8451" y="5376078"/>
            <a:ext cx="4306424" cy="355893"/>
          </a:xfrm>
        </p:spPr>
        <p:txBody>
          <a:bodyPr/>
          <a:lstStyle/>
          <a:p>
            <a:r>
              <a:rPr lang="en-US" dirty="0" smtClean="0"/>
              <a:t>Michael Greco</a:t>
            </a:r>
            <a:endParaRPr lang="en-US" dirty="0"/>
          </a:p>
        </p:txBody>
      </p:sp>
      <p:sp>
        <p:nvSpPr>
          <p:cNvPr id="6" name="Text Placeholder 5"/>
          <p:cNvSpPr>
            <a:spLocks noGrp="1"/>
          </p:cNvSpPr>
          <p:nvPr>
            <p:ph type="body" sz="quarter" idx="14"/>
          </p:nvPr>
        </p:nvSpPr>
        <p:spPr>
          <a:xfrm>
            <a:off x="408451" y="5671677"/>
            <a:ext cx="4306424" cy="355893"/>
          </a:xfrm>
        </p:spPr>
        <p:txBody>
          <a:bodyPr/>
          <a:lstStyle/>
          <a:p>
            <a:r>
              <a:rPr lang="en-US" dirty="0" smtClean="0"/>
              <a:t>Computer Scientist</a:t>
            </a:r>
            <a:endParaRPr lang="en-US" dirty="0"/>
          </a:p>
        </p:txBody>
      </p:sp>
      <p:sp>
        <p:nvSpPr>
          <p:cNvPr id="7" name="Text Placeholder 6"/>
          <p:cNvSpPr>
            <a:spLocks noGrp="1"/>
          </p:cNvSpPr>
          <p:nvPr>
            <p:ph type="body" sz="quarter" idx="15"/>
          </p:nvPr>
        </p:nvSpPr>
        <p:spPr>
          <a:xfrm>
            <a:off x="408451" y="5967275"/>
            <a:ext cx="4306424" cy="355893"/>
          </a:xfrm>
        </p:spPr>
        <p:txBody>
          <a:bodyPr/>
          <a:lstStyle/>
          <a:p>
            <a:r>
              <a:rPr lang="en-US" dirty="0" smtClean="0"/>
              <a:t>CCDC-Armaments Center Systems Analysis</a:t>
            </a:r>
            <a:endParaRPr lang="en-US" dirty="0"/>
          </a:p>
        </p:txBody>
      </p:sp>
      <p:sp>
        <p:nvSpPr>
          <p:cNvPr id="8" name="Text Placeholder 7"/>
          <p:cNvSpPr>
            <a:spLocks noGrp="1"/>
          </p:cNvSpPr>
          <p:nvPr>
            <p:ph type="body" sz="quarter" idx="17"/>
          </p:nvPr>
        </p:nvSpPr>
        <p:spPr/>
        <p:txBody>
          <a:bodyPr/>
          <a:lstStyle/>
          <a:p>
            <a:r>
              <a:rPr lang="en-US" dirty="0" smtClean="0"/>
              <a:t>02 February 2021</a:t>
            </a:r>
            <a:endParaRPr lang="en-US" dirty="0"/>
          </a:p>
        </p:txBody>
      </p:sp>
      <p:sp>
        <p:nvSpPr>
          <p:cNvPr id="4" name="Text Placeholder 3"/>
          <p:cNvSpPr>
            <a:spLocks noGrp="1"/>
          </p:cNvSpPr>
          <p:nvPr>
            <p:ph type="body" sz="quarter" idx="12"/>
          </p:nvPr>
        </p:nvSpPr>
        <p:spPr/>
        <p:txBody>
          <a:bodyPr/>
          <a:lstStyle/>
          <a:p>
            <a:r>
              <a:rPr lang="en-US" dirty="0" smtClean="0"/>
              <a:t>PRISM (Performance Related and Integrated Suite of Models) </a:t>
            </a:r>
            <a:br>
              <a:rPr lang="en-US" dirty="0" smtClean="0"/>
            </a:br>
            <a:r>
              <a:rPr lang="en-US" dirty="0" smtClean="0"/>
              <a:t>in Support of Defense System Architecting and Design Decisions</a:t>
            </a:r>
          </a:p>
        </p:txBody>
      </p:sp>
      <p:sp>
        <p:nvSpPr>
          <p:cNvPr id="9" name="Text Placeholder 4"/>
          <p:cNvSpPr>
            <a:spLocks noGrp="1"/>
          </p:cNvSpPr>
          <p:nvPr>
            <p:ph type="body" sz="quarter" idx="13"/>
          </p:nvPr>
        </p:nvSpPr>
        <p:spPr>
          <a:xfrm>
            <a:off x="7390276" y="5376078"/>
            <a:ext cx="4306424" cy="355893"/>
          </a:xfrm>
        </p:spPr>
        <p:txBody>
          <a:bodyPr/>
          <a:lstStyle/>
          <a:p>
            <a:r>
              <a:rPr lang="en-US" dirty="0" smtClean="0"/>
              <a:t>Matthew Cilli</a:t>
            </a:r>
            <a:endParaRPr lang="en-US" dirty="0"/>
          </a:p>
        </p:txBody>
      </p:sp>
      <p:sp>
        <p:nvSpPr>
          <p:cNvPr id="10" name="Text Placeholder 5"/>
          <p:cNvSpPr>
            <a:spLocks noGrp="1"/>
          </p:cNvSpPr>
          <p:nvPr>
            <p:ph type="body" sz="quarter" idx="14"/>
          </p:nvPr>
        </p:nvSpPr>
        <p:spPr>
          <a:xfrm>
            <a:off x="7390276" y="5671677"/>
            <a:ext cx="4306424" cy="355893"/>
          </a:xfrm>
        </p:spPr>
        <p:txBody>
          <a:bodyPr/>
          <a:lstStyle/>
          <a:p>
            <a:r>
              <a:rPr lang="en-US" dirty="0" smtClean="0"/>
              <a:t>Systems Engineer</a:t>
            </a:r>
            <a:endParaRPr lang="en-US" dirty="0"/>
          </a:p>
        </p:txBody>
      </p:sp>
      <p:sp>
        <p:nvSpPr>
          <p:cNvPr id="11" name="Text Placeholder 6"/>
          <p:cNvSpPr>
            <a:spLocks noGrp="1"/>
          </p:cNvSpPr>
          <p:nvPr>
            <p:ph type="body" sz="quarter" idx="15"/>
          </p:nvPr>
        </p:nvSpPr>
        <p:spPr>
          <a:xfrm>
            <a:off x="7390276" y="5967275"/>
            <a:ext cx="4306424" cy="355893"/>
          </a:xfrm>
        </p:spPr>
        <p:txBody>
          <a:bodyPr/>
          <a:lstStyle/>
          <a:p>
            <a:r>
              <a:rPr lang="en-US" dirty="0" smtClean="0"/>
              <a:t>Johns Hopkins University Applied Physics Lab</a:t>
            </a:r>
            <a:endParaRPr lang="en-US" dirty="0"/>
          </a:p>
        </p:txBody>
      </p:sp>
      <p:sp>
        <p:nvSpPr>
          <p:cNvPr id="2" name="Rectangle 1"/>
          <p:cNvSpPr/>
          <p:nvPr/>
        </p:nvSpPr>
        <p:spPr>
          <a:xfrm>
            <a:off x="8686800" y="3917211"/>
            <a:ext cx="2613660" cy="913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rgbClr val="717365"/>
              </a:solidFill>
            </a:endParaRPr>
          </a:p>
          <a:p>
            <a:pPr algn="ctr"/>
            <a:r>
              <a:rPr lang="en-US" sz="1200" dirty="0">
                <a:solidFill>
                  <a:srgbClr val="717365"/>
                </a:solidFill>
              </a:rPr>
              <a:t>DISTRIBUTION STATEMENT A: Approved for public release; distribution is unlimited.</a:t>
            </a:r>
            <a:endParaRPr lang="en-US" sz="500" dirty="0">
              <a:solidFill>
                <a:srgbClr val="717365"/>
              </a:solidFill>
              <a:latin typeface="Arial Bold" panose="020B0704020202020204" pitchFamily="34" charset="0"/>
              <a:cs typeface="Arial Bold" panose="020B07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896" t="19807" r="9279" b="14722"/>
          <a:stretch/>
        </p:blipFill>
        <p:spPr>
          <a:xfrm>
            <a:off x="4080294" y="534837"/>
            <a:ext cx="2717321" cy="1457865"/>
          </a:xfrm>
          <a:prstGeom prst="rect">
            <a:avLst/>
          </a:prstGeom>
        </p:spPr>
      </p:pic>
    </p:spTree>
    <p:extLst>
      <p:ext uri="{BB962C8B-B14F-4D97-AF65-F5344CB8AC3E}">
        <p14:creationId xmlns:p14="http://schemas.microsoft.com/office/powerpoint/2010/main" val="361278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943" y="1712757"/>
            <a:ext cx="6968969" cy="4767941"/>
          </a:xfrm>
        </p:spPr>
        <p:txBody>
          <a:bodyPr/>
          <a:lstStyle/>
          <a:p>
            <a:pPr marL="0" indent="0">
              <a:lnSpc>
                <a:spcPct val="90000"/>
              </a:lnSpc>
              <a:spcBef>
                <a:spcPts val="1000"/>
              </a:spcBef>
              <a:buNone/>
            </a:pPr>
            <a:r>
              <a:rPr lang="en-US" sz="2000" dirty="0"/>
              <a:t>Modeling and Simulation Framework</a:t>
            </a:r>
          </a:p>
          <a:p>
            <a:pPr>
              <a:lnSpc>
                <a:spcPct val="90000"/>
              </a:lnSpc>
              <a:spcBef>
                <a:spcPts val="1000"/>
              </a:spcBef>
              <a:buFont typeface="Wingdings" panose="05000000000000000000" pitchFamily="2" charset="2"/>
              <a:buChar char="Ø"/>
            </a:pPr>
            <a:r>
              <a:rPr lang="en-US" sz="2000" dirty="0"/>
              <a:t>Framework code</a:t>
            </a:r>
          </a:p>
          <a:p>
            <a:pPr>
              <a:lnSpc>
                <a:spcPct val="90000"/>
              </a:lnSpc>
              <a:spcBef>
                <a:spcPts val="1000"/>
              </a:spcBef>
              <a:buFont typeface="Wingdings" panose="05000000000000000000" pitchFamily="2" charset="2"/>
              <a:buChar char="Ø"/>
            </a:pPr>
            <a:r>
              <a:rPr lang="en-US" sz="2000" dirty="0"/>
              <a:t>Fast, lightweight libraries.</a:t>
            </a:r>
          </a:p>
          <a:p>
            <a:pPr>
              <a:lnSpc>
                <a:spcPct val="90000"/>
              </a:lnSpc>
              <a:spcBef>
                <a:spcPts val="1000"/>
              </a:spcBef>
              <a:buFont typeface="Wingdings" panose="05000000000000000000" pitchFamily="2" charset="2"/>
              <a:buChar char="Ø"/>
            </a:pPr>
            <a:r>
              <a:rPr lang="en-US" sz="2000" dirty="0"/>
              <a:t>Subsystem Interfaces and </a:t>
            </a:r>
            <a:br>
              <a:rPr lang="en-US" sz="2000" dirty="0"/>
            </a:br>
            <a:r>
              <a:rPr lang="en-US" sz="2000" dirty="0"/>
              <a:t>abstraction layers</a:t>
            </a:r>
          </a:p>
          <a:p>
            <a:pPr>
              <a:lnSpc>
                <a:spcPct val="90000"/>
              </a:lnSpc>
              <a:spcBef>
                <a:spcPts val="1000"/>
              </a:spcBef>
              <a:buFont typeface="Wingdings" panose="05000000000000000000" pitchFamily="2" charset="2"/>
              <a:buChar char="Ø"/>
            </a:pPr>
            <a:r>
              <a:rPr lang="en-US" sz="2000" dirty="0"/>
              <a:t>Reusable models developed by </a:t>
            </a:r>
            <a:br>
              <a:rPr lang="en-US" sz="2000" dirty="0"/>
            </a:br>
            <a:r>
              <a:rPr lang="en-US" sz="2000" dirty="0"/>
              <a:t>Subject Matter Experts.</a:t>
            </a:r>
          </a:p>
          <a:p>
            <a:pPr>
              <a:lnSpc>
                <a:spcPct val="90000"/>
              </a:lnSpc>
              <a:spcBef>
                <a:spcPts val="1000"/>
              </a:spcBef>
              <a:buFont typeface="Wingdings" panose="05000000000000000000" pitchFamily="2" charset="2"/>
              <a:buChar char="Ø"/>
            </a:pPr>
            <a:r>
              <a:rPr lang="en-US" sz="2000" dirty="0"/>
              <a:t>External Systems:</a:t>
            </a:r>
          </a:p>
          <a:p>
            <a:pPr lvl="1">
              <a:lnSpc>
                <a:spcPct val="90000"/>
              </a:lnSpc>
              <a:spcBef>
                <a:spcPts val="1000"/>
              </a:spcBef>
              <a:buFont typeface="Wingdings" panose="05000000000000000000" pitchFamily="2" charset="2"/>
              <a:buChar char="§"/>
            </a:pPr>
            <a:r>
              <a:rPr lang="en-US" sz="1800" dirty="0"/>
              <a:t>Hardware in the loop</a:t>
            </a:r>
          </a:p>
          <a:p>
            <a:pPr lvl="1">
              <a:lnSpc>
                <a:spcPct val="90000"/>
              </a:lnSpc>
              <a:spcBef>
                <a:spcPts val="1000"/>
              </a:spcBef>
              <a:buFont typeface="Wingdings" panose="05000000000000000000" pitchFamily="2" charset="2"/>
              <a:buChar char="§"/>
            </a:pPr>
            <a:r>
              <a:rPr lang="en-US" sz="1800" dirty="0"/>
              <a:t>Other modeling and simulation environments.</a:t>
            </a:r>
          </a:p>
          <a:p>
            <a:endParaRPr lang="en-US" sz="1100" dirty="0"/>
          </a:p>
        </p:txBody>
      </p:sp>
      <p:sp>
        <p:nvSpPr>
          <p:cNvPr id="3" name="Title 2"/>
          <p:cNvSpPr>
            <a:spLocks noGrp="1"/>
          </p:cNvSpPr>
          <p:nvPr>
            <p:ph type="title"/>
          </p:nvPr>
        </p:nvSpPr>
        <p:spPr>
          <a:xfrm>
            <a:off x="2553419" y="274640"/>
            <a:ext cx="7660256" cy="506411"/>
          </a:xfrm>
        </p:spPr>
        <p:txBody>
          <a:bodyPr/>
          <a:lstStyle/>
          <a:p>
            <a:r>
              <a:rPr lang="en-US" dirty="0"/>
              <a:t>PRISM </a:t>
            </a:r>
            <a:r>
              <a:rPr lang="en-US" sz="1600" dirty="0"/>
              <a:t>(Performance Related and Integrated Suite of Models)</a:t>
            </a:r>
          </a:p>
        </p:txBody>
      </p:sp>
      <p:pic>
        <p:nvPicPr>
          <p:cNvPr id="4" name="Picture 3"/>
          <p:cNvPicPr>
            <a:picLocks noChangeAspect="1"/>
          </p:cNvPicPr>
          <p:nvPr/>
        </p:nvPicPr>
        <p:blipFill rotWithShape="1">
          <a:blip r:embed="rId2"/>
          <a:srcRect b="44450"/>
          <a:stretch/>
        </p:blipFill>
        <p:spPr>
          <a:xfrm>
            <a:off x="6190057" y="1712757"/>
            <a:ext cx="5766589" cy="3125574"/>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6190057" y="4838331"/>
            <a:ext cx="5766589" cy="338554"/>
          </a:xfrm>
          <a:prstGeom prst="rect">
            <a:avLst/>
          </a:prstGeom>
          <a:noFill/>
        </p:spPr>
        <p:txBody>
          <a:bodyPr wrap="square" rtlCol="0">
            <a:spAutoFit/>
          </a:bodyPr>
          <a:lstStyle/>
          <a:p>
            <a:pPr algn="ctr"/>
            <a:r>
              <a:rPr lang="en-US" sz="1600" i="1" dirty="0" smtClean="0"/>
              <a:t>The PRISM modeling and simulation ecosystem.</a:t>
            </a:r>
            <a:endParaRPr lang="en-US" sz="1600" i="1" dirty="0"/>
          </a:p>
        </p:txBody>
      </p:sp>
    </p:spTree>
    <p:extLst>
      <p:ext uri="{BB962C8B-B14F-4D97-AF65-F5344CB8AC3E}">
        <p14:creationId xmlns:p14="http://schemas.microsoft.com/office/powerpoint/2010/main" val="335654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944" y="1733550"/>
            <a:ext cx="6054570" cy="4747148"/>
          </a:xfrm>
        </p:spPr>
        <p:txBody>
          <a:bodyPr/>
          <a:lstStyle/>
          <a:p>
            <a:pPr>
              <a:buFont typeface="Wingdings" panose="05000000000000000000" pitchFamily="2" charset="2"/>
              <a:buChar char="Ø"/>
            </a:pPr>
            <a:r>
              <a:rPr lang="en-US" sz="2400" b="0" dirty="0"/>
              <a:t>PRISM was designed to maximize the reusability of existing system and sub system models. </a:t>
            </a:r>
          </a:p>
          <a:p>
            <a:pPr>
              <a:buFont typeface="Wingdings" panose="05000000000000000000" pitchFamily="2" charset="2"/>
              <a:buChar char="Ø"/>
            </a:pPr>
            <a:endParaRPr lang="en-US" sz="2400" b="0" dirty="0"/>
          </a:p>
          <a:p>
            <a:pPr>
              <a:buFont typeface="Wingdings" panose="05000000000000000000" pitchFamily="2" charset="2"/>
              <a:buChar char="Ø"/>
            </a:pPr>
            <a:r>
              <a:rPr lang="en-US" sz="2400" b="0" dirty="0"/>
              <a:t>Reuse proven physics based models developed by subject matter experts.</a:t>
            </a:r>
          </a:p>
          <a:p>
            <a:pPr>
              <a:buFont typeface="Wingdings" panose="05000000000000000000" pitchFamily="2" charset="2"/>
              <a:buChar char="Ø"/>
            </a:pPr>
            <a:endParaRPr lang="en-US" sz="2400" b="0" dirty="0"/>
          </a:p>
          <a:p>
            <a:pPr>
              <a:buFont typeface="Wingdings" panose="05000000000000000000" pitchFamily="2" charset="2"/>
              <a:buChar char="Ø"/>
            </a:pPr>
            <a:r>
              <a:rPr lang="en-US" sz="2400" b="0" dirty="0"/>
              <a:t>Deliver early insights into system performance.</a:t>
            </a:r>
          </a:p>
          <a:p>
            <a:pPr>
              <a:lnSpc>
                <a:spcPct val="90000"/>
              </a:lnSpc>
              <a:spcBef>
                <a:spcPts val="1000"/>
              </a:spcBef>
              <a:buFont typeface="Wingdings" panose="05000000000000000000" pitchFamily="2" charset="2"/>
              <a:buChar char="Ø"/>
            </a:pPr>
            <a:endParaRPr lang="en-US" sz="1200" b="0" dirty="0"/>
          </a:p>
        </p:txBody>
      </p:sp>
      <p:sp>
        <p:nvSpPr>
          <p:cNvPr id="3" name="Title 2"/>
          <p:cNvSpPr>
            <a:spLocks noGrp="1"/>
          </p:cNvSpPr>
          <p:nvPr>
            <p:ph type="title"/>
          </p:nvPr>
        </p:nvSpPr>
        <p:spPr>
          <a:xfrm>
            <a:off x="2510287" y="274640"/>
            <a:ext cx="7574746" cy="506411"/>
          </a:xfrm>
        </p:spPr>
        <p:txBody>
          <a:bodyPr/>
          <a:lstStyle/>
          <a:p>
            <a:r>
              <a:rPr lang="en-US" dirty="0" smtClean="0"/>
              <a:t>Prototype Fast</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514" y="781051"/>
            <a:ext cx="5717105" cy="22368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588" y="3997889"/>
            <a:ext cx="841268" cy="839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006" y="3520306"/>
            <a:ext cx="841270" cy="8398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426" y="4022571"/>
            <a:ext cx="822449" cy="82107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8476" y="3332387"/>
            <a:ext cx="815785" cy="8144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9230" y="4036201"/>
            <a:ext cx="824000" cy="822626"/>
          </a:xfrm>
          <a:prstGeom prst="rect">
            <a:avLst/>
          </a:prstGeom>
        </p:spPr>
      </p:pic>
      <p:sp>
        <p:nvSpPr>
          <p:cNvPr id="11" name="Up Arrow 10"/>
          <p:cNvSpPr/>
          <p:nvPr/>
        </p:nvSpPr>
        <p:spPr>
          <a:xfrm>
            <a:off x="6463557" y="3122105"/>
            <a:ext cx="411480" cy="832868"/>
          </a:xfrm>
          <a:prstGeom prst="upArrow">
            <a:avLst/>
          </a:prstGeom>
          <a:solidFill>
            <a:srgbClr val="EE1C2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7514560" y="2988405"/>
            <a:ext cx="411480" cy="463451"/>
          </a:xfrm>
          <a:prstGeom prst="upArrow">
            <a:avLst/>
          </a:prstGeom>
          <a:solidFill>
            <a:srgbClr val="F8A11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8634136" y="3177536"/>
            <a:ext cx="411480" cy="809977"/>
          </a:xfrm>
          <a:prstGeom prst="upArrow">
            <a:avLst/>
          </a:prstGeom>
          <a:solidFill>
            <a:srgbClr val="FFDD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9561476" y="2988405"/>
            <a:ext cx="411480" cy="281058"/>
          </a:xfrm>
          <a:prstGeom prst="upArrow">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10924530" y="3002017"/>
            <a:ext cx="411480" cy="899678"/>
          </a:xfrm>
          <a:prstGeom prst="upArrow">
            <a:avLst/>
          </a:prstGeom>
          <a:solidFill>
            <a:srgbClr val="231F2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01703" y="4893348"/>
            <a:ext cx="5666728" cy="163919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60540" y="5267876"/>
            <a:ext cx="1029628" cy="494708"/>
          </a:xfrm>
          <a:prstGeom prst="rect">
            <a:avLst/>
          </a:prstGeom>
          <a:solidFill>
            <a:srgbClr val="EE1C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Movement </a:t>
            </a:r>
            <a:endParaRPr lang="en-US" sz="1200" b="1" dirty="0"/>
          </a:p>
        </p:txBody>
      </p:sp>
      <p:sp>
        <p:nvSpPr>
          <p:cNvPr id="18" name="Rectangle 17"/>
          <p:cNvSpPr/>
          <p:nvPr/>
        </p:nvSpPr>
        <p:spPr>
          <a:xfrm>
            <a:off x="7906218" y="5252689"/>
            <a:ext cx="1029628" cy="494708"/>
          </a:xfrm>
          <a:prstGeom prst="rect">
            <a:avLst/>
          </a:prstGeom>
          <a:solidFill>
            <a:srgbClr val="F041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Fuzing</a:t>
            </a:r>
            <a:endParaRPr lang="en-US" sz="1600" b="1" dirty="0"/>
          </a:p>
        </p:txBody>
      </p:sp>
      <p:sp>
        <p:nvSpPr>
          <p:cNvPr id="19" name="Rectangle 18"/>
          <p:cNvSpPr/>
          <p:nvPr/>
        </p:nvSpPr>
        <p:spPr>
          <a:xfrm>
            <a:off x="9293487" y="5271098"/>
            <a:ext cx="1029628" cy="4975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Warheads</a:t>
            </a:r>
            <a:endParaRPr lang="en-US" sz="1400" b="1" dirty="0">
              <a:solidFill>
                <a:schemeClr val="tx1"/>
              </a:solidFill>
            </a:endParaRPr>
          </a:p>
        </p:txBody>
      </p:sp>
      <p:sp>
        <p:nvSpPr>
          <p:cNvPr id="20" name="Rectangle 19"/>
          <p:cNvSpPr/>
          <p:nvPr/>
        </p:nvSpPr>
        <p:spPr>
          <a:xfrm>
            <a:off x="10654391" y="5916414"/>
            <a:ext cx="1029628" cy="494399"/>
          </a:xfrm>
          <a:prstGeom prst="rect">
            <a:avLst/>
          </a:prstGeom>
          <a:solidFill>
            <a:srgbClr val="23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Environment</a:t>
            </a:r>
            <a:endParaRPr lang="en-US" sz="800" b="1" dirty="0"/>
          </a:p>
        </p:txBody>
      </p:sp>
      <p:sp>
        <p:nvSpPr>
          <p:cNvPr id="21" name="Rectangle 20"/>
          <p:cNvSpPr/>
          <p:nvPr/>
        </p:nvSpPr>
        <p:spPr>
          <a:xfrm>
            <a:off x="6583061" y="5911633"/>
            <a:ext cx="1029628" cy="494708"/>
          </a:xfrm>
          <a:prstGeom prst="rect">
            <a:avLst/>
          </a:prstGeom>
          <a:solidFill>
            <a:srgbClr val="F165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Threats</a:t>
            </a:r>
            <a:endParaRPr lang="en-US" sz="1600" b="1" dirty="0"/>
          </a:p>
        </p:txBody>
      </p:sp>
      <p:sp>
        <p:nvSpPr>
          <p:cNvPr id="22" name="Rectangle 21"/>
          <p:cNvSpPr/>
          <p:nvPr/>
        </p:nvSpPr>
        <p:spPr>
          <a:xfrm>
            <a:off x="7928739" y="5895840"/>
            <a:ext cx="1029628" cy="494708"/>
          </a:xfrm>
          <a:prstGeom prst="rect">
            <a:avLst/>
          </a:prstGeom>
          <a:solidFill>
            <a:srgbClr val="F8A1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Engagement Algorithms</a:t>
            </a:r>
            <a:endParaRPr lang="en-US" sz="1100" b="1" dirty="0">
              <a:solidFill>
                <a:schemeClr val="bg1"/>
              </a:solidFill>
            </a:endParaRPr>
          </a:p>
        </p:txBody>
      </p:sp>
      <p:sp>
        <p:nvSpPr>
          <p:cNvPr id="23" name="Rectangle 22"/>
          <p:cNvSpPr/>
          <p:nvPr/>
        </p:nvSpPr>
        <p:spPr>
          <a:xfrm>
            <a:off x="9316008" y="5919634"/>
            <a:ext cx="1029628" cy="494708"/>
          </a:xfrm>
          <a:prstGeom prst="rect">
            <a:avLst/>
          </a:prstGeom>
          <a:solidFill>
            <a:srgbClr val="FFDD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Platforms</a:t>
            </a:r>
            <a:endParaRPr lang="en-US" sz="1400" b="1" dirty="0">
              <a:solidFill>
                <a:schemeClr val="tx1"/>
              </a:solidFill>
            </a:endParaRPr>
          </a:p>
        </p:txBody>
      </p:sp>
      <p:sp>
        <p:nvSpPr>
          <p:cNvPr id="24" name="Rectangle 23"/>
          <p:cNvSpPr/>
          <p:nvPr/>
        </p:nvSpPr>
        <p:spPr>
          <a:xfrm>
            <a:off x="10681965" y="5267876"/>
            <a:ext cx="1029628" cy="495115"/>
          </a:xfrm>
          <a:prstGeom prst="rect">
            <a:avLst/>
          </a:prstGeom>
          <a:solidFill>
            <a:srgbClr val="6F6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Sensors</a:t>
            </a:r>
            <a:endParaRPr lang="en-US" sz="1600" b="1" dirty="0"/>
          </a:p>
        </p:txBody>
      </p:sp>
      <p:sp>
        <p:nvSpPr>
          <p:cNvPr id="25" name="TextBox 24"/>
          <p:cNvSpPr txBox="1"/>
          <p:nvPr/>
        </p:nvSpPr>
        <p:spPr>
          <a:xfrm>
            <a:off x="6276514" y="4887354"/>
            <a:ext cx="5666728" cy="369332"/>
          </a:xfrm>
          <a:prstGeom prst="rect">
            <a:avLst/>
          </a:prstGeom>
          <a:noFill/>
        </p:spPr>
        <p:txBody>
          <a:bodyPr wrap="square" rtlCol="0">
            <a:spAutoFit/>
          </a:bodyPr>
          <a:lstStyle/>
          <a:p>
            <a:pPr algn="ctr"/>
            <a:r>
              <a:rPr lang="en-US" dirty="0" smtClean="0"/>
              <a:t>Subject Matter Expert Developed Models</a:t>
            </a:r>
            <a:endParaRPr lang="en-US" dirty="0"/>
          </a:p>
        </p:txBody>
      </p:sp>
    </p:spTree>
    <p:extLst>
      <p:ext uri="{BB962C8B-B14F-4D97-AF65-F5344CB8AC3E}">
        <p14:creationId xmlns:p14="http://schemas.microsoft.com/office/powerpoint/2010/main" val="282473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6166" y="244395"/>
            <a:ext cx="7514469" cy="506411"/>
          </a:xfrm>
        </p:spPr>
        <p:txBody>
          <a:bodyPr/>
          <a:lstStyle/>
          <a:p>
            <a:r>
              <a:rPr lang="en-US" dirty="0"/>
              <a:t>PRISM’s </a:t>
            </a:r>
            <a:r>
              <a:rPr lang="en-US" dirty="0" smtClean="0"/>
              <a:t>Key Aspects</a:t>
            </a:r>
            <a:endParaRPr lang="en-US" sz="1600" dirty="0"/>
          </a:p>
        </p:txBody>
      </p:sp>
      <p:sp>
        <p:nvSpPr>
          <p:cNvPr id="4" name="Curved Down Arrow 3"/>
          <p:cNvSpPr/>
          <p:nvPr/>
        </p:nvSpPr>
        <p:spPr>
          <a:xfrm rot="230239">
            <a:off x="4841183" y="2594133"/>
            <a:ext cx="2524295" cy="698863"/>
          </a:xfrm>
          <a:prstGeom prst="curvedDownArrow">
            <a:avLst>
              <a:gd name="adj1" fmla="val 53004"/>
              <a:gd name="adj2" fmla="val 116612"/>
              <a:gd name="adj3" fmla="val 55389"/>
            </a:avLst>
          </a:prstGeom>
          <a:solidFill>
            <a:srgbClr val="FFDD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031514" y="2791037"/>
            <a:ext cx="1711235" cy="369332"/>
          </a:xfrm>
          <a:prstGeom prst="rect">
            <a:avLst/>
          </a:prstGeom>
          <a:noFill/>
        </p:spPr>
        <p:txBody>
          <a:bodyPr wrap="square" rtlCol="0">
            <a:spAutoFit/>
          </a:bodyPr>
          <a:lstStyle/>
          <a:p>
            <a:pPr algn="ctr"/>
            <a:r>
              <a:rPr lang="en-US" dirty="0" smtClean="0"/>
              <a:t>Develop</a:t>
            </a:r>
            <a:endParaRPr lang="en-US" dirty="0"/>
          </a:p>
        </p:txBody>
      </p:sp>
      <p:sp>
        <p:nvSpPr>
          <p:cNvPr id="6" name="Curved Down Arrow 5"/>
          <p:cNvSpPr/>
          <p:nvPr/>
        </p:nvSpPr>
        <p:spPr>
          <a:xfrm rot="7610352">
            <a:off x="5653629" y="4328131"/>
            <a:ext cx="2470644" cy="845856"/>
          </a:xfrm>
          <a:prstGeom prst="curvedDownArrow">
            <a:avLst>
              <a:gd name="adj1" fmla="val 36343"/>
              <a:gd name="adj2" fmla="val 116612"/>
              <a:gd name="adj3" fmla="val 50763"/>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969732" y="4338629"/>
            <a:ext cx="1711235" cy="369332"/>
          </a:xfrm>
          <a:prstGeom prst="rect">
            <a:avLst/>
          </a:prstGeom>
          <a:noFill/>
        </p:spPr>
        <p:txBody>
          <a:bodyPr wrap="square" rtlCol="0">
            <a:spAutoFit/>
          </a:bodyPr>
          <a:lstStyle/>
          <a:p>
            <a:pPr algn="ctr"/>
            <a:r>
              <a:rPr lang="en-US" dirty="0" smtClean="0"/>
              <a:t>Integrate</a:t>
            </a:r>
            <a:endParaRPr lang="en-US" dirty="0"/>
          </a:p>
        </p:txBody>
      </p:sp>
      <p:sp>
        <p:nvSpPr>
          <p:cNvPr id="8" name="Curved Down Arrow 7"/>
          <p:cNvSpPr/>
          <p:nvPr/>
        </p:nvSpPr>
        <p:spPr>
          <a:xfrm rot="15129615">
            <a:off x="3744049" y="4032295"/>
            <a:ext cx="2202221" cy="698863"/>
          </a:xfrm>
          <a:prstGeom prst="curvedDownArrow">
            <a:avLst>
              <a:gd name="adj1" fmla="val 46287"/>
              <a:gd name="adj2" fmla="val 116612"/>
              <a:gd name="adj3" fmla="val 55389"/>
            </a:avLst>
          </a:prstGeom>
          <a:solidFill>
            <a:srgbClr val="EE1C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267727" y="4338629"/>
            <a:ext cx="1711235" cy="369332"/>
          </a:xfrm>
          <a:prstGeom prst="rect">
            <a:avLst/>
          </a:prstGeom>
          <a:noFill/>
        </p:spPr>
        <p:txBody>
          <a:bodyPr wrap="square" rtlCol="0">
            <a:spAutoFit/>
          </a:bodyPr>
          <a:lstStyle/>
          <a:p>
            <a:pPr algn="ctr"/>
            <a:r>
              <a:rPr lang="en-US" dirty="0" smtClean="0"/>
              <a:t>Exercise</a:t>
            </a:r>
            <a:endParaRPr lang="en-US" dirty="0"/>
          </a:p>
        </p:txBody>
      </p:sp>
      <p:sp>
        <p:nvSpPr>
          <p:cNvPr id="10" name="TextBox 9"/>
          <p:cNvSpPr txBox="1"/>
          <p:nvPr/>
        </p:nvSpPr>
        <p:spPr>
          <a:xfrm>
            <a:off x="3494059" y="794567"/>
            <a:ext cx="723490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Abstraction Interfaces</a:t>
            </a:r>
          </a:p>
          <a:p>
            <a:pPr marL="285750" indent="-285750">
              <a:buFont typeface="Arial" panose="020B0604020202020204" pitchFamily="34" charset="0"/>
              <a:buChar char="•"/>
            </a:pPr>
            <a:r>
              <a:rPr lang="en-US" sz="2400" dirty="0" smtClean="0"/>
              <a:t>Mathematical Libraries</a:t>
            </a:r>
          </a:p>
          <a:p>
            <a:pPr marL="285750" indent="-285750">
              <a:buFont typeface="Arial" panose="020B0604020202020204" pitchFamily="34" charset="0"/>
              <a:buChar char="•"/>
            </a:pPr>
            <a:r>
              <a:rPr lang="en-US" sz="2400" dirty="0" smtClean="0"/>
              <a:t>Source Control and Collaboration with </a:t>
            </a:r>
            <a:r>
              <a:rPr lang="en-US" sz="2400" dirty="0" err="1" smtClean="0"/>
              <a:t>Git</a:t>
            </a:r>
            <a:endParaRPr lang="en-US" sz="2400" dirty="0" smtClean="0"/>
          </a:p>
          <a:p>
            <a:pPr marL="285750" indent="-285750">
              <a:buFont typeface="Arial" panose="020B0604020202020204" pitchFamily="34" charset="0"/>
              <a:buChar char="•"/>
            </a:pPr>
            <a:r>
              <a:rPr lang="en-US" sz="2400" dirty="0" smtClean="0"/>
              <a:t>Interoperability with Force on Force simulations</a:t>
            </a:r>
            <a:endParaRPr lang="en-US" sz="2400" dirty="0"/>
          </a:p>
        </p:txBody>
      </p:sp>
      <p:sp>
        <p:nvSpPr>
          <p:cNvPr id="11" name="TextBox 10"/>
          <p:cNvSpPr txBox="1"/>
          <p:nvPr/>
        </p:nvSpPr>
        <p:spPr>
          <a:xfrm>
            <a:off x="7765558" y="3133450"/>
            <a:ext cx="442644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Matlab</a:t>
            </a:r>
            <a:r>
              <a:rPr lang="en-US" sz="2400" dirty="0" smtClean="0"/>
              <a:t>/Simulink</a:t>
            </a:r>
          </a:p>
          <a:p>
            <a:pPr marL="285750" indent="-285750">
              <a:buFont typeface="Arial" panose="020B0604020202020204" pitchFamily="34" charset="0"/>
              <a:buChar char="•"/>
            </a:pPr>
            <a:r>
              <a:rPr lang="en-US" sz="2400" dirty="0" smtClean="0"/>
              <a:t>Fortran</a:t>
            </a:r>
          </a:p>
          <a:p>
            <a:pPr marL="285750" indent="-285750">
              <a:buFont typeface="Arial" panose="020B0604020202020204" pitchFamily="34" charset="0"/>
              <a:buChar char="•"/>
            </a:pPr>
            <a:r>
              <a:rPr lang="en-US" sz="2400" dirty="0" smtClean="0"/>
              <a:t>C++</a:t>
            </a:r>
          </a:p>
          <a:p>
            <a:pPr marL="285750" indent="-285750">
              <a:buFont typeface="Arial" panose="020B0604020202020204" pitchFamily="34" charset="0"/>
              <a:buChar char="•"/>
            </a:pPr>
            <a:r>
              <a:rPr lang="en-US" sz="2400" dirty="0" smtClean="0"/>
              <a:t>Software Development Kit</a:t>
            </a:r>
          </a:p>
          <a:p>
            <a:pPr marL="285750" indent="-285750">
              <a:buFont typeface="Arial" panose="020B0604020202020204" pitchFamily="34" charset="0"/>
              <a:buChar char="•"/>
            </a:pPr>
            <a:r>
              <a:rPr lang="en-US" sz="2400" dirty="0" smtClean="0"/>
              <a:t>Collaboration with government and contractor design engineers.</a:t>
            </a:r>
          </a:p>
        </p:txBody>
      </p:sp>
      <p:sp>
        <p:nvSpPr>
          <p:cNvPr id="12" name="TextBox 11"/>
          <p:cNvSpPr txBox="1"/>
          <p:nvPr/>
        </p:nvSpPr>
        <p:spPr>
          <a:xfrm>
            <a:off x="335675" y="3133450"/>
            <a:ext cx="446009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Windows / Linux Desktops are used for small scale analysis</a:t>
            </a:r>
          </a:p>
          <a:p>
            <a:pPr marL="285750" indent="-285750">
              <a:buFont typeface="Arial" panose="020B0604020202020204" pitchFamily="34" charset="0"/>
              <a:buChar char="•"/>
            </a:pPr>
            <a:r>
              <a:rPr lang="en-US" sz="2400" dirty="0" smtClean="0"/>
              <a:t>High Performance Computers for large scale </a:t>
            </a:r>
            <a:r>
              <a:rPr lang="en-US" sz="2400" dirty="0" err="1" smtClean="0"/>
              <a:t>monte</a:t>
            </a:r>
            <a:r>
              <a:rPr lang="en-US" sz="2400" dirty="0" smtClean="0"/>
              <a:t> </a:t>
            </a:r>
            <a:r>
              <a:rPr lang="en-US" sz="2400" dirty="0" err="1" smtClean="0"/>
              <a:t>carlo</a:t>
            </a:r>
            <a:r>
              <a:rPr lang="en-US" sz="2400" dirty="0" smtClean="0"/>
              <a:t> analysis.</a:t>
            </a:r>
          </a:p>
          <a:p>
            <a:pPr marL="285750" indent="-285750">
              <a:buFont typeface="Arial" panose="020B0604020202020204" pitchFamily="34" charset="0"/>
              <a:buChar char="•"/>
            </a:pPr>
            <a:r>
              <a:rPr lang="en-US" sz="2400" dirty="0" smtClean="0"/>
              <a:t>Specialty machines for hardware in the loop execution.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4556" y="3518015"/>
            <a:ext cx="1928345" cy="754473"/>
          </a:xfrm>
          <a:prstGeom prst="rect">
            <a:avLst/>
          </a:prstGeom>
        </p:spPr>
      </p:pic>
    </p:spTree>
    <p:extLst>
      <p:ext uri="{BB962C8B-B14F-4D97-AF65-F5344CB8AC3E}">
        <p14:creationId xmlns:p14="http://schemas.microsoft.com/office/powerpoint/2010/main" val="1501038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04" y="962528"/>
            <a:ext cx="3031985" cy="5699117"/>
          </a:xfrm>
        </p:spPr>
        <p:txBody>
          <a:bodyPr/>
          <a:lstStyle/>
          <a:p>
            <a:pPr>
              <a:lnSpc>
                <a:spcPct val="90000"/>
              </a:lnSpc>
              <a:spcBef>
                <a:spcPts val="1000"/>
              </a:spcBef>
            </a:pPr>
            <a:r>
              <a:rPr lang="en-US" dirty="0"/>
              <a:t>Models will need to be </a:t>
            </a:r>
            <a:r>
              <a:rPr lang="en-US" dirty="0" smtClean="0"/>
              <a:t>updated</a:t>
            </a:r>
          </a:p>
          <a:p>
            <a:pPr>
              <a:lnSpc>
                <a:spcPct val="90000"/>
              </a:lnSpc>
              <a:spcBef>
                <a:spcPts val="1000"/>
              </a:spcBef>
            </a:pPr>
            <a:endParaRPr lang="en-US" dirty="0"/>
          </a:p>
          <a:p>
            <a:pPr>
              <a:lnSpc>
                <a:spcPct val="90000"/>
              </a:lnSpc>
              <a:spcBef>
                <a:spcPts val="1000"/>
              </a:spcBef>
            </a:pPr>
            <a:r>
              <a:rPr lang="en-US" dirty="0"/>
              <a:t>Analysis will need to be </a:t>
            </a:r>
            <a:r>
              <a:rPr lang="en-US" dirty="0" smtClean="0"/>
              <a:t>reran</a:t>
            </a:r>
          </a:p>
          <a:p>
            <a:pPr>
              <a:lnSpc>
                <a:spcPct val="90000"/>
              </a:lnSpc>
              <a:spcBef>
                <a:spcPts val="1000"/>
              </a:spcBef>
            </a:pPr>
            <a:endParaRPr lang="en-US" dirty="0"/>
          </a:p>
          <a:p>
            <a:pPr>
              <a:lnSpc>
                <a:spcPct val="90000"/>
              </a:lnSpc>
              <a:spcBef>
                <a:spcPts val="1000"/>
              </a:spcBef>
            </a:pPr>
            <a:r>
              <a:rPr lang="en-US" dirty="0"/>
              <a:t>Being able to react quickly and confidently to the needs of DoD Decision </a:t>
            </a:r>
            <a:r>
              <a:rPr lang="en-US"/>
              <a:t>makers </a:t>
            </a:r>
            <a:r>
              <a:rPr lang="en-US" smtClean="0"/>
              <a:t>is </a:t>
            </a:r>
            <a:r>
              <a:rPr lang="en-US" dirty="0"/>
              <a:t>key</a:t>
            </a:r>
            <a:r>
              <a:rPr lang="en-US" dirty="0" smtClean="0"/>
              <a:t>.</a:t>
            </a:r>
          </a:p>
          <a:p>
            <a:pPr>
              <a:lnSpc>
                <a:spcPct val="90000"/>
              </a:lnSpc>
              <a:spcBef>
                <a:spcPts val="1000"/>
              </a:spcBef>
            </a:pPr>
            <a:endParaRPr lang="en-US" dirty="0"/>
          </a:p>
          <a:p>
            <a:pPr>
              <a:lnSpc>
                <a:spcPct val="90000"/>
              </a:lnSpc>
              <a:spcBef>
                <a:spcPts val="1000"/>
              </a:spcBef>
            </a:pPr>
            <a:r>
              <a:rPr lang="en-US" dirty="0"/>
              <a:t>With PRISM’s plugin architecture it makes it easy to update individual models.</a:t>
            </a:r>
          </a:p>
          <a:p>
            <a:pPr lvl="1">
              <a:lnSpc>
                <a:spcPct val="90000"/>
              </a:lnSpc>
              <a:spcBef>
                <a:spcPts val="1000"/>
              </a:spcBef>
            </a:pPr>
            <a:r>
              <a:rPr lang="en-US" dirty="0"/>
              <a:t>No need to recompile the entire framework, build the plugin and you are ready to go.</a:t>
            </a:r>
          </a:p>
          <a:p>
            <a:pPr lvl="1">
              <a:lnSpc>
                <a:spcPct val="90000"/>
              </a:lnSpc>
              <a:spcBef>
                <a:spcPts val="1000"/>
              </a:spcBef>
            </a:pPr>
            <a:endParaRPr lang="en-US" sz="2000" dirty="0"/>
          </a:p>
        </p:txBody>
      </p:sp>
      <p:sp>
        <p:nvSpPr>
          <p:cNvPr id="3" name="Title 2"/>
          <p:cNvSpPr>
            <a:spLocks noGrp="1"/>
          </p:cNvSpPr>
          <p:nvPr>
            <p:ph type="title"/>
          </p:nvPr>
        </p:nvSpPr>
        <p:spPr>
          <a:xfrm>
            <a:off x="2380891" y="229701"/>
            <a:ext cx="7597519" cy="506411"/>
          </a:xfrm>
        </p:spPr>
        <p:txBody>
          <a:bodyPr/>
          <a:lstStyle/>
          <a:p>
            <a:r>
              <a:rPr lang="en-US" dirty="0"/>
              <a:t>Iterate Often</a:t>
            </a:r>
            <a:endParaRPr lang="en-US" sz="1600" dirty="0"/>
          </a:p>
        </p:txBody>
      </p:sp>
      <p:sp>
        <p:nvSpPr>
          <p:cNvPr id="4" name="Circular Arrow 3"/>
          <p:cNvSpPr/>
          <p:nvPr/>
        </p:nvSpPr>
        <p:spPr>
          <a:xfrm rot="3421707">
            <a:off x="8964920" y="3561535"/>
            <a:ext cx="1615440" cy="2122047"/>
          </a:xfrm>
          <a:prstGeom prst="circularArrow">
            <a:avLst>
              <a:gd name="adj1" fmla="val 12500"/>
              <a:gd name="adj2" fmla="val 1142319"/>
              <a:gd name="adj3" fmla="val 20457681"/>
              <a:gd name="adj4" fmla="val 168245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ular Arrow 4"/>
          <p:cNvSpPr/>
          <p:nvPr/>
        </p:nvSpPr>
        <p:spPr>
          <a:xfrm rot="20095385">
            <a:off x="8732550" y="1833453"/>
            <a:ext cx="1849188" cy="2122047"/>
          </a:xfrm>
          <a:prstGeom prst="circularArrow">
            <a:avLst>
              <a:gd name="adj1" fmla="val 7409"/>
              <a:gd name="adj2" fmla="val 1437405"/>
              <a:gd name="adj3" fmla="val 21112662"/>
              <a:gd name="adj4" fmla="val 17349634"/>
              <a:gd name="adj5" fmla="val 10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020" y="1405171"/>
            <a:ext cx="2565418" cy="1003731"/>
          </a:xfrm>
          <a:prstGeom prst="rect">
            <a:avLst/>
          </a:prstGeom>
        </p:spPr>
      </p:pic>
      <p:sp>
        <p:nvSpPr>
          <p:cNvPr id="7" name="Circular Arrow 6"/>
          <p:cNvSpPr/>
          <p:nvPr/>
        </p:nvSpPr>
        <p:spPr>
          <a:xfrm rot="19840488">
            <a:off x="4785257" y="898978"/>
            <a:ext cx="2052610" cy="1904116"/>
          </a:xfrm>
          <a:prstGeom prst="circularArrow">
            <a:avLst>
              <a:gd name="adj1" fmla="val 7307"/>
              <a:gd name="adj2" fmla="val 1016210"/>
              <a:gd name="adj3" fmla="val 20882657"/>
              <a:gd name="adj4" fmla="val 16671990"/>
              <a:gd name="adj5" fmla="val 9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4" descr="Free Icon | 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570" y="2765276"/>
            <a:ext cx="1451856" cy="1451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d - Free computer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055" y="726215"/>
            <a:ext cx="1185817" cy="11858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Bar Graph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363" y="4599240"/>
            <a:ext cx="1676047" cy="1676047"/>
          </a:xfrm>
          <a:prstGeom prst="rect">
            <a:avLst/>
          </a:prstGeom>
          <a:noFill/>
          <a:extLst>
            <a:ext uri="{909E8E84-426E-40DD-AFC4-6F175D3DCCD1}">
              <a14:hiddenFill xmlns:a14="http://schemas.microsoft.com/office/drawing/2010/main">
                <a:solidFill>
                  <a:srgbClr val="FFFFFF"/>
                </a:solidFill>
              </a14:hiddenFill>
            </a:ext>
          </a:extLst>
        </p:spPr>
      </p:pic>
      <p:sp>
        <p:nvSpPr>
          <p:cNvPr id="11" name="Circular Arrow 10"/>
          <p:cNvSpPr/>
          <p:nvPr/>
        </p:nvSpPr>
        <p:spPr>
          <a:xfrm rot="9915604">
            <a:off x="5872023" y="2324314"/>
            <a:ext cx="3479463" cy="3971342"/>
          </a:xfrm>
          <a:prstGeom prst="circularArrow">
            <a:avLst>
              <a:gd name="adj1" fmla="val 4151"/>
              <a:gd name="adj2" fmla="val 521801"/>
              <a:gd name="adj3" fmla="val 20286666"/>
              <a:gd name="adj4" fmla="val 16360867"/>
              <a:gd name="adj5" fmla="val 5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3111747">
            <a:off x="4392003" y="798958"/>
            <a:ext cx="2928610" cy="3093957"/>
          </a:xfrm>
          <a:prstGeom prst="circularArrow">
            <a:avLst>
              <a:gd name="adj1" fmla="val 6539"/>
              <a:gd name="adj2" fmla="val 1054257"/>
              <a:gd name="adj3" fmla="val 19408002"/>
              <a:gd name="adj4" fmla="val 15646250"/>
              <a:gd name="adj5" fmla="val 9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448750" y="362364"/>
            <a:ext cx="2118131" cy="600164"/>
          </a:xfrm>
          <a:prstGeom prst="rect">
            <a:avLst/>
          </a:prstGeom>
          <a:noFill/>
        </p:spPr>
        <p:txBody>
          <a:bodyPr wrap="square" rtlCol="0">
            <a:spAutoFit/>
          </a:bodyPr>
          <a:lstStyle/>
          <a:p>
            <a:r>
              <a:rPr lang="en-US" sz="1100" b="1" dirty="0" smtClean="0"/>
              <a:t>Design Engineers develop model representations of their component</a:t>
            </a:r>
            <a:endParaRPr lang="en-US" sz="1100" b="1" dirty="0"/>
          </a:p>
        </p:txBody>
      </p:sp>
      <p:sp>
        <p:nvSpPr>
          <p:cNvPr id="15" name="TextBox 14"/>
          <p:cNvSpPr txBox="1"/>
          <p:nvPr/>
        </p:nvSpPr>
        <p:spPr>
          <a:xfrm>
            <a:off x="8120826" y="574043"/>
            <a:ext cx="2718507" cy="830997"/>
          </a:xfrm>
          <a:prstGeom prst="rect">
            <a:avLst/>
          </a:prstGeom>
          <a:noFill/>
        </p:spPr>
        <p:txBody>
          <a:bodyPr wrap="square" rtlCol="0">
            <a:spAutoFit/>
          </a:bodyPr>
          <a:lstStyle/>
          <a:p>
            <a:r>
              <a:rPr lang="en-US" sz="1200" b="1" dirty="0" smtClean="0"/>
              <a:t>Lethality and Effectiveness engineers combine design engineers components into system representations. </a:t>
            </a:r>
            <a:endParaRPr lang="en-US" sz="1200" b="1" dirty="0"/>
          </a:p>
        </p:txBody>
      </p:sp>
      <p:sp>
        <p:nvSpPr>
          <p:cNvPr id="16" name="TextBox 15"/>
          <p:cNvSpPr txBox="1"/>
          <p:nvPr/>
        </p:nvSpPr>
        <p:spPr>
          <a:xfrm>
            <a:off x="7894940" y="2692663"/>
            <a:ext cx="2208692" cy="1200329"/>
          </a:xfrm>
          <a:prstGeom prst="rect">
            <a:avLst/>
          </a:prstGeom>
          <a:noFill/>
        </p:spPr>
        <p:txBody>
          <a:bodyPr wrap="square" rtlCol="0">
            <a:spAutoFit/>
          </a:bodyPr>
          <a:lstStyle/>
          <a:p>
            <a:r>
              <a:rPr lang="en-US" sz="1200" b="1" dirty="0" smtClean="0"/>
              <a:t>US Army weapon systems and threat systems interact in a dynamic </a:t>
            </a:r>
            <a:r>
              <a:rPr lang="en-US" sz="1200" b="1" dirty="0" err="1" smtClean="0"/>
              <a:t>monte-carlo</a:t>
            </a:r>
            <a:r>
              <a:rPr lang="en-US" sz="1200" b="1" dirty="0" smtClean="0"/>
              <a:t> simulation using standard and high performance computers.</a:t>
            </a:r>
            <a:endParaRPr lang="en-US" sz="1200" b="1" dirty="0"/>
          </a:p>
        </p:txBody>
      </p:sp>
      <p:sp>
        <p:nvSpPr>
          <p:cNvPr id="17" name="TextBox 16"/>
          <p:cNvSpPr txBox="1"/>
          <p:nvPr/>
        </p:nvSpPr>
        <p:spPr>
          <a:xfrm>
            <a:off x="10051330" y="5525000"/>
            <a:ext cx="2088368" cy="1169551"/>
          </a:xfrm>
          <a:prstGeom prst="rect">
            <a:avLst/>
          </a:prstGeom>
          <a:noFill/>
        </p:spPr>
        <p:txBody>
          <a:bodyPr wrap="square" rtlCol="0">
            <a:spAutoFit/>
          </a:bodyPr>
          <a:lstStyle/>
          <a:p>
            <a:r>
              <a:rPr lang="en-US" sz="1400" b="1" dirty="0" smtClean="0"/>
              <a:t>Simulation outcomes are post processed and reduced into a meaningful set of results.</a:t>
            </a:r>
            <a:endParaRPr lang="en-US" sz="1400" b="1" dirty="0"/>
          </a:p>
        </p:txBody>
      </p:sp>
      <p:sp>
        <p:nvSpPr>
          <p:cNvPr id="18" name="TextBox 17"/>
          <p:cNvSpPr txBox="1"/>
          <p:nvPr/>
        </p:nvSpPr>
        <p:spPr>
          <a:xfrm>
            <a:off x="3859899" y="4623672"/>
            <a:ext cx="1716150" cy="1569660"/>
          </a:xfrm>
          <a:prstGeom prst="rect">
            <a:avLst/>
          </a:prstGeom>
          <a:noFill/>
        </p:spPr>
        <p:txBody>
          <a:bodyPr wrap="square" rtlCol="0">
            <a:spAutoFit/>
          </a:bodyPr>
          <a:lstStyle/>
          <a:p>
            <a:r>
              <a:rPr lang="en-US" sz="1200" b="1" dirty="0" smtClean="0"/>
              <a:t>Decision analysis engineers use the decision analysis framework and tools to synthesizes weapon performance results with other data.</a:t>
            </a:r>
            <a:endParaRPr lang="en-US" sz="1200" b="1" dirty="0"/>
          </a:p>
        </p:txBody>
      </p:sp>
      <p:sp>
        <p:nvSpPr>
          <p:cNvPr id="19" name="TextBox 18"/>
          <p:cNvSpPr txBox="1"/>
          <p:nvPr/>
        </p:nvSpPr>
        <p:spPr>
          <a:xfrm>
            <a:off x="3171799" y="1880195"/>
            <a:ext cx="1376199" cy="1107996"/>
          </a:xfrm>
          <a:prstGeom prst="rect">
            <a:avLst/>
          </a:prstGeom>
          <a:noFill/>
        </p:spPr>
        <p:txBody>
          <a:bodyPr wrap="square" rtlCol="0">
            <a:spAutoFit/>
          </a:bodyPr>
          <a:lstStyle/>
          <a:p>
            <a:r>
              <a:rPr lang="en-US" sz="1100" b="1" dirty="0" smtClean="0"/>
              <a:t>Design engineers receive instructions from decision makers and stakeholders to make updates.</a:t>
            </a:r>
            <a:endParaRPr lang="en-US" sz="1100" b="1" dirty="0"/>
          </a:p>
        </p:txBody>
      </p:sp>
      <p:pic>
        <p:nvPicPr>
          <p:cNvPr id="20" name="Picture 19"/>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3379" y="3151310"/>
            <a:ext cx="1758158" cy="1870947"/>
          </a:xfrm>
          <a:prstGeom prst="rect">
            <a:avLst/>
          </a:prstGeom>
        </p:spPr>
      </p:pic>
    </p:spTree>
    <p:extLst>
      <p:ext uri="{BB962C8B-B14F-4D97-AF65-F5344CB8AC3E}">
        <p14:creationId xmlns:p14="http://schemas.microsoft.com/office/powerpoint/2010/main" val="14473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p:cNvPicPr>
            <a:picLocks noChangeAspect="1"/>
          </p:cNvPicPr>
          <p:nvPr/>
        </p:nvPicPr>
        <p:blipFill>
          <a:blip r:embed="rId2"/>
          <a:stretch>
            <a:fillRect/>
          </a:stretch>
        </p:blipFill>
        <p:spPr>
          <a:xfrm>
            <a:off x="6394334" y="2196331"/>
            <a:ext cx="1015818" cy="667759"/>
          </a:xfrm>
          <a:prstGeom prst="rect">
            <a:avLst/>
          </a:prstGeom>
          <a:ln>
            <a:solidFill>
              <a:schemeClr val="tx1"/>
            </a:solidFill>
          </a:ln>
          <a:effectLst>
            <a:outerShdw blurRad="50800" dist="38100" dir="2700000" algn="tl" rotWithShape="0">
              <a:prstClr val="black">
                <a:alpha val="40000"/>
              </a:prstClr>
            </a:outerShdw>
          </a:effectLst>
        </p:spPr>
      </p:pic>
      <p:sp>
        <p:nvSpPr>
          <p:cNvPr id="2" name="Content Placeholder 1"/>
          <p:cNvSpPr>
            <a:spLocks noGrp="1"/>
          </p:cNvSpPr>
          <p:nvPr>
            <p:ph idx="1"/>
          </p:nvPr>
        </p:nvSpPr>
        <p:spPr>
          <a:xfrm>
            <a:off x="91271" y="947632"/>
            <a:ext cx="6025444" cy="1642947"/>
          </a:xfrm>
        </p:spPr>
        <p:txBody>
          <a:bodyPr/>
          <a:lstStyle/>
          <a:p>
            <a:pPr>
              <a:spcBef>
                <a:spcPts val="1200"/>
              </a:spcBef>
              <a:buFont typeface="Wingdings" panose="05000000000000000000" pitchFamily="2" charset="2"/>
              <a:buChar char="v"/>
            </a:pPr>
            <a:r>
              <a:rPr lang="en-US" sz="2400" dirty="0"/>
              <a:t>Independent simulation </a:t>
            </a:r>
            <a:r>
              <a:rPr lang="en-US" sz="2400" dirty="0" smtClean="0"/>
              <a:t>execution</a:t>
            </a:r>
            <a:endParaRPr lang="en-US" sz="2400" dirty="0"/>
          </a:p>
          <a:p>
            <a:pPr>
              <a:spcBef>
                <a:spcPts val="1200"/>
              </a:spcBef>
              <a:buFont typeface="Wingdings" panose="05000000000000000000" pitchFamily="2" charset="2"/>
              <a:buChar char="v"/>
            </a:pPr>
            <a:r>
              <a:rPr lang="en-US" sz="2400" dirty="0"/>
              <a:t>Easily scriptable XML input </a:t>
            </a:r>
            <a:r>
              <a:rPr lang="en-US" sz="2400" dirty="0" smtClean="0"/>
              <a:t>system</a:t>
            </a:r>
            <a:endParaRPr lang="en-US" sz="2400" dirty="0"/>
          </a:p>
          <a:p>
            <a:pPr>
              <a:spcBef>
                <a:spcPts val="1200"/>
              </a:spcBef>
              <a:buFont typeface="Wingdings" panose="05000000000000000000" pitchFamily="2" charset="2"/>
              <a:buChar char="v"/>
            </a:pPr>
            <a:r>
              <a:rPr lang="en-US" sz="2400" dirty="0"/>
              <a:t>Repeatable simulation </a:t>
            </a:r>
            <a:r>
              <a:rPr lang="en-US" sz="2400" dirty="0" smtClean="0"/>
              <a:t>outcomes</a:t>
            </a:r>
            <a:endParaRPr lang="en-US" sz="2400" dirty="0"/>
          </a:p>
          <a:p>
            <a:pPr>
              <a:spcBef>
                <a:spcPts val="1200"/>
              </a:spcBef>
              <a:buFont typeface="Wingdings" panose="05000000000000000000" pitchFamily="2" charset="2"/>
              <a:buChar char="v"/>
            </a:pPr>
            <a:endParaRPr lang="en-US" sz="2000" dirty="0"/>
          </a:p>
        </p:txBody>
      </p:sp>
      <p:sp>
        <p:nvSpPr>
          <p:cNvPr id="3" name="Title 2"/>
          <p:cNvSpPr>
            <a:spLocks noGrp="1"/>
          </p:cNvSpPr>
          <p:nvPr>
            <p:ph type="title"/>
          </p:nvPr>
        </p:nvSpPr>
        <p:spPr>
          <a:xfrm>
            <a:off x="2458528" y="274640"/>
            <a:ext cx="7626505" cy="506411"/>
          </a:xfrm>
        </p:spPr>
        <p:txBody>
          <a:bodyPr/>
          <a:lstStyle/>
          <a:p>
            <a:r>
              <a:rPr lang="en-US" dirty="0" smtClean="0"/>
              <a:t>Trade Study Performance Analysis</a:t>
            </a:r>
            <a:endParaRPr lang="en-US" sz="1600" dirty="0"/>
          </a:p>
        </p:txBody>
      </p:sp>
      <p:grpSp>
        <p:nvGrpSpPr>
          <p:cNvPr id="199" name="Group 198"/>
          <p:cNvGrpSpPr/>
          <p:nvPr/>
        </p:nvGrpSpPr>
        <p:grpSpPr>
          <a:xfrm>
            <a:off x="550416" y="3472534"/>
            <a:ext cx="11132598" cy="3025284"/>
            <a:chOff x="301841" y="3632968"/>
            <a:chExt cx="11132598" cy="3025284"/>
          </a:xfrm>
        </p:grpSpPr>
        <p:grpSp>
          <p:nvGrpSpPr>
            <p:cNvPr id="6" name="Group 5"/>
            <p:cNvGrpSpPr/>
            <p:nvPr/>
          </p:nvGrpSpPr>
          <p:grpSpPr>
            <a:xfrm>
              <a:off x="687424" y="3721153"/>
              <a:ext cx="3173097" cy="2759178"/>
              <a:chOff x="208111" y="2217703"/>
              <a:chExt cx="4334176" cy="3768798"/>
            </a:xfrm>
          </p:grpSpPr>
          <p:pic>
            <p:nvPicPr>
              <p:cNvPr id="7" name="Picture 4" descr="M109 155mm Self-Propelled Medium Howitz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90932">
                <a:off x="382633" y="4566206"/>
                <a:ext cx="1408595" cy="6527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0302" y="2217703"/>
                <a:ext cx="4239123" cy="409886"/>
              </a:xfrm>
              <a:prstGeom prst="rect">
                <a:avLst/>
              </a:prstGeom>
              <a:noFill/>
            </p:spPr>
            <p:txBody>
              <a:bodyPr wrap="square" rtlCol="0">
                <a:spAutoFit/>
              </a:bodyPr>
              <a:lstStyle/>
              <a:p>
                <a:pPr algn="ctr"/>
                <a:r>
                  <a:rPr lang="en-US" sz="1350" b="1" baseline="0" dirty="0" smtClean="0">
                    <a:cs typeface="Arial" panose="020B0604020202020204" pitchFamily="34" charset="0"/>
                  </a:rPr>
                  <a:t>Scenario Definition</a:t>
                </a:r>
              </a:p>
            </p:txBody>
          </p:sp>
          <p:pic>
            <p:nvPicPr>
              <p:cNvPr id="9" name="Picture 2" descr="http://www.clker.com/cliparts/a/4/1/d/1301963432622081819stick_figure%20(1)-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43080">
                <a:off x="4001251" y="4828227"/>
                <a:ext cx="402935" cy="40428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5"/>
              <p:cNvGrpSpPr>
                <a:grpSpLocks noChangeAspect="1"/>
              </p:cNvGrpSpPr>
              <p:nvPr/>
            </p:nvGrpSpPr>
            <p:grpSpPr bwMode="auto">
              <a:xfrm rot="4169568">
                <a:off x="3606044" y="4879415"/>
                <a:ext cx="292800" cy="61022"/>
                <a:chOff x="974" y="1752"/>
                <a:chExt cx="3700" cy="774"/>
              </a:xfrm>
            </p:grpSpPr>
            <p:sp>
              <p:nvSpPr>
                <p:cNvPr id="18" name="Arc 6"/>
                <p:cNvSpPr>
                  <a:spLocks noChangeAspect="1"/>
                </p:cNvSpPr>
                <p:nvPr/>
              </p:nvSpPr>
              <p:spPr bwMode="auto">
                <a:xfrm>
                  <a:off x="1790" y="1769"/>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 name="Group 7"/>
                <p:cNvGrpSpPr>
                  <a:grpSpLocks noChangeAspect="1"/>
                </p:cNvGrpSpPr>
                <p:nvPr/>
              </p:nvGrpSpPr>
              <p:grpSpPr bwMode="auto">
                <a:xfrm>
                  <a:off x="1927" y="1772"/>
                  <a:ext cx="2157" cy="249"/>
                  <a:chOff x="1333" y="1976"/>
                  <a:chExt cx="2157" cy="249"/>
                </a:xfrm>
              </p:grpSpPr>
              <p:sp>
                <p:nvSpPr>
                  <p:cNvPr id="41" name="Line 8"/>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Freeform 9"/>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 name="Oval 10"/>
                <p:cNvSpPr>
                  <a:spLocks noChangeAspect="1" noChangeArrowheads="1"/>
                </p:cNvSpPr>
                <p:nvPr/>
              </p:nvSpPr>
              <p:spPr bwMode="auto">
                <a:xfrm>
                  <a:off x="4055" y="2020"/>
                  <a:ext cx="56" cy="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1" name="Group 11"/>
                <p:cNvGrpSpPr>
                  <a:grpSpLocks noChangeAspect="1"/>
                </p:cNvGrpSpPr>
                <p:nvPr/>
              </p:nvGrpSpPr>
              <p:grpSpPr bwMode="auto">
                <a:xfrm flipV="1">
                  <a:off x="1924" y="2255"/>
                  <a:ext cx="2157" cy="249"/>
                  <a:chOff x="1333" y="1976"/>
                  <a:chExt cx="2157" cy="249"/>
                </a:xfrm>
              </p:grpSpPr>
              <p:sp>
                <p:nvSpPr>
                  <p:cNvPr id="39" name="Line 12"/>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Freeform 13"/>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 name="Arc 14"/>
                <p:cNvSpPr>
                  <a:spLocks noChangeAspect="1"/>
                </p:cNvSpPr>
                <p:nvPr/>
              </p:nvSpPr>
              <p:spPr bwMode="auto">
                <a:xfrm>
                  <a:off x="1773" y="1757"/>
                  <a:ext cx="136" cy="754"/>
                </a:xfrm>
                <a:custGeom>
                  <a:avLst/>
                  <a:gdLst>
                    <a:gd name="T0" fmla="*/ 128 w 21928"/>
                    <a:gd name="T1" fmla="*/ 754 h 43179"/>
                    <a:gd name="T2" fmla="*/ 136 w 21928"/>
                    <a:gd name="T3" fmla="*/ 0 h 43179"/>
                    <a:gd name="T4" fmla="*/ 134 w 21928"/>
                    <a:gd name="T5" fmla="*/ 377 h 43179"/>
                    <a:gd name="T6" fmla="*/ 0 60000 65536"/>
                    <a:gd name="T7" fmla="*/ 0 60000 65536"/>
                    <a:gd name="T8" fmla="*/ 0 60000 65536"/>
                    <a:gd name="T9" fmla="*/ 0 w 21928"/>
                    <a:gd name="T10" fmla="*/ 0 h 43179"/>
                    <a:gd name="T11" fmla="*/ 21928 w 21928"/>
                    <a:gd name="T12" fmla="*/ 43179 h 43179"/>
                  </a:gdLst>
                  <a:ahLst/>
                  <a:cxnLst>
                    <a:cxn ang="T6">
                      <a:pos x="T0" y="T1"/>
                    </a:cxn>
                    <a:cxn ang="T7">
                      <a:pos x="T2" y="T3"/>
                    </a:cxn>
                    <a:cxn ang="T8">
                      <a:pos x="T4" y="T5"/>
                    </a:cxn>
                  </a:cxnLst>
                  <a:rect l="T9" t="T10" r="T11" b="T12"/>
                  <a:pathLst>
                    <a:path w="21928" h="43179" fill="none" extrusionOk="0">
                      <a:moveTo>
                        <a:pt x="20638" y="43178"/>
                      </a:moveTo>
                      <a:cubicBezTo>
                        <a:pt x="9094" y="42663"/>
                        <a:pt x="0" y="33155"/>
                        <a:pt x="0" y="21600"/>
                      </a:cubicBezTo>
                      <a:cubicBezTo>
                        <a:pt x="0" y="9670"/>
                        <a:pt x="9670" y="0"/>
                        <a:pt x="21600" y="0"/>
                      </a:cubicBezTo>
                      <a:cubicBezTo>
                        <a:pt x="21709" y="-1"/>
                        <a:pt x="21818" y="0"/>
                        <a:pt x="21927" y="2"/>
                      </a:cubicBezTo>
                    </a:path>
                    <a:path w="21928" h="43179" stroke="0" extrusionOk="0">
                      <a:moveTo>
                        <a:pt x="20638" y="43178"/>
                      </a:moveTo>
                      <a:cubicBezTo>
                        <a:pt x="9094" y="42663"/>
                        <a:pt x="0" y="33155"/>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Arc 15"/>
                <p:cNvSpPr>
                  <a:spLocks noChangeAspect="1"/>
                </p:cNvSpPr>
                <p:nvPr/>
              </p:nvSpPr>
              <p:spPr bwMode="auto">
                <a:xfrm>
                  <a:off x="170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16"/>
                <p:cNvSpPr>
                  <a:spLocks noChangeAspect="1"/>
                </p:cNvSpPr>
                <p:nvPr/>
              </p:nvSpPr>
              <p:spPr bwMode="auto">
                <a:xfrm>
                  <a:off x="155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Line 17"/>
                <p:cNvSpPr>
                  <a:spLocks noChangeAspect="1" noChangeShapeType="1"/>
                </p:cNvSpPr>
                <p:nvPr/>
              </p:nvSpPr>
              <p:spPr bwMode="auto">
                <a:xfrm>
                  <a:off x="1695" y="1755"/>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Aspect="1" noChangeShapeType="1"/>
                </p:cNvSpPr>
                <p:nvPr/>
              </p:nvSpPr>
              <p:spPr bwMode="auto">
                <a:xfrm>
                  <a:off x="1686" y="252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Aspect="1" noChangeShapeType="1"/>
                </p:cNvSpPr>
                <p:nvPr/>
              </p:nvSpPr>
              <p:spPr bwMode="auto">
                <a:xfrm flipV="1">
                  <a:off x="1836" y="2511"/>
                  <a:ext cx="75"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0"/>
                <p:cNvSpPr>
                  <a:spLocks noChangeAspect="1" noChangeShapeType="1"/>
                </p:cNvSpPr>
                <p:nvPr/>
              </p:nvSpPr>
              <p:spPr bwMode="auto">
                <a:xfrm>
                  <a:off x="1842" y="1752"/>
                  <a:ext cx="63"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Freeform 21"/>
                <p:cNvSpPr>
                  <a:spLocks noChangeAspect="1"/>
                </p:cNvSpPr>
                <p:nvPr/>
              </p:nvSpPr>
              <p:spPr bwMode="auto">
                <a:xfrm>
                  <a:off x="1908" y="1758"/>
                  <a:ext cx="30" cy="15"/>
                </a:xfrm>
                <a:custGeom>
                  <a:avLst/>
                  <a:gdLst>
                    <a:gd name="T0" fmla="*/ 0 w 30"/>
                    <a:gd name="T1" fmla="*/ 0 h 15"/>
                    <a:gd name="T2" fmla="*/ 30 w 30"/>
                    <a:gd name="T3" fmla="*/ 15 h 15"/>
                    <a:gd name="T4" fmla="*/ 0 60000 65536"/>
                    <a:gd name="T5" fmla="*/ 0 60000 65536"/>
                    <a:gd name="T6" fmla="*/ 0 w 30"/>
                    <a:gd name="T7" fmla="*/ 0 h 15"/>
                    <a:gd name="T8" fmla="*/ 30 w 30"/>
                    <a:gd name="T9" fmla="*/ 15 h 15"/>
                  </a:gdLst>
                  <a:ahLst/>
                  <a:cxnLst>
                    <a:cxn ang="T4">
                      <a:pos x="T0" y="T1"/>
                    </a:cxn>
                    <a:cxn ang="T5">
                      <a:pos x="T2" y="T3"/>
                    </a:cxn>
                  </a:cxnLst>
                  <a:rect l="T6" t="T7" r="T8" b="T9"/>
                  <a:pathLst>
                    <a:path w="30" h="15">
                      <a:moveTo>
                        <a:pt x="0" y="0"/>
                      </a:moveTo>
                      <a:cubicBezTo>
                        <a:pt x="13" y="6"/>
                        <a:pt x="27" y="12"/>
                        <a:pt x="30" y="15"/>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p:cNvSpPr>
                  <a:spLocks noChangeAspect="1"/>
                </p:cNvSpPr>
                <p:nvPr/>
              </p:nvSpPr>
              <p:spPr bwMode="auto">
                <a:xfrm>
                  <a:off x="1908" y="2501"/>
                  <a:ext cx="30" cy="10"/>
                </a:xfrm>
                <a:custGeom>
                  <a:avLst/>
                  <a:gdLst>
                    <a:gd name="T0" fmla="*/ 0 w 30"/>
                    <a:gd name="T1" fmla="*/ 10 h 10"/>
                    <a:gd name="T2" fmla="*/ 30 w 30"/>
                    <a:gd name="T3" fmla="*/ 1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0" y="10"/>
                      </a:moveTo>
                      <a:cubicBezTo>
                        <a:pt x="12" y="5"/>
                        <a:pt x="25" y="0"/>
                        <a:pt x="30" y="1"/>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23"/>
                <p:cNvSpPr>
                  <a:spLocks noChangeAspect="1" noChangeShapeType="1"/>
                </p:cNvSpPr>
                <p:nvPr/>
              </p:nvSpPr>
              <p:spPr bwMode="auto">
                <a:xfrm flipH="1">
                  <a:off x="1617" y="1776"/>
                  <a:ext cx="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Arc 24"/>
                <p:cNvSpPr>
                  <a:spLocks noChangeAspect="1"/>
                </p:cNvSpPr>
                <p:nvPr/>
              </p:nvSpPr>
              <p:spPr bwMode="auto">
                <a:xfrm>
                  <a:off x="1499" y="1775"/>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Arc 25"/>
                <p:cNvSpPr>
                  <a:spLocks noChangeAspect="1"/>
                </p:cNvSpPr>
                <p:nvPr/>
              </p:nvSpPr>
              <p:spPr bwMode="auto">
                <a:xfrm>
                  <a:off x="1259" y="1817"/>
                  <a:ext cx="136" cy="646"/>
                </a:xfrm>
                <a:custGeom>
                  <a:avLst/>
                  <a:gdLst>
                    <a:gd name="T0" fmla="*/ 128 w 21928"/>
                    <a:gd name="T1" fmla="*/ 646 h 43180"/>
                    <a:gd name="T2" fmla="*/ 136 w 21928"/>
                    <a:gd name="T3" fmla="*/ 0 h 43180"/>
                    <a:gd name="T4" fmla="*/ 134 w 21928"/>
                    <a:gd name="T5" fmla="*/ 32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Line 26"/>
                <p:cNvSpPr>
                  <a:spLocks noChangeAspect="1" noChangeShapeType="1"/>
                </p:cNvSpPr>
                <p:nvPr/>
              </p:nvSpPr>
              <p:spPr bwMode="auto">
                <a:xfrm flipV="1">
                  <a:off x="1398" y="1776"/>
                  <a:ext cx="21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7"/>
                <p:cNvSpPr>
                  <a:spLocks noChangeAspect="1" noChangeShapeType="1"/>
                </p:cNvSpPr>
                <p:nvPr/>
              </p:nvSpPr>
              <p:spPr bwMode="auto">
                <a:xfrm flipV="1">
                  <a:off x="1614" y="2511"/>
                  <a:ext cx="39"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8"/>
                <p:cNvSpPr>
                  <a:spLocks noChangeAspect="1" noChangeShapeType="1"/>
                </p:cNvSpPr>
                <p:nvPr/>
              </p:nvSpPr>
              <p:spPr bwMode="auto">
                <a:xfrm>
                  <a:off x="1380" y="2463"/>
                  <a:ext cx="23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9"/>
                <p:cNvSpPr>
                  <a:spLocks noChangeAspect="1" noChangeShapeType="1"/>
                </p:cNvSpPr>
                <p:nvPr/>
              </p:nvSpPr>
              <p:spPr bwMode="auto">
                <a:xfrm>
                  <a:off x="974" y="2136"/>
                  <a:ext cx="2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0"/>
                <p:cNvSpPr>
                  <a:spLocks noChangeAspect="1" noChangeShapeType="1"/>
                </p:cNvSpPr>
                <p:nvPr/>
              </p:nvSpPr>
              <p:spPr bwMode="auto">
                <a:xfrm>
                  <a:off x="4086" y="2131"/>
                  <a:ext cx="5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1" name="Picture 12" descr="https://image.freepik.com/free-icon/explosion_318-10178.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269" t="28015" r="6294" b="26695"/>
              <a:stretch/>
            </p:blipFill>
            <p:spPr bwMode="auto">
              <a:xfrm rot="579627">
                <a:off x="3589098" y="4905690"/>
                <a:ext cx="553031" cy="28976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H="1" flipV="1">
                <a:off x="3452540" y="4049429"/>
                <a:ext cx="254427" cy="7265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683686" y="5106782"/>
                <a:ext cx="3858601" cy="550929"/>
              </a:xfrm>
              <a:prstGeom prst="arc">
                <a:avLst>
                  <a:gd name="adj1" fmla="val 10838819"/>
                  <a:gd name="adj2" fmla="val 212828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loud 13"/>
              <p:cNvSpPr/>
              <p:nvPr/>
            </p:nvSpPr>
            <p:spPr>
              <a:xfrm>
                <a:off x="2781624" y="3742063"/>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3324600" y="3743459"/>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3126820" y="3887468"/>
                <a:ext cx="395560" cy="16931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8111" y="2892814"/>
                <a:ext cx="4263506" cy="309368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646762" y="3721765"/>
              <a:ext cx="2561529" cy="2762637"/>
              <a:chOff x="4707722" y="2490805"/>
              <a:chExt cx="3352550" cy="3615761"/>
            </a:xfrm>
          </p:grpSpPr>
          <p:sp>
            <p:nvSpPr>
              <p:cNvPr id="44" name="Right Arrow 43"/>
              <p:cNvSpPr/>
              <p:nvPr/>
            </p:nvSpPr>
            <p:spPr>
              <a:xfrm>
                <a:off x="4720327" y="3161473"/>
                <a:ext cx="1036320" cy="335280"/>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Fuze</a:t>
                </a:r>
                <a:r>
                  <a:rPr lang="en-US" sz="1100" dirty="0" smtClean="0"/>
                  <a:t> A</a:t>
                </a:r>
                <a:endParaRPr lang="en-US" sz="1100" dirty="0"/>
              </a:p>
            </p:txBody>
          </p:sp>
          <p:sp>
            <p:nvSpPr>
              <p:cNvPr id="45" name="Right Arrow 44"/>
              <p:cNvSpPr/>
              <p:nvPr/>
            </p:nvSpPr>
            <p:spPr>
              <a:xfrm>
                <a:off x="4720327" y="4014889"/>
                <a:ext cx="1036320" cy="3352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Fuze</a:t>
                </a:r>
                <a:r>
                  <a:rPr lang="en-US" sz="1100" dirty="0" smtClean="0"/>
                  <a:t> B</a:t>
                </a:r>
                <a:endParaRPr lang="en-US" sz="1100" dirty="0"/>
              </a:p>
            </p:txBody>
          </p:sp>
          <p:sp>
            <p:nvSpPr>
              <p:cNvPr id="46" name="Right Arrow 45"/>
              <p:cNvSpPr/>
              <p:nvPr/>
            </p:nvSpPr>
            <p:spPr>
              <a:xfrm>
                <a:off x="4710330" y="4776451"/>
                <a:ext cx="1036320" cy="33528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Fuze</a:t>
                </a:r>
                <a:r>
                  <a:rPr lang="en-US" sz="1100" dirty="0" smtClean="0"/>
                  <a:t> C</a:t>
                </a:r>
                <a:endParaRPr lang="en-US" sz="1100" dirty="0"/>
              </a:p>
            </p:txBody>
          </p:sp>
          <p:sp>
            <p:nvSpPr>
              <p:cNvPr id="47" name="Right Arrow 46"/>
              <p:cNvSpPr/>
              <p:nvPr/>
            </p:nvSpPr>
            <p:spPr>
              <a:xfrm>
                <a:off x="4707722" y="5598632"/>
                <a:ext cx="1036320" cy="33528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bg1"/>
                    </a:solidFill>
                  </a:rPr>
                  <a:t>Fuze</a:t>
                </a:r>
                <a:r>
                  <a:rPr lang="en-US" sz="1100" dirty="0" smtClean="0">
                    <a:solidFill>
                      <a:schemeClr val="bg1"/>
                    </a:solidFill>
                  </a:rPr>
                  <a:t> D</a:t>
                </a:r>
                <a:endParaRPr lang="en-US" sz="1100" dirty="0">
                  <a:solidFill>
                    <a:schemeClr val="bg1"/>
                  </a:solidFill>
                </a:endParaRPr>
              </a:p>
            </p:txBody>
          </p:sp>
          <p:sp>
            <p:nvSpPr>
              <p:cNvPr id="48" name="TextBox 47"/>
              <p:cNvSpPr txBox="1"/>
              <p:nvPr/>
            </p:nvSpPr>
            <p:spPr>
              <a:xfrm>
                <a:off x="4766939" y="2490805"/>
                <a:ext cx="3293333" cy="392750"/>
              </a:xfrm>
              <a:prstGeom prst="rect">
                <a:avLst/>
              </a:prstGeom>
              <a:noFill/>
            </p:spPr>
            <p:txBody>
              <a:bodyPr wrap="square" rtlCol="0">
                <a:spAutoFit/>
              </a:bodyPr>
              <a:lstStyle/>
              <a:p>
                <a:r>
                  <a:rPr lang="en-US" sz="1350" b="1" baseline="0" dirty="0" smtClean="0">
                    <a:cs typeface="Arial" panose="020B0604020202020204" pitchFamily="34" charset="0"/>
                  </a:rPr>
                  <a:t>Swap </a:t>
                </a:r>
                <a:r>
                  <a:rPr lang="en-US" sz="1350" b="1" baseline="0" dirty="0" err="1" smtClean="0">
                    <a:cs typeface="Arial" panose="020B0604020202020204" pitchFamily="34" charset="0"/>
                  </a:rPr>
                  <a:t>Fuze</a:t>
                </a:r>
                <a:r>
                  <a:rPr lang="en-US" sz="1350" b="1" baseline="0" dirty="0" smtClean="0">
                    <a:cs typeface="Arial" panose="020B0604020202020204" pitchFamily="34" charset="0"/>
                  </a:rPr>
                  <a:t> System Model</a:t>
                </a:r>
              </a:p>
            </p:txBody>
          </p:sp>
          <p:grpSp>
            <p:nvGrpSpPr>
              <p:cNvPr id="49" name="Group 48"/>
              <p:cNvGrpSpPr/>
              <p:nvPr/>
            </p:nvGrpSpPr>
            <p:grpSpPr>
              <a:xfrm>
                <a:off x="5872997" y="2942845"/>
                <a:ext cx="809933" cy="725141"/>
                <a:chOff x="6550205" y="3491985"/>
                <a:chExt cx="809933" cy="725141"/>
              </a:xfrm>
            </p:grpSpPr>
            <p:grpSp>
              <p:nvGrpSpPr>
                <p:cNvPr id="155" name="Group 154"/>
                <p:cNvGrpSpPr/>
                <p:nvPr/>
              </p:nvGrpSpPr>
              <p:grpSpPr>
                <a:xfrm>
                  <a:off x="6607178" y="3573141"/>
                  <a:ext cx="638794" cy="551074"/>
                  <a:chOff x="8322529" y="2679453"/>
                  <a:chExt cx="1666237" cy="1437428"/>
                </a:xfrm>
              </p:grpSpPr>
              <p:pic>
                <p:nvPicPr>
                  <p:cNvPr id="157" name="Picture 2" descr="http://www.clker.com/cliparts/a/4/1/d/1301963432622081819stick_figure%20(1)-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7607">
                    <a:off x="9585831" y="3712598"/>
                    <a:ext cx="402935" cy="404283"/>
                  </a:xfrm>
                  <a:prstGeom prst="rect">
                    <a:avLst/>
                  </a:prstGeom>
                  <a:noFill/>
                  <a:extLst>
                    <a:ext uri="{909E8E84-426E-40DD-AFC4-6F175D3DCCD1}">
                      <a14:hiddenFill xmlns:a14="http://schemas.microsoft.com/office/drawing/2010/main">
                        <a:solidFill>
                          <a:srgbClr val="FFFFFF"/>
                        </a:solidFill>
                      </a14:hiddenFill>
                    </a:ext>
                  </a:extLst>
                </p:spPr>
              </p:pic>
              <p:grpSp>
                <p:nvGrpSpPr>
                  <p:cNvPr id="158" name="Group 5"/>
                  <p:cNvGrpSpPr>
                    <a:grpSpLocks noChangeAspect="1"/>
                  </p:cNvGrpSpPr>
                  <p:nvPr/>
                </p:nvGrpSpPr>
                <p:grpSpPr bwMode="auto">
                  <a:xfrm rot="3727707">
                    <a:off x="9286856" y="3812954"/>
                    <a:ext cx="292800" cy="61022"/>
                    <a:chOff x="974" y="1752"/>
                    <a:chExt cx="3700" cy="774"/>
                  </a:xfrm>
                </p:grpSpPr>
                <p:sp>
                  <p:nvSpPr>
                    <p:cNvPr id="164" name="Arc 6"/>
                    <p:cNvSpPr>
                      <a:spLocks noChangeAspect="1"/>
                    </p:cNvSpPr>
                    <p:nvPr/>
                  </p:nvSpPr>
                  <p:spPr bwMode="auto">
                    <a:xfrm>
                      <a:off x="1790" y="1769"/>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5" name="Group 7"/>
                    <p:cNvGrpSpPr>
                      <a:grpSpLocks noChangeAspect="1"/>
                    </p:cNvGrpSpPr>
                    <p:nvPr/>
                  </p:nvGrpSpPr>
                  <p:grpSpPr bwMode="auto">
                    <a:xfrm>
                      <a:off x="1927" y="1772"/>
                      <a:ext cx="2157" cy="249"/>
                      <a:chOff x="1333" y="1976"/>
                      <a:chExt cx="2157" cy="249"/>
                    </a:xfrm>
                  </p:grpSpPr>
                  <p:sp>
                    <p:nvSpPr>
                      <p:cNvPr id="187" name="Line 8"/>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Freeform 9"/>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6" name="Oval 10"/>
                    <p:cNvSpPr>
                      <a:spLocks noChangeAspect="1" noChangeArrowheads="1"/>
                    </p:cNvSpPr>
                    <p:nvPr/>
                  </p:nvSpPr>
                  <p:spPr bwMode="auto">
                    <a:xfrm>
                      <a:off x="4055" y="2020"/>
                      <a:ext cx="56" cy="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67" name="Group 11"/>
                    <p:cNvGrpSpPr>
                      <a:grpSpLocks noChangeAspect="1"/>
                    </p:cNvGrpSpPr>
                    <p:nvPr/>
                  </p:nvGrpSpPr>
                  <p:grpSpPr bwMode="auto">
                    <a:xfrm flipV="1">
                      <a:off x="1924" y="2255"/>
                      <a:ext cx="2157" cy="249"/>
                      <a:chOff x="1333" y="1976"/>
                      <a:chExt cx="2157" cy="249"/>
                    </a:xfrm>
                  </p:grpSpPr>
                  <p:sp>
                    <p:nvSpPr>
                      <p:cNvPr id="185" name="Line 12"/>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Freeform 13"/>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8" name="Arc 14"/>
                    <p:cNvSpPr>
                      <a:spLocks noChangeAspect="1"/>
                    </p:cNvSpPr>
                    <p:nvPr/>
                  </p:nvSpPr>
                  <p:spPr bwMode="auto">
                    <a:xfrm>
                      <a:off x="1773" y="1757"/>
                      <a:ext cx="136" cy="754"/>
                    </a:xfrm>
                    <a:custGeom>
                      <a:avLst/>
                      <a:gdLst>
                        <a:gd name="T0" fmla="*/ 128 w 21928"/>
                        <a:gd name="T1" fmla="*/ 754 h 43179"/>
                        <a:gd name="T2" fmla="*/ 136 w 21928"/>
                        <a:gd name="T3" fmla="*/ 0 h 43179"/>
                        <a:gd name="T4" fmla="*/ 134 w 21928"/>
                        <a:gd name="T5" fmla="*/ 377 h 43179"/>
                        <a:gd name="T6" fmla="*/ 0 60000 65536"/>
                        <a:gd name="T7" fmla="*/ 0 60000 65536"/>
                        <a:gd name="T8" fmla="*/ 0 60000 65536"/>
                        <a:gd name="T9" fmla="*/ 0 w 21928"/>
                        <a:gd name="T10" fmla="*/ 0 h 43179"/>
                        <a:gd name="T11" fmla="*/ 21928 w 21928"/>
                        <a:gd name="T12" fmla="*/ 43179 h 43179"/>
                      </a:gdLst>
                      <a:ahLst/>
                      <a:cxnLst>
                        <a:cxn ang="T6">
                          <a:pos x="T0" y="T1"/>
                        </a:cxn>
                        <a:cxn ang="T7">
                          <a:pos x="T2" y="T3"/>
                        </a:cxn>
                        <a:cxn ang="T8">
                          <a:pos x="T4" y="T5"/>
                        </a:cxn>
                      </a:cxnLst>
                      <a:rect l="T9" t="T10" r="T11" b="T12"/>
                      <a:pathLst>
                        <a:path w="21928" h="43179" fill="none" extrusionOk="0">
                          <a:moveTo>
                            <a:pt x="20638" y="43178"/>
                          </a:moveTo>
                          <a:cubicBezTo>
                            <a:pt x="9094" y="42663"/>
                            <a:pt x="0" y="33155"/>
                            <a:pt x="0" y="21600"/>
                          </a:cubicBezTo>
                          <a:cubicBezTo>
                            <a:pt x="0" y="9670"/>
                            <a:pt x="9670" y="0"/>
                            <a:pt x="21600" y="0"/>
                          </a:cubicBezTo>
                          <a:cubicBezTo>
                            <a:pt x="21709" y="-1"/>
                            <a:pt x="21818" y="0"/>
                            <a:pt x="21927" y="2"/>
                          </a:cubicBezTo>
                        </a:path>
                        <a:path w="21928" h="43179" stroke="0" extrusionOk="0">
                          <a:moveTo>
                            <a:pt x="20638" y="43178"/>
                          </a:moveTo>
                          <a:cubicBezTo>
                            <a:pt x="9094" y="42663"/>
                            <a:pt x="0" y="33155"/>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Arc 15"/>
                    <p:cNvSpPr>
                      <a:spLocks noChangeAspect="1"/>
                    </p:cNvSpPr>
                    <p:nvPr/>
                  </p:nvSpPr>
                  <p:spPr bwMode="auto">
                    <a:xfrm>
                      <a:off x="170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0" name="Arc 16"/>
                    <p:cNvSpPr>
                      <a:spLocks noChangeAspect="1"/>
                    </p:cNvSpPr>
                    <p:nvPr/>
                  </p:nvSpPr>
                  <p:spPr bwMode="auto">
                    <a:xfrm>
                      <a:off x="155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 name="Line 17"/>
                    <p:cNvSpPr>
                      <a:spLocks noChangeAspect="1" noChangeShapeType="1"/>
                    </p:cNvSpPr>
                    <p:nvPr/>
                  </p:nvSpPr>
                  <p:spPr bwMode="auto">
                    <a:xfrm>
                      <a:off x="1695" y="1755"/>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18"/>
                    <p:cNvSpPr>
                      <a:spLocks noChangeAspect="1" noChangeShapeType="1"/>
                    </p:cNvSpPr>
                    <p:nvPr/>
                  </p:nvSpPr>
                  <p:spPr bwMode="auto">
                    <a:xfrm>
                      <a:off x="1686" y="252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19"/>
                    <p:cNvSpPr>
                      <a:spLocks noChangeAspect="1" noChangeShapeType="1"/>
                    </p:cNvSpPr>
                    <p:nvPr/>
                  </p:nvSpPr>
                  <p:spPr bwMode="auto">
                    <a:xfrm flipV="1">
                      <a:off x="1836" y="2511"/>
                      <a:ext cx="75"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20"/>
                    <p:cNvSpPr>
                      <a:spLocks noChangeAspect="1" noChangeShapeType="1"/>
                    </p:cNvSpPr>
                    <p:nvPr/>
                  </p:nvSpPr>
                  <p:spPr bwMode="auto">
                    <a:xfrm>
                      <a:off x="1842" y="1752"/>
                      <a:ext cx="63"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Freeform 21"/>
                    <p:cNvSpPr>
                      <a:spLocks noChangeAspect="1"/>
                    </p:cNvSpPr>
                    <p:nvPr/>
                  </p:nvSpPr>
                  <p:spPr bwMode="auto">
                    <a:xfrm>
                      <a:off x="1908" y="1758"/>
                      <a:ext cx="30" cy="15"/>
                    </a:xfrm>
                    <a:custGeom>
                      <a:avLst/>
                      <a:gdLst>
                        <a:gd name="T0" fmla="*/ 0 w 30"/>
                        <a:gd name="T1" fmla="*/ 0 h 15"/>
                        <a:gd name="T2" fmla="*/ 30 w 30"/>
                        <a:gd name="T3" fmla="*/ 15 h 15"/>
                        <a:gd name="T4" fmla="*/ 0 60000 65536"/>
                        <a:gd name="T5" fmla="*/ 0 60000 65536"/>
                        <a:gd name="T6" fmla="*/ 0 w 30"/>
                        <a:gd name="T7" fmla="*/ 0 h 15"/>
                        <a:gd name="T8" fmla="*/ 30 w 30"/>
                        <a:gd name="T9" fmla="*/ 15 h 15"/>
                      </a:gdLst>
                      <a:ahLst/>
                      <a:cxnLst>
                        <a:cxn ang="T4">
                          <a:pos x="T0" y="T1"/>
                        </a:cxn>
                        <a:cxn ang="T5">
                          <a:pos x="T2" y="T3"/>
                        </a:cxn>
                      </a:cxnLst>
                      <a:rect l="T6" t="T7" r="T8" b="T9"/>
                      <a:pathLst>
                        <a:path w="30" h="15">
                          <a:moveTo>
                            <a:pt x="0" y="0"/>
                          </a:moveTo>
                          <a:cubicBezTo>
                            <a:pt x="13" y="6"/>
                            <a:pt x="27" y="12"/>
                            <a:pt x="30" y="15"/>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22"/>
                    <p:cNvSpPr>
                      <a:spLocks noChangeAspect="1"/>
                    </p:cNvSpPr>
                    <p:nvPr/>
                  </p:nvSpPr>
                  <p:spPr bwMode="auto">
                    <a:xfrm>
                      <a:off x="1908" y="2501"/>
                      <a:ext cx="30" cy="10"/>
                    </a:xfrm>
                    <a:custGeom>
                      <a:avLst/>
                      <a:gdLst>
                        <a:gd name="T0" fmla="*/ 0 w 30"/>
                        <a:gd name="T1" fmla="*/ 10 h 10"/>
                        <a:gd name="T2" fmla="*/ 30 w 30"/>
                        <a:gd name="T3" fmla="*/ 1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0" y="10"/>
                          </a:moveTo>
                          <a:cubicBezTo>
                            <a:pt x="12" y="5"/>
                            <a:pt x="25" y="0"/>
                            <a:pt x="30" y="1"/>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Line 23"/>
                    <p:cNvSpPr>
                      <a:spLocks noChangeAspect="1" noChangeShapeType="1"/>
                    </p:cNvSpPr>
                    <p:nvPr/>
                  </p:nvSpPr>
                  <p:spPr bwMode="auto">
                    <a:xfrm flipH="1">
                      <a:off x="1617" y="1776"/>
                      <a:ext cx="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Arc 24"/>
                    <p:cNvSpPr>
                      <a:spLocks noChangeAspect="1"/>
                    </p:cNvSpPr>
                    <p:nvPr/>
                  </p:nvSpPr>
                  <p:spPr bwMode="auto">
                    <a:xfrm>
                      <a:off x="1499" y="1775"/>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 name="Arc 25"/>
                    <p:cNvSpPr>
                      <a:spLocks noChangeAspect="1"/>
                    </p:cNvSpPr>
                    <p:nvPr/>
                  </p:nvSpPr>
                  <p:spPr bwMode="auto">
                    <a:xfrm>
                      <a:off x="1259" y="1817"/>
                      <a:ext cx="136" cy="646"/>
                    </a:xfrm>
                    <a:custGeom>
                      <a:avLst/>
                      <a:gdLst>
                        <a:gd name="T0" fmla="*/ 128 w 21928"/>
                        <a:gd name="T1" fmla="*/ 646 h 43180"/>
                        <a:gd name="T2" fmla="*/ 136 w 21928"/>
                        <a:gd name="T3" fmla="*/ 0 h 43180"/>
                        <a:gd name="T4" fmla="*/ 134 w 21928"/>
                        <a:gd name="T5" fmla="*/ 32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 name="Line 26"/>
                    <p:cNvSpPr>
                      <a:spLocks noChangeAspect="1" noChangeShapeType="1"/>
                    </p:cNvSpPr>
                    <p:nvPr/>
                  </p:nvSpPr>
                  <p:spPr bwMode="auto">
                    <a:xfrm flipV="1">
                      <a:off x="1398" y="1776"/>
                      <a:ext cx="21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27"/>
                    <p:cNvSpPr>
                      <a:spLocks noChangeAspect="1" noChangeShapeType="1"/>
                    </p:cNvSpPr>
                    <p:nvPr/>
                  </p:nvSpPr>
                  <p:spPr bwMode="auto">
                    <a:xfrm flipV="1">
                      <a:off x="1614" y="2511"/>
                      <a:ext cx="39"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28"/>
                    <p:cNvSpPr>
                      <a:spLocks noChangeAspect="1" noChangeShapeType="1"/>
                    </p:cNvSpPr>
                    <p:nvPr/>
                  </p:nvSpPr>
                  <p:spPr bwMode="auto">
                    <a:xfrm>
                      <a:off x="1380" y="2463"/>
                      <a:ext cx="23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29"/>
                    <p:cNvSpPr>
                      <a:spLocks noChangeAspect="1" noChangeShapeType="1"/>
                    </p:cNvSpPr>
                    <p:nvPr/>
                  </p:nvSpPr>
                  <p:spPr bwMode="auto">
                    <a:xfrm>
                      <a:off x="974" y="2136"/>
                      <a:ext cx="2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30"/>
                    <p:cNvSpPr>
                      <a:spLocks noChangeAspect="1" noChangeShapeType="1"/>
                    </p:cNvSpPr>
                    <p:nvPr/>
                  </p:nvSpPr>
                  <p:spPr bwMode="auto">
                    <a:xfrm>
                      <a:off x="4086" y="2131"/>
                      <a:ext cx="5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59" name="Picture 12" descr="https://image.freepik.com/free-icon/explosion_318-10178.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269" t="28015" r="6294" b="26695"/>
                  <a:stretch/>
                </p:blipFill>
                <p:spPr bwMode="auto">
                  <a:xfrm rot="212122">
                    <a:off x="9229706" y="3820707"/>
                    <a:ext cx="553031" cy="289762"/>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rot="212122" flipH="1" flipV="1">
                    <a:off x="8909932" y="2968213"/>
                    <a:ext cx="492198" cy="752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1" name="Cloud 160"/>
                  <p:cNvSpPr/>
                  <p:nvPr/>
                </p:nvSpPr>
                <p:spPr>
                  <a:xfrm>
                    <a:off x="8322529" y="2679453"/>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8865505" y="2680849"/>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a:off x="8667725" y="2824858"/>
                    <a:ext cx="395560" cy="16931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ectangle 155"/>
                <p:cNvSpPr/>
                <p:nvPr/>
              </p:nvSpPr>
              <p:spPr>
                <a:xfrm>
                  <a:off x="6550205" y="3491985"/>
                  <a:ext cx="809933" cy="725141"/>
                </a:xfrm>
                <a:prstGeom prst="rect">
                  <a:avLst/>
                </a:prstGeom>
                <a:no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872858" y="3761638"/>
                <a:ext cx="809933" cy="725141"/>
                <a:chOff x="6550205" y="3491985"/>
                <a:chExt cx="809933" cy="725141"/>
              </a:xfrm>
            </p:grpSpPr>
            <p:grpSp>
              <p:nvGrpSpPr>
                <p:cNvPr id="121" name="Group 120"/>
                <p:cNvGrpSpPr/>
                <p:nvPr/>
              </p:nvGrpSpPr>
              <p:grpSpPr>
                <a:xfrm>
                  <a:off x="6607178" y="3573141"/>
                  <a:ext cx="638794" cy="551074"/>
                  <a:chOff x="8322529" y="2679453"/>
                  <a:chExt cx="1666237" cy="1437428"/>
                </a:xfrm>
              </p:grpSpPr>
              <p:pic>
                <p:nvPicPr>
                  <p:cNvPr id="123" name="Picture 2" descr="http://www.clker.com/cliparts/a/4/1/d/1301963432622081819stick_figure%20(1)-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7607">
                    <a:off x="9585831" y="3712598"/>
                    <a:ext cx="402935" cy="404283"/>
                  </a:xfrm>
                  <a:prstGeom prst="rect">
                    <a:avLst/>
                  </a:prstGeom>
                  <a:noFill/>
                  <a:extLst>
                    <a:ext uri="{909E8E84-426E-40DD-AFC4-6F175D3DCCD1}">
                      <a14:hiddenFill xmlns:a14="http://schemas.microsoft.com/office/drawing/2010/main">
                        <a:solidFill>
                          <a:srgbClr val="FFFFFF"/>
                        </a:solidFill>
                      </a14:hiddenFill>
                    </a:ext>
                  </a:extLst>
                </p:spPr>
              </p:pic>
              <p:grpSp>
                <p:nvGrpSpPr>
                  <p:cNvPr id="124" name="Group 5"/>
                  <p:cNvGrpSpPr>
                    <a:grpSpLocks noChangeAspect="1"/>
                  </p:cNvGrpSpPr>
                  <p:nvPr/>
                </p:nvGrpSpPr>
                <p:grpSpPr bwMode="auto">
                  <a:xfrm rot="3727707">
                    <a:off x="9286856" y="3812954"/>
                    <a:ext cx="292800" cy="61022"/>
                    <a:chOff x="974" y="1752"/>
                    <a:chExt cx="3700" cy="774"/>
                  </a:xfrm>
                </p:grpSpPr>
                <p:sp>
                  <p:nvSpPr>
                    <p:cNvPr id="130" name="Arc 6"/>
                    <p:cNvSpPr>
                      <a:spLocks noChangeAspect="1"/>
                    </p:cNvSpPr>
                    <p:nvPr/>
                  </p:nvSpPr>
                  <p:spPr bwMode="auto">
                    <a:xfrm>
                      <a:off x="1790" y="1769"/>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1" name="Group 7"/>
                    <p:cNvGrpSpPr>
                      <a:grpSpLocks noChangeAspect="1"/>
                    </p:cNvGrpSpPr>
                    <p:nvPr/>
                  </p:nvGrpSpPr>
                  <p:grpSpPr bwMode="auto">
                    <a:xfrm>
                      <a:off x="1927" y="1772"/>
                      <a:ext cx="2157" cy="249"/>
                      <a:chOff x="1333" y="1976"/>
                      <a:chExt cx="2157" cy="249"/>
                    </a:xfrm>
                  </p:grpSpPr>
                  <p:sp>
                    <p:nvSpPr>
                      <p:cNvPr id="153" name="Line 8"/>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Freeform 9"/>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2" name="Oval 10"/>
                    <p:cNvSpPr>
                      <a:spLocks noChangeAspect="1" noChangeArrowheads="1"/>
                    </p:cNvSpPr>
                    <p:nvPr/>
                  </p:nvSpPr>
                  <p:spPr bwMode="auto">
                    <a:xfrm>
                      <a:off x="4055" y="2020"/>
                      <a:ext cx="56" cy="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33" name="Group 11"/>
                    <p:cNvGrpSpPr>
                      <a:grpSpLocks noChangeAspect="1"/>
                    </p:cNvGrpSpPr>
                    <p:nvPr/>
                  </p:nvGrpSpPr>
                  <p:grpSpPr bwMode="auto">
                    <a:xfrm flipV="1">
                      <a:off x="1924" y="2255"/>
                      <a:ext cx="2157" cy="249"/>
                      <a:chOff x="1333" y="1976"/>
                      <a:chExt cx="2157" cy="249"/>
                    </a:xfrm>
                  </p:grpSpPr>
                  <p:sp>
                    <p:nvSpPr>
                      <p:cNvPr id="151" name="Line 12"/>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Freeform 13"/>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4" name="Arc 14"/>
                    <p:cNvSpPr>
                      <a:spLocks noChangeAspect="1"/>
                    </p:cNvSpPr>
                    <p:nvPr/>
                  </p:nvSpPr>
                  <p:spPr bwMode="auto">
                    <a:xfrm>
                      <a:off x="1773" y="1757"/>
                      <a:ext cx="136" cy="754"/>
                    </a:xfrm>
                    <a:custGeom>
                      <a:avLst/>
                      <a:gdLst>
                        <a:gd name="T0" fmla="*/ 128 w 21928"/>
                        <a:gd name="T1" fmla="*/ 754 h 43179"/>
                        <a:gd name="T2" fmla="*/ 136 w 21928"/>
                        <a:gd name="T3" fmla="*/ 0 h 43179"/>
                        <a:gd name="T4" fmla="*/ 134 w 21928"/>
                        <a:gd name="T5" fmla="*/ 377 h 43179"/>
                        <a:gd name="T6" fmla="*/ 0 60000 65536"/>
                        <a:gd name="T7" fmla="*/ 0 60000 65536"/>
                        <a:gd name="T8" fmla="*/ 0 60000 65536"/>
                        <a:gd name="T9" fmla="*/ 0 w 21928"/>
                        <a:gd name="T10" fmla="*/ 0 h 43179"/>
                        <a:gd name="T11" fmla="*/ 21928 w 21928"/>
                        <a:gd name="T12" fmla="*/ 43179 h 43179"/>
                      </a:gdLst>
                      <a:ahLst/>
                      <a:cxnLst>
                        <a:cxn ang="T6">
                          <a:pos x="T0" y="T1"/>
                        </a:cxn>
                        <a:cxn ang="T7">
                          <a:pos x="T2" y="T3"/>
                        </a:cxn>
                        <a:cxn ang="T8">
                          <a:pos x="T4" y="T5"/>
                        </a:cxn>
                      </a:cxnLst>
                      <a:rect l="T9" t="T10" r="T11" b="T12"/>
                      <a:pathLst>
                        <a:path w="21928" h="43179" fill="none" extrusionOk="0">
                          <a:moveTo>
                            <a:pt x="20638" y="43178"/>
                          </a:moveTo>
                          <a:cubicBezTo>
                            <a:pt x="9094" y="42663"/>
                            <a:pt x="0" y="33155"/>
                            <a:pt x="0" y="21600"/>
                          </a:cubicBezTo>
                          <a:cubicBezTo>
                            <a:pt x="0" y="9670"/>
                            <a:pt x="9670" y="0"/>
                            <a:pt x="21600" y="0"/>
                          </a:cubicBezTo>
                          <a:cubicBezTo>
                            <a:pt x="21709" y="-1"/>
                            <a:pt x="21818" y="0"/>
                            <a:pt x="21927" y="2"/>
                          </a:cubicBezTo>
                        </a:path>
                        <a:path w="21928" h="43179" stroke="0" extrusionOk="0">
                          <a:moveTo>
                            <a:pt x="20638" y="43178"/>
                          </a:moveTo>
                          <a:cubicBezTo>
                            <a:pt x="9094" y="42663"/>
                            <a:pt x="0" y="33155"/>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 name="Arc 15"/>
                    <p:cNvSpPr>
                      <a:spLocks noChangeAspect="1"/>
                    </p:cNvSpPr>
                    <p:nvPr/>
                  </p:nvSpPr>
                  <p:spPr bwMode="auto">
                    <a:xfrm>
                      <a:off x="170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 name="Arc 16"/>
                    <p:cNvSpPr>
                      <a:spLocks noChangeAspect="1"/>
                    </p:cNvSpPr>
                    <p:nvPr/>
                  </p:nvSpPr>
                  <p:spPr bwMode="auto">
                    <a:xfrm>
                      <a:off x="155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 name="Line 17"/>
                    <p:cNvSpPr>
                      <a:spLocks noChangeAspect="1" noChangeShapeType="1"/>
                    </p:cNvSpPr>
                    <p:nvPr/>
                  </p:nvSpPr>
                  <p:spPr bwMode="auto">
                    <a:xfrm>
                      <a:off x="1695" y="1755"/>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8"/>
                    <p:cNvSpPr>
                      <a:spLocks noChangeAspect="1" noChangeShapeType="1"/>
                    </p:cNvSpPr>
                    <p:nvPr/>
                  </p:nvSpPr>
                  <p:spPr bwMode="auto">
                    <a:xfrm>
                      <a:off x="1686" y="252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9"/>
                    <p:cNvSpPr>
                      <a:spLocks noChangeAspect="1" noChangeShapeType="1"/>
                    </p:cNvSpPr>
                    <p:nvPr/>
                  </p:nvSpPr>
                  <p:spPr bwMode="auto">
                    <a:xfrm flipV="1">
                      <a:off x="1836" y="2511"/>
                      <a:ext cx="75"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20"/>
                    <p:cNvSpPr>
                      <a:spLocks noChangeAspect="1" noChangeShapeType="1"/>
                    </p:cNvSpPr>
                    <p:nvPr/>
                  </p:nvSpPr>
                  <p:spPr bwMode="auto">
                    <a:xfrm>
                      <a:off x="1842" y="1752"/>
                      <a:ext cx="63"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Freeform 21"/>
                    <p:cNvSpPr>
                      <a:spLocks noChangeAspect="1"/>
                    </p:cNvSpPr>
                    <p:nvPr/>
                  </p:nvSpPr>
                  <p:spPr bwMode="auto">
                    <a:xfrm>
                      <a:off x="1908" y="1758"/>
                      <a:ext cx="30" cy="15"/>
                    </a:xfrm>
                    <a:custGeom>
                      <a:avLst/>
                      <a:gdLst>
                        <a:gd name="T0" fmla="*/ 0 w 30"/>
                        <a:gd name="T1" fmla="*/ 0 h 15"/>
                        <a:gd name="T2" fmla="*/ 30 w 30"/>
                        <a:gd name="T3" fmla="*/ 15 h 15"/>
                        <a:gd name="T4" fmla="*/ 0 60000 65536"/>
                        <a:gd name="T5" fmla="*/ 0 60000 65536"/>
                        <a:gd name="T6" fmla="*/ 0 w 30"/>
                        <a:gd name="T7" fmla="*/ 0 h 15"/>
                        <a:gd name="T8" fmla="*/ 30 w 30"/>
                        <a:gd name="T9" fmla="*/ 15 h 15"/>
                      </a:gdLst>
                      <a:ahLst/>
                      <a:cxnLst>
                        <a:cxn ang="T4">
                          <a:pos x="T0" y="T1"/>
                        </a:cxn>
                        <a:cxn ang="T5">
                          <a:pos x="T2" y="T3"/>
                        </a:cxn>
                      </a:cxnLst>
                      <a:rect l="T6" t="T7" r="T8" b="T9"/>
                      <a:pathLst>
                        <a:path w="30" h="15">
                          <a:moveTo>
                            <a:pt x="0" y="0"/>
                          </a:moveTo>
                          <a:cubicBezTo>
                            <a:pt x="13" y="6"/>
                            <a:pt x="27" y="12"/>
                            <a:pt x="30" y="15"/>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22"/>
                    <p:cNvSpPr>
                      <a:spLocks noChangeAspect="1"/>
                    </p:cNvSpPr>
                    <p:nvPr/>
                  </p:nvSpPr>
                  <p:spPr bwMode="auto">
                    <a:xfrm>
                      <a:off x="1908" y="2501"/>
                      <a:ext cx="30" cy="10"/>
                    </a:xfrm>
                    <a:custGeom>
                      <a:avLst/>
                      <a:gdLst>
                        <a:gd name="T0" fmla="*/ 0 w 30"/>
                        <a:gd name="T1" fmla="*/ 10 h 10"/>
                        <a:gd name="T2" fmla="*/ 30 w 30"/>
                        <a:gd name="T3" fmla="*/ 1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0" y="10"/>
                          </a:moveTo>
                          <a:cubicBezTo>
                            <a:pt x="12" y="5"/>
                            <a:pt x="25" y="0"/>
                            <a:pt x="30" y="1"/>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Line 23"/>
                    <p:cNvSpPr>
                      <a:spLocks noChangeAspect="1" noChangeShapeType="1"/>
                    </p:cNvSpPr>
                    <p:nvPr/>
                  </p:nvSpPr>
                  <p:spPr bwMode="auto">
                    <a:xfrm flipH="1">
                      <a:off x="1617" y="1776"/>
                      <a:ext cx="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Arc 24"/>
                    <p:cNvSpPr>
                      <a:spLocks noChangeAspect="1"/>
                    </p:cNvSpPr>
                    <p:nvPr/>
                  </p:nvSpPr>
                  <p:spPr bwMode="auto">
                    <a:xfrm>
                      <a:off x="1499" y="1775"/>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 name="Arc 25"/>
                    <p:cNvSpPr>
                      <a:spLocks noChangeAspect="1"/>
                    </p:cNvSpPr>
                    <p:nvPr/>
                  </p:nvSpPr>
                  <p:spPr bwMode="auto">
                    <a:xfrm>
                      <a:off x="1259" y="1817"/>
                      <a:ext cx="136" cy="646"/>
                    </a:xfrm>
                    <a:custGeom>
                      <a:avLst/>
                      <a:gdLst>
                        <a:gd name="T0" fmla="*/ 128 w 21928"/>
                        <a:gd name="T1" fmla="*/ 646 h 43180"/>
                        <a:gd name="T2" fmla="*/ 136 w 21928"/>
                        <a:gd name="T3" fmla="*/ 0 h 43180"/>
                        <a:gd name="T4" fmla="*/ 134 w 21928"/>
                        <a:gd name="T5" fmla="*/ 32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 name="Line 26"/>
                    <p:cNvSpPr>
                      <a:spLocks noChangeAspect="1" noChangeShapeType="1"/>
                    </p:cNvSpPr>
                    <p:nvPr/>
                  </p:nvSpPr>
                  <p:spPr bwMode="auto">
                    <a:xfrm flipV="1">
                      <a:off x="1398" y="1776"/>
                      <a:ext cx="21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27"/>
                    <p:cNvSpPr>
                      <a:spLocks noChangeAspect="1" noChangeShapeType="1"/>
                    </p:cNvSpPr>
                    <p:nvPr/>
                  </p:nvSpPr>
                  <p:spPr bwMode="auto">
                    <a:xfrm flipV="1">
                      <a:off x="1614" y="2511"/>
                      <a:ext cx="39"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28"/>
                    <p:cNvSpPr>
                      <a:spLocks noChangeAspect="1" noChangeShapeType="1"/>
                    </p:cNvSpPr>
                    <p:nvPr/>
                  </p:nvSpPr>
                  <p:spPr bwMode="auto">
                    <a:xfrm>
                      <a:off x="1380" y="2463"/>
                      <a:ext cx="23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29"/>
                    <p:cNvSpPr>
                      <a:spLocks noChangeAspect="1" noChangeShapeType="1"/>
                    </p:cNvSpPr>
                    <p:nvPr/>
                  </p:nvSpPr>
                  <p:spPr bwMode="auto">
                    <a:xfrm>
                      <a:off x="974" y="2136"/>
                      <a:ext cx="2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30"/>
                    <p:cNvSpPr>
                      <a:spLocks noChangeAspect="1" noChangeShapeType="1"/>
                    </p:cNvSpPr>
                    <p:nvPr/>
                  </p:nvSpPr>
                  <p:spPr bwMode="auto">
                    <a:xfrm>
                      <a:off x="4086" y="2131"/>
                      <a:ext cx="5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25" name="Picture 12" descr="https://image.freepik.com/free-icon/explosion_318-10178.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269" t="28015" r="6294" b="26695"/>
                  <a:stretch/>
                </p:blipFill>
                <p:spPr bwMode="auto">
                  <a:xfrm rot="212122">
                    <a:off x="9229706" y="3820707"/>
                    <a:ext cx="553031" cy="289762"/>
                  </a:xfrm>
                  <a:prstGeom prst="rect">
                    <a:avLst/>
                  </a:prstGeom>
                  <a:noFill/>
                  <a:extLst>
                    <a:ext uri="{909E8E84-426E-40DD-AFC4-6F175D3DCCD1}">
                      <a14:hiddenFill xmlns:a14="http://schemas.microsoft.com/office/drawing/2010/main">
                        <a:solidFill>
                          <a:srgbClr val="FFFFFF"/>
                        </a:solidFill>
                      </a14:hiddenFill>
                    </a:ext>
                  </a:extLst>
                </p:spPr>
              </p:pic>
              <p:cxnSp>
                <p:nvCxnSpPr>
                  <p:cNvPr id="126" name="Straight Connector 125"/>
                  <p:cNvCxnSpPr/>
                  <p:nvPr/>
                </p:nvCxnSpPr>
                <p:spPr>
                  <a:xfrm rot="212122" flipH="1" flipV="1">
                    <a:off x="8909932" y="2968213"/>
                    <a:ext cx="492198" cy="752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7" name="Cloud 126"/>
                  <p:cNvSpPr/>
                  <p:nvPr/>
                </p:nvSpPr>
                <p:spPr>
                  <a:xfrm>
                    <a:off x="8322529" y="2679453"/>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8865505" y="2680849"/>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8667725" y="2824858"/>
                    <a:ext cx="395560" cy="16931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ectangle 121"/>
                <p:cNvSpPr/>
                <p:nvPr/>
              </p:nvSpPr>
              <p:spPr>
                <a:xfrm>
                  <a:off x="6550205" y="3491985"/>
                  <a:ext cx="809933" cy="725141"/>
                </a:xfrm>
                <a:prstGeom prst="rect">
                  <a:avLst/>
                </a:prstGeom>
                <a:no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872858" y="4569708"/>
                <a:ext cx="809933" cy="725141"/>
                <a:chOff x="6550205" y="3491985"/>
                <a:chExt cx="809933" cy="725141"/>
              </a:xfrm>
            </p:grpSpPr>
            <p:grpSp>
              <p:nvGrpSpPr>
                <p:cNvPr id="87" name="Group 86"/>
                <p:cNvGrpSpPr/>
                <p:nvPr/>
              </p:nvGrpSpPr>
              <p:grpSpPr>
                <a:xfrm>
                  <a:off x="6607178" y="3573141"/>
                  <a:ext cx="638794" cy="551074"/>
                  <a:chOff x="8322529" y="2679453"/>
                  <a:chExt cx="1666237" cy="1437428"/>
                </a:xfrm>
              </p:grpSpPr>
              <p:pic>
                <p:nvPicPr>
                  <p:cNvPr id="89" name="Picture 2" descr="http://www.clker.com/cliparts/a/4/1/d/1301963432622081819stick_figure%20(1)-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7607">
                    <a:off x="9585831" y="3712598"/>
                    <a:ext cx="402935" cy="404283"/>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5"/>
                  <p:cNvGrpSpPr>
                    <a:grpSpLocks noChangeAspect="1"/>
                  </p:cNvGrpSpPr>
                  <p:nvPr/>
                </p:nvGrpSpPr>
                <p:grpSpPr bwMode="auto">
                  <a:xfrm rot="3727707">
                    <a:off x="9286856" y="3812954"/>
                    <a:ext cx="292800" cy="61022"/>
                    <a:chOff x="974" y="1752"/>
                    <a:chExt cx="3700" cy="774"/>
                  </a:xfrm>
                </p:grpSpPr>
                <p:sp>
                  <p:nvSpPr>
                    <p:cNvPr id="96" name="Arc 6"/>
                    <p:cNvSpPr>
                      <a:spLocks noChangeAspect="1"/>
                    </p:cNvSpPr>
                    <p:nvPr/>
                  </p:nvSpPr>
                  <p:spPr bwMode="auto">
                    <a:xfrm>
                      <a:off x="1790" y="1769"/>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7" name="Group 7"/>
                    <p:cNvGrpSpPr>
                      <a:grpSpLocks noChangeAspect="1"/>
                    </p:cNvGrpSpPr>
                    <p:nvPr/>
                  </p:nvGrpSpPr>
                  <p:grpSpPr bwMode="auto">
                    <a:xfrm>
                      <a:off x="1927" y="1772"/>
                      <a:ext cx="2157" cy="249"/>
                      <a:chOff x="1333" y="1976"/>
                      <a:chExt cx="2157" cy="249"/>
                    </a:xfrm>
                  </p:grpSpPr>
                  <p:sp>
                    <p:nvSpPr>
                      <p:cNvPr id="119" name="Line 8"/>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Freeform 9"/>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8" name="Oval 10"/>
                    <p:cNvSpPr>
                      <a:spLocks noChangeAspect="1" noChangeArrowheads="1"/>
                    </p:cNvSpPr>
                    <p:nvPr/>
                  </p:nvSpPr>
                  <p:spPr bwMode="auto">
                    <a:xfrm>
                      <a:off x="4055" y="2020"/>
                      <a:ext cx="56" cy="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99" name="Group 11"/>
                    <p:cNvGrpSpPr>
                      <a:grpSpLocks noChangeAspect="1"/>
                    </p:cNvGrpSpPr>
                    <p:nvPr/>
                  </p:nvGrpSpPr>
                  <p:grpSpPr bwMode="auto">
                    <a:xfrm flipV="1">
                      <a:off x="1924" y="2255"/>
                      <a:ext cx="2157" cy="249"/>
                      <a:chOff x="1333" y="1976"/>
                      <a:chExt cx="2157" cy="249"/>
                    </a:xfrm>
                  </p:grpSpPr>
                  <p:sp>
                    <p:nvSpPr>
                      <p:cNvPr id="117" name="Line 12"/>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Freeform 13"/>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0" name="Arc 14"/>
                    <p:cNvSpPr>
                      <a:spLocks noChangeAspect="1"/>
                    </p:cNvSpPr>
                    <p:nvPr/>
                  </p:nvSpPr>
                  <p:spPr bwMode="auto">
                    <a:xfrm>
                      <a:off x="1773" y="1757"/>
                      <a:ext cx="136" cy="754"/>
                    </a:xfrm>
                    <a:custGeom>
                      <a:avLst/>
                      <a:gdLst>
                        <a:gd name="T0" fmla="*/ 128 w 21928"/>
                        <a:gd name="T1" fmla="*/ 754 h 43179"/>
                        <a:gd name="T2" fmla="*/ 136 w 21928"/>
                        <a:gd name="T3" fmla="*/ 0 h 43179"/>
                        <a:gd name="T4" fmla="*/ 134 w 21928"/>
                        <a:gd name="T5" fmla="*/ 377 h 43179"/>
                        <a:gd name="T6" fmla="*/ 0 60000 65536"/>
                        <a:gd name="T7" fmla="*/ 0 60000 65536"/>
                        <a:gd name="T8" fmla="*/ 0 60000 65536"/>
                        <a:gd name="T9" fmla="*/ 0 w 21928"/>
                        <a:gd name="T10" fmla="*/ 0 h 43179"/>
                        <a:gd name="T11" fmla="*/ 21928 w 21928"/>
                        <a:gd name="T12" fmla="*/ 43179 h 43179"/>
                      </a:gdLst>
                      <a:ahLst/>
                      <a:cxnLst>
                        <a:cxn ang="T6">
                          <a:pos x="T0" y="T1"/>
                        </a:cxn>
                        <a:cxn ang="T7">
                          <a:pos x="T2" y="T3"/>
                        </a:cxn>
                        <a:cxn ang="T8">
                          <a:pos x="T4" y="T5"/>
                        </a:cxn>
                      </a:cxnLst>
                      <a:rect l="T9" t="T10" r="T11" b="T12"/>
                      <a:pathLst>
                        <a:path w="21928" h="43179" fill="none" extrusionOk="0">
                          <a:moveTo>
                            <a:pt x="20638" y="43178"/>
                          </a:moveTo>
                          <a:cubicBezTo>
                            <a:pt x="9094" y="42663"/>
                            <a:pt x="0" y="33155"/>
                            <a:pt x="0" y="21600"/>
                          </a:cubicBezTo>
                          <a:cubicBezTo>
                            <a:pt x="0" y="9670"/>
                            <a:pt x="9670" y="0"/>
                            <a:pt x="21600" y="0"/>
                          </a:cubicBezTo>
                          <a:cubicBezTo>
                            <a:pt x="21709" y="-1"/>
                            <a:pt x="21818" y="0"/>
                            <a:pt x="21927" y="2"/>
                          </a:cubicBezTo>
                        </a:path>
                        <a:path w="21928" h="43179" stroke="0" extrusionOk="0">
                          <a:moveTo>
                            <a:pt x="20638" y="43178"/>
                          </a:moveTo>
                          <a:cubicBezTo>
                            <a:pt x="9094" y="42663"/>
                            <a:pt x="0" y="33155"/>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Arc 15"/>
                    <p:cNvSpPr>
                      <a:spLocks noChangeAspect="1"/>
                    </p:cNvSpPr>
                    <p:nvPr/>
                  </p:nvSpPr>
                  <p:spPr bwMode="auto">
                    <a:xfrm>
                      <a:off x="170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 name="Arc 16"/>
                    <p:cNvSpPr>
                      <a:spLocks noChangeAspect="1"/>
                    </p:cNvSpPr>
                    <p:nvPr/>
                  </p:nvSpPr>
                  <p:spPr bwMode="auto">
                    <a:xfrm>
                      <a:off x="155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 name="Line 17"/>
                    <p:cNvSpPr>
                      <a:spLocks noChangeAspect="1" noChangeShapeType="1"/>
                    </p:cNvSpPr>
                    <p:nvPr/>
                  </p:nvSpPr>
                  <p:spPr bwMode="auto">
                    <a:xfrm>
                      <a:off x="1695" y="1755"/>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8"/>
                    <p:cNvSpPr>
                      <a:spLocks noChangeAspect="1" noChangeShapeType="1"/>
                    </p:cNvSpPr>
                    <p:nvPr/>
                  </p:nvSpPr>
                  <p:spPr bwMode="auto">
                    <a:xfrm>
                      <a:off x="1686" y="252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9"/>
                    <p:cNvSpPr>
                      <a:spLocks noChangeAspect="1" noChangeShapeType="1"/>
                    </p:cNvSpPr>
                    <p:nvPr/>
                  </p:nvSpPr>
                  <p:spPr bwMode="auto">
                    <a:xfrm flipV="1">
                      <a:off x="1836" y="2511"/>
                      <a:ext cx="75"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0"/>
                    <p:cNvSpPr>
                      <a:spLocks noChangeAspect="1" noChangeShapeType="1"/>
                    </p:cNvSpPr>
                    <p:nvPr/>
                  </p:nvSpPr>
                  <p:spPr bwMode="auto">
                    <a:xfrm>
                      <a:off x="1842" y="1752"/>
                      <a:ext cx="63"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Freeform 21"/>
                    <p:cNvSpPr>
                      <a:spLocks noChangeAspect="1"/>
                    </p:cNvSpPr>
                    <p:nvPr/>
                  </p:nvSpPr>
                  <p:spPr bwMode="auto">
                    <a:xfrm>
                      <a:off x="1908" y="1758"/>
                      <a:ext cx="30" cy="15"/>
                    </a:xfrm>
                    <a:custGeom>
                      <a:avLst/>
                      <a:gdLst>
                        <a:gd name="T0" fmla="*/ 0 w 30"/>
                        <a:gd name="T1" fmla="*/ 0 h 15"/>
                        <a:gd name="T2" fmla="*/ 30 w 30"/>
                        <a:gd name="T3" fmla="*/ 15 h 15"/>
                        <a:gd name="T4" fmla="*/ 0 60000 65536"/>
                        <a:gd name="T5" fmla="*/ 0 60000 65536"/>
                        <a:gd name="T6" fmla="*/ 0 w 30"/>
                        <a:gd name="T7" fmla="*/ 0 h 15"/>
                        <a:gd name="T8" fmla="*/ 30 w 30"/>
                        <a:gd name="T9" fmla="*/ 15 h 15"/>
                      </a:gdLst>
                      <a:ahLst/>
                      <a:cxnLst>
                        <a:cxn ang="T4">
                          <a:pos x="T0" y="T1"/>
                        </a:cxn>
                        <a:cxn ang="T5">
                          <a:pos x="T2" y="T3"/>
                        </a:cxn>
                      </a:cxnLst>
                      <a:rect l="T6" t="T7" r="T8" b="T9"/>
                      <a:pathLst>
                        <a:path w="30" h="15">
                          <a:moveTo>
                            <a:pt x="0" y="0"/>
                          </a:moveTo>
                          <a:cubicBezTo>
                            <a:pt x="13" y="6"/>
                            <a:pt x="27" y="12"/>
                            <a:pt x="30" y="15"/>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2"/>
                    <p:cNvSpPr>
                      <a:spLocks noChangeAspect="1"/>
                    </p:cNvSpPr>
                    <p:nvPr/>
                  </p:nvSpPr>
                  <p:spPr bwMode="auto">
                    <a:xfrm>
                      <a:off x="1908" y="2501"/>
                      <a:ext cx="30" cy="10"/>
                    </a:xfrm>
                    <a:custGeom>
                      <a:avLst/>
                      <a:gdLst>
                        <a:gd name="T0" fmla="*/ 0 w 30"/>
                        <a:gd name="T1" fmla="*/ 10 h 10"/>
                        <a:gd name="T2" fmla="*/ 30 w 30"/>
                        <a:gd name="T3" fmla="*/ 1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0" y="10"/>
                          </a:moveTo>
                          <a:cubicBezTo>
                            <a:pt x="12" y="5"/>
                            <a:pt x="25" y="0"/>
                            <a:pt x="30" y="1"/>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Line 23"/>
                    <p:cNvSpPr>
                      <a:spLocks noChangeAspect="1" noChangeShapeType="1"/>
                    </p:cNvSpPr>
                    <p:nvPr/>
                  </p:nvSpPr>
                  <p:spPr bwMode="auto">
                    <a:xfrm flipH="1">
                      <a:off x="1617" y="1776"/>
                      <a:ext cx="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Arc 24"/>
                    <p:cNvSpPr>
                      <a:spLocks noChangeAspect="1"/>
                    </p:cNvSpPr>
                    <p:nvPr/>
                  </p:nvSpPr>
                  <p:spPr bwMode="auto">
                    <a:xfrm>
                      <a:off x="1499" y="1775"/>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 name="Arc 25"/>
                    <p:cNvSpPr>
                      <a:spLocks noChangeAspect="1"/>
                    </p:cNvSpPr>
                    <p:nvPr/>
                  </p:nvSpPr>
                  <p:spPr bwMode="auto">
                    <a:xfrm>
                      <a:off x="1259" y="1817"/>
                      <a:ext cx="136" cy="646"/>
                    </a:xfrm>
                    <a:custGeom>
                      <a:avLst/>
                      <a:gdLst>
                        <a:gd name="T0" fmla="*/ 128 w 21928"/>
                        <a:gd name="T1" fmla="*/ 646 h 43180"/>
                        <a:gd name="T2" fmla="*/ 136 w 21928"/>
                        <a:gd name="T3" fmla="*/ 0 h 43180"/>
                        <a:gd name="T4" fmla="*/ 134 w 21928"/>
                        <a:gd name="T5" fmla="*/ 32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Line 26"/>
                    <p:cNvSpPr>
                      <a:spLocks noChangeAspect="1" noChangeShapeType="1"/>
                    </p:cNvSpPr>
                    <p:nvPr/>
                  </p:nvSpPr>
                  <p:spPr bwMode="auto">
                    <a:xfrm flipV="1">
                      <a:off x="1398" y="1776"/>
                      <a:ext cx="21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27"/>
                    <p:cNvSpPr>
                      <a:spLocks noChangeAspect="1" noChangeShapeType="1"/>
                    </p:cNvSpPr>
                    <p:nvPr/>
                  </p:nvSpPr>
                  <p:spPr bwMode="auto">
                    <a:xfrm flipV="1">
                      <a:off x="1614" y="2511"/>
                      <a:ext cx="39"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28"/>
                    <p:cNvSpPr>
                      <a:spLocks noChangeAspect="1" noChangeShapeType="1"/>
                    </p:cNvSpPr>
                    <p:nvPr/>
                  </p:nvSpPr>
                  <p:spPr bwMode="auto">
                    <a:xfrm>
                      <a:off x="1380" y="2463"/>
                      <a:ext cx="23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29"/>
                    <p:cNvSpPr>
                      <a:spLocks noChangeAspect="1" noChangeShapeType="1"/>
                    </p:cNvSpPr>
                    <p:nvPr/>
                  </p:nvSpPr>
                  <p:spPr bwMode="auto">
                    <a:xfrm>
                      <a:off x="974" y="2136"/>
                      <a:ext cx="2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30"/>
                    <p:cNvSpPr>
                      <a:spLocks noChangeAspect="1" noChangeShapeType="1"/>
                    </p:cNvSpPr>
                    <p:nvPr/>
                  </p:nvSpPr>
                  <p:spPr bwMode="auto">
                    <a:xfrm>
                      <a:off x="4086" y="2131"/>
                      <a:ext cx="5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91" name="Picture 12" descr="https://image.freepik.com/free-icon/explosion_318-10178.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269" t="28015" r="6294" b="26695"/>
                  <a:stretch/>
                </p:blipFill>
                <p:spPr bwMode="auto">
                  <a:xfrm rot="212122">
                    <a:off x="9229706" y="3820707"/>
                    <a:ext cx="553031" cy="289762"/>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Straight Connector 91"/>
                  <p:cNvCxnSpPr/>
                  <p:nvPr/>
                </p:nvCxnSpPr>
                <p:spPr>
                  <a:xfrm rot="212122" flipH="1" flipV="1">
                    <a:off x="8909932" y="2968213"/>
                    <a:ext cx="492198" cy="752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3" name="Cloud 92"/>
                  <p:cNvSpPr/>
                  <p:nvPr/>
                </p:nvSpPr>
                <p:spPr>
                  <a:xfrm>
                    <a:off x="8322529" y="2679453"/>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8865505" y="2680849"/>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8667725" y="2824858"/>
                    <a:ext cx="395560" cy="16931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6550205" y="3491985"/>
                  <a:ext cx="809933" cy="725141"/>
                </a:xfrm>
                <a:prstGeom prst="rect">
                  <a:avLst/>
                </a:prstGeom>
                <a:no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882303" y="5381425"/>
                <a:ext cx="809933" cy="725141"/>
                <a:chOff x="6550205" y="3491985"/>
                <a:chExt cx="809933" cy="725141"/>
              </a:xfrm>
            </p:grpSpPr>
            <p:grpSp>
              <p:nvGrpSpPr>
                <p:cNvPr id="53" name="Group 52"/>
                <p:cNvGrpSpPr/>
                <p:nvPr/>
              </p:nvGrpSpPr>
              <p:grpSpPr>
                <a:xfrm>
                  <a:off x="6607178" y="3573141"/>
                  <a:ext cx="638794" cy="551074"/>
                  <a:chOff x="8322529" y="2679453"/>
                  <a:chExt cx="1666237" cy="1437428"/>
                </a:xfrm>
              </p:grpSpPr>
              <p:pic>
                <p:nvPicPr>
                  <p:cNvPr id="55" name="Picture 2" descr="http://www.clker.com/cliparts/a/4/1/d/1301963432622081819stick_figure%20(1)-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7607">
                    <a:off x="9585831" y="3712598"/>
                    <a:ext cx="402935" cy="40428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
                  <p:cNvGrpSpPr>
                    <a:grpSpLocks noChangeAspect="1"/>
                  </p:cNvGrpSpPr>
                  <p:nvPr/>
                </p:nvGrpSpPr>
                <p:grpSpPr bwMode="auto">
                  <a:xfrm rot="3727707">
                    <a:off x="9286856" y="3812954"/>
                    <a:ext cx="292800" cy="61022"/>
                    <a:chOff x="974" y="1752"/>
                    <a:chExt cx="3700" cy="774"/>
                  </a:xfrm>
                </p:grpSpPr>
                <p:sp>
                  <p:nvSpPr>
                    <p:cNvPr id="62" name="Arc 6"/>
                    <p:cNvSpPr>
                      <a:spLocks noChangeAspect="1"/>
                    </p:cNvSpPr>
                    <p:nvPr/>
                  </p:nvSpPr>
                  <p:spPr bwMode="auto">
                    <a:xfrm>
                      <a:off x="1790" y="1769"/>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3" name="Group 7"/>
                    <p:cNvGrpSpPr>
                      <a:grpSpLocks noChangeAspect="1"/>
                    </p:cNvGrpSpPr>
                    <p:nvPr/>
                  </p:nvGrpSpPr>
                  <p:grpSpPr bwMode="auto">
                    <a:xfrm>
                      <a:off x="1927" y="1772"/>
                      <a:ext cx="2157" cy="249"/>
                      <a:chOff x="1333" y="1976"/>
                      <a:chExt cx="2157" cy="249"/>
                    </a:xfrm>
                  </p:grpSpPr>
                  <p:sp>
                    <p:nvSpPr>
                      <p:cNvPr id="85" name="Line 8"/>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Freeform 9"/>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4" name="Oval 10"/>
                    <p:cNvSpPr>
                      <a:spLocks noChangeAspect="1" noChangeArrowheads="1"/>
                    </p:cNvSpPr>
                    <p:nvPr/>
                  </p:nvSpPr>
                  <p:spPr bwMode="auto">
                    <a:xfrm>
                      <a:off x="4055" y="2020"/>
                      <a:ext cx="56" cy="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5" name="Group 11"/>
                    <p:cNvGrpSpPr>
                      <a:grpSpLocks noChangeAspect="1"/>
                    </p:cNvGrpSpPr>
                    <p:nvPr/>
                  </p:nvGrpSpPr>
                  <p:grpSpPr bwMode="auto">
                    <a:xfrm flipV="1">
                      <a:off x="1924" y="2255"/>
                      <a:ext cx="2157" cy="249"/>
                      <a:chOff x="1333" y="1976"/>
                      <a:chExt cx="2157" cy="249"/>
                    </a:xfrm>
                  </p:grpSpPr>
                  <p:sp>
                    <p:nvSpPr>
                      <p:cNvPr id="83" name="Line 12"/>
                      <p:cNvSpPr>
                        <a:spLocks noChangeAspect="1" noChangeShapeType="1"/>
                      </p:cNvSpPr>
                      <p:nvPr/>
                    </p:nvSpPr>
                    <p:spPr bwMode="auto">
                      <a:xfrm>
                        <a:off x="1333" y="1976"/>
                        <a:ext cx="100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Freeform 13"/>
                      <p:cNvSpPr>
                        <a:spLocks noChangeAspect="1"/>
                      </p:cNvSpPr>
                      <p:nvPr/>
                    </p:nvSpPr>
                    <p:spPr bwMode="auto">
                      <a:xfrm>
                        <a:off x="2338" y="1976"/>
                        <a:ext cx="1152" cy="249"/>
                      </a:xfrm>
                      <a:custGeom>
                        <a:avLst/>
                        <a:gdLst>
                          <a:gd name="T0" fmla="*/ 0 w 1152"/>
                          <a:gd name="T1" fmla="*/ 0 h 249"/>
                          <a:gd name="T2" fmla="*/ 553 w 1152"/>
                          <a:gd name="T3" fmla="*/ 46 h 249"/>
                          <a:gd name="T4" fmla="*/ 1152 w 1152"/>
                          <a:gd name="T5" fmla="*/ 249 h 249"/>
                          <a:gd name="T6" fmla="*/ 0 60000 65536"/>
                          <a:gd name="T7" fmla="*/ 0 60000 65536"/>
                          <a:gd name="T8" fmla="*/ 0 60000 65536"/>
                          <a:gd name="T9" fmla="*/ 0 w 1152"/>
                          <a:gd name="T10" fmla="*/ 0 h 249"/>
                          <a:gd name="T11" fmla="*/ 1152 w 1152"/>
                          <a:gd name="T12" fmla="*/ 249 h 249"/>
                        </a:gdLst>
                        <a:ahLst/>
                        <a:cxnLst>
                          <a:cxn ang="T6">
                            <a:pos x="T0" y="T1"/>
                          </a:cxn>
                          <a:cxn ang="T7">
                            <a:pos x="T2" y="T3"/>
                          </a:cxn>
                          <a:cxn ang="T8">
                            <a:pos x="T4" y="T5"/>
                          </a:cxn>
                        </a:cxnLst>
                        <a:rect l="T9" t="T10" r="T11" b="T12"/>
                        <a:pathLst>
                          <a:path w="1152" h="249">
                            <a:moveTo>
                              <a:pt x="0" y="0"/>
                            </a:moveTo>
                            <a:cubicBezTo>
                              <a:pt x="180" y="2"/>
                              <a:pt x="361" y="4"/>
                              <a:pt x="553" y="46"/>
                            </a:cubicBezTo>
                            <a:cubicBezTo>
                              <a:pt x="745" y="88"/>
                              <a:pt x="948" y="168"/>
                              <a:pt x="1152" y="249"/>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 name="Arc 14"/>
                    <p:cNvSpPr>
                      <a:spLocks noChangeAspect="1"/>
                    </p:cNvSpPr>
                    <p:nvPr/>
                  </p:nvSpPr>
                  <p:spPr bwMode="auto">
                    <a:xfrm>
                      <a:off x="1773" y="1757"/>
                      <a:ext cx="136" cy="754"/>
                    </a:xfrm>
                    <a:custGeom>
                      <a:avLst/>
                      <a:gdLst>
                        <a:gd name="T0" fmla="*/ 128 w 21928"/>
                        <a:gd name="T1" fmla="*/ 754 h 43179"/>
                        <a:gd name="T2" fmla="*/ 136 w 21928"/>
                        <a:gd name="T3" fmla="*/ 0 h 43179"/>
                        <a:gd name="T4" fmla="*/ 134 w 21928"/>
                        <a:gd name="T5" fmla="*/ 377 h 43179"/>
                        <a:gd name="T6" fmla="*/ 0 60000 65536"/>
                        <a:gd name="T7" fmla="*/ 0 60000 65536"/>
                        <a:gd name="T8" fmla="*/ 0 60000 65536"/>
                        <a:gd name="T9" fmla="*/ 0 w 21928"/>
                        <a:gd name="T10" fmla="*/ 0 h 43179"/>
                        <a:gd name="T11" fmla="*/ 21928 w 21928"/>
                        <a:gd name="T12" fmla="*/ 43179 h 43179"/>
                      </a:gdLst>
                      <a:ahLst/>
                      <a:cxnLst>
                        <a:cxn ang="T6">
                          <a:pos x="T0" y="T1"/>
                        </a:cxn>
                        <a:cxn ang="T7">
                          <a:pos x="T2" y="T3"/>
                        </a:cxn>
                        <a:cxn ang="T8">
                          <a:pos x="T4" y="T5"/>
                        </a:cxn>
                      </a:cxnLst>
                      <a:rect l="T9" t="T10" r="T11" b="T12"/>
                      <a:pathLst>
                        <a:path w="21928" h="43179" fill="none" extrusionOk="0">
                          <a:moveTo>
                            <a:pt x="20638" y="43178"/>
                          </a:moveTo>
                          <a:cubicBezTo>
                            <a:pt x="9094" y="42663"/>
                            <a:pt x="0" y="33155"/>
                            <a:pt x="0" y="21600"/>
                          </a:cubicBezTo>
                          <a:cubicBezTo>
                            <a:pt x="0" y="9670"/>
                            <a:pt x="9670" y="0"/>
                            <a:pt x="21600" y="0"/>
                          </a:cubicBezTo>
                          <a:cubicBezTo>
                            <a:pt x="21709" y="-1"/>
                            <a:pt x="21818" y="0"/>
                            <a:pt x="21927" y="2"/>
                          </a:cubicBezTo>
                        </a:path>
                        <a:path w="21928" h="43179" stroke="0" extrusionOk="0">
                          <a:moveTo>
                            <a:pt x="20638" y="43178"/>
                          </a:moveTo>
                          <a:cubicBezTo>
                            <a:pt x="9094" y="42663"/>
                            <a:pt x="0" y="33155"/>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Arc 15"/>
                    <p:cNvSpPr>
                      <a:spLocks noChangeAspect="1"/>
                    </p:cNvSpPr>
                    <p:nvPr/>
                  </p:nvSpPr>
                  <p:spPr bwMode="auto">
                    <a:xfrm>
                      <a:off x="170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Arc 16"/>
                    <p:cNvSpPr>
                      <a:spLocks noChangeAspect="1"/>
                    </p:cNvSpPr>
                    <p:nvPr/>
                  </p:nvSpPr>
                  <p:spPr bwMode="auto">
                    <a:xfrm>
                      <a:off x="1556" y="1757"/>
                      <a:ext cx="136" cy="766"/>
                    </a:xfrm>
                    <a:custGeom>
                      <a:avLst/>
                      <a:gdLst>
                        <a:gd name="T0" fmla="*/ 128 w 21928"/>
                        <a:gd name="T1" fmla="*/ 766 h 43180"/>
                        <a:gd name="T2" fmla="*/ 136 w 21928"/>
                        <a:gd name="T3" fmla="*/ 0 h 43180"/>
                        <a:gd name="T4" fmla="*/ 134 w 21928"/>
                        <a:gd name="T5" fmla="*/ 38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Line 17"/>
                    <p:cNvSpPr>
                      <a:spLocks noChangeAspect="1" noChangeShapeType="1"/>
                    </p:cNvSpPr>
                    <p:nvPr/>
                  </p:nvSpPr>
                  <p:spPr bwMode="auto">
                    <a:xfrm>
                      <a:off x="1695" y="1755"/>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8"/>
                    <p:cNvSpPr>
                      <a:spLocks noChangeAspect="1" noChangeShapeType="1"/>
                    </p:cNvSpPr>
                    <p:nvPr/>
                  </p:nvSpPr>
                  <p:spPr bwMode="auto">
                    <a:xfrm>
                      <a:off x="1686" y="2526"/>
                      <a:ext cx="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9"/>
                    <p:cNvSpPr>
                      <a:spLocks noChangeAspect="1" noChangeShapeType="1"/>
                    </p:cNvSpPr>
                    <p:nvPr/>
                  </p:nvSpPr>
                  <p:spPr bwMode="auto">
                    <a:xfrm flipV="1">
                      <a:off x="1836" y="2511"/>
                      <a:ext cx="75" cy="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20"/>
                    <p:cNvSpPr>
                      <a:spLocks noChangeAspect="1" noChangeShapeType="1"/>
                    </p:cNvSpPr>
                    <p:nvPr/>
                  </p:nvSpPr>
                  <p:spPr bwMode="auto">
                    <a:xfrm>
                      <a:off x="1842" y="1752"/>
                      <a:ext cx="63"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Freeform 21"/>
                    <p:cNvSpPr>
                      <a:spLocks noChangeAspect="1"/>
                    </p:cNvSpPr>
                    <p:nvPr/>
                  </p:nvSpPr>
                  <p:spPr bwMode="auto">
                    <a:xfrm>
                      <a:off x="1908" y="1758"/>
                      <a:ext cx="30" cy="15"/>
                    </a:xfrm>
                    <a:custGeom>
                      <a:avLst/>
                      <a:gdLst>
                        <a:gd name="T0" fmla="*/ 0 w 30"/>
                        <a:gd name="T1" fmla="*/ 0 h 15"/>
                        <a:gd name="T2" fmla="*/ 30 w 30"/>
                        <a:gd name="T3" fmla="*/ 15 h 15"/>
                        <a:gd name="T4" fmla="*/ 0 60000 65536"/>
                        <a:gd name="T5" fmla="*/ 0 60000 65536"/>
                        <a:gd name="T6" fmla="*/ 0 w 30"/>
                        <a:gd name="T7" fmla="*/ 0 h 15"/>
                        <a:gd name="T8" fmla="*/ 30 w 30"/>
                        <a:gd name="T9" fmla="*/ 15 h 15"/>
                      </a:gdLst>
                      <a:ahLst/>
                      <a:cxnLst>
                        <a:cxn ang="T4">
                          <a:pos x="T0" y="T1"/>
                        </a:cxn>
                        <a:cxn ang="T5">
                          <a:pos x="T2" y="T3"/>
                        </a:cxn>
                      </a:cxnLst>
                      <a:rect l="T6" t="T7" r="T8" b="T9"/>
                      <a:pathLst>
                        <a:path w="30" h="15">
                          <a:moveTo>
                            <a:pt x="0" y="0"/>
                          </a:moveTo>
                          <a:cubicBezTo>
                            <a:pt x="13" y="6"/>
                            <a:pt x="27" y="12"/>
                            <a:pt x="30" y="15"/>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22"/>
                    <p:cNvSpPr>
                      <a:spLocks noChangeAspect="1"/>
                    </p:cNvSpPr>
                    <p:nvPr/>
                  </p:nvSpPr>
                  <p:spPr bwMode="auto">
                    <a:xfrm>
                      <a:off x="1908" y="2501"/>
                      <a:ext cx="30" cy="10"/>
                    </a:xfrm>
                    <a:custGeom>
                      <a:avLst/>
                      <a:gdLst>
                        <a:gd name="T0" fmla="*/ 0 w 30"/>
                        <a:gd name="T1" fmla="*/ 10 h 10"/>
                        <a:gd name="T2" fmla="*/ 30 w 30"/>
                        <a:gd name="T3" fmla="*/ 1 h 10"/>
                        <a:gd name="T4" fmla="*/ 0 60000 65536"/>
                        <a:gd name="T5" fmla="*/ 0 60000 65536"/>
                        <a:gd name="T6" fmla="*/ 0 w 30"/>
                        <a:gd name="T7" fmla="*/ 0 h 10"/>
                        <a:gd name="T8" fmla="*/ 30 w 30"/>
                        <a:gd name="T9" fmla="*/ 10 h 10"/>
                      </a:gdLst>
                      <a:ahLst/>
                      <a:cxnLst>
                        <a:cxn ang="T4">
                          <a:pos x="T0" y="T1"/>
                        </a:cxn>
                        <a:cxn ang="T5">
                          <a:pos x="T2" y="T3"/>
                        </a:cxn>
                      </a:cxnLst>
                      <a:rect l="T6" t="T7" r="T8" b="T9"/>
                      <a:pathLst>
                        <a:path w="30" h="10">
                          <a:moveTo>
                            <a:pt x="0" y="10"/>
                          </a:moveTo>
                          <a:cubicBezTo>
                            <a:pt x="12" y="5"/>
                            <a:pt x="25" y="0"/>
                            <a:pt x="30" y="1"/>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23"/>
                    <p:cNvSpPr>
                      <a:spLocks noChangeAspect="1" noChangeShapeType="1"/>
                    </p:cNvSpPr>
                    <p:nvPr/>
                  </p:nvSpPr>
                  <p:spPr bwMode="auto">
                    <a:xfrm flipH="1">
                      <a:off x="1617" y="1776"/>
                      <a:ext cx="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Arc 24"/>
                    <p:cNvSpPr>
                      <a:spLocks noChangeAspect="1"/>
                    </p:cNvSpPr>
                    <p:nvPr/>
                  </p:nvSpPr>
                  <p:spPr bwMode="auto">
                    <a:xfrm>
                      <a:off x="1499" y="1775"/>
                      <a:ext cx="136" cy="736"/>
                    </a:xfrm>
                    <a:custGeom>
                      <a:avLst/>
                      <a:gdLst>
                        <a:gd name="T0" fmla="*/ 128 w 21928"/>
                        <a:gd name="T1" fmla="*/ 736 h 43180"/>
                        <a:gd name="T2" fmla="*/ 136 w 21928"/>
                        <a:gd name="T3" fmla="*/ 0 h 43180"/>
                        <a:gd name="T4" fmla="*/ 134 w 21928"/>
                        <a:gd name="T5" fmla="*/ 368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Arc 25"/>
                    <p:cNvSpPr>
                      <a:spLocks noChangeAspect="1"/>
                    </p:cNvSpPr>
                    <p:nvPr/>
                  </p:nvSpPr>
                  <p:spPr bwMode="auto">
                    <a:xfrm>
                      <a:off x="1259" y="1817"/>
                      <a:ext cx="136" cy="646"/>
                    </a:xfrm>
                    <a:custGeom>
                      <a:avLst/>
                      <a:gdLst>
                        <a:gd name="T0" fmla="*/ 128 w 21928"/>
                        <a:gd name="T1" fmla="*/ 646 h 43180"/>
                        <a:gd name="T2" fmla="*/ 136 w 21928"/>
                        <a:gd name="T3" fmla="*/ 0 h 43180"/>
                        <a:gd name="T4" fmla="*/ 134 w 21928"/>
                        <a:gd name="T5" fmla="*/ 323 h 43180"/>
                        <a:gd name="T6" fmla="*/ 0 60000 65536"/>
                        <a:gd name="T7" fmla="*/ 0 60000 65536"/>
                        <a:gd name="T8" fmla="*/ 0 60000 65536"/>
                        <a:gd name="T9" fmla="*/ 0 w 21928"/>
                        <a:gd name="T10" fmla="*/ 0 h 43180"/>
                        <a:gd name="T11" fmla="*/ 21928 w 21928"/>
                        <a:gd name="T12" fmla="*/ 43180 h 43180"/>
                      </a:gdLst>
                      <a:ahLst/>
                      <a:cxnLst>
                        <a:cxn ang="T6">
                          <a:pos x="T0" y="T1"/>
                        </a:cxn>
                        <a:cxn ang="T7">
                          <a:pos x="T2" y="T3"/>
                        </a:cxn>
                        <a:cxn ang="T8">
                          <a:pos x="T4" y="T5"/>
                        </a:cxn>
                      </a:cxnLst>
                      <a:rect l="T9" t="T10" r="T11" b="T12"/>
                      <a:pathLst>
                        <a:path w="21928" h="43180" fill="none" extrusionOk="0">
                          <a:moveTo>
                            <a:pt x="20681" y="43180"/>
                          </a:moveTo>
                          <a:cubicBezTo>
                            <a:pt x="9120" y="42688"/>
                            <a:pt x="0" y="33172"/>
                            <a:pt x="0" y="21600"/>
                          </a:cubicBezTo>
                          <a:cubicBezTo>
                            <a:pt x="0" y="9670"/>
                            <a:pt x="9670" y="0"/>
                            <a:pt x="21600" y="0"/>
                          </a:cubicBezTo>
                          <a:cubicBezTo>
                            <a:pt x="21709" y="-1"/>
                            <a:pt x="21818" y="0"/>
                            <a:pt x="21927" y="2"/>
                          </a:cubicBezTo>
                        </a:path>
                        <a:path w="21928" h="43180" stroke="0" extrusionOk="0">
                          <a:moveTo>
                            <a:pt x="20681" y="43180"/>
                          </a:moveTo>
                          <a:cubicBezTo>
                            <a:pt x="9120" y="42688"/>
                            <a:pt x="0" y="33172"/>
                            <a:pt x="0" y="21600"/>
                          </a:cubicBezTo>
                          <a:cubicBezTo>
                            <a:pt x="0" y="9670"/>
                            <a:pt x="9670" y="0"/>
                            <a:pt x="21600" y="0"/>
                          </a:cubicBezTo>
                          <a:cubicBezTo>
                            <a:pt x="21709" y="-1"/>
                            <a:pt x="21818" y="0"/>
                            <a:pt x="21927" y="2"/>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Line 26"/>
                    <p:cNvSpPr>
                      <a:spLocks noChangeAspect="1" noChangeShapeType="1"/>
                    </p:cNvSpPr>
                    <p:nvPr/>
                  </p:nvSpPr>
                  <p:spPr bwMode="auto">
                    <a:xfrm flipV="1">
                      <a:off x="1398" y="1776"/>
                      <a:ext cx="21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27"/>
                    <p:cNvSpPr>
                      <a:spLocks noChangeAspect="1" noChangeShapeType="1"/>
                    </p:cNvSpPr>
                    <p:nvPr/>
                  </p:nvSpPr>
                  <p:spPr bwMode="auto">
                    <a:xfrm flipV="1">
                      <a:off x="1614" y="2511"/>
                      <a:ext cx="39"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28"/>
                    <p:cNvSpPr>
                      <a:spLocks noChangeAspect="1" noChangeShapeType="1"/>
                    </p:cNvSpPr>
                    <p:nvPr/>
                  </p:nvSpPr>
                  <p:spPr bwMode="auto">
                    <a:xfrm>
                      <a:off x="1380" y="2463"/>
                      <a:ext cx="23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29"/>
                    <p:cNvSpPr>
                      <a:spLocks noChangeAspect="1" noChangeShapeType="1"/>
                    </p:cNvSpPr>
                    <p:nvPr/>
                  </p:nvSpPr>
                  <p:spPr bwMode="auto">
                    <a:xfrm>
                      <a:off x="974" y="2136"/>
                      <a:ext cx="2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30"/>
                    <p:cNvSpPr>
                      <a:spLocks noChangeAspect="1" noChangeShapeType="1"/>
                    </p:cNvSpPr>
                    <p:nvPr/>
                  </p:nvSpPr>
                  <p:spPr bwMode="auto">
                    <a:xfrm>
                      <a:off x="4086" y="2131"/>
                      <a:ext cx="58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7" name="Picture 12" descr="https://image.freepik.com/free-icon/explosion_318-10178.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269" t="28015" r="6294" b="26695"/>
                  <a:stretch/>
                </p:blipFill>
                <p:spPr bwMode="auto">
                  <a:xfrm rot="212122">
                    <a:off x="9229706" y="3820707"/>
                    <a:ext cx="553031" cy="289762"/>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rot="212122" flipH="1" flipV="1">
                    <a:off x="8909932" y="2968213"/>
                    <a:ext cx="492198" cy="752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8322529" y="2679453"/>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8865505" y="2680849"/>
                    <a:ext cx="564677" cy="25336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8667725" y="2824858"/>
                    <a:ext cx="395560" cy="169316"/>
                  </a:xfrm>
                  <a:prstGeom prst="cloud">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6550205" y="3491985"/>
                  <a:ext cx="809933" cy="725141"/>
                </a:xfrm>
                <a:prstGeom prst="rect">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a:off x="8120237" y="3632968"/>
              <a:ext cx="2881873" cy="2779355"/>
              <a:chOff x="8500704" y="2545724"/>
              <a:chExt cx="3599969" cy="3471906"/>
            </a:xfrm>
          </p:grpSpPr>
          <p:pic>
            <p:nvPicPr>
              <p:cNvPr id="190" name="Picture 189"/>
              <p:cNvPicPr>
                <a:picLocks noChangeAspect="1"/>
              </p:cNvPicPr>
              <p:nvPr/>
            </p:nvPicPr>
            <p:blipFill>
              <a:blip r:embed="rId7"/>
              <a:stretch>
                <a:fillRect/>
              </a:stretch>
            </p:blipFill>
            <p:spPr>
              <a:xfrm>
                <a:off x="8500705" y="3189602"/>
                <a:ext cx="3589695" cy="2828028"/>
              </a:xfrm>
              <a:prstGeom prst="rect">
                <a:avLst/>
              </a:prstGeom>
              <a:ln>
                <a:solidFill>
                  <a:schemeClr val="accent1"/>
                </a:solidFill>
              </a:ln>
              <a:effectLst>
                <a:outerShdw blurRad="50800" dist="38100" dir="2700000" algn="tl" rotWithShape="0">
                  <a:prstClr val="black">
                    <a:alpha val="40000"/>
                  </a:prstClr>
                </a:outerShdw>
              </a:effectLst>
            </p:spPr>
          </p:pic>
          <p:sp>
            <p:nvSpPr>
              <p:cNvPr id="191" name="TextBox 190"/>
              <p:cNvSpPr txBox="1"/>
              <p:nvPr/>
            </p:nvSpPr>
            <p:spPr>
              <a:xfrm>
                <a:off x="8500704" y="2545724"/>
                <a:ext cx="3599969" cy="507831"/>
              </a:xfrm>
              <a:prstGeom prst="rect">
                <a:avLst/>
              </a:prstGeom>
              <a:noFill/>
            </p:spPr>
            <p:txBody>
              <a:bodyPr wrap="square" rtlCol="0">
                <a:spAutoFit/>
              </a:bodyPr>
              <a:lstStyle/>
              <a:p>
                <a:pPr algn="ctr"/>
                <a:r>
                  <a:rPr lang="en-US" sz="1350" b="1" dirty="0">
                    <a:cs typeface="Arial" panose="020B0604020202020204" pitchFamily="34" charset="0"/>
                  </a:rPr>
                  <a:t>Weapon System Performance </a:t>
                </a:r>
                <a:r>
                  <a:rPr lang="en-US" sz="1350" b="1" dirty="0" smtClean="0">
                    <a:cs typeface="Arial" panose="020B0604020202020204" pitchFamily="34" charset="0"/>
                  </a:rPr>
                  <a:t>Data to support design decision</a:t>
                </a:r>
                <a:endParaRPr lang="en-US" sz="1350" b="1" dirty="0">
                  <a:cs typeface="Arial" panose="020B0604020202020204" pitchFamily="34" charset="0"/>
                </a:endParaRPr>
              </a:p>
            </p:txBody>
          </p:sp>
        </p:grpSp>
        <p:grpSp>
          <p:nvGrpSpPr>
            <p:cNvPr id="192" name="Group 191"/>
            <p:cNvGrpSpPr/>
            <p:nvPr/>
          </p:nvGrpSpPr>
          <p:grpSpPr>
            <a:xfrm>
              <a:off x="6507501" y="4215409"/>
              <a:ext cx="1189910" cy="2131333"/>
              <a:chOff x="6822699" y="3171373"/>
              <a:chExt cx="1536636" cy="2752379"/>
            </a:xfrm>
          </p:grpSpPr>
          <p:sp>
            <p:nvSpPr>
              <p:cNvPr id="193" name="Right Arrow 192"/>
              <p:cNvSpPr/>
              <p:nvPr/>
            </p:nvSpPr>
            <p:spPr>
              <a:xfrm>
                <a:off x="6825426" y="3171373"/>
                <a:ext cx="1533909" cy="335280"/>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Results A</a:t>
                </a:r>
                <a:endParaRPr lang="en-US" sz="1200" dirty="0"/>
              </a:p>
            </p:txBody>
          </p:sp>
          <p:sp>
            <p:nvSpPr>
              <p:cNvPr id="194" name="Right Arrow 193"/>
              <p:cNvSpPr/>
              <p:nvPr/>
            </p:nvSpPr>
            <p:spPr>
              <a:xfrm>
                <a:off x="6822699" y="4011888"/>
                <a:ext cx="1536636" cy="3352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Results B</a:t>
                </a:r>
                <a:endParaRPr lang="en-US" sz="1200" dirty="0"/>
              </a:p>
            </p:txBody>
          </p:sp>
          <p:sp>
            <p:nvSpPr>
              <p:cNvPr id="195" name="Right Arrow 194"/>
              <p:cNvSpPr/>
              <p:nvPr/>
            </p:nvSpPr>
            <p:spPr>
              <a:xfrm>
                <a:off x="6828671" y="4776343"/>
                <a:ext cx="1530663" cy="33528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Results</a:t>
                </a:r>
                <a:r>
                  <a:rPr lang="en-US" sz="1200" dirty="0" smtClean="0"/>
                  <a:t> C</a:t>
                </a:r>
                <a:endParaRPr lang="en-US" sz="1200" dirty="0"/>
              </a:p>
            </p:txBody>
          </p:sp>
          <p:sp>
            <p:nvSpPr>
              <p:cNvPr id="196" name="Right Arrow 195"/>
              <p:cNvSpPr/>
              <p:nvPr/>
            </p:nvSpPr>
            <p:spPr>
              <a:xfrm>
                <a:off x="6829150" y="5588472"/>
                <a:ext cx="1530183" cy="33528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Results</a:t>
                </a:r>
                <a:r>
                  <a:rPr lang="en-US" sz="1200" dirty="0" smtClean="0">
                    <a:solidFill>
                      <a:schemeClr val="bg1"/>
                    </a:solidFill>
                  </a:rPr>
                  <a:t> D</a:t>
                </a:r>
                <a:endParaRPr lang="en-US" sz="1200" dirty="0">
                  <a:solidFill>
                    <a:schemeClr val="bg1"/>
                  </a:solidFill>
                </a:endParaRPr>
              </a:p>
            </p:txBody>
          </p:sp>
        </p:grpSp>
        <p:sp>
          <p:nvSpPr>
            <p:cNvPr id="197" name="Rounded Rectangle 196"/>
            <p:cNvSpPr/>
            <p:nvPr/>
          </p:nvSpPr>
          <p:spPr>
            <a:xfrm>
              <a:off x="8503780" y="4444873"/>
              <a:ext cx="419239" cy="189185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01841" y="3632968"/>
              <a:ext cx="11132598" cy="3025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0" name="Picture 1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5503" y="1363244"/>
            <a:ext cx="2622149" cy="1435649"/>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sp>
        <p:nvSpPr>
          <p:cNvPr id="201" name="TextBox 200"/>
          <p:cNvSpPr txBox="1"/>
          <p:nvPr/>
        </p:nvSpPr>
        <p:spPr>
          <a:xfrm>
            <a:off x="504545" y="3086157"/>
            <a:ext cx="11132598" cy="677108"/>
          </a:xfrm>
          <a:prstGeom prst="rect">
            <a:avLst/>
          </a:prstGeom>
          <a:noFill/>
        </p:spPr>
        <p:txBody>
          <a:bodyPr wrap="square" rtlCol="0">
            <a:spAutoFit/>
          </a:bodyPr>
          <a:lstStyle/>
          <a:p>
            <a:pPr algn="ctr"/>
            <a:r>
              <a:rPr lang="en-US" sz="2000" dirty="0"/>
              <a:t>Example</a:t>
            </a:r>
            <a:r>
              <a:rPr lang="en-US" dirty="0"/>
              <a:t>: Analyze the performance difference between 4 potential </a:t>
            </a:r>
            <a:r>
              <a:rPr lang="en-US" dirty="0" err="1"/>
              <a:t>fuze</a:t>
            </a:r>
            <a:r>
              <a:rPr lang="en-US" dirty="0"/>
              <a:t> types.</a:t>
            </a:r>
            <a:endParaRPr lang="en-US" sz="2400" dirty="0"/>
          </a:p>
          <a:p>
            <a:pPr algn="ctr"/>
            <a:endParaRPr lang="en-US" dirty="0"/>
          </a:p>
        </p:txBody>
      </p:sp>
      <p:pic>
        <p:nvPicPr>
          <p:cNvPr id="202" name="Picture 20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58062" y="1339188"/>
            <a:ext cx="1142983" cy="689758"/>
          </a:xfrm>
          <a:prstGeom prst="rect">
            <a:avLst/>
          </a:prstGeom>
          <a:ln>
            <a:solidFill>
              <a:schemeClr val="tx1"/>
            </a:solidFill>
          </a:ln>
        </p:spPr>
      </p:pic>
      <p:sp>
        <p:nvSpPr>
          <p:cNvPr id="4" name="TextBox 3"/>
          <p:cNvSpPr txBox="1"/>
          <p:nvPr/>
        </p:nvSpPr>
        <p:spPr>
          <a:xfrm>
            <a:off x="6266496" y="912953"/>
            <a:ext cx="5336177" cy="307777"/>
          </a:xfrm>
          <a:prstGeom prst="rect">
            <a:avLst/>
          </a:prstGeom>
          <a:noFill/>
        </p:spPr>
        <p:txBody>
          <a:bodyPr wrap="square" rtlCol="0">
            <a:spAutoFit/>
          </a:bodyPr>
          <a:lstStyle/>
          <a:p>
            <a:pPr algn="ctr"/>
            <a:r>
              <a:rPr lang="en-US" sz="1400" dirty="0" smtClean="0"/>
              <a:t>Generate statistical insights into system performance.</a:t>
            </a:r>
            <a:endParaRPr lang="en-US" sz="1400" dirty="0"/>
          </a:p>
        </p:txBody>
      </p:sp>
      <p:sp>
        <p:nvSpPr>
          <p:cNvPr id="5" name="Rectangle 4"/>
          <p:cNvSpPr/>
          <p:nvPr/>
        </p:nvSpPr>
        <p:spPr>
          <a:xfrm>
            <a:off x="6266496" y="1195307"/>
            <a:ext cx="5336177" cy="1776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10"/>
          <a:stretch>
            <a:fillRect/>
          </a:stretch>
        </p:blipFill>
        <p:spPr>
          <a:xfrm>
            <a:off x="6439277" y="1322242"/>
            <a:ext cx="925933" cy="758827"/>
          </a:xfrm>
          <a:prstGeom prst="rect">
            <a:avLst/>
          </a:prstGeom>
          <a:ln>
            <a:solidFill>
              <a:schemeClr val="tx1"/>
            </a:solidFill>
          </a:ln>
          <a:effectLst>
            <a:outerShdw blurRad="50800" dist="38100" dir="2700000" algn="tl" rotWithShape="0">
              <a:prstClr val="black">
                <a:alpha val="40000"/>
              </a:prstClr>
            </a:outerShdw>
          </a:effectLst>
        </p:spPr>
      </p:pic>
      <p:pic>
        <p:nvPicPr>
          <p:cNvPr id="207" name="Picture 20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76459" y="2144748"/>
            <a:ext cx="1106191" cy="68551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241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678" y="1012053"/>
            <a:ext cx="5033638" cy="5317725"/>
          </a:xfrm>
        </p:spPr>
        <p:txBody>
          <a:bodyPr/>
          <a:lstStyle/>
          <a:p>
            <a:pPr>
              <a:lnSpc>
                <a:spcPct val="90000"/>
              </a:lnSpc>
              <a:spcBef>
                <a:spcPts val="1000"/>
              </a:spcBef>
            </a:pPr>
            <a:r>
              <a:rPr lang="en-US" dirty="0" smtClean="0"/>
              <a:t>Hardware and Software in the Loop</a:t>
            </a:r>
            <a:endParaRPr lang="en-US" sz="1050" dirty="0"/>
          </a:p>
        </p:txBody>
      </p:sp>
      <p:sp>
        <p:nvSpPr>
          <p:cNvPr id="3" name="Title 2"/>
          <p:cNvSpPr>
            <a:spLocks noGrp="1"/>
          </p:cNvSpPr>
          <p:nvPr>
            <p:ph type="title"/>
          </p:nvPr>
        </p:nvSpPr>
        <p:spPr>
          <a:xfrm>
            <a:off x="2440682" y="274640"/>
            <a:ext cx="7644351" cy="506411"/>
          </a:xfrm>
        </p:spPr>
        <p:txBody>
          <a:bodyPr/>
          <a:lstStyle/>
          <a:p>
            <a:r>
              <a:rPr lang="en-US" dirty="0" smtClean="0"/>
              <a:t>Exercising Tactical Hardware</a:t>
            </a:r>
            <a:endParaRPr lang="en-US" sz="1600" dirty="0"/>
          </a:p>
        </p:txBody>
      </p:sp>
      <p:sp>
        <p:nvSpPr>
          <p:cNvPr id="4" name="TextBox 3"/>
          <p:cNvSpPr txBox="1"/>
          <p:nvPr/>
        </p:nvSpPr>
        <p:spPr>
          <a:xfrm>
            <a:off x="7098005" y="415835"/>
            <a:ext cx="4282724" cy="1323439"/>
          </a:xfrm>
          <a:prstGeom prst="rect">
            <a:avLst/>
          </a:prstGeom>
          <a:noFill/>
        </p:spPr>
        <p:txBody>
          <a:bodyPr wrap="square" rtlCol="0">
            <a:spAutoFit/>
          </a:bodyPr>
          <a:lstStyle/>
          <a:p>
            <a:pPr marL="285750" indent="-285750">
              <a:buFont typeface="Wingdings" panose="05000000000000000000" pitchFamily="2" charset="2"/>
              <a:buChar char="v"/>
            </a:pPr>
            <a:r>
              <a:rPr lang="en-US" sz="2000" dirty="0" smtClean="0"/>
              <a:t>Low cost per test run</a:t>
            </a:r>
          </a:p>
          <a:p>
            <a:pPr marL="285750" indent="-285750">
              <a:buFont typeface="Wingdings" panose="05000000000000000000" pitchFamily="2" charset="2"/>
              <a:buChar char="v"/>
            </a:pPr>
            <a:r>
              <a:rPr lang="en-US" sz="2000" dirty="0" smtClean="0"/>
              <a:t>Easily repeatable environment</a:t>
            </a:r>
          </a:p>
          <a:p>
            <a:pPr marL="285750" indent="-285750">
              <a:buFont typeface="Wingdings" panose="05000000000000000000" pitchFamily="2" charset="2"/>
              <a:buChar char="v"/>
            </a:pPr>
            <a:r>
              <a:rPr lang="en-US" sz="2000" dirty="0" smtClean="0"/>
              <a:t>Generate statistical insights</a:t>
            </a:r>
          </a:p>
          <a:p>
            <a:pPr marL="285750" indent="-285750">
              <a:buFont typeface="Wingdings" panose="05000000000000000000" pitchFamily="2" charset="2"/>
              <a:buChar char="v"/>
            </a:pPr>
            <a:r>
              <a:rPr lang="en-US" sz="2000" dirty="0" smtClean="0"/>
              <a:t>Play back simulation events</a:t>
            </a:r>
            <a:endParaRPr lang="en-US" sz="2000" dirty="0"/>
          </a:p>
        </p:txBody>
      </p:sp>
      <p:pic>
        <p:nvPicPr>
          <p:cNvPr id="5" name="Picture 4"/>
          <p:cNvPicPr>
            <a:picLocks noChangeAspect="1"/>
          </p:cNvPicPr>
          <p:nvPr/>
        </p:nvPicPr>
        <p:blipFill>
          <a:blip r:embed="rId2"/>
          <a:stretch>
            <a:fillRect/>
          </a:stretch>
        </p:blipFill>
        <p:spPr>
          <a:xfrm>
            <a:off x="558899" y="1546453"/>
            <a:ext cx="2653334" cy="1983071"/>
          </a:xfrm>
          <a:prstGeom prst="rect">
            <a:avLst/>
          </a:prstGeom>
          <a:ln>
            <a:solidFill>
              <a:schemeClr val="tx1"/>
            </a:solidFill>
            <a:prstDash val="dash"/>
          </a:ln>
        </p:spPr>
      </p:pic>
      <p:pic>
        <p:nvPicPr>
          <p:cNvPr id="6" name="Picture 5"/>
          <p:cNvPicPr>
            <a:picLocks noChangeAspect="1"/>
          </p:cNvPicPr>
          <p:nvPr/>
        </p:nvPicPr>
        <p:blipFill rotWithShape="1">
          <a:blip r:embed="rId3"/>
          <a:srcRect l="6252" t="12589" r="3883" b="11280"/>
          <a:stretch/>
        </p:blipFill>
        <p:spPr>
          <a:xfrm>
            <a:off x="1457702" y="5196839"/>
            <a:ext cx="982980" cy="388621"/>
          </a:xfrm>
          <a:prstGeom prst="rect">
            <a:avLst/>
          </a:prstGeom>
        </p:spPr>
      </p:pic>
      <p:cxnSp>
        <p:nvCxnSpPr>
          <p:cNvPr id="7" name="Straight Connector 6"/>
          <p:cNvCxnSpPr>
            <a:stCxn id="6" idx="0"/>
          </p:cNvCxnSpPr>
          <p:nvPr/>
        </p:nvCxnSpPr>
        <p:spPr>
          <a:xfrm flipH="1" flipV="1">
            <a:off x="544830" y="4846320"/>
            <a:ext cx="1404362" cy="35051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Straight Connector 7"/>
          <p:cNvCxnSpPr>
            <a:stCxn id="6" idx="0"/>
          </p:cNvCxnSpPr>
          <p:nvPr/>
        </p:nvCxnSpPr>
        <p:spPr>
          <a:xfrm flipV="1">
            <a:off x="1949192" y="4853940"/>
            <a:ext cx="1289308" cy="3428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28100" y="3463893"/>
            <a:ext cx="2797113" cy="1754326"/>
          </a:xfrm>
          <a:prstGeom prst="rect">
            <a:avLst/>
          </a:prstGeom>
          <a:noFill/>
        </p:spPr>
        <p:txBody>
          <a:bodyPr wrap="square" rtlCol="0">
            <a:spAutoFit/>
          </a:bodyPr>
          <a:lstStyle/>
          <a:p>
            <a:r>
              <a:rPr lang="en-US" dirty="0"/>
              <a:t>S</a:t>
            </a:r>
            <a:r>
              <a:rPr lang="en-US" dirty="0" smtClean="0"/>
              <a:t>cene generation</a:t>
            </a:r>
          </a:p>
          <a:p>
            <a:pPr marL="285750" indent="-285750">
              <a:buFont typeface="Arial" panose="020B0604020202020204" pitchFamily="34" charset="0"/>
              <a:buChar char="•"/>
            </a:pPr>
            <a:r>
              <a:rPr lang="en-US" dirty="0" smtClean="0"/>
              <a:t>Threat behavior</a:t>
            </a:r>
          </a:p>
          <a:p>
            <a:pPr marL="285750" indent="-285750">
              <a:buFont typeface="Arial" panose="020B0604020202020204" pitchFamily="34" charset="0"/>
              <a:buChar char="•"/>
            </a:pPr>
            <a:r>
              <a:rPr lang="en-US" dirty="0" smtClean="0"/>
              <a:t>Environment effects</a:t>
            </a:r>
          </a:p>
          <a:p>
            <a:pPr marL="285750" indent="-285750">
              <a:buFont typeface="Arial" panose="020B0604020202020204" pitchFamily="34" charset="0"/>
              <a:buChar char="•"/>
            </a:pPr>
            <a:r>
              <a:rPr lang="en-US" dirty="0" smtClean="0"/>
              <a:t>Sensor emulation</a:t>
            </a:r>
          </a:p>
          <a:p>
            <a:pPr marL="285750" indent="-285750">
              <a:buFont typeface="Arial" panose="020B0604020202020204" pitchFamily="34" charset="0"/>
              <a:buChar char="•"/>
            </a:pPr>
            <a:r>
              <a:rPr lang="en-US" dirty="0" smtClean="0"/>
              <a:t>Lethal mechanisms</a:t>
            </a:r>
          </a:p>
          <a:p>
            <a:endParaRPr lang="en-US" dirty="0"/>
          </a:p>
        </p:txBody>
      </p:sp>
      <p:cxnSp>
        <p:nvCxnSpPr>
          <p:cNvPr id="10" name="Elbow Connector 9"/>
          <p:cNvCxnSpPr/>
          <p:nvPr/>
        </p:nvCxnSpPr>
        <p:spPr>
          <a:xfrm>
            <a:off x="3179915" y="2569404"/>
            <a:ext cx="2189161" cy="24015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69076" y="2684014"/>
            <a:ext cx="1503680" cy="746707"/>
          </a:xfrm>
          <a:prstGeom prst="rect">
            <a:avLst/>
          </a:prstGeom>
          <a:gradFill flip="none" rotWithShape="1">
            <a:gsLst>
              <a:gs pos="0">
                <a:schemeClr val="accent6">
                  <a:lumMod val="50000"/>
                </a:schemeClr>
              </a:gs>
              <a:gs pos="50000">
                <a:schemeClr val="accent6">
                  <a:lumMod val="60000"/>
                  <a:lumOff val="40000"/>
                </a:schemeClr>
              </a:gs>
              <a:gs pos="100000">
                <a:schemeClr val="tx1"/>
              </a:gs>
            </a:gsLst>
            <a:lin ang="5400000" scaled="1"/>
            <a:tileRect/>
          </a:gra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Switch</a:t>
            </a:r>
            <a:endParaRPr lang="en-US" dirty="0"/>
          </a:p>
        </p:txBody>
      </p:sp>
      <p:sp>
        <p:nvSpPr>
          <p:cNvPr id="12" name="TextBox 11"/>
          <p:cNvSpPr txBox="1"/>
          <p:nvPr/>
        </p:nvSpPr>
        <p:spPr>
          <a:xfrm>
            <a:off x="4887137" y="1979116"/>
            <a:ext cx="2467559" cy="646331"/>
          </a:xfrm>
          <a:prstGeom prst="rect">
            <a:avLst/>
          </a:prstGeom>
          <a:noFill/>
        </p:spPr>
        <p:txBody>
          <a:bodyPr wrap="square" rtlCol="0">
            <a:spAutoFit/>
          </a:bodyPr>
          <a:lstStyle/>
          <a:p>
            <a:pPr algn="ctr"/>
            <a:r>
              <a:rPr lang="en-US" dirty="0" smtClean="0"/>
              <a:t>Close to real time network messaging</a:t>
            </a:r>
            <a:endParaRPr lang="en-US" dirty="0"/>
          </a:p>
        </p:txBody>
      </p:sp>
      <p:sp>
        <p:nvSpPr>
          <p:cNvPr id="13" name="Cube 12"/>
          <p:cNvSpPr/>
          <p:nvPr/>
        </p:nvSpPr>
        <p:spPr>
          <a:xfrm>
            <a:off x="9406072" y="2864146"/>
            <a:ext cx="2300245" cy="1549356"/>
          </a:xfrm>
          <a:prstGeom prst="cube">
            <a:avLst/>
          </a:prstGeom>
          <a:gradFill>
            <a:gsLst>
              <a:gs pos="0">
                <a:schemeClr val="accent1">
                  <a:lumMod val="50000"/>
                </a:schemeClr>
              </a:gs>
              <a:gs pos="50000">
                <a:schemeClr val="accent1">
                  <a:lumMod val="60000"/>
                  <a:lumOff val="40000"/>
                </a:schemeClr>
              </a:gs>
              <a:gs pos="100000">
                <a:schemeClr val="tx1"/>
              </a:gs>
            </a:gsLst>
            <a:lin ang="5400000" scaled="1"/>
          </a:gra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Tactical Weapon Control Hardware</a:t>
            </a:r>
            <a:endParaRPr lang="en-US" dirty="0"/>
          </a:p>
        </p:txBody>
      </p:sp>
      <p:cxnSp>
        <p:nvCxnSpPr>
          <p:cNvPr id="14" name="Elbow Connector 13"/>
          <p:cNvCxnSpPr/>
          <p:nvPr/>
        </p:nvCxnSpPr>
        <p:spPr>
          <a:xfrm>
            <a:off x="6891899" y="2855333"/>
            <a:ext cx="2460408" cy="828437"/>
          </a:xfrm>
          <a:prstGeom prst="bentConnector3">
            <a:avLst>
              <a:gd name="adj1" fmla="val 589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a:off x="6891899" y="3300724"/>
            <a:ext cx="2460410" cy="59128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48852" y="3451180"/>
            <a:ext cx="2897011" cy="369332"/>
          </a:xfrm>
          <a:prstGeom prst="rect">
            <a:avLst/>
          </a:prstGeom>
          <a:noFill/>
        </p:spPr>
        <p:txBody>
          <a:bodyPr wrap="square" rtlCol="0">
            <a:spAutoFit/>
          </a:bodyPr>
          <a:lstStyle/>
          <a:p>
            <a:pPr algn="ctr"/>
            <a:r>
              <a:rPr lang="en-US" dirty="0" smtClean="0"/>
              <a:t>Weapon Fire Message</a:t>
            </a:r>
            <a:endParaRPr lang="en-US" dirty="0"/>
          </a:p>
        </p:txBody>
      </p:sp>
      <p:pic>
        <p:nvPicPr>
          <p:cNvPr id="17" name="Picture 16"/>
          <p:cNvPicPr>
            <a:picLocks noChangeAspect="1"/>
          </p:cNvPicPr>
          <p:nvPr/>
        </p:nvPicPr>
        <p:blipFill>
          <a:blip r:embed="rId4"/>
          <a:stretch>
            <a:fillRect/>
          </a:stretch>
        </p:blipFill>
        <p:spPr>
          <a:xfrm>
            <a:off x="6107405" y="5075483"/>
            <a:ext cx="1981200" cy="1485900"/>
          </a:xfrm>
          <a:prstGeom prst="rect">
            <a:avLst/>
          </a:prstGeom>
          <a:ln>
            <a:solidFill>
              <a:schemeClr val="tx1"/>
            </a:solidFill>
            <a:prstDash val="dash"/>
          </a:ln>
        </p:spPr>
      </p:pic>
      <p:cxnSp>
        <p:nvCxnSpPr>
          <p:cNvPr id="18" name="Straight Connector 17"/>
          <p:cNvCxnSpPr>
            <a:stCxn id="6" idx="3"/>
          </p:cNvCxnSpPr>
          <p:nvPr/>
        </p:nvCxnSpPr>
        <p:spPr>
          <a:xfrm flipV="1">
            <a:off x="2440682" y="5070220"/>
            <a:ext cx="1171244" cy="32093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Straight Connector 18"/>
          <p:cNvCxnSpPr>
            <a:stCxn id="6" idx="3"/>
          </p:cNvCxnSpPr>
          <p:nvPr/>
        </p:nvCxnSpPr>
        <p:spPr>
          <a:xfrm>
            <a:off x="2440682" y="5391150"/>
            <a:ext cx="1171244" cy="116497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611926" y="5070220"/>
            <a:ext cx="249547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11926" y="6556120"/>
            <a:ext cx="249547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9807" y="2951452"/>
            <a:ext cx="2" cy="18824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203143" y="2977522"/>
            <a:ext cx="36358" cy="18563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01459" y="5070220"/>
            <a:ext cx="2850380" cy="1754326"/>
          </a:xfrm>
          <a:prstGeom prst="rect">
            <a:avLst/>
          </a:prstGeom>
          <a:noFill/>
        </p:spPr>
        <p:txBody>
          <a:bodyPr wrap="square" rtlCol="0">
            <a:spAutoFit/>
          </a:bodyPr>
          <a:lstStyle/>
          <a:p>
            <a:r>
              <a:rPr lang="en-US" dirty="0" smtClean="0"/>
              <a:t>End game effectiveness</a:t>
            </a:r>
          </a:p>
          <a:p>
            <a:pPr marL="285750" indent="-285750">
              <a:buFont typeface="Arial" panose="020B0604020202020204" pitchFamily="34" charset="0"/>
              <a:buChar char="•"/>
            </a:pPr>
            <a:r>
              <a:rPr lang="en-US" dirty="0" smtClean="0"/>
              <a:t>Weapon / Threat Interaction</a:t>
            </a:r>
          </a:p>
          <a:p>
            <a:pPr marL="285750" indent="-285750">
              <a:buFont typeface="Arial" panose="020B0604020202020204" pitchFamily="34" charset="0"/>
              <a:buChar char="•"/>
            </a:pPr>
            <a:r>
              <a:rPr lang="en-US" dirty="0" smtClean="0"/>
              <a:t>Weapon Lethality</a:t>
            </a:r>
          </a:p>
          <a:p>
            <a:pPr marL="285750" indent="-285750">
              <a:buFont typeface="Arial" panose="020B0604020202020204" pitchFamily="34" charset="0"/>
              <a:buChar char="•"/>
            </a:pPr>
            <a:r>
              <a:rPr lang="en-US" dirty="0" smtClean="0"/>
              <a:t>Collateral Damage</a:t>
            </a:r>
          </a:p>
          <a:p>
            <a:endParaRPr lang="en-US" dirty="0"/>
          </a:p>
        </p:txBody>
      </p:sp>
      <p:cxnSp>
        <p:nvCxnSpPr>
          <p:cNvPr id="25" name="Elbow Connector 24"/>
          <p:cNvCxnSpPr/>
          <p:nvPr/>
        </p:nvCxnSpPr>
        <p:spPr>
          <a:xfrm rot="10800000">
            <a:off x="3203143" y="3016854"/>
            <a:ext cx="2112168" cy="18669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8159636" y="5122815"/>
            <a:ext cx="1926313" cy="1391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Mission Outcome</a:t>
            </a:r>
            <a:endParaRPr lang="en-US" dirty="0"/>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024" y="5585460"/>
            <a:ext cx="1523822" cy="596202"/>
          </a:xfrm>
          <a:prstGeom prst="rect">
            <a:avLst/>
          </a:prstGeom>
        </p:spPr>
      </p:pic>
      <p:sp>
        <p:nvSpPr>
          <p:cNvPr id="28" name="Oval 27"/>
          <p:cNvSpPr/>
          <p:nvPr/>
        </p:nvSpPr>
        <p:spPr>
          <a:xfrm>
            <a:off x="10162195" y="4833854"/>
            <a:ext cx="1857375" cy="1832610"/>
          </a:xfrm>
          <a:prstGeom prst="ellipse">
            <a:avLst/>
          </a:prstGeom>
          <a:gradFill flip="none" rotWithShape="1">
            <a:gsLst>
              <a:gs pos="47000">
                <a:srgbClr val="00B050"/>
              </a:gs>
              <a:gs pos="50000">
                <a:schemeClr val="tx1">
                  <a:lumMod val="95000"/>
                  <a:lumOff val="5000"/>
                  <a:alpha val="93000"/>
                </a:schemeClr>
              </a:gs>
              <a:gs pos="53000">
                <a:srgbClr val="FF0000"/>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8971217">
            <a:off x="10158810" y="5177710"/>
            <a:ext cx="1488163" cy="461665"/>
          </a:xfrm>
          <a:prstGeom prst="rect">
            <a:avLst/>
          </a:prstGeom>
          <a:noFill/>
        </p:spPr>
        <p:txBody>
          <a:bodyPr wrap="square" rtlCol="0">
            <a:spAutoFit/>
          </a:bodyPr>
          <a:lstStyle/>
          <a:p>
            <a:r>
              <a:rPr lang="en-US" sz="2400" dirty="0" smtClean="0"/>
              <a:t>Success</a:t>
            </a:r>
            <a:endParaRPr lang="en-US" sz="2400" dirty="0"/>
          </a:p>
        </p:txBody>
      </p:sp>
      <p:sp>
        <p:nvSpPr>
          <p:cNvPr id="30" name="TextBox 29"/>
          <p:cNvSpPr txBox="1"/>
          <p:nvPr/>
        </p:nvSpPr>
        <p:spPr>
          <a:xfrm rot="7999440">
            <a:off x="10517543" y="5927480"/>
            <a:ext cx="1488163" cy="461665"/>
          </a:xfrm>
          <a:prstGeom prst="rect">
            <a:avLst/>
          </a:prstGeom>
          <a:noFill/>
        </p:spPr>
        <p:txBody>
          <a:bodyPr wrap="square" rtlCol="0">
            <a:spAutoFit/>
          </a:bodyPr>
          <a:lstStyle/>
          <a:p>
            <a:r>
              <a:rPr lang="en-US" sz="2400" dirty="0" smtClean="0"/>
              <a:t>Failure</a:t>
            </a:r>
            <a:endParaRPr lang="en-US" sz="2400" dirty="0"/>
          </a:p>
        </p:txBody>
      </p:sp>
    </p:spTree>
    <p:extLst>
      <p:ext uri="{BB962C8B-B14F-4D97-AF65-F5344CB8AC3E}">
        <p14:creationId xmlns:p14="http://schemas.microsoft.com/office/powerpoint/2010/main" val="380469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051" y="1033142"/>
            <a:ext cx="4912621" cy="5505338"/>
          </a:xfrm>
        </p:spPr>
        <p:txBody>
          <a:bodyPr/>
          <a:lstStyle/>
          <a:p>
            <a:r>
              <a:rPr lang="en-US" dirty="0"/>
              <a:t>Quickly able to react to analysis needs by maximizing model reuse.</a:t>
            </a:r>
          </a:p>
          <a:p>
            <a:endParaRPr lang="en-US" dirty="0"/>
          </a:p>
          <a:p>
            <a:r>
              <a:rPr lang="en-US" dirty="0"/>
              <a:t>Modularly compose simple or complex scenarios.</a:t>
            </a:r>
          </a:p>
          <a:p>
            <a:endParaRPr lang="en-US" dirty="0"/>
          </a:p>
          <a:p>
            <a:r>
              <a:rPr lang="en-US" dirty="0"/>
              <a:t>Flexible:</a:t>
            </a:r>
          </a:p>
          <a:p>
            <a:pPr lvl="1"/>
            <a:r>
              <a:rPr lang="en-US" sz="1400" dirty="0"/>
              <a:t>Work in a variety of operating modes: Single execution runs, large scale </a:t>
            </a:r>
            <a:r>
              <a:rPr lang="en-US" sz="1400" dirty="0" err="1"/>
              <a:t>monte-carlo</a:t>
            </a:r>
            <a:r>
              <a:rPr lang="en-US" sz="1400" dirty="0"/>
              <a:t> analysis on high performance machines, distributed simulation actor, hardware in the loop.</a:t>
            </a:r>
          </a:p>
          <a:p>
            <a:pPr marL="228600" lvl="1" indent="0">
              <a:buNone/>
            </a:pPr>
            <a:endParaRPr lang="en-US" dirty="0"/>
          </a:p>
          <a:p>
            <a:r>
              <a:rPr lang="en-US" dirty="0"/>
              <a:t>Cross Platform:</a:t>
            </a:r>
          </a:p>
          <a:p>
            <a:pPr lvl="1"/>
            <a:r>
              <a:rPr lang="en-US" sz="1400" dirty="0"/>
              <a:t>Build on any machine that has a GNU compatible compiler (Windows, Linux, Mac).</a:t>
            </a:r>
          </a:p>
          <a:p>
            <a:pPr lvl="1"/>
            <a:endParaRPr lang="en-US" dirty="0"/>
          </a:p>
          <a:p>
            <a:r>
              <a:rPr lang="en-US" dirty="0"/>
              <a:t>Fully Government Developed and Controlled</a:t>
            </a:r>
          </a:p>
          <a:p>
            <a:pPr lvl="1"/>
            <a:r>
              <a:rPr lang="en-US" sz="1400" dirty="0"/>
              <a:t>Developed at CCDC/AC Systems Analysis Division as a modular way to analyze weapon system performance.</a:t>
            </a:r>
          </a:p>
        </p:txBody>
      </p:sp>
      <p:sp>
        <p:nvSpPr>
          <p:cNvPr id="3" name="Title 2"/>
          <p:cNvSpPr>
            <a:spLocks noGrp="1"/>
          </p:cNvSpPr>
          <p:nvPr>
            <p:ph type="title"/>
          </p:nvPr>
        </p:nvSpPr>
        <p:spPr>
          <a:xfrm>
            <a:off x="2467155" y="274640"/>
            <a:ext cx="7617878" cy="506411"/>
          </a:xfrm>
        </p:spPr>
        <p:txBody>
          <a:bodyPr/>
          <a:lstStyle/>
          <a:p>
            <a:r>
              <a:rPr lang="en-US" dirty="0" err="1" smtClean="0"/>
              <a:t>PrISM</a:t>
            </a:r>
            <a:endParaRPr lang="en-US" sz="1600" dirty="0"/>
          </a:p>
        </p:txBody>
      </p:sp>
      <p:sp>
        <p:nvSpPr>
          <p:cNvPr id="4" name="TextBox 3"/>
          <p:cNvSpPr txBox="1"/>
          <p:nvPr/>
        </p:nvSpPr>
        <p:spPr>
          <a:xfrm>
            <a:off x="9704441" y="2274935"/>
            <a:ext cx="2327432"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Run PRISM scenarios on high performance cluster machines, workstations, or distributed.</a:t>
            </a:r>
            <a:endParaRPr lang="en-US" sz="1100" dirty="0"/>
          </a:p>
        </p:txBody>
      </p:sp>
      <p:sp>
        <p:nvSpPr>
          <p:cNvPr id="5" name="TextBox 4"/>
          <p:cNvSpPr txBox="1"/>
          <p:nvPr/>
        </p:nvSpPr>
        <p:spPr>
          <a:xfrm>
            <a:off x="9704440" y="809559"/>
            <a:ext cx="2495433" cy="1223412"/>
          </a:xfrm>
          <a:prstGeom prst="rect">
            <a:avLst/>
          </a:prstGeom>
          <a:noFill/>
        </p:spPr>
        <p:txBody>
          <a:bodyPr wrap="square" rtlCol="0">
            <a:spAutoFit/>
          </a:bodyPr>
          <a:lstStyle/>
          <a:p>
            <a:pPr marL="171450" indent="-171450">
              <a:buFont typeface="Arial" panose="020B0604020202020204" pitchFamily="34" charset="0"/>
              <a:buChar char="•"/>
            </a:pPr>
            <a:r>
              <a:rPr lang="en-US" sz="1050" dirty="0" smtClean="0"/>
              <a:t>Models representing different parts of a weapon system, threat systems, and the environment. Use SME developed models where available. Grow with the project by being able to replace lower fidelity for higher fidelity models.</a:t>
            </a:r>
            <a:endParaRPr lang="en-US" sz="1050" dirty="0"/>
          </a:p>
        </p:txBody>
      </p:sp>
      <p:sp>
        <p:nvSpPr>
          <p:cNvPr id="6" name="TextBox 5"/>
          <p:cNvSpPr txBox="1"/>
          <p:nvPr/>
        </p:nvSpPr>
        <p:spPr>
          <a:xfrm>
            <a:off x="9704440" y="3570368"/>
            <a:ext cx="2327433"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Generate statistics related to weapon system performance.</a:t>
            </a:r>
            <a:endParaRPr lang="en-US" sz="1100" dirty="0"/>
          </a:p>
        </p:txBody>
      </p:sp>
      <p:sp>
        <p:nvSpPr>
          <p:cNvPr id="7" name="TextBox 6"/>
          <p:cNvSpPr txBox="1"/>
          <p:nvPr/>
        </p:nvSpPr>
        <p:spPr>
          <a:xfrm>
            <a:off x="9704441" y="5191823"/>
            <a:ext cx="2304418"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Supply system performance data into a decision analysis framework in order to help decision makers intuitively optimal solutions.</a:t>
            </a:r>
            <a:endParaRPr lang="en-US" sz="1100" dirty="0"/>
          </a:p>
        </p:txBody>
      </p:sp>
      <p:grpSp>
        <p:nvGrpSpPr>
          <p:cNvPr id="8" name="Group 7"/>
          <p:cNvGrpSpPr/>
          <p:nvPr/>
        </p:nvGrpSpPr>
        <p:grpSpPr>
          <a:xfrm>
            <a:off x="5034505" y="647899"/>
            <a:ext cx="5343638" cy="6353024"/>
            <a:chOff x="4675945" y="437702"/>
            <a:chExt cx="5343638" cy="6353024"/>
          </a:xfrm>
        </p:grpSpPr>
        <p:grpSp>
          <p:nvGrpSpPr>
            <p:cNvPr id="9" name="Group 8"/>
            <p:cNvGrpSpPr/>
            <p:nvPr/>
          </p:nvGrpSpPr>
          <p:grpSpPr>
            <a:xfrm>
              <a:off x="4675945" y="2868217"/>
              <a:ext cx="4890782" cy="1399391"/>
              <a:chOff x="7097086" y="3870660"/>
              <a:chExt cx="4890782" cy="1399391"/>
            </a:xfrm>
          </p:grpSpPr>
          <p:sp>
            <p:nvSpPr>
              <p:cNvPr id="31" name="Rectangle 30"/>
              <p:cNvSpPr/>
              <p:nvPr/>
            </p:nvSpPr>
            <p:spPr>
              <a:xfrm>
                <a:off x="7406975" y="3926048"/>
                <a:ext cx="4271004" cy="1344003"/>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2"/>
              <a:stretch>
                <a:fillRect/>
              </a:stretch>
            </p:blipFill>
            <p:spPr>
              <a:xfrm>
                <a:off x="7603021" y="4124531"/>
                <a:ext cx="1939456" cy="1053962"/>
              </a:xfrm>
              <a:prstGeom prst="rect">
                <a:avLst/>
              </a:prstGeom>
              <a:ln>
                <a:solidFill>
                  <a:schemeClr val="accent1"/>
                </a:solidFill>
              </a:ln>
              <a:effectLst>
                <a:outerShdw blurRad="50800" dist="38100" dir="2700000" algn="tl" rotWithShape="0">
                  <a:prstClr val="black">
                    <a:alpha val="40000"/>
                  </a:prstClr>
                </a:outerShdw>
              </a:effectLst>
            </p:spPr>
          </p:pic>
          <p:pic>
            <p:nvPicPr>
              <p:cNvPr id="33" name="Picture 32"/>
              <p:cNvPicPr>
                <a:picLocks noChangeAspect="1"/>
              </p:cNvPicPr>
              <p:nvPr/>
            </p:nvPicPr>
            <p:blipFill>
              <a:blip r:embed="rId3"/>
              <a:stretch>
                <a:fillRect/>
              </a:stretch>
            </p:blipFill>
            <p:spPr>
              <a:xfrm>
                <a:off x="9647071" y="4124531"/>
                <a:ext cx="1848982" cy="1053962"/>
              </a:xfrm>
              <a:prstGeom prst="rect">
                <a:avLst/>
              </a:prstGeom>
              <a:ln>
                <a:solidFill>
                  <a:schemeClr val="accent1"/>
                </a:solidFill>
              </a:ln>
              <a:effectLst>
                <a:outerShdw blurRad="50800" dist="38100" dir="2700000" algn="tl" rotWithShape="0">
                  <a:prstClr val="black">
                    <a:alpha val="40000"/>
                  </a:prstClr>
                </a:outerShdw>
              </a:effectLst>
            </p:spPr>
          </p:pic>
          <p:sp>
            <p:nvSpPr>
              <p:cNvPr id="34" name="TextBox 33"/>
              <p:cNvSpPr txBox="1"/>
              <p:nvPr/>
            </p:nvSpPr>
            <p:spPr>
              <a:xfrm>
                <a:off x="7097086" y="3870660"/>
                <a:ext cx="4890782" cy="276999"/>
              </a:xfrm>
              <a:prstGeom prst="rect">
                <a:avLst/>
              </a:prstGeom>
              <a:noFill/>
            </p:spPr>
            <p:txBody>
              <a:bodyPr wrap="square" rtlCol="0">
                <a:spAutoFit/>
              </a:bodyPr>
              <a:lstStyle/>
              <a:p>
                <a:pPr algn="ctr"/>
                <a:r>
                  <a:rPr lang="en-US" sz="1200" dirty="0" smtClean="0"/>
                  <a:t>Weapon System Performance Data</a:t>
                </a:r>
                <a:endParaRPr lang="en-US" sz="1200" dirty="0"/>
              </a:p>
            </p:txBody>
          </p:sp>
        </p:grpSp>
        <p:sp>
          <p:nvSpPr>
            <p:cNvPr id="10" name="Down Arrow 9"/>
            <p:cNvSpPr/>
            <p:nvPr/>
          </p:nvSpPr>
          <p:spPr>
            <a:xfrm>
              <a:off x="6961814" y="4299447"/>
              <a:ext cx="360726" cy="308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961814" y="1842830"/>
              <a:ext cx="360726" cy="243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924424" y="437702"/>
              <a:ext cx="4421456" cy="1395602"/>
              <a:chOff x="7343774" y="732977"/>
              <a:chExt cx="4421456" cy="1395602"/>
            </a:xfrm>
          </p:grpSpPr>
          <p:grpSp>
            <p:nvGrpSpPr>
              <p:cNvPr id="20" name="Group 19"/>
              <p:cNvGrpSpPr/>
              <p:nvPr/>
            </p:nvGrpSpPr>
            <p:grpSpPr>
              <a:xfrm>
                <a:off x="7343774" y="781050"/>
                <a:ext cx="4410075" cy="1347529"/>
                <a:chOff x="7343774" y="781050"/>
                <a:chExt cx="4410075" cy="1347529"/>
              </a:xfrm>
            </p:grpSpPr>
            <p:sp>
              <p:nvSpPr>
                <p:cNvPr id="22" name="Rectangle 21"/>
                <p:cNvSpPr/>
                <p:nvPr/>
              </p:nvSpPr>
              <p:spPr>
                <a:xfrm>
                  <a:off x="7343774" y="781050"/>
                  <a:ext cx="4410075" cy="1347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24257" y="970914"/>
                  <a:ext cx="1029628" cy="494708"/>
                </a:xfrm>
                <a:prstGeom prst="rect">
                  <a:avLst/>
                </a:prstGeom>
                <a:solidFill>
                  <a:srgbClr val="EE1C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Movement </a:t>
                  </a:r>
                  <a:endParaRPr lang="en-US" sz="1400" dirty="0"/>
                </a:p>
              </p:txBody>
            </p:sp>
            <p:sp>
              <p:nvSpPr>
                <p:cNvPr id="24" name="Rectangle 23"/>
                <p:cNvSpPr/>
                <p:nvPr/>
              </p:nvSpPr>
              <p:spPr>
                <a:xfrm>
                  <a:off x="8492008" y="970915"/>
                  <a:ext cx="1029628" cy="494708"/>
                </a:xfrm>
                <a:prstGeom prst="rect">
                  <a:avLst/>
                </a:prstGeom>
                <a:solidFill>
                  <a:srgbClr val="F041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Fuzing</a:t>
                  </a:r>
                  <a:endParaRPr lang="en-US" sz="1600" dirty="0"/>
                </a:p>
              </p:txBody>
            </p:sp>
            <p:sp>
              <p:nvSpPr>
                <p:cNvPr id="25" name="Rectangle 24"/>
                <p:cNvSpPr/>
                <p:nvPr/>
              </p:nvSpPr>
              <p:spPr>
                <a:xfrm>
                  <a:off x="9559759" y="965838"/>
                  <a:ext cx="1029628" cy="497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Warheads</a:t>
                  </a:r>
                  <a:endParaRPr lang="en-US" sz="1400" dirty="0">
                    <a:solidFill>
                      <a:schemeClr val="tx1"/>
                    </a:solidFill>
                  </a:endParaRPr>
                </a:p>
              </p:txBody>
            </p:sp>
            <p:sp>
              <p:nvSpPr>
                <p:cNvPr id="26" name="Rectangle 25"/>
                <p:cNvSpPr/>
                <p:nvPr/>
              </p:nvSpPr>
              <p:spPr>
                <a:xfrm>
                  <a:off x="10627510" y="1533350"/>
                  <a:ext cx="1029628" cy="494399"/>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Environment</a:t>
                  </a:r>
                  <a:endParaRPr lang="en-US" sz="900" dirty="0"/>
                </a:p>
              </p:txBody>
            </p:sp>
            <p:sp>
              <p:nvSpPr>
                <p:cNvPr id="27" name="Rectangle 26"/>
                <p:cNvSpPr/>
                <p:nvPr/>
              </p:nvSpPr>
              <p:spPr>
                <a:xfrm>
                  <a:off x="7424257" y="1533646"/>
                  <a:ext cx="1029628" cy="494708"/>
                </a:xfrm>
                <a:prstGeom prst="rect">
                  <a:avLst/>
                </a:prstGeom>
                <a:solidFill>
                  <a:srgbClr val="F16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Threats</a:t>
                  </a:r>
                  <a:endParaRPr lang="en-US" sz="1600" dirty="0"/>
                </a:p>
              </p:txBody>
            </p:sp>
            <p:sp>
              <p:nvSpPr>
                <p:cNvPr id="28" name="Rectangle 27"/>
                <p:cNvSpPr/>
                <p:nvPr/>
              </p:nvSpPr>
              <p:spPr>
                <a:xfrm>
                  <a:off x="8492008" y="1533041"/>
                  <a:ext cx="1029628" cy="494708"/>
                </a:xfrm>
                <a:prstGeom prst="rect">
                  <a:avLst/>
                </a:prstGeom>
                <a:solidFill>
                  <a:srgbClr val="F8A1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Weapon System Algorithms</a:t>
                  </a:r>
                  <a:endParaRPr lang="en-US" sz="1050" dirty="0">
                    <a:solidFill>
                      <a:schemeClr val="bg1"/>
                    </a:solidFill>
                  </a:endParaRPr>
                </a:p>
              </p:txBody>
            </p:sp>
            <p:sp>
              <p:nvSpPr>
                <p:cNvPr id="29" name="Rectangle 28"/>
                <p:cNvSpPr/>
                <p:nvPr/>
              </p:nvSpPr>
              <p:spPr>
                <a:xfrm>
                  <a:off x="9559759" y="1533349"/>
                  <a:ext cx="1029628" cy="494708"/>
                </a:xfrm>
                <a:prstGeom prst="rect">
                  <a:avLst/>
                </a:prstGeom>
                <a:solidFill>
                  <a:srgbClr val="FFDD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Platforms</a:t>
                  </a:r>
                  <a:endParaRPr lang="en-US" sz="1400" dirty="0">
                    <a:solidFill>
                      <a:schemeClr val="tx1"/>
                    </a:solidFill>
                  </a:endParaRPr>
                </a:p>
              </p:txBody>
            </p:sp>
            <p:sp>
              <p:nvSpPr>
                <p:cNvPr id="30" name="Rectangle 29"/>
                <p:cNvSpPr/>
                <p:nvPr/>
              </p:nvSpPr>
              <p:spPr>
                <a:xfrm>
                  <a:off x="10631934" y="965837"/>
                  <a:ext cx="1029628" cy="495115"/>
                </a:xfrm>
                <a:prstGeom prst="rect">
                  <a:avLst/>
                </a:prstGeom>
                <a:solidFill>
                  <a:srgbClr val="6F6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Sensors</a:t>
                  </a:r>
                  <a:endParaRPr lang="en-US" sz="1600" dirty="0"/>
                </a:p>
              </p:txBody>
            </p:sp>
          </p:grpSp>
          <p:sp>
            <p:nvSpPr>
              <p:cNvPr id="21" name="TextBox 20"/>
              <p:cNvSpPr txBox="1"/>
              <p:nvPr/>
            </p:nvSpPr>
            <p:spPr>
              <a:xfrm>
                <a:off x="7343774" y="732977"/>
                <a:ext cx="4421456" cy="276999"/>
              </a:xfrm>
              <a:prstGeom prst="rect">
                <a:avLst/>
              </a:prstGeom>
              <a:noFill/>
            </p:spPr>
            <p:txBody>
              <a:bodyPr wrap="square" rtlCol="0">
                <a:spAutoFit/>
              </a:bodyPr>
              <a:lstStyle/>
              <a:p>
                <a:pPr algn="ctr"/>
                <a:r>
                  <a:rPr lang="en-US" sz="1200" dirty="0" smtClean="0"/>
                  <a:t>SME Developed System and Sub System Models</a:t>
                </a:r>
                <a:endParaRPr lang="en-US" sz="1200" dirty="0"/>
              </a:p>
            </p:txBody>
          </p:sp>
        </p:grpSp>
        <p:sp>
          <p:nvSpPr>
            <p:cNvPr id="13" name="Down Arrow 12"/>
            <p:cNvSpPr/>
            <p:nvPr/>
          </p:nvSpPr>
          <p:spPr>
            <a:xfrm>
              <a:off x="6961814" y="2605417"/>
              <a:ext cx="360726" cy="276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6501557" y="2064738"/>
              <a:ext cx="1281240" cy="540226"/>
            </a:xfrm>
            <a:prstGeom prst="rect">
              <a:avLst/>
            </a:prstGeom>
          </p:spPr>
        </p:pic>
        <p:grpSp>
          <p:nvGrpSpPr>
            <p:cNvPr id="15" name="Group 14"/>
            <p:cNvGrpSpPr/>
            <p:nvPr/>
          </p:nvGrpSpPr>
          <p:grpSpPr>
            <a:xfrm>
              <a:off x="5023957" y="4621228"/>
              <a:ext cx="4995626" cy="2169498"/>
              <a:chOff x="7340546" y="4937491"/>
              <a:chExt cx="4995626" cy="2169498"/>
            </a:xfrm>
          </p:grpSpPr>
          <p:sp>
            <p:nvSpPr>
              <p:cNvPr id="16" name="Rectangle 15"/>
              <p:cNvSpPr/>
              <p:nvPr/>
            </p:nvSpPr>
            <p:spPr>
              <a:xfrm>
                <a:off x="7340546" y="4948496"/>
                <a:ext cx="4271004" cy="174165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716325" y="4948496"/>
                <a:ext cx="3779012" cy="276999"/>
              </a:xfrm>
              <a:prstGeom prst="rect">
                <a:avLst/>
              </a:prstGeom>
              <a:noFill/>
            </p:spPr>
            <p:txBody>
              <a:bodyPr wrap="square" rtlCol="0">
                <a:spAutoFit/>
              </a:bodyPr>
              <a:lstStyle/>
              <a:p>
                <a:pPr algn="ctr"/>
                <a:r>
                  <a:rPr lang="en-US" sz="1200" dirty="0" smtClean="0"/>
                  <a:t>Aggregated Decision Analysis Views</a:t>
                </a:r>
                <a:endParaRPr lang="en-US" sz="1200" dirty="0"/>
              </a:p>
            </p:txBody>
          </p:sp>
          <p:pic>
            <p:nvPicPr>
              <p:cNvPr id="18" name="Picture 17"/>
              <p:cNvPicPr>
                <a:picLocks noChangeAspect="1"/>
              </p:cNvPicPr>
              <p:nvPr/>
            </p:nvPicPr>
            <p:blipFill>
              <a:blip r:embed="rId5"/>
              <a:stretch>
                <a:fillRect/>
              </a:stretch>
            </p:blipFill>
            <p:spPr>
              <a:xfrm>
                <a:off x="7542094" y="5225496"/>
                <a:ext cx="1995856" cy="1464650"/>
              </a:xfrm>
              <a:prstGeom prst="rect">
                <a:avLst/>
              </a:prstGeom>
            </p:spPr>
          </p:pic>
          <p:pic>
            <p:nvPicPr>
              <p:cNvPr id="19" name="Picture 18"/>
              <p:cNvPicPr>
                <a:picLocks noChangeAspect="1"/>
              </p:cNvPicPr>
              <p:nvPr/>
            </p:nvPicPr>
            <p:blipFill>
              <a:blip r:embed="rId6"/>
              <a:stretch>
                <a:fillRect/>
              </a:stretch>
            </p:blipFill>
            <p:spPr>
              <a:xfrm>
                <a:off x="9437174" y="4937491"/>
                <a:ext cx="2898998" cy="2169498"/>
              </a:xfrm>
              <a:prstGeom prst="rect">
                <a:avLst/>
              </a:prstGeom>
            </p:spPr>
          </p:pic>
        </p:grpSp>
      </p:grpSp>
    </p:spTree>
    <p:extLst>
      <p:ext uri="{BB962C8B-B14F-4D97-AF65-F5344CB8AC3E}">
        <p14:creationId xmlns:p14="http://schemas.microsoft.com/office/powerpoint/2010/main" val="409250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614" y="3124199"/>
            <a:ext cx="10792917" cy="2819399"/>
          </a:xfrm>
        </p:spPr>
        <p:txBody>
          <a:bodyPr/>
          <a:lstStyle/>
          <a:p>
            <a:pPr marL="0" indent="0" algn="ctr">
              <a:buNone/>
            </a:pPr>
            <a:r>
              <a:rPr lang="en-US" sz="4800" dirty="0" smtClean="0"/>
              <a:t>THANK YOU!</a:t>
            </a:r>
            <a:endParaRPr lang="en-US" sz="4800" dirty="0"/>
          </a:p>
        </p:txBody>
      </p:sp>
    </p:spTree>
    <p:extLst>
      <p:ext uri="{BB962C8B-B14F-4D97-AF65-F5344CB8AC3E}">
        <p14:creationId xmlns:p14="http://schemas.microsoft.com/office/powerpoint/2010/main" val="96775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ABSTRACT</a:t>
            </a:r>
            <a:endParaRPr lang="en-US" dirty="0"/>
          </a:p>
        </p:txBody>
      </p:sp>
      <p:sp>
        <p:nvSpPr>
          <p:cNvPr id="2" name="TextBox 1"/>
          <p:cNvSpPr txBox="1"/>
          <p:nvPr/>
        </p:nvSpPr>
        <p:spPr>
          <a:xfrm>
            <a:off x="381000" y="1504950"/>
            <a:ext cx="11372850" cy="3970318"/>
          </a:xfrm>
          <a:prstGeom prst="rect">
            <a:avLst/>
          </a:prstGeom>
          <a:noFill/>
        </p:spPr>
        <p:txBody>
          <a:bodyPr wrap="square" rtlCol="0">
            <a:spAutoFit/>
          </a:bodyPr>
          <a:lstStyle/>
          <a:p>
            <a:r>
              <a:rPr lang="en-US" dirty="0"/>
              <a:t>Informed enterprise and program decision making is central to DoD’s Digital Engineering’s purpose statement.  Decision analysis serves as a key mechanism to link the voice of the sponsor/end user with the voice of the engineer and the voice of the budgetary analyst in order to enable a closed loop requirements writing approach that is informed by rigorous assessments of a broad range of system-level alternatives across a thorough set of stakeholder value criteria to include life-cycle costs, schedule, performance, and long term viability. The decision analytics framework employed by the U.S. Army’s Combat Capabilities Development Command (CCDC) Armaments Center (AC) is underpinned by a state-of-the-art modeling and simulation framework called PRISM (Performance Related and Integrated Suite of Models) developed at CCDC-AC.  PRISM was designed in a way to allow performance estimates of a weapon system to evolve as more information and higher fidelity representations of those systems become available. PRISM provides the most up to date performance estimates into the decision analysis framework so that decision makers have the best information available when making complex strategic decisions. This briefing will unpack </a:t>
            </a:r>
            <a:r>
              <a:rPr lang="en-US" dirty="0" smtClean="0"/>
              <a:t>PRISM </a:t>
            </a:r>
            <a:r>
              <a:rPr lang="en-US" dirty="0"/>
              <a:t>and highlight the model design elements that make it the foundation of CCDC-AC’s weapon system architecture and design decision making </a:t>
            </a:r>
            <a:r>
              <a:rPr lang="en-US" dirty="0" smtClean="0"/>
              <a:t>process.</a:t>
            </a:r>
            <a:endParaRPr lang="en-US" dirty="0"/>
          </a:p>
        </p:txBody>
      </p:sp>
    </p:spTree>
    <p:extLst>
      <p:ext uri="{BB962C8B-B14F-4D97-AF65-F5344CB8AC3E}">
        <p14:creationId xmlns:p14="http://schemas.microsoft.com/office/powerpoint/2010/main" val="392982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Presentation Context</a:t>
            </a:r>
            <a:endParaRPr lang="en-US" dirty="0"/>
          </a:p>
        </p:txBody>
      </p:sp>
      <p:sp>
        <p:nvSpPr>
          <p:cNvPr id="26" name="TextBox 25">
            <a:extLst>
              <a:ext uri="{FF2B5EF4-FFF2-40B4-BE49-F238E27FC236}">
                <a16:creationId xmlns:a16="http://schemas.microsoft.com/office/drawing/2014/main" id="{54A67C3F-5CAB-4409-802F-D6E9A2801B3A}"/>
              </a:ext>
            </a:extLst>
          </p:cNvPr>
          <p:cNvSpPr txBox="1"/>
          <p:nvPr/>
        </p:nvSpPr>
        <p:spPr>
          <a:xfrm>
            <a:off x="151859" y="6533447"/>
            <a:ext cx="3672718" cy="223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r>
              <a:rPr lang="en-US" sz="600" dirty="0"/>
              <a:t>This material is used under a Creative Commons Attribution-</a:t>
            </a:r>
            <a:r>
              <a:rPr lang="en-US" sz="600" dirty="0" err="1"/>
              <a:t>NonCommercial</a:t>
            </a:r>
            <a:r>
              <a:rPr lang="en-US" sz="600" dirty="0"/>
              <a:t> </a:t>
            </a:r>
            <a:r>
              <a:rPr lang="en-US" sz="600" dirty="0" err="1"/>
              <a:t>ShareAlike</a:t>
            </a:r>
            <a:r>
              <a:rPr lang="en-US" sz="600" dirty="0"/>
              <a:t> 3.0 </a:t>
            </a:r>
            <a:r>
              <a:rPr lang="en-US" sz="600" dirty="0" err="1"/>
              <a:t>Unported</a:t>
            </a:r>
            <a:r>
              <a:rPr lang="en-US" sz="600" dirty="0"/>
              <a:t> License from The Trustees of the Stevens Institute of Technology.</a:t>
            </a:r>
          </a:p>
        </p:txBody>
      </p:sp>
      <p:sp>
        <p:nvSpPr>
          <p:cNvPr id="27" name="TextBox 26">
            <a:extLst>
              <a:ext uri="{FF2B5EF4-FFF2-40B4-BE49-F238E27FC236}">
                <a16:creationId xmlns:a16="http://schemas.microsoft.com/office/drawing/2014/main" id="{9BC8813A-5632-4E3C-920A-AA736074E8C1}"/>
              </a:ext>
            </a:extLst>
          </p:cNvPr>
          <p:cNvSpPr txBox="1"/>
          <p:nvPr/>
        </p:nvSpPr>
        <p:spPr>
          <a:xfrm>
            <a:off x="151859" y="6033313"/>
            <a:ext cx="4242163" cy="777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r>
              <a:rPr lang="en-US" sz="600" dirty="0"/>
              <a:t>System Life Cycle Process Models: Vee. (2015, December 1). </a:t>
            </a:r>
            <a:r>
              <a:rPr lang="en-US" sz="600" i="1" dirty="0" err="1"/>
              <a:t>SEBoK</a:t>
            </a:r>
            <a:r>
              <a:rPr lang="en-US" sz="600" i="1" dirty="0"/>
              <a:t>, </a:t>
            </a:r>
            <a:r>
              <a:rPr lang="en-US" sz="600" dirty="0"/>
              <a:t>. Retrieved 16:04, July 22, 2018 </a:t>
            </a:r>
            <a:r>
              <a:rPr lang="en-US" sz="600" dirty="0" smtClean="0"/>
              <a:t>from http://sebokwiki.org/w/index.php?title=System_Life_Cycle_Process_Models:_Vee&amp;oldid=51690 </a:t>
            </a:r>
            <a:r>
              <a:rPr lang="en-US" sz="600" dirty="0"/>
              <a:t> </a:t>
            </a:r>
            <a:r>
              <a:rPr lang="en-US" sz="600" dirty="0" smtClean="0"/>
              <a:t/>
            </a:r>
            <a:br>
              <a:rPr lang="en-US" sz="600" dirty="0" smtClean="0"/>
            </a:br>
            <a:endParaRPr lang="en-US" sz="600" dirty="0" smtClean="0"/>
          </a:p>
          <a:p>
            <a:r>
              <a:rPr lang="en-US" sz="600" dirty="0" smtClean="0">
                <a:solidFill>
                  <a:srgbClr val="252525"/>
                </a:solidFill>
                <a:latin typeface="Arial" panose="020B0604020202020204" pitchFamily="34" charset="0"/>
              </a:rPr>
              <a:t>System </a:t>
            </a:r>
            <a:r>
              <a:rPr lang="en-US" sz="600" dirty="0">
                <a:solidFill>
                  <a:srgbClr val="252525"/>
                </a:solidFill>
                <a:latin typeface="Arial" panose="020B0604020202020204" pitchFamily="34" charset="0"/>
              </a:rPr>
              <a:t>Integration. (2018, October 16). </a:t>
            </a:r>
            <a:r>
              <a:rPr lang="en-US" sz="600" i="1" dirty="0" err="1">
                <a:solidFill>
                  <a:srgbClr val="252525"/>
                </a:solidFill>
                <a:latin typeface="Arial" panose="020B0604020202020204" pitchFamily="34" charset="0"/>
              </a:rPr>
              <a:t>SEBoK</a:t>
            </a:r>
            <a:r>
              <a:rPr lang="en-US" sz="600" i="1" dirty="0">
                <a:solidFill>
                  <a:srgbClr val="252525"/>
                </a:solidFill>
                <a:latin typeface="Arial" panose="020B0604020202020204" pitchFamily="34" charset="0"/>
              </a:rPr>
              <a:t>, </a:t>
            </a:r>
            <a:r>
              <a:rPr lang="en-US" sz="600" dirty="0">
                <a:solidFill>
                  <a:srgbClr val="252525"/>
                </a:solidFill>
                <a:latin typeface="Arial" panose="020B0604020202020204" pitchFamily="34" charset="0"/>
              </a:rPr>
              <a:t>. Retrieved 13:23, October 20, 2018 </a:t>
            </a:r>
            <a:r>
              <a:rPr lang="en-US" sz="600" dirty="0" smtClean="0">
                <a:solidFill>
                  <a:srgbClr val="252525"/>
                </a:solidFill>
                <a:latin typeface="Arial" panose="020B0604020202020204" pitchFamily="34" charset="0"/>
              </a:rPr>
              <a:t>from https://www.sebokwiki.org/w/index.php?title=System_Integration&amp;oldid=54408</a:t>
            </a:r>
            <a:r>
              <a:rPr lang="en-US" sz="600" dirty="0">
                <a:solidFill>
                  <a:srgbClr val="252525"/>
                </a:solidFill>
                <a:latin typeface="Arial" panose="020B0604020202020204" pitchFamily="34" charset="0"/>
              </a:rPr>
              <a:t> </a:t>
            </a:r>
            <a:endParaRPr lang="en-US" sz="600" dirty="0"/>
          </a:p>
          <a:p>
            <a:endParaRPr lang="en-US" sz="600" dirty="0" smtClean="0"/>
          </a:p>
          <a:p>
            <a:r>
              <a:rPr lang="en-US" sz="600" dirty="0" smtClean="0"/>
              <a:t>  </a:t>
            </a:r>
            <a:endParaRPr lang="en-US" sz="600" dirty="0"/>
          </a:p>
          <a:p>
            <a:endParaRPr lang="en-US" sz="600" dirty="0"/>
          </a:p>
        </p:txBody>
      </p:sp>
      <p:pic>
        <p:nvPicPr>
          <p:cNvPr id="28" name="Picture 27">
            <a:extLst>
              <a:ext uri="{FF2B5EF4-FFF2-40B4-BE49-F238E27FC236}">
                <a16:creationId xmlns:a16="http://schemas.microsoft.com/office/drawing/2014/main" id="{4E2F2769-CF99-4A85-8301-CDDDE6C751A0}"/>
              </a:ext>
            </a:extLst>
          </p:cNvPr>
          <p:cNvPicPr>
            <a:picLocks noChangeAspect="1"/>
          </p:cNvPicPr>
          <p:nvPr/>
        </p:nvPicPr>
        <p:blipFill>
          <a:blip r:embed="rId2"/>
          <a:stretch>
            <a:fillRect/>
          </a:stretch>
        </p:blipFill>
        <p:spPr>
          <a:xfrm>
            <a:off x="295675" y="1631527"/>
            <a:ext cx="6146450" cy="3288816"/>
          </a:xfrm>
          <a:prstGeom prst="rect">
            <a:avLst/>
          </a:prstGeom>
        </p:spPr>
      </p:pic>
      <p:sp>
        <p:nvSpPr>
          <p:cNvPr id="36" name="Content Placeholder 1"/>
          <p:cNvSpPr>
            <a:spLocks noGrp="1"/>
          </p:cNvSpPr>
          <p:nvPr>
            <p:ph idx="4294967295"/>
          </p:nvPr>
        </p:nvSpPr>
        <p:spPr>
          <a:xfrm>
            <a:off x="151859" y="5190187"/>
            <a:ext cx="11848980" cy="809320"/>
          </a:xfrm>
          <a:prstGeom prst="rect">
            <a:avLst/>
          </a:prstGeom>
          <a:solidFill>
            <a:schemeClr val="bg1">
              <a:lumMod val="95000"/>
            </a:schemeClr>
          </a:solidFill>
        </p:spPr>
        <p:txBody>
          <a:bodyPr/>
          <a:lstStyle/>
          <a:p>
            <a:pPr algn="ctr"/>
            <a:r>
              <a:rPr lang="en-US" sz="2000" dirty="0" smtClean="0"/>
              <a:t>This presentation will showcase a unique modeling and simulation approach to support defense system architecture and design evaluation &amp; decision making. </a:t>
            </a:r>
            <a:endParaRPr lang="en-US" sz="2000" dirty="0"/>
          </a:p>
        </p:txBody>
      </p:sp>
      <p:sp>
        <p:nvSpPr>
          <p:cNvPr id="37" name="Oval 36"/>
          <p:cNvSpPr/>
          <p:nvPr/>
        </p:nvSpPr>
        <p:spPr>
          <a:xfrm>
            <a:off x="435430" y="1704696"/>
            <a:ext cx="2342605" cy="685235"/>
          </a:xfrm>
          <a:prstGeom prst="ellipse">
            <a:avLst/>
          </a:prstGeom>
          <a:noFill/>
          <a:ln w="38100">
            <a:solidFill>
              <a:srgbClr val="EE1C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grpSp>
        <p:nvGrpSpPr>
          <p:cNvPr id="38" name="Group 37"/>
          <p:cNvGrpSpPr/>
          <p:nvPr/>
        </p:nvGrpSpPr>
        <p:grpSpPr>
          <a:xfrm>
            <a:off x="7318830" y="1545549"/>
            <a:ext cx="4350407" cy="3553548"/>
            <a:chOff x="151376" y="1105672"/>
            <a:chExt cx="5991605" cy="4894129"/>
          </a:xfrm>
        </p:grpSpPr>
        <p:pic>
          <p:nvPicPr>
            <p:cNvPr id="39" name="Picture 38"/>
            <p:cNvPicPr>
              <a:picLocks noChangeAspect="1"/>
            </p:cNvPicPr>
            <p:nvPr/>
          </p:nvPicPr>
          <p:blipFill rotWithShape="1">
            <a:blip r:embed="rId3"/>
            <a:srcRect t="64580"/>
            <a:stretch/>
          </p:blipFill>
          <p:spPr>
            <a:xfrm>
              <a:off x="151376" y="4642591"/>
              <a:ext cx="5991605" cy="1357210"/>
            </a:xfrm>
            <a:prstGeom prst="rect">
              <a:avLst/>
            </a:prstGeom>
          </p:spPr>
        </p:pic>
        <p:grpSp>
          <p:nvGrpSpPr>
            <p:cNvPr id="40" name="Group 39"/>
            <p:cNvGrpSpPr/>
            <p:nvPr/>
          </p:nvGrpSpPr>
          <p:grpSpPr>
            <a:xfrm>
              <a:off x="266462" y="1105672"/>
              <a:ext cx="5487367" cy="3486743"/>
              <a:chOff x="266462" y="1105672"/>
              <a:chExt cx="5487367" cy="3486743"/>
            </a:xfrm>
          </p:grpSpPr>
          <p:sp>
            <p:nvSpPr>
              <p:cNvPr id="41" name="TextBox 40"/>
              <p:cNvSpPr txBox="1"/>
              <p:nvPr/>
            </p:nvSpPr>
            <p:spPr>
              <a:xfrm rot="16200000">
                <a:off x="-1126447" y="2818009"/>
                <a:ext cx="3167315" cy="381497"/>
              </a:xfrm>
              <a:prstGeom prst="rect">
                <a:avLst/>
              </a:prstGeom>
              <a:noFill/>
              <a:ln w="19050">
                <a:noFill/>
              </a:ln>
            </p:spPr>
            <p:txBody>
              <a:bodyPr wrap="square" rtlCol="0">
                <a:spAutoFit/>
              </a:bodyPr>
              <a:lstStyle/>
              <a:p>
                <a:pPr algn="ctr"/>
                <a:r>
                  <a:rPr lang="en-US" sz="1200" dirty="0" smtClean="0"/>
                  <a:t>Impacts and Costs</a:t>
                </a:r>
              </a:p>
            </p:txBody>
          </p:sp>
          <p:grpSp>
            <p:nvGrpSpPr>
              <p:cNvPr id="42" name="Group 41"/>
              <p:cNvGrpSpPr/>
              <p:nvPr/>
            </p:nvGrpSpPr>
            <p:grpSpPr>
              <a:xfrm>
                <a:off x="600610" y="1105672"/>
                <a:ext cx="5153219" cy="3318593"/>
                <a:chOff x="600610" y="1105672"/>
                <a:chExt cx="5153219" cy="3318593"/>
              </a:xfrm>
            </p:grpSpPr>
            <p:cxnSp>
              <p:nvCxnSpPr>
                <p:cNvPr id="43" name="Straight Arrow Connector 42"/>
                <p:cNvCxnSpPr/>
                <p:nvPr/>
              </p:nvCxnSpPr>
              <p:spPr>
                <a:xfrm flipV="1">
                  <a:off x="626488" y="1105672"/>
                  <a:ext cx="0" cy="331105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00610" y="4424265"/>
                  <a:ext cx="506694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90113" y="1319842"/>
                  <a:ext cx="4761781" cy="3079630"/>
                </a:xfrm>
                <a:custGeom>
                  <a:avLst/>
                  <a:gdLst>
                    <a:gd name="connsiteX0" fmla="*/ 0 w 4761781"/>
                    <a:gd name="connsiteY0" fmla="*/ 0 h 3079630"/>
                    <a:gd name="connsiteX1" fmla="*/ 284672 w 4761781"/>
                    <a:gd name="connsiteY1" fmla="*/ 1207698 h 3079630"/>
                    <a:gd name="connsiteX2" fmla="*/ 931653 w 4761781"/>
                    <a:gd name="connsiteY2" fmla="*/ 2225615 h 3079630"/>
                    <a:gd name="connsiteX3" fmla="*/ 2467155 w 4761781"/>
                    <a:gd name="connsiteY3" fmla="*/ 2855343 h 3079630"/>
                    <a:gd name="connsiteX4" fmla="*/ 3554083 w 4761781"/>
                    <a:gd name="connsiteY4" fmla="*/ 3036498 h 3079630"/>
                    <a:gd name="connsiteX5" fmla="*/ 4761781 w 4761781"/>
                    <a:gd name="connsiteY5" fmla="*/ 3079630 h 30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1781" h="3079630">
                      <a:moveTo>
                        <a:pt x="0" y="0"/>
                      </a:moveTo>
                      <a:cubicBezTo>
                        <a:pt x="64698" y="418381"/>
                        <a:pt x="129397" y="836762"/>
                        <a:pt x="284672" y="1207698"/>
                      </a:cubicBezTo>
                      <a:cubicBezTo>
                        <a:pt x="439947" y="1578634"/>
                        <a:pt x="567906" y="1951008"/>
                        <a:pt x="931653" y="2225615"/>
                      </a:cubicBezTo>
                      <a:cubicBezTo>
                        <a:pt x="1295400" y="2500222"/>
                        <a:pt x="2030083" y="2720196"/>
                        <a:pt x="2467155" y="2855343"/>
                      </a:cubicBezTo>
                      <a:cubicBezTo>
                        <a:pt x="2904227" y="2990490"/>
                        <a:pt x="3171645" y="2999117"/>
                        <a:pt x="3554083" y="3036498"/>
                      </a:cubicBezTo>
                      <a:cubicBezTo>
                        <a:pt x="3936521" y="3073879"/>
                        <a:pt x="4349151" y="3076754"/>
                        <a:pt x="4761781" y="3079630"/>
                      </a:cubicBezTo>
                    </a:path>
                  </a:pathLst>
                </a:custGeom>
                <a:ln w="38100">
                  <a:solidFill>
                    <a:schemeClr val="accent2"/>
                  </a:solidFill>
                </a:ln>
                <a:effectLst>
                  <a:glow rad="63500">
                    <a:schemeClr val="accent3">
                      <a:satMod val="175000"/>
                      <a:alpha val="40000"/>
                    </a:schemeClr>
                  </a:glow>
                </a:effectLst>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sz="1400"/>
                </a:p>
              </p:txBody>
            </p:sp>
            <p:sp>
              <p:nvSpPr>
                <p:cNvPr id="46" name="Freeform 45"/>
                <p:cNvSpPr/>
                <p:nvPr/>
              </p:nvSpPr>
              <p:spPr>
                <a:xfrm rot="21426169">
                  <a:off x="776377" y="1276715"/>
                  <a:ext cx="4710023" cy="3003928"/>
                </a:xfrm>
                <a:custGeom>
                  <a:avLst/>
                  <a:gdLst>
                    <a:gd name="connsiteX0" fmla="*/ 0 w 4710023"/>
                    <a:gd name="connsiteY0" fmla="*/ 2958861 h 3003928"/>
                    <a:gd name="connsiteX1" fmla="*/ 1613140 w 4710023"/>
                    <a:gd name="connsiteY1" fmla="*/ 2924355 h 3003928"/>
                    <a:gd name="connsiteX2" fmla="*/ 2415397 w 4710023"/>
                    <a:gd name="connsiteY2" fmla="*/ 2225615 h 3003928"/>
                    <a:gd name="connsiteX3" fmla="*/ 3433314 w 4710023"/>
                    <a:gd name="connsiteY3" fmla="*/ 707366 h 3003928"/>
                    <a:gd name="connsiteX4" fmla="*/ 4080295 w 4710023"/>
                    <a:gd name="connsiteY4" fmla="*/ 198408 h 3003928"/>
                    <a:gd name="connsiteX5" fmla="*/ 4710023 w 4710023"/>
                    <a:gd name="connsiteY5" fmla="*/ 0 h 300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023" h="3003928">
                      <a:moveTo>
                        <a:pt x="0" y="2958861"/>
                      </a:moveTo>
                      <a:cubicBezTo>
                        <a:pt x="605287" y="3002712"/>
                        <a:pt x="1210574" y="3046563"/>
                        <a:pt x="1613140" y="2924355"/>
                      </a:cubicBezTo>
                      <a:cubicBezTo>
                        <a:pt x="2015706" y="2802147"/>
                        <a:pt x="2112035" y="2595113"/>
                        <a:pt x="2415397" y="2225615"/>
                      </a:cubicBezTo>
                      <a:cubicBezTo>
                        <a:pt x="2718759" y="1856117"/>
                        <a:pt x="3155831" y="1045234"/>
                        <a:pt x="3433314" y="707366"/>
                      </a:cubicBezTo>
                      <a:cubicBezTo>
                        <a:pt x="3710797" y="369498"/>
                        <a:pt x="3867510" y="316302"/>
                        <a:pt x="4080295" y="198408"/>
                      </a:cubicBezTo>
                      <a:cubicBezTo>
                        <a:pt x="4293080" y="80514"/>
                        <a:pt x="4501551" y="40257"/>
                        <a:pt x="4710023" y="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TextBox 46"/>
                <p:cNvSpPr txBox="1"/>
                <p:nvPr/>
              </p:nvSpPr>
              <p:spPr>
                <a:xfrm>
                  <a:off x="821012" y="1407413"/>
                  <a:ext cx="1699802" cy="762994"/>
                </a:xfrm>
                <a:prstGeom prst="rect">
                  <a:avLst/>
                </a:prstGeom>
                <a:noFill/>
                <a:ln w="19050">
                  <a:noFill/>
                </a:ln>
              </p:spPr>
              <p:txBody>
                <a:bodyPr wrap="square" rtlCol="0">
                  <a:spAutoFit/>
                </a:bodyPr>
                <a:lstStyle/>
                <a:p>
                  <a:r>
                    <a:rPr lang="en-US" sz="1000" dirty="0" smtClean="0"/>
                    <a:t>Possibility to influence impacts and costs</a:t>
                  </a:r>
                </a:p>
              </p:txBody>
            </p:sp>
            <p:sp>
              <p:nvSpPr>
                <p:cNvPr id="48" name="TextBox 47"/>
                <p:cNvSpPr txBox="1"/>
                <p:nvPr/>
              </p:nvSpPr>
              <p:spPr>
                <a:xfrm>
                  <a:off x="4574874" y="1425099"/>
                  <a:ext cx="1178955" cy="762994"/>
                </a:xfrm>
                <a:prstGeom prst="rect">
                  <a:avLst/>
                </a:prstGeom>
                <a:noFill/>
                <a:ln w="19050">
                  <a:noFill/>
                </a:ln>
              </p:spPr>
              <p:txBody>
                <a:bodyPr wrap="square" rtlCol="0">
                  <a:spAutoFit/>
                </a:bodyPr>
                <a:lstStyle/>
                <a:p>
                  <a:r>
                    <a:rPr lang="en-US" sz="1000" dirty="0" smtClean="0"/>
                    <a:t>Cumulative impacts and costs</a:t>
                  </a:r>
                </a:p>
              </p:txBody>
            </p:sp>
          </p:grpSp>
        </p:grpSp>
      </p:grpSp>
      <p:sp>
        <p:nvSpPr>
          <p:cNvPr id="49" name="Oval 48"/>
          <p:cNvSpPr/>
          <p:nvPr/>
        </p:nvSpPr>
        <p:spPr>
          <a:xfrm>
            <a:off x="7318830" y="1193069"/>
            <a:ext cx="1790336" cy="3861644"/>
          </a:xfrm>
          <a:prstGeom prst="ellipse">
            <a:avLst/>
          </a:prstGeom>
          <a:noFill/>
          <a:ln w="38100">
            <a:solidFill>
              <a:srgbClr val="EE1C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Tree>
    <p:extLst>
      <p:ext uri="{BB962C8B-B14F-4D97-AF65-F5344CB8AC3E}">
        <p14:creationId xmlns:p14="http://schemas.microsoft.com/office/powerpoint/2010/main" val="62105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15396" y="274640"/>
            <a:ext cx="7814454" cy="506411"/>
          </a:xfrm>
        </p:spPr>
        <p:txBody>
          <a:bodyPr/>
          <a:lstStyle/>
          <a:p>
            <a:r>
              <a:rPr lang="en-US" dirty="0"/>
              <a:t>Decision making is central to DoD’s Digital Engineering’s purpose statement</a:t>
            </a:r>
          </a:p>
        </p:txBody>
      </p:sp>
      <p:pic>
        <p:nvPicPr>
          <p:cNvPr id="4" name="Picture 3"/>
          <p:cNvPicPr>
            <a:picLocks noChangeAspect="1"/>
          </p:cNvPicPr>
          <p:nvPr/>
        </p:nvPicPr>
        <p:blipFill>
          <a:blip r:embed="rId2"/>
          <a:stretch>
            <a:fillRect/>
          </a:stretch>
        </p:blipFill>
        <p:spPr>
          <a:xfrm>
            <a:off x="580574" y="1467554"/>
            <a:ext cx="3843331" cy="4756909"/>
          </a:xfrm>
          <a:prstGeom prst="rect">
            <a:avLst/>
          </a:prstGeom>
        </p:spPr>
      </p:pic>
      <p:graphicFrame>
        <p:nvGraphicFramePr>
          <p:cNvPr id="5" name="Diagram 4"/>
          <p:cNvGraphicFramePr/>
          <p:nvPr>
            <p:extLst>
              <p:ext uri="{D42A27DB-BD31-4B8C-83A1-F6EECF244321}">
                <p14:modId xmlns:p14="http://schemas.microsoft.com/office/powerpoint/2010/main" val="368541692"/>
              </p:ext>
            </p:extLst>
          </p:nvPr>
        </p:nvGraphicFramePr>
        <p:xfrm>
          <a:off x="4807111" y="1467554"/>
          <a:ext cx="6994228" cy="475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038227" y="1268885"/>
            <a:ext cx="6763111" cy="11473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smtClean="0"/>
          </a:p>
        </p:txBody>
      </p:sp>
    </p:spTree>
    <p:extLst>
      <p:ext uri="{BB962C8B-B14F-4D97-AF65-F5344CB8AC3E}">
        <p14:creationId xmlns:p14="http://schemas.microsoft.com/office/powerpoint/2010/main" val="338775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Thoughtfully structured analyses facilitate synthesis and aid decision making </a:t>
            </a:r>
          </a:p>
        </p:txBody>
      </p:sp>
      <p:pic>
        <p:nvPicPr>
          <p:cNvPr id="4" name="Picture 3"/>
          <p:cNvPicPr>
            <a:picLocks noChangeAspect="1"/>
          </p:cNvPicPr>
          <p:nvPr/>
        </p:nvPicPr>
        <p:blipFill rotWithShape="1">
          <a:blip r:embed="rId2"/>
          <a:srcRect b="1941"/>
          <a:stretch/>
        </p:blipFill>
        <p:spPr>
          <a:xfrm>
            <a:off x="2595966" y="1602273"/>
            <a:ext cx="6950990" cy="4520420"/>
          </a:xfrm>
          <a:prstGeom prst="rect">
            <a:avLst/>
          </a:prstGeom>
        </p:spPr>
      </p:pic>
    </p:spTree>
    <p:extLst>
      <p:ext uri="{BB962C8B-B14F-4D97-AF65-F5344CB8AC3E}">
        <p14:creationId xmlns:p14="http://schemas.microsoft.com/office/powerpoint/2010/main" val="65864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1189" y="364952"/>
            <a:ext cx="7383396" cy="506411"/>
          </a:xfrm>
        </p:spPr>
        <p:txBody>
          <a:bodyPr/>
          <a:lstStyle/>
          <a:p>
            <a:r>
              <a:rPr lang="en-US" dirty="0" smtClean="0"/>
              <a:t>US Army Armaments Center employs a </a:t>
            </a:r>
            <a:r>
              <a:rPr lang="en-US" dirty="0"/>
              <a:t>value-focused, data-driven, quantitatively-reasoned decision-making capability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7361" y="1454545"/>
            <a:ext cx="10189997" cy="4934813"/>
          </a:xfrm>
          <a:prstGeom prst="rect">
            <a:avLst/>
          </a:prstGeom>
        </p:spPr>
      </p:pic>
    </p:spTree>
    <p:extLst>
      <p:ext uri="{BB962C8B-B14F-4D97-AF65-F5344CB8AC3E}">
        <p14:creationId xmlns:p14="http://schemas.microsoft.com/office/powerpoint/2010/main" val="123023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1188" y="274640"/>
            <a:ext cx="7890509" cy="506411"/>
          </a:xfrm>
        </p:spPr>
        <p:txBody>
          <a:bodyPr/>
          <a:lstStyle/>
          <a:p>
            <a:r>
              <a:rPr lang="en-US" dirty="0" smtClean="0"/>
              <a:t>The decision making process rests on a foundation of well Structured </a:t>
            </a:r>
            <a:r>
              <a:rPr lang="en-US" dirty="0"/>
              <a:t>quantitative analysis</a:t>
            </a:r>
          </a:p>
        </p:txBody>
      </p:sp>
      <p:pic>
        <p:nvPicPr>
          <p:cNvPr id="4" name="Picture 3">
            <a:extLst>
              <a:ext uri="{FF2B5EF4-FFF2-40B4-BE49-F238E27FC236}">
                <a16:creationId xmlns:a16="http://schemas.microsoft.com/office/drawing/2014/main" id="{C5E4E7FD-5EB0-47D3-B4DE-CD7ABC551FD6}"/>
              </a:ext>
            </a:extLst>
          </p:cNvPr>
          <p:cNvPicPr>
            <a:picLocks noChangeAspect="1"/>
          </p:cNvPicPr>
          <p:nvPr/>
        </p:nvPicPr>
        <p:blipFill>
          <a:blip r:embed="rId2"/>
          <a:stretch>
            <a:fillRect/>
          </a:stretch>
        </p:blipFill>
        <p:spPr>
          <a:xfrm>
            <a:off x="5791197" y="1024683"/>
            <a:ext cx="6193784" cy="4651817"/>
          </a:xfrm>
          <a:prstGeom prst="rect">
            <a:avLst/>
          </a:prstGeom>
        </p:spPr>
      </p:pic>
      <p:sp>
        <p:nvSpPr>
          <p:cNvPr id="5" name="Text Placeholder 3">
            <a:extLst>
              <a:ext uri="{FF2B5EF4-FFF2-40B4-BE49-F238E27FC236}">
                <a16:creationId xmlns:a16="http://schemas.microsoft.com/office/drawing/2014/main" id="{EBBA4C84-C6EB-4D3A-B24A-312E5567DE47}"/>
              </a:ext>
            </a:extLst>
          </p:cNvPr>
          <p:cNvSpPr txBox="1">
            <a:spLocks/>
          </p:cNvSpPr>
          <p:nvPr/>
        </p:nvSpPr>
        <p:spPr>
          <a:xfrm>
            <a:off x="57653" y="1024683"/>
            <a:ext cx="5556338" cy="3710095"/>
          </a:xfrm>
          <a:prstGeom prst="rect">
            <a:avLst/>
          </a:prstGeom>
        </p:spPr>
        <p:txBody>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00000"/>
              </a:buClr>
            </a:pPr>
            <a:r>
              <a:rPr lang="en-US" sz="2000" u="sng" dirty="0" smtClean="0">
                <a:latin typeface="+mn-lt"/>
              </a:rPr>
              <a:t>An Assessment Flow Diagram </a:t>
            </a:r>
          </a:p>
          <a:p>
            <a:pPr marL="287338" lvl="1" indent="-287338">
              <a:buClr>
                <a:srgbClr val="C00000"/>
              </a:buClr>
              <a:buFont typeface="Wingdings" panose="05000000000000000000" pitchFamily="2" charset="2"/>
              <a:buChar char="§"/>
            </a:pPr>
            <a:r>
              <a:rPr lang="en-US" sz="2000" dirty="0" smtClean="0">
                <a:latin typeface="+mn-lt"/>
              </a:rPr>
              <a:t>links each fundamental objective (the thing(s) we care about – our goal(s))  </a:t>
            </a:r>
          </a:p>
          <a:p>
            <a:pPr marL="287338" lvl="1" indent="-287338">
              <a:buClr>
                <a:srgbClr val="C00000"/>
              </a:buClr>
              <a:buFont typeface="Wingdings" panose="05000000000000000000" pitchFamily="2" charset="2"/>
              <a:buChar char="§"/>
            </a:pPr>
            <a:r>
              <a:rPr lang="en-US" sz="2000" dirty="0" smtClean="0"/>
              <a:t>to concept fragments - the elements of the system-of-interest’s product structure (the things that we can control – our design decisions)</a:t>
            </a:r>
          </a:p>
          <a:p>
            <a:pPr marL="287338" lvl="1" indent="-287338">
              <a:buClr>
                <a:srgbClr val="C00000"/>
              </a:buClr>
              <a:buFont typeface="Wingdings" panose="05000000000000000000" pitchFamily="2" charset="2"/>
              <a:buChar char="§"/>
            </a:pPr>
            <a:r>
              <a:rPr lang="en-US" sz="2000" dirty="0" smtClean="0">
                <a:latin typeface="+mn-lt"/>
              </a:rPr>
              <a:t>through a set of intermediate </a:t>
            </a:r>
            <a:br>
              <a:rPr lang="en-US" sz="2000" dirty="0" smtClean="0">
                <a:latin typeface="+mn-lt"/>
              </a:rPr>
            </a:br>
            <a:r>
              <a:rPr lang="en-US" sz="2000" dirty="0" smtClean="0">
                <a:latin typeface="+mn-lt"/>
              </a:rPr>
              <a:t>relationships and the associated models. </a:t>
            </a:r>
          </a:p>
          <a:p>
            <a:endParaRPr lang="en-US" sz="2000" dirty="0">
              <a:latin typeface="+mn-lt"/>
            </a:endParaRPr>
          </a:p>
        </p:txBody>
      </p:sp>
      <p:sp>
        <p:nvSpPr>
          <p:cNvPr id="6" name="TextBox 5">
            <a:extLst>
              <a:ext uri="{FF2B5EF4-FFF2-40B4-BE49-F238E27FC236}">
                <a16:creationId xmlns:a16="http://schemas.microsoft.com/office/drawing/2014/main" id="{67C9D689-F47D-4885-98C9-1702EA272548}"/>
              </a:ext>
            </a:extLst>
          </p:cNvPr>
          <p:cNvSpPr txBox="1"/>
          <p:nvPr/>
        </p:nvSpPr>
        <p:spPr>
          <a:xfrm>
            <a:off x="57653" y="4105356"/>
            <a:ext cx="5882911" cy="2185214"/>
          </a:xfrm>
          <a:prstGeom prst="rect">
            <a:avLst/>
          </a:prstGeom>
          <a:noFill/>
        </p:spPr>
        <p:txBody>
          <a:bodyPr wrap="square" rtlCol="0">
            <a:spAutoFit/>
          </a:bodyPr>
          <a:lstStyle/>
          <a:p>
            <a:pPr>
              <a:buClr>
                <a:srgbClr val="C00000"/>
              </a:buClr>
            </a:pPr>
            <a:endParaRPr lang="en-US" sz="1400" dirty="0">
              <a:latin typeface="Helvetica" panose="020B0604020202020204" pitchFamily="34" charset="0"/>
              <a:cs typeface="Helvetica" panose="020B0604020202020204" pitchFamily="34" charset="0"/>
            </a:endParaRPr>
          </a:p>
          <a:p>
            <a:pPr lvl="2">
              <a:buClr>
                <a:srgbClr val="C00000"/>
              </a:buClr>
            </a:pPr>
            <a:r>
              <a:rPr lang="en-US" sz="1200" dirty="0">
                <a:latin typeface="Helvetica" panose="020B0604020202020204" pitchFamily="34" charset="0"/>
                <a:cs typeface="Helvetica" panose="020B0604020202020204" pitchFamily="34" charset="0"/>
              </a:rPr>
              <a:t>Decision nodes are represented by boxes</a:t>
            </a:r>
            <a:br>
              <a:rPr lang="en-US"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a:p>
            <a:pPr lvl="2">
              <a:buClr>
                <a:srgbClr val="C00000"/>
              </a:buClr>
            </a:pPr>
            <a:r>
              <a:rPr lang="en-US" sz="1200" dirty="0">
                <a:latin typeface="Helvetica" panose="020B0604020202020204" pitchFamily="34" charset="0"/>
                <a:cs typeface="Helvetica" panose="020B0604020202020204" pitchFamily="34" charset="0"/>
              </a:rPr>
              <a:t>Assumptions represented by triangles</a:t>
            </a:r>
            <a:br>
              <a:rPr lang="en-US"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a:p>
            <a:pPr lvl="2">
              <a:buClr>
                <a:srgbClr val="C00000"/>
              </a:buClr>
            </a:pPr>
            <a:r>
              <a:rPr lang="en-US" sz="1200" dirty="0">
                <a:latin typeface="Helvetica" panose="020B0604020202020204" pitchFamily="34" charset="0"/>
                <a:cs typeface="Helvetica" panose="020B0604020202020204" pitchFamily="34" charset="0"/>
              </a:rPr>
              <a:t>Models represented by circles</a:t>
            </a:r>
            <a:br>
              <a:rPr lang="en-US"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a:p>
            <a:pPr lvl="2">
              <a:buClr>
                <a:srgbClr val="C00000"/>
              </a:buClr>
            </a:pPr>
            <a:r>
              <a:rPr lang="en-US" sz="1200" dirty="0">
                <a:latin typeface="Helvetica" panose="020B0604020202020204" pitchFamily="34" charset="0"/>
                <a:cs typeface="Helvetica" panose="020B0604020202020204" pitchFamily="34" charset="0"/>
              </a:rPr>
              <a:t>Arrows between node pairs indicate influences</a:t>
            </a:r>
            <a:br>
              <a:rPr lang="en-US"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a:p>
            <a:pPr lvl="2">
              <a:buClr>
                <a:srgbClr val="C00000"/>
              </a:buClr>
            </a:pPr>
            <a:r>
              <a:rPr lang="en-US" sz="1200" dirty="0">
                <a:latin typeface="Helvetica" panose="020B0604020202020204" pitchFamily="34" charset="0"/>
                <a:cs typeface="Helvetica" panose="020B0604020202020204" pitchFamily="34" charset="0"/>
              </a:rPr>
              <a:t>Text next to arrows describe data flowing on influence arrow</a:t>
            </a:r>
            <a:br>
              <a:rPr lang="en-US" sz="1200" dirty="0">
                <a:latin typeface="Helvetica" panose="020B0604020202020204" pitchFamily="34"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3" name="TextBox 2"/>
          <p:cNvSpPr txBox="1"/>
          <p:nvPr/>
        </p:nvSpPr>
        <p:spPr>
          <a:xfrm>
            <a:off x="5791197" y="5677782"/>
            <a:ext cx="6193784" cy="116955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1400" dirty="0" smtClean="0">
                <a:latin typeface="Helvetica" panose="020B0604020202020204" pitchFamily="34" charset="0"/>
                <a:cs typeface="Helvetica" panose="020B0604020202020204" pitchFamily="34" charset="0"/>
              </a:rPr>
              <a:t>Facilitates </a:t>
            </a:r>
            <a:r>
              <a:rPr lang="en-US" sz="1400" dirty="0">
                <a:latin typeface="Helvetica" panose="020B0604020202020204" pitchFamily="34" charset="0"/>
                <a:cs typeface="Helvetica" panose="020B0604020202020204" pitchFamily="34" charset="0"/>
              </a:rPr>
              <a:t>cross-discipline communication</a:t>
            </a:r>
          </a:p>
          <a:p>
            <a:pPr marL="285750" indent="-285750">
              <a:buClr>
                <a:srgbClr val="C00000"/>
              </a:buClr>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Clarifies cause &amp; effect relationships</a:t>
            </a:r>
          </a:p>
          <a:p>
            <a:pPr marL="285750" indent="-285750">
              <a:buClr>
                <a:srgbClr val="C00000"/>
              </a:buClr>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Reveals complexity of interrelationships between design variables </a:t>
            </a:r>
          </a:p>
          <a:p>
            <a:pPr marL="285750" indent="-285750">
              <a:buClr>
                <a:srgbClr val="C00000"/>
              </a:buClr>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Structures quantitative modeling</a:t>
            </a:r>
          </a:p>
          <a:p>
            <a:endParaRPr lang="en-US" sz="1400" dirty="0"/>
          </a:p>
        </p:txBody>
      </p:sp>
      <p:sp>
        <p:nvSpPr>
          <p:cNvPr id="9" name="Rectangle 8">
            <a:extLst>
              <a:ext uri="{FF2B5EF4-FFF2-40B4-BE49-F238E27FC236}">
                <a16:creationId xmlns:a16="http://schemas.microsoft.com/office/drawing/2014/main" id="{73DE89C5-0AC5-4C0E-8826-524416A32CDD}"/>
              </a:ext>
            </a:extLst>
          </p:cNvPr>
          <p:cNvSpPr/>
          <p:nvPr/>
        </p:nvSpPr>
        <p:spPr>
          <a:xfrm>
            <a:off x="551555" y="4415419"/>
            <a:ext cx="139414" cy="139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461F1A2-ECA0-45E4-997A-B75B66476168}"/>
              </a:ext>
            </a:extLst>
          </p:cNvPr>
          <p:cNvSpPr/>
          <p:nvPr/>
        </p:nvSpPr>
        <p:spPr>
          <a:xfrm>
            <a:off x="537452" y="4749750"/>
            <a:ext cx="191088" cy="16473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4D5D799-4945-4CB3-A619-D6F111DF9EF1}"/>
              </a:ext>
            </a:extLst>
          </p:cNvPr>
          <p:cNvSpPr/>
          <p:nvPr/>
        </p:nvSpPr>
        <p:spPr>
          <a:xfrm>
            <a:off x="551554" y="5117127"/>
            <a:ext cx="182008" cy="18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D9DF041-CD96-4BC0-9F1C-19C448A104E3}"/>
              </a:ext>
            </a:extLst>
          </p:cNvPr>
          <p:cNvCxnSpPr/>
          <p:nvPr/>
        </p:nvCxnSpPr>
        <p:spPr>
          <a:xfrm flipV="1">
            <a:off x="630487" y="5461128"/>
            <a:ext cx="0" cy="226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94D3B0-D135-4C73-A9C5-677B94AD7F38}"/>
              </a:ext>
            </a:extLst>
          </p:cNvPr>
          <p:cNvCxnSpPr/>
          <p:nvPr/>
        </p:nvCxnSpPr>
        <p:spPr>
          <a:xfrm flipV="1">
            <a:off x="638579" y="5827744"/>
            <a:ext cx="0" cy="213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ED2E40B-6FA6-49C3-83A2-56E17D848FD6}"/>
              </a:ext>
            </a:extLst>
          </p:cNvPr>
          <p:cNvSpPr txBox="1"/>
          <p:nvPr/>
        </p:nvSpPr>
        <p:spPr>
          <a:xfrm rot="16200000">
            <a:off x="145805" y="5856946"/>
            <a:ext cx="725197" cy="215444"/>
          </a:xfrm>
          <a:prstGeom prst="rect">
            <a:avLst/>
          </a:prstGeom>
          <a:noFill/>
        </p:spPr>
        <p:txBody>
          <a:bodyPr wrap="square" rtlCol="0">
            <a:spAutoFit/>
          </a:bodyPr>
          <a:lstStyle/>
          <a:p>
            <a:pPr algn="ctr"/>
            <a:r>
              <a:rPr lang="en-US" sz="800" dirty="0"/>
              <a:t>text</a:t>
            </a:r>
          </a:p>
        </p:txBody>
      </p:sp>
    </p:spTree>
    <p:extLst>
      <p:ext uri="{BB962C8B-B14F-4D97-AF65-F5344CB8AC3E}">
        <p14:creationId xmlns:p14="http://schemas.microsoft.com/office/powerpoint/2010/main" val="836593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75676" y="274640"/>
            <a:ext cx="5814310" cy="506411"/>
          </a:xfrm>
        </p:spPr>
        <p:txBody>
          <a:bodyPr/>
          <a:lstStyle/>
          <a:p>
            <a:r>
              <a:rPr lang="en-US" dirty="0" smtClean="0"/>
              <a:t>Quantitative analysis includes performance modeling  </a:t>
            </a:r>
            <a:endParaRPr lang="en-US" dirty="0"/>
          </a:p>
        </p:txBody>
      </p:sp>
      <p:pic>
        <p:nvPicPr>
          <p:cNvPr id="5" name="Picture 4">
            <a:extLst>
              <a:ext uri="{FF2B5EF4-FFF2-40B4-BE49-F238E27FC236}">
                <a16:creationId xmlns:a16="http://schemas.microsoft.com/office/drawing/2014/main" id="{F6041BD0-96D4-4F20-BA1C-C3A286E794A0}"/>
              </a:ext>
            </a:extLst>
          </p:cNvPr>
          <p:cNvPicPr>
            <a:picLocks noChangeAspect="1"/>
          </p:cNvPicPr>
          <p:nvPr/>
        </p:nvPicPr>
        <p:blipFill>
          <a:blip r:embed="rId2"/>
          <a:stretch>
            <a:fillRect/>
          </a:stretch>
        </p:blipFill>
        <p:spPr>
          <a:xfrm>
            <a:off x="6213464" y="1430256"/>
            <a:ext cx="5835012" cy="4532621"/>
          </a:xfrm>
          <a:prstGeom prst="rect">
            <a:avLst/>
          </a:prstGeom>
        </p:spPr>
      </p:pic>
      <p:sp>
        <p:nvSpPr>
          <p:cNvPr id="12" name="Freeform 11"/>
          <p:cNvSpPr/>
          <p:nvPr/>
        </p:nvSpPr>
        <p:spPr>
          <a:xfrm>
            <a:off x="4448175" y="1905000"/>
            <a:ext cx="1771650" cy="3171825"/>
          </a:xfrm>
          <a:custGeom>
            <a:avLst/>
            <a:gdLst>
              <a:gd name="connsiteX0" fmla="*/ 0 w 1771650"/>
              <a:gd name="connsiteY0" fmla="*/ 0 h 3171825"/>
              <a:gd name="connsiteX1" fmla="*/ 1771650 w 1771650"/>
              <a:gd name="connsiteY1" fmla="*/ 742950 h 3171825"/>
              <a:gd name="connsiteX2" fmla="*/ 1771650 w 1771650"/>
              <a:gd name="connsiteY2" fmla="*/ 2447925 h 3171825"/>
              <a:gd name="connsiteX3" fmla="*/ 19050 w 1771650"/>
              <a:gd name="connsiteY3" fmla="*/ 3171825 h 3171825"/>
              <a:gd name="connsiteX4" fmla="*/ 0 w 1771650"/>
              <a:gd name="connsiteY4" fmla="*/ 0 h 317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71825">
                <a:moveTo>
                  <a:pt x="0" y="0"/>
                </a:moveTo>
                <a:lnTo>
                  <a:pt x="1771650" y="742950"/>
                </a:lnTo>
                <a:lnTo>
                  <a:pt x="1771650" y="2447925"/>
                </a:lnTo>
                <a:lnTo>
                  <a:pt x="19050" y="3171825"/>
                </a:lnTo>
                <a:lnTo>
                  <a:pt x="0" y="0"/>
                </a:ln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475676" y="1894593"/>
            <a:ext cx="2010816" cy="3201511"/>
          </a:xfrm>
          <a:prstGeom prst="rect">
            <a:avLst/>
          </a:prstGeom>
        </p:spPr>
      </p:pic>
      <p:pic>
        <p:nvPicPr>
          <p:cNvPr id="7" name="Picture 6"/>
          <p:cNvPicPr>
            <a:picLocks noChangeAspect="1"/>
          </p:cNvPicPr>
          <p:nvPr/>
        </p:nvPicPr>
        <p:blipFill>
          <a:blip r:embed="rId4"/>
          <a:stretch>
            <a:fillRect/>
          </a:stretch>
        </p:blipFill>
        <p:spPr>
          <a:xfrm>
            <a:off x="419100" y="1894593"/>
            <a:ext cx="2018476" cy="3201510"/>
          </a:xfrm>
          <a:prstGeom prst="rect">
            <a:avLst/>
          </a:prstGeom>
        </p:spPr>
      </p:pic>
    </p:spTree>
    <p:extLst>
      <p:ext uri="{BB962C8B-B14F-4D97-AF65-F5344CB8AC3E}">
        <p14:creationId xmlns:p14="http://schemas.microsoft.com/office/powerpoint/2010/main" val="274395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a:xfrm rot="10800000">
            <a:off x="8168640" y="3536248"/>
            <a:ext cx="2533976" cy="2045402"/>
          </a:xfrm>
          <a:prstGeom prst="triangle">
            <a:avLst>
              <a:gd name="adj" fmla="val 50252"/>
            </a:avLst>
          </a:prstGeom>
          <a:solidFill>
            <a:srgbClr val="012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274321" y="2114550"/>
            <a:ext cx="6898836" cy="4118610"/>
          </a:xfrm>
        </p:spPr>
        <p:txBody>
          <a:bodyPr/>
          <a:lstStyle/>
          <a:p>
            <a:r>
              <a:rPr lang="en-US" sz="2800" b="0" dirty="0"/>
              <a:t>The decision analysis process needs relevant and timely inputs for objective system performance.</a:t>
            </a:r>
          </a:p>
          <a:p>
            <a:endParaRPr lang="en-US" sz="2800" b="0" dirty="0"/>
          </a:p>
          <a:p>
            <a:r>
              <a:rPr lang="en-US" sz="2800" b="0" dirty="0"/>
              <a:t>PRISM, a modeling and simulation framework developed at US Army Armaments Center.</a:t>
            </a:r>
          </a:p>
          <a:p>
            <a:pPr marL="228600" lvl="1" indent="0">
              <a:buNone/>
            </a:pPr>
            <a:endParaRPr lang="en-US" sz="1200" dirty="0"/>
          </a:p>
        </p:txBody>
      </p:sp>
      <p:sp>
        <p:nvSpPr>
          <p:cNvPr id="8" name="Title 7"/>
          <p:cNvSpPr>
            <a:spLocks noGrp="1"/>
          </p:cNvSpPr>
          <p:nvPr>
            <p:ph type="title"/>
          </p:nvPr>
        </p:nvSpPr>
        <p:spPr/>
        <p:txBody>
          <a:bodyPr/>
          <a:lstStyle/>
          <a:p>
            <a:r>
              <a:rPr lang="en-US" dirty="0"/>
              <a:t>Quantitative Modeling and Simulation</a:t>
            </a:r>
          </a:p>
        </p:txBody>
      </p:sp>
      <p:sp>
        <p:nvSpPr>
          <p:cNvPr id="14" name="Isosceles Triangle 13"/>
          <p:cNvSpPr/>
          <p:nvPr/>
        </p:nvSpPr>
        <p:spPr>
          <a:xfrm>
            <a:off x="6874548" y="1462001"/>
            <a:ext cx="5104092" cy="414849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1"/>
            <a:endCxn id="14" idx="3"/>
          </p:cNvCxnSpPr>
          <p:nvPr/>
        </p:nvCxnSpPr>
        <p:spPr>
          <a:xfrm>
            <a:off x="8150571" y="3536249"/>
            <a:ext cx="1276023" cy="2074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5"/>
            <a:endCxn id="14" idx="3"/>
          </p:cNvCxnSpPr>
          <p:nvPr/>
        </p:nvCxnSpPr>
        <p:spPr>
          <a:xfrm flipH="1">
            <a:off x="9426594" y="3536249"/>
            <a:ext cx="1276023" cy="2074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1"/>
            <a:endCxn id="14" idx="5"/>
          </p:cNvCxnSpPr>
          <p:nvPr/>
        </p:nvCxnSpPr>
        <p:spPr>
          <a:xfrm>
            <a:off x="8150571" y="3536249"/>
            <a:ext cx="255204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34447" y="3713159"/>
            <a:ext cx="1597980" cy="923330"/>
          </a:xfrm>
          <a:prstGeom prst="rect">
            <a:avLst/>
          </a:prstGeom>
          <a:noFill/>
        </p:spPr>
        <p:txBody>
          <a:bodyPr wrap="square" rtlCol="0">
            <a:spAutoFit/>
          </a:bodyPr>
          <a:lstStyle/>
          <a:p>
            <a:pPr algn="ctr"/>
            <a:r>
              <a:rPr lang="en-US" dirty="0" smtClean="0">
                <a:solidFill>
                  <a:schemeClr val="bg1"/>
                </a:solidFill>
              </a:rPr>
              <a:t>Decision Support</a:t>
            </a:r>
          </a:p>
          <a:p>
            <a:pPr algn="ctr"/>
            <a:r>
              <a:rPr lang="en-US" dirty="0" smtClean="0">
                <a:solidFill>
                  <a:schemeClr val="bg1"/>
                </a:solidFill>
              </a:rPr>
              <a:t>Model</a:t>
            </a:r>
            <a:endParaRPr lang="en-US" dirty="0">
              <a:solidFill>
                <a:schemeClr val="bg1"/>
              </a:solidFill>
            </a:endParaRPr>
          </a:p>
        </p:txBody>
      </p:sp>
      <p:sp>
        <p:nvSpPr>
          <p:cNvPr id="23" name="TextBox 22"/>
          <p:cNvSpPr txBox="1"/>
          <p:nvPr/>
        </p:nvSpPr>
        <p:spPr>
          <a:xfrm>
            <a:off x="6634906" y="5680516"/>
            <a:ext cx="5532516" cy="307777"/>
          </a:xfrm>
          <a:prstGeom prst="rect">
            <a:avLst/>
          </a:prstGeom>
          <a:noFill/>
        </p:spPr>
        <p:txBody>
          <a:bodyPr wrap="square" rtlCol="0">
            <a:spAutoFit/>
          </a:bodyPr>
          <a:lstStyle/>
          <a:p>
            <a:pPr algn="ctr"/>
            <a:r>
              <a:rPr lang="en-US" sz="1400" i="1" dirty="0" smtClean="0"/>
              <a:t>Traditional modeling and simulation pyramid with decision analysis.</a:t>
            </a:r>
            <a:endParaRPr lang="en-US" sz="1400" i="1" dirty="0"/>
          </a:p>
        </p:txBody>
      </p:sp>
      <p:sp>
        <p:nvSpPr>
          <p:cNvPr id="22" name="Isosceles Triangle 21"/>
          <p:cNvSpPr/>
          <p:nvPr/>
        </p:nvSpPr>
        <p:spPr>
          <a:xfrm>
            <a:off x="6874546" y="3568278"/>
            <a:ext cx="2552047" cy="2042217"/>
          </a:xfrm>
          <a:prstGeom prst="triangle">
            <a:avLst>
              <a:gd name="adj" fmla="val 50199"/>
            </a:avLst>
          </a:prstGeom>
          <a:solidFill>
            <a:srgbClr val="EE1C25"/>
          </a:solidFill>
          <a:effectLst>
            <a:glow rad="228600">
              <a:srgbClr val="FFDD16"/>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51582" y="4376799"/>
            <a:ext cx="1597980" cy="861774"/>
          </a:xfrm>
          <a:prstGeom prst="rect">
            <a:avLst/>
          </a:prstGeom>
          <a:noFill/>
        </p:spPr>
        <p:txBody>
          <a:bodyPr wrap="square" rtlCol="0">
            <a:spAutoFit/>
          </a:bodyPr>
          <a:lstStyle/>
          <a:p>
            <a:pPr algn="ctr"/>
            <a:r>
              <a:rPr lang="en-US" dirty="0" smtClean="0">
                <a:solidFill>
                  <a:schemeClr val="bg1"/>
                </a:solidFill>
              </a:rPr>
              <a:t>System Performance</a:t>
            </a:r>
          </a:p>
          <a:p>
            <a:pPr algn="ctr"/>
            <a:r>
              <a:rPr lang="en-US" sz="1200" dirty="0" smtClean="0">
                <a:solidFill>
                  <a:schemeClr val="bg1"/>
                </a:solidFill>
              </a:rPr>
              <a:t>(Entity)</a:t>
            </a:r>
            <a:endParaRPr lang="en-US" sz="1600" dirty="0">
              <a:solidFill>
                <a:schemeClr val="bg1"/>
              </a:solidFill>
            </a:endParaRPr>
          </a:p>
        </p:txBody>
      </p:sp>
      <p:sp>
        <p:nvSpPr>
          <p:cNvPr id="24" name="Isosceles Triangle 23"/>
          <p:cNvSpPr/>
          <p:nvPr/>
        </p:nvSpPr>
        <p:spPr>
          <a:xfrm>
            <a:off x="9444662" y="3576023"/>
            <a:ext cx="2515908" cy="2005628"/>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10055571" y="4530687"/>
            <a:ext cx="1597980" cy="553998"/>
          </a:xfrm>
          <a:prstGeom prst="rect">
            <a:avLst/>
          </a:prstGeom>
          <a:noFill/>
        </p:spPr>
        <p:txBody>
          <a:bodyPr wrap="square" rtlCol="0">
            <a:spAutoFit/>
          </a:bodyPr>
          <a:lstStyle/>
          <a:p>
            <a:r>
              <a:rPr lang="en-US" dirty="0" smtClean="0"/>
              <a:t>Engineering</a:t>
            </a:r>
          </a:p>
          <a:p>
            <a:pPr algn="ctr"/>
            <a:r>
              <a:rPr lang="en-US" sz="1200" dirty="0" smtClean="0"/>
              <a:t>(Physics)</a:t>
            </a:r>
            <a:endParaRPr lang="en-US" dirty="0"/>
          </a:p>
        </p:txBody>
      </p:sp>
      <p:sp>
        <p:nvSpPr>
          <p:cNvPr id="25" name="Isosceles Triangle 24"/>
          <p:cNvSpPr/>
          <p:nvPr/>
        </p:nvSpPr>
        <p:spPr>
          <a:xfrm>
            <a:off x="8168640" y="1476423"/>
            <a:ext cx="2515908" cy="205982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8627603" y="2367329"/>
            <a:ext cx="1597980" cy="553998"/>
          </a:xfrm>
          <a:prstGeom prst="rect">
            <a:avLst/>
          </a:prstGeom>
          <a:noFill/>
        </p:spPr>
        <p:txBody>
          <a:bodyPr wrap="square" rtlCol="0">
            <a:spAutoFit/>
          </a:bodyPr>
          <a:lstStyle/>
          <a:p>
            <a:pPr algn="ctr"/>
            <a:r>
              <a:rPr lang="en-US" dirty="0" smtClean="0"/>
              <a:t>Aggregate</a:t>
            </a:r>
          </a:p>
          <a:p>
            <a:pPr algn="ctr"/>
            <a:r>
              <a:rPr lang="en-US" sz="1100" dirty="0" smtClean="0"/>
              <a:t>(Force on force)</a:t>
            </a:r>
            <a:endParaRPr lang="en-US" sz="1100" dirty="0"/>
          </a:p>
        </p:txBody>
      </p:sp>
    </p:spTree>
    <p:extLst>
      <p:ext uri="{BB962C8B-B14F-4D97-AF65-F5344CB8AC3E}">
        <p14:creationId xmlns:p14="http://schemas.microsoft.com/office/powerpoint/2010/main" val="24361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9-AFC-THEM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FC-THEME" id="{32A46B98-1E3E-44F7-93D1-CEF8A2F816B1}" vid="{F69143CC-D726-4E3E-A0BB-354BF87B1E7E}"/>
    </a:ext>
  </a:extLst>
</a:theme>
</file>

<file path=ppt/theme/theme2.xml><?xml version="1.0" encoding="utf-8"?>
<a:theme xmlns:a="http://schemas.openxmlformats.org/drawingml/2006/main" name="2_UNCLASSIFIED//FOR OFFICIAL USE ONLY">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PPROVED FOR PUBLIC RELEAS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2019-AFC-THEME</Template>
  <TotalTime>102726</TotalTime>
  <Words>1323</Words>
  <Application>Microsoft Office PowerPoint</Application>
  <PresentationFormat>Widescreen</PresentationFormat>
  <Paragraphs>185</Paragraphs>
  <Slides>17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ＭＳ Ｐゴシック</vt:lpstr>
      <vt:lpstr>Arial</vt:lpstr>
      <vt:lpstr>Arial Bold</vt:lpstr>
      <vt:lpstr>Calibri</vt:lpstr>
      <vt:lpstr>Helvetica</vt:lpstr>
      <vt:lpstr>Wingdings</vt:lpstr>
      <vt:lpstr>2019-AFC-THEME</vt:lpstr>
      <vt:lpstr>2_UNCLASSIFIED//FOR OFFICIAL USE ONLY</vt:lpstr>
      <vt:lpstr>3_UNCLASSIFIED</vt:lpstr>
      <vt:lpstr>4_APPROVED FOR PUBLIC RELEASE</vt:lpstr>
      <vt:lpstr>PowerPoint Presentation</vt:lpstr>
      <vt:lpstr>ABSTRACT</vt:lpstr>
      <vt:lpstr>Presentation Context</vt:lpstr>
      <vt:lpstr>Decision making is central to DoD’s Digital Engineering’s purpose statement</vt:lpstr>
      <vt:lpstr>Thoughtfully structured analyses facilitate synthesis and aid decision making </vt:lpstr>
      <vt:lpstr>US Army Armaments Center employs a value-focused, data-driven, quantitatively-reasoned decision-making capability</vt:lpstr>
      <vt:lpstr>The decision making process rests on a foundation of well Structured quantitative analysis</vt:lpstr>
      <vt:lpstr>Quantitative analysis includes performance modeling  </vt:lpstr>
      <vt:lpstr>Quantitative Modeling and Simulation</vt:lpstr>
      <vt:lpstr>PRISM (Performance Related and Integrated Suite of Models)</vt:lpstr>
      <vt:lpstr>Prototype Fast</vt:lpstr>
      <vt:lpstr>PRISM’s Key Aspects</vt:lpstr>
      <vt:lpstr>Iterate Often</vt:lpstr>
      <vt:lpstr>Trade Study Performance Analysis</vt:lpstr>
      <vt:lpstr>Exercising Tactical Hardware</vt:lpstr>
      <vt:lpstr>PrISM</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Greco, Michael J CIV USA</dc:creator>
  <cp:lastModifiedBy>Greco, Michael J CIV USA</cp:lastModifiedBy>
  <cp:revision>1119</cp:revision>
  <cp:lastPrinted>2020-01-24T19:47:50Z</cp:lastPrinted>
  <dcterms:created xsi:type="dcterms:W3CDTF">2019-10-24T13:57:07Z</dcterms:created>
  <dcterms:modified xsi:type="dcterms:W3CDTF">2021-03-29T03:26:32Z</dcterms:modified>
</cp:coreProperties>
</file>