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8" r:id="rId3"/>
    <p:sldId id="261" r:id="rId4"/>
    <p:sldId id="281" r:id="rId5"/>
    <p:sldId id="282" r:id="rId6"/>
    <p:sldId id="286" r:id="rId7"/>
    <p:sldId id="287" r:id="rId8"/>
    <p:sldId id="288" r:id="rId9"/>
    <p:sldId id="262" r:id="rId10"/>
    <p:sldId id="279" r:id="rId11"/>
    <p:sldId id="271" r:id="rId12"/>
    <p:sldId id="272" r:id="rId13"/>
    <p:sldId id="277" r:id="rId14"/>
    <p:sldId id="274" r:id="rId15"/>
    <p:sldId id="280" r:id="rId16"/>
    <p:sldId id="289" r:id="rId17"/>
    <p:sldId id="263" r:id="rId18"/>
    <p:sldId id="290" r:id="rId19"/>
    <p:sldId id="291" r:id="rId20"/>
    <p:sldId id="264" r:id="rId21"/>
    <p:sldId id="298" r:id="rId22"/>
    <p:sldId id="293" r:id="rId23"/>
    <p:sldId id="295" r:id="rId24"/>
    <p:sldId id="294" r:id="rId25"/>
    <p:sldId id="270" r:id="rId26"/>
    <p:sldId id="27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520C"/>
    <a:srgbClr val="980202"/>
    <a:srgbClr val="530101"/>
    <a:srgbClr val="00AC4E"/>
    <a:srgbClr val="00DA63"/>
    <a:srgbClr val="784040"/>
    <a:srgbClr val="291F1D"/>
    <a:srgbClr val="4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56" autoAdjust="0"/>
    <p:restoredTop sz="88605" autoAdjust="0"/>
  </p:normalViewPr>
  <p:slideViewPr>
    <p:cSldViewPr snapToGrid="0">
      <p:cViewPr varScale="1">
        <p:scale>
          <a:sx n="76" d="100"/>
          <a:sy n="76" d="100"/>
        </p:scale>
        <p:origin x="11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802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CDBB22-9F38-4637-A098-7E9685C5952B}" type="doc">
      <dgm:prSet loTypeId="urn:microsoft.com/office/officeart/2005/8/layout/radial1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74F04FA-F97A-4B07-A83D-301519FCAC4A}">
      <dgm:prSet phldrT="[Text]"/>
      <dgm:spPr>
        <a:xfrm>
          <a:off x="3470253" y="2220606"/>
          <a:ext cx="1689007" cy="1689007"/>
        </a:xfrm>
        <a:prstGeom prst="ellipse">
          <a:avLst/>
        </a:prstGeom>
        <a:solidFill>
          <a:srgbClr val="4A5A7A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en-US" b="1" dirty="0">
              <a:solidFill>
                <a:srgbClr val="FFFFFF"/>
              </a:solidFill>
              <a:latin typeface="Corbel"/>
              <a:ea typeface="+mn-ea"/>
              <a:cs typeface="+mn-cs"/>
            </a:rPr>
            <a:t>NESB</a:t>
          </a:r>
        </a:p>
      </dgm:t>
    </dgm:pt>
    <dgm:pt modelId="{6860C701-BC98-4DA3-AEDB-9725C32A0AFA}" type="parTrans" cxnId="{8FB3CADC-1DF4-47AA-8F8A-F8E52194CC72}">
      <dgm:prSet/>
      <dgm:spPr/>
      <dgm:t>
        <a:bodyPr/>
        <a:lstStyle/>
        <a:p>
          <a:endParaRPr lang="en-US" b="1"/>
        </a:p>
      </dgm:t>
    </dgm:pt>
    <dgm:pt modelId="{6D2F775A-55FD-4ED6-9121-99BDA5C2BD2A}" type="sibTrans" cxnId="{8FB3CADC-1DF4-47AA-8F8A-F8E52194CC72}">
      <dgm:prSet/>
      <dgm:spPr/>
      <dgm:t>
        <a:bodyPr/>
        <a:lstStyle/>
        <a:p>
          <a:endParaRPr lang="en-US" b="1"/>
        </a:p>
      </dgm:t>
    </dgm:pt>
    <dgm:pt modelId="{2A52EB70-1490-482B-B459-66F9C89CC426}">
      <dgm:prSet phldrT="[Text]" custT="1"/>
      <dgm:spPr>
        <a:xfrm>
          <a:off x="3489705" y="21959"/>
          <a:ext cx="1689007" cy="1689007"/>
        </a:xfrm>
        <a:prstGeom prst="ellipse">
          <a:avLst/>
        </a:prstGeom>
        <a:solidFill>
          <a:srgbClr val="FF0000"/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en-US" sz="1600" b="1" dirty="0">
              <a:solidFill>
                <a:srgbClr val="FFFFFF"/>
              </a:solidFill>
              <a:latin typeface="Corbel"/>
              <a:ea typeface="+mn-ea"/>
              <a:cs typeface="+mn-cs"/>
            </a:rPr>
            <a:t>Advanced NDE Solutions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195881FD-5559-473B-B8AE-874528FF18F7}" type="parTrans" cxnId="{BB84ABA2-16A5-4BD9-8BCE-5615E0E49479}">
      <dgm:prSet/>
      <dgm:spPr>
        <a:xfrm rot="16230413">
          <a:off x="4069620" y="1948171"/>
          <a:ext cx="509724" cy="35230"/>
        </a:xfrm>
        <a:custGeom>
          <a:avLst/>
          <a:gdLst/>
          <a:ahLst/>
          <a:cxnLst/>
          <a:rect l="0" t="0" r="0" b="0"/>
          <a:pathLst>
            <a:path>
              <a:moveTo>
                <a:pt x="0" y="17615"/>
              </a:moveTo>
              <a:lnTo>
                <a:pt x="509724" y="17615"/>
              </a:lnTo>
            </a:path>
          </a:pathLst>
        </a:custGeom>
        <a:noFill/>
        <a:ln w="19050" cap="flat" cmpd="sng" algn="ctr">
          <a:solidFill>
            <a:srgbClr val="F7BD40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gm:spPr>
      <dgm:t>
        <a:bodyPr/>
        <a:lstStyle/>
        <a:p>
          <a:endParaRPr lang="en-US" b="1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Corbel"/>
            <a:ea typeface="+mn-ea"/>
            <a:cs typeface="+mn-cs"/>
          </a:endParaRPr>
        </a:p>
      </dgm:t>
    </dgm:pt>
    <dgm:pt modelId="{97769F59-0287-4850-B3B8-38916FA8DA7B}" type="sibTrans" cxnId="{BB84ABA2-16A5-4BD9-8BCE-5615E0E49479}">
      <dgm:prSet/>
      <dgm:spPr/>
      <dgm:t>
        <a:bodyPr/>
        <a:lstStyle/>
        <a:p>
          <a:endParaRPr lang="en-US" b="1"/>
        </a:p>
      </dgm:t>
    </dgm:pt>
    <dgm:pt modelId="{B76B8E9F-EC00-4C69-91B2-B5763169303F}">
      <dgm:prSet phldrT="[Text]" custT="1"/>
      <dgm:spPr>
        <a:xfrm>
          <a:off x="5567468" y="1540214"/>
          <a:ext cx="1689007" cy="1689007"/>
        </a:xfrm>
        <a:prstGeom prst="ellipse">
          <a:avLst/>
        </a:prstGeom>
        <a:solidFill>
          <a:srgbClr val="FFC000"/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en-US" sz="1600" b="1" dirty="0">
              <a:solidFill>
                <a:srgbClr val="FFFFFF"/>
              </a:solidFill>
              <a:latin typeface="Corbel"/>
              <a:ea typeface="+mn-ea"/>
              <a:cs typeface="+mn-cs"/>
            </a:rPr>
            <a:t>Emerging NDE Technologies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C186851A-8CE0-40E2-9E97-7311F9F74D4F}" type="parTrans" cxnId="{34E880EF-9A5C-4582-8CC3-3E5FB969D42B}">
      <dgm:prSet/>
      <dgm:spPr>
        <a:xfrm rot="20521534">
          <a:off x="5105457" y="2707298"/>
          <a:ext cx="515815" cy="35230"/>
        </a:xfrm>
        <a:custGeom>
          <a:avLst/>
          <a:gdLst/>
          <a:ahLst/>
          <a:cxnLst/>
          <a:rect l="0" t="0" r="0" b="0"/>
          <a:pathLst>
            <a:path>
              <a:moveTo>
                <a:pt x="0" y="17615"/>
              </a:moveTo>
              <a:lnTo>
                <a:pt x="515815" y="17615"/>
              </a:lnTo>
            </a:path>
          </a:pathLst>
        </a:custGeom>
        <a:noFill/>
        <a:ln w="19050" cap="flat" cmpd="sng" algn="ctr">
          <a:solidFill>
            <a:srgbClr val="F7BD40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gm:spPr>
      <dgm:t>
        <a:bodyPr/>
        <a:lstStyle/>
        <a:p>
          <a:endParaRPr lang="en-US" b="1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Corbel"/>
            <a:ea typeface="+mn-ea"/>
            <a:cs typeface="+mn-cs"/>
          </a:endParaRPr>
        </a:p>
      </dgm:t>
    </dgm:pt>
    <dgm:pt modelId="{08E0ECEF-6DE5-4BC4-B204-0AFDEAE30549}" type="sibTrans" cxnId="{34E880EF-9A5C-4582-8CC3-3E5FB969D42B}">
      <dgm:prSet/>
      <dgm:spPr/>
      <dgm:t>
        <a:bodyPr/>
        <a:lstStyle/>
        <a:p>
          <a:endParaRPr lang="en-US" b="1"/>
        </a:p>
      </dgm:t>
    </dgm:pt>
    <dgm:pt modelId="{FF0DF417-9596-4CD4-8CB1-0988D4A3505B}">
      <dgm:prSet phldrT="[Text]" custT="1"/>
      <dgm:spPr>
        <a:xfrm>
          <a:off x="4762584" y="3999346"/>
          <a:ext cx="1689007" cy="1689007"/>
        </a:xfrm>
        <a:prstGeom prst="ellipse">
          <a:avLst/>
        </a:prstGeom>
        <a:solidFill>
          <a:srgbClr val="92D050"/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en-US" sz="1600" b="1" dirty="0">
              <a:solidFill>
                <a:srgbClr val="FFFFFF"/>
              </a:solidFill>
              <a:latin typeface="Corbel"/>
              <a:ea typeface="+mn-ea"/>
              <a:cs typeface="+mn-cs"/>
            </a:rPr>
            <a:t>Physics-Based Models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9EEF4107-E126-48BC-86D0-5FFB338B40D7}" type="parTrans" cxnId="{EF1449AA-0A6D-48A0-B580-F5C05163C1B8}">
      <dgm:prSet/>
      <dgm:spPr>
        <a:xfrm rot="3240000">
          <a:off x="4706104" y="3936864"/>
          <a:ext cx="509636" cy="35230"/>
        </a:xfrm>
        <a:custGeom>
          <a:avLst/>
          <a:gdLst/>
          <a:ahLst/>
          <a:cxnLst/>
          <a:rect l="0" t="0" r="0" b="0"/>
          <a:pathLst>
            <a:path>
              <a:moveTo>
                <a:pt x="0" y="17615"/>
              </a:moveTo>
              <a:lnTo>
                <a:pt x="509636" y="17615"/>
              </a:lnTo>
            </a:path>
          </a:pathLst>
        </a:custGeom>
        <a:noFill/>
        <a:ln w="19050" cap="flat" cmpd="sng" algn="ctr">
          <a:solidFill>
            <a:srgbClr val="F7BD40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gm:spPr>
      <dgm:t>
        <a:bodyPr/>
        <a:lstStyle/>
        <a:p>
          <a:endParaRPr lang="en-US" b="1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Corbel"/>
            <a:ea typeface="+mn-ea"/>
            <a:cs typeface="+mn-cs"/>
          </a:endParaRPr>
        </a:p>
      </dgm:t>
    </dgm:pt>
    <dgm:pt modelId="{3583F838-CDB1-4F6E-B43B-BE7D167799C4}" type="sibTrans" cxnId="{EF1449AA-0A6D-48A0-B580-F5C05163C1B8}">
      <dgm:prSet/>
      <dgm:spPr/>
      <dgm:t>
        <a:bodyPr/>
        <a:lstStyle/>
        <a:p>
          <a:endParaRPr lang="en-US" b="1"/>
        </a:p>
      </dgm:t>
    </dgm:pt>
    <dgm:pt modelId="{192E1414-E9C8-4446-B55C-415F495DFC06}">
      <dgm:prSet phldrT="[Text]"/>
      <dgm:spPr>
        <a:xfrm>
          <a:off x="2177923" y="3999346"/>
          <a:ext cx="1689007" cy="1689007"/>
        </a:xfrm>
        <a:prstGeom prst="ellipse">
          <a:avLst/>
        </a:prstGeom>
        <a:solidFill>
          <a:srgbClr val="7030A0"/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en-US" b="1" dirty="0">
              <a:solidFill>
                <a:srgbClr val="FFFFFF"/>
              </a:solidFill>
              <a:latin typeface="Corbel"/>
              <a:ea typeface="+mn-ea"/>
              <a:cs typeface="+mn-cs"/>
            </a:rPr>
            <a:t>Advanced Data Analysis and Interpretation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56639CD4-B511-41EC-861E-5615178B6A5A}" type="parTrans" cxnId="{BC717066-A861-4659-98EE-E3B5C34DD56E}">
      <dgm:prSet/>
      <dgm:spPr>
        <a:xfrm rot="7560000">
          <a:off x="3413773" y="3936864"/>
          <a:ext cx="509636" cy="35230"/>
        </a:xfrm>
        <a:custGeom>
          <a:avLst/>
          <a:gdLst/>
          <a:ahLst/>
          <a:cxnLst/>
          <a:rect l="0" t="0" r="0" b="0"/>
          <a:pathLst>
            <a:path>
              <a:moveTo>
                <a:pt x="0" y="17615"/>
              </a:moveTo>
              <a:lnTo>
                <a:pt x="509636" y="17615"/>
              </a:lnTo>
            </a:path>
          </a:pathLst>
        </a:custGeom>
        <a:noFill/>
        <a:ln w="19050" cap="flat" cmpd="sng" algn="ctr">
          <a:solidFill>
            <a:srgbClr val="F7BD40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gm:spPr>
      <dgm:t>
        <a:bodyPr/>
        <a:lstStyle/>
        <a:p>
          <a:endParaRPr lang="en-US" b="1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Corbel"/>
            <a:ea typeface="+mn-ea"/>
            <a:cs typeface="+mn-cs"/>
          </a:endParaRPr>
        </a:p>
      </dgm:t>
    </dgm:pt>
    <dgm:pt modelId="{ABF62777-BC9B-4227-81C2-D989FBD51215}" type="sibTrans" cxnId="{BC717066-A861-4659-98EE-E3B5C34DD56E}">
      <dgm:prSet/>
      <dgm:spPr/>
      <dgm:t>
        <a:bodyPr/>
        <a:lstStyle/>
        <a:p>
          <a:endParaRPr lang="en-US" b="1"/>
        </a:p>
      </dgm:t>
    </dgm:pt>
    <dgm:pt modelId="{D94FE9D2-C404-45EF-B2B0-99AECC484B0F}">
      <dgm:prSet phldrT="[Text]" custT="1"/>
      <dgm:spPr>
        <a:xfrm>
          <a:off x="1379218" y="1541187"/>
          <a:ext cx="1689007" cy="1689007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en-US" sz="1200" b="1" dirty="0">
              <a:solidFill>
                <a:srgbClr val="FFFFFF"/>
              </a:solidFill>
              <a:latin typeface="Corbel"/>
              <a:ea typeface="+mn-ea"/>
              <a:cs typeface="+mn-cs"/>
            </a:rPr>
            <a:t>SHM Sensor Implementation and Interrogation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9B04558D-9F68-4794-B8B8-713A54A7ED2B}" type="parTrans" cxnId="{E50D7107-4935-4063-AB67-659F67F82A58}">
      <dgm:prSet/>
      <dgm:spPr>
        <a:xfrm rot="11880000">
          <a:off x="3014421" y="2707785"/>
          <a:ext cx="509636" cy="35230"/>
        </a:xfrm>
        <a:custGeom>
          <a:avLst/>
          <a:gdLst/>
          <a:ahLst/>
          <a:cxnLst/>
          <a:rect l="0" t="0" r="0" b="0"/>
          <a:pathLst>
            <a:path>
              <a:moveTo>
                <a:pt x="0" y="17615"/>
              </a:moveTo>
              <a:lnTo>
                <a:pt x="509636" y="17615"/>
              </a:lnTo>
            </a:path>
          </a:pathLst>
        </a:custGeom>
        <a:noFill/>
        <a:ln w="19050" cap="flat" cmpd="sng" algn="ctr">
          <a:solidFill>
            <a:srgbClr val="F7BD40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gm:spPr>
      <dgm:t>
        <a:bodyPr/>
        <a:lstStyle/>
        <a:p>
          <a:endParaRPr lang="en-US" b="1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Corbel"/>
            <a:ea typeface="+mn-ea"/>
            <a:cs typeface="+mn-cs"/>
          </a:endParaRPr>
        </a:p>
      </dgm:t>
    </dgm:pt>
    <dgm:pt modelId="{E892F8D3-351F-4152-B14D-9F98FF087A60}" type="sibTrans" cxnId="{E50D7107-4935-4063-AB67-659F67F82A58}">
      <dgm:prSet/>
      <dgm:spPr/>
      <dgm:t>
        <a:bodyPr/>
        <a:lstStyle/>
        <a:p>
          <a:endParaRPr lang="en-US" b="1"/>
        </a:p>
      </dgm:t>
    </dgm:pt>
    <dgm:pt modelId="{8E8B4A73-615B-4D27-A43F-158D24A1FD59}" type="pres">
      <dgm:prSet presAssocID="{2FCDBB22-9F38-4637-A098-7E9685C5952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911A8C0-D8D8-4E3A-8EBF-982815D18BC8}" type="pres">
      <dgm:prSet presAssocID="{A74F04FA-F97A-4B07-A83D-301519FCAC4A}" presName="centerShape" presStyleLbl="node0" presStyleIdx="0" presStyleCnt="1"/>
      <dgm:spPr/>
      <dgm:t>
        <a:bodyPr/>
        <a:lstStyle/>
        <a:p>
          <a:endParaRPr lang="en-US"/>
        </a:p>
      </dgm:t>
    </dgm:pt>
    <dgm:pt modelId="{6ED9CF37-9613-49C1-A5A2-AE8039657EF8}" type="pres">
      <dgm:prSet presAssocID="{195881FD-5559-473B-B8AE-874528FF18F7}" presName="Name9" presStyleLbl="parChTrans1D2" presStyleIdx="0" presStyleCnt="5"/>
      <dgm:spPr/>
      <dgm:t>
        <a:bodyPr/>
        <a:lstStyle/>
        <a:p>
          <a:endParaRPr lang="en-US"/>
        </a:p>
      </dgm:t>
    </dgm:pt>
    <dgm:pt modelId="{23D40AC4-2D44-4106-81B6-DAF85A036651}" type="pres">
      <dgm:prSet presAssocID="{195881FD-5559-473B-B8AE-874528FF18F7}" presName="connTx" presStyleLbl="parChTrans1D2" presStyleIdx="0" presStyleCnt="5"/>
      <dgm:spPr/>
      <dgm:t>
        <a:bodyPr/>
        <a:lstStyle/>
        <a:p>
          <a:endParaRPr lang="en-US"/>
        </a:p>
      </dgm:t>
    </dgm:pt>
    <dgm:pt modelId="{B9E5723D-ACFC-4D00-8E7D-6B44374D4C85}" type="pres">
      <dgm:prSet presAssocID="{2A52EB70-1490-482B-B459-66F9C89CC426}" presName="node" presStyleLbl="node1" presStyleIdx="0" presStyleCnt="5" custRadScaleRad="100004" custRadScaleInc="14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CDB03E-3209-45F1-91C4-F3CA17D33894}" type="pres">
      <dgm:prSet presAssocID="{C186851A-8CE0-40E2-9E97-7311F9F74D4F}" presName="Name9" presStyleLbl="parChTrans1D2" presStyleIdx="1" presStyleCnt="5"/>
      <dgm:spPr/>
      <dgm:t>
        <a:bodyPr/>
        <a:lstStyle/>
        <a:p>
          <a:endParaRPr lang="en-US"/>
        </a:p>
      </dgm:t>
    </dgm:pt>
    <dgm:pt modelId="{150DDB1A-4FC5-4CE5-A718-FA953158BA33}" type="pres">
      <dgm:prSet presAssocID="{C186851A-8CE0-40E2-9E97-7311F9F74D4F}" presName="connTx" presStyleLbl="parChTrans1D2" presStyleIdx="1" presStyleCnt="5"/>
      <dgm:spPr/>
      <dgm:t>
        <a:bodyPr/>
        <a:lstStyle/>
        <a:p>
          <a:endParaRPr lang="en-US"/>
        </a:p>
      </dgm:t>
    </dgm:pt>
    <dgm:pt modelId="{FD3FB37F-ECE4-4381-A856-2850CE2021D8}" type="pres">
      <dgm:prSet presAssocID="{B76B8E9F-EC00-4C69-91B2-B5763169303F}" presName="node" presStyleLbl="node1" presStyleIdx="1" presStyleCnt="5" custRadScaleRad="100281" custRadScaleInc="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B57575-6030-4687-997B-477E05DDDF40}" type="pres">
      <dgm:prSet presAssocID="{9EEF4107-E126-48BC-86D0-5FFB338B40D7}" presName="Name9" presStyleLbl="parChTrans1D2" presStyleIdx="2" presStyleCnt="5"/>
      <dgm:spPr/>
      <dgm:t>
        <a:bodyPr/>
        <a:lstStyle/>
        <a:p>
          <a:endParaRPr lang="en-US"/>
        </a:p>
      </dgm:t>
    </dgm:pt>
    <dgm:pt modelId="{88FD4A86-527F-44F7-8272-F4B1365A66F0}" type="pres">
      <dgm:prSet presAssocID="{9EEF4107-E126-48BC-86D0-5FFB338B40D7}" presName="connTx" presStyleLbl="parChTrans1D2" presStyleIdx="2" presStyleCnt="5"/>
      <dgm:spPr/>
      <dgm:t>
        <a:bodyPr/>
        <a:lstStyle/>
        <a:p>
          <a:endParaRPr lang="en-US"/>
        </a:p>
      </dgm:t>
    </dgm:pt>
    <dgm:pt modelId="{9FEC1519-7CBE-4101-8185-9A4B7400906E}" type="pres">
      <dgm:prSet presAssocID="{FF0DF417-9596-4CD4-8CB1-0988D4A3505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D16062-0ABC-4C75-B57B-20F5F2605F6A}" type="pres">
      <dgm:prSet presAssocID="{56639CD4-B511-41EC-861E-5615178B6A5A}" presName="Name9" presStyleLbl="parChTrans1D2" presStyleIdx="3" presStyleCnt="5"/>
      <dgm:spPr/>
      <dgm:t>
        <a:bodyPr/>
        <a:lstStyle/>
        <a:p>
          <a:endParaRPr lang="en-US"/>
        </a:p>
      </dgm:t>
    </dgm:pt>
    <dgm:pt modelId="{3F063647-BC12-4049-A562-A65C661083B2}" type="pres">
      <dgm:prSet presAssocID="{56639CD4-B511-41EC-861E-5615178B6A5A}" presName="connTx" presStyleLbl="parChTrans1D2" presStyleIdx="3" presStyleCnt="5"/>
      <dgm:spPr/>
      <dgm:t>
        <a:bodyPr/>
        <a:lstStyle/>
        <a:p>
          <a:endParaRPr lang="en-US"/>
        </a:p>
      </dgm:t>
    </dgm:pt>
    <dgm:pt modelId="{7DBA0D80-B53B-4946-9C45-02A31730FB46}" type="pres">
      <dgm:prSet presAssocID="{192E1414-E9C8-4446-B55C-415F495DFC0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73EC02-3E95-40EE-9D09-E6417591E4E6}" type="pres">
      <dgm:prSet presAssocID="{9B04558D-9F68-4794-B8B8-713A54A7ED2B}" presName="Name9" presStyleLbl="parChTrans1D2" presStyleIdx="4" presStyleCnt="5"/>
      <dgm:spPr/>
      <dgm:t>
        <a:bodyPr/>
        <a:lstStyle/>
        <a:p>
          <a:endParaRPr lang="en-US"/>
        </a:p>
      </dgm:t>
    </dgm:pt>
    <dgm:pt modelId="{DEF66CED-06BE-40B7-873E-43E9FC28BEF9}" type="pres">
      <dgm:prSet presAssocID="{9B04558D-9F68-4794-B8B8-713A54A7ED2B}" presName="connTx" presStyleLbl="parChTrans1D2" presStyleIdx="4" presStyleCnt="5"/>
      <dgm:spPr/>
      <dgm:t>
        <a:bodyPr/>
        <a:lstStyle/>
        <a:p>
          <a:endParaRPr lang="en-US"/>
        </a:p>
      </dgm:t>
    </dgm:pt>
    <dgm:pt modelId="{20BE6B0A-0CC9-49E2-A605-A23DC035CE24}" type="pres">
      <dgm:prSet presAssocID="{D94FE9D2-C404-45EF-B2B0-99AECC484B0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A6A603C-F68A-4E48-91F0-71BA9FCC1F7E}" type="presOf" srcId="{A74F04FA-F97A-4B07-A83D-301519FCAC4A}" destId="{F911A8C0-D8D8-4E3A-8EBF-982815D18BC8}" srcOrd="0" destOrd="0" presId="urn:microsoft.com/office/officeart/2005/8/layout/radial1"/>
    <dgm:cxn modelId="{CB56E468-EE90-48DA-B134-A72AF48357D5}" type="presOf" srcId="{9EEF4107-E126-48BC-86D0-5FFB338B40D7}" destId="{88FD4A86-527F-44F7-8272-F4B1365A66F0}" srcOrd="1" destOrd="0" presId="urn:microsoft.com/office/officeart/2005/8/layout/radial1"/>
    <dgm:cxn modelId="{BF6BBF42-F597-4BB3-9B68-4D22D83F4CBE}" type="presOf" srcId="{195881FD-5559-473B-B8AE-874528FF18F7}" destId="{6ED9CF37-9613-49C1-A5A2-AE8039657EF8}" srcOrd="0" destOrd="0" presId="urn:microsoft.com/office/officeart/2005/8/layout/radial1"/>
    <dgm:cxn modelId="{1E3CAAAC-0086-4B90-A98F-61E24A335FC4}" type="presOf" srcId="{C186851A-8CE0-40E2-9E97-7311F9F74D4F}" destId="{150DDB1A-4FC5-4CE5-A718-FA953158BA33}" srcOrd="1" destOrd="0" presId="urn:microsoft.com/office/officeart/2005/8/layout/radial1"/>
    <dgm:cxn modelId="{A17598E1-8A85-4931-A39D-9BADF684E704}" type="presOf" srcId="{9B04558D-9F68-4794-B8B8-713A54A7ED2B}" destId="{CF73EC02-3E95-40EE-9D09-E6417591E4E6}" srcOrd="0" destOrd="0" presId="urn:microsoft.com/office/officeart/2005/8/layout/radial1"/>
    <dgm:cxn modelId="{143E6C85-B397-4267-ADA8-45705897B749}" type="presOf" srcId="{D94FE9D2-C404-45EF-B2B0-99AECC484B0F}" destId="{20BE6B0A-0CC9-49E2-A605-A23DC035CE24}" srcOrd="0" destOrd="0" presId="urn:microsoft.com/office/officeart/2005/8/layout/radial1"/>
    <dgm:cxn modelId="{AF21AFCE-2960-45A1-BFB9-A5D679C21807}" type="presOf" srcId="{2FCDBB22-9F38-4637-A098-7E9685C5952B}" destId="{8E8B4A73-615B-4D27-A43F-158D24A1FD59}" srcOrd="0" destOrd="0" presId="urn:microsoft.com/office/officeart/2005/8/layout/radial1"/>
    <dgm:cxn modelId="{429029D6-A4E4-4E32-93F2-9174A1E8F447}" type="presOf" srcId="{195881FD-5559-473B-B8AE-874528FF18F7}" destId="{23D40AC4-2D44-4106-81B6-DAF85A036651}" srcOrd="1" destOrd="0" presId="urn:microsoft.com/office/officeart/2005/8/layout/radial1"/>
    <dgm:cxn modelId="{3E19293A-AADD-4EA3-A209-29F1948306C1}" type="presOf" srcId="{56639CD4-B511-41EC-861E-5615178B6A5A}" destId="{3F063647-BC12-4049-A562-A65C661083B2}" srcOrd="1" destOrd="0" presId="urn:microsoft.com/office/officeart/2005/8/layout/radial1"/>
    <dgm:cxn modelId="{E956999F-35DC-455A-999B-61B48A14D32A}" type="presOf" srcId="{56639CD4-B511-41EC-861E-5615178B6A5A}" destId="{6AD16062-0ABC-4C75-B57B-20F5F2605F6A}" srcOrd="0" destOrd="0" presId="urn:microsoft.com/office/officeart/2005/8/layout/radial1"/>
    <dgm:cxn modelId="{D82505E1-724D-469D-A631-329CE158159F}" type="presOf" srcId="{9EEF4107-E126-48BC-86D0-5FFB338B40D7}" destId="{5BB57575-6030-4687-997B-477E05DDDF40}" srcOrd="0" destOrd="0" presId="urn:microsoft.com/office/officeart/2005/8/layout/radial1"/>
    <dgm:cxn modelId="{BB84ABA2-16A5-4BD9-8BCE-5615E0E49479}" srcId="{A74F04FA-F97A-4B07-A83D-301519FCAC4A}" destId="{2A52EB70-1490-482B-B459-66F9C89CC426}" srcOrd="0" destOrd="0" parTransId="{195881FD-5559-473B-B8AE-874528FF18F7}" sibTransId="{97769F59-0287-4850-B3B8-38916FA8DA7B}"/>
    <dgm:cxn modelId="{73CFE1D4-FA1F-4A7A-BF69-DB84B46BE52E}" type="presOf" srcId="{9B04558D-9F68-4794-B8B8-713A54A7ED2B}" destId="{DEF66CED-06BE-40B7-873E-43E9FC28BEF9}" srcOrd="1" destOrd="0" presId="urn:microsoft.com/office/officeart/2005/8/layout/radial1"/>
    <dgm:cxn modelId="{BCA56A51-30B3-4CDE-BFEC-F93070D824E1}" type="presOf" srcId="{FF0DF417-9596-4CD4-8CB1-0988D4A3505B}" destId="{9FEC1519-7CBE-4101-8185-9A4B7400906E}" srcOrd="0" destOrd="0" presId="urn:microsoft.com/office/officeart/2005/8/layout/radial1"/>
    <dgm:cxn modelId="{34E880EF-9A5C-4582-8CC3-3E5FB969D42B}" srcId="{A74F04FA-F97A-4B07-A83D-301519FCAC4A}" destId="{B76B8E9F-EC00-4C69-91B2-B5763169303F}" srcOrd="1" destOrd="0" parTransId="{C186851A-8CE0-40E2-9E97-7311F9F74D4F}" sibTransId="{08E0ECEF-6DE5-4BC4-B204-0AFDEAE30549}"/>
    <dgm:cxn modelId="{E50D7107-4935-4063-AB67-659F67F82A58}" srcId="{A74F04FA-F97A-4B07-A83D-301519FCAC4A}" destId="{D94FE9D2-C404-45EF-B2B0-99AECC484B0F}" srcOrd="4" destOrd="0" parTransId="{9B04558D-9F68-4794-B8B8-713A54A7ED2B}" sibTransId="{E892F8D3-351F-4152-B14D-9F98FF087A60}"/>
    <dgm:cxn modelId="{F377299F-748A-4F15-B39C-EF5C835E9E50}" type="presOf" srcId="{B76B8E9F-EC00-4C69-91B2-B5763169303F}" destId="{FD3FB37F-ECE4-4381-A856-2850CE2021D8}" srcOrd="0" destOrd="0" presId="urn:microsoft.com/office/officeart/2005/8/layout/radial1"/>
    <dgm:cxn modelId="{BC717066-A861-4659-98EE-E3B5C34DD56E}" srcId="{A74F04FA-F97A-4B07-A83D-301519FCAC4A}" destId="{192E1414-E9C8-4446-B55C-415F495DFC06}" srcOrd="3" destOrd="0" parTransId="{56639CD4-B511-41EC-861E-5615178B6A5A}" sibTransId="{ABF62777-BC9B-4227-81C2-D989FBD51215}"/>
    <dgm:cxn modelId="{61D2E450-0AC4-402A-9487-4EBF8859B18C}" type="presOf" srcId="{C186851A-8CE0-40E2-9E97-7311F9F74D4F}" destId="{FFCDB03E-3209-45F1-91C4-F3CA17D33894}" srcOrd="0" destOrd="0" presId="urn:microsoft.com/office/officeart/2005/8/layout/radial1"/>
    <dgm:cxn modelId="{8FB3CADC-1DF4-47AA-8F8A-F8E52194CC72}" srcId="{2FCDBB22-9F38-4637-A098-7E9685C5952B}" destId="{A74F04FA-F97A-4B07-A83D-301519FCAC4A}" srcOrd="0" destOrd="0" parTransId="{6860C701-BC98-4DA3-AEDB-9725C32A0AFA}" sibTransId="{6D2F775A-55FD-4ED6-9121-99BDA5C2BD2A}"/>
    <dgm:cxn modelId="{E5A9892D-A86E-452C-A5CA-3EB88B8AE79C}" type="presOf" srcId="{2A52EB70-1490-482B-B459-66F9C89CC426}" destId="{B9E5723D-ACFC-4D00-8E7D-6B44374D4C85}" srcOrd="0" destOrd="0" presId="urn:microsoft.com/office/officeart/2005/8/layout/radial1"/>
    <dgm:cxn modelId="{27544210-6778-40D8-8372-A60FE1B2E935}" type="presOf" srcId="{192E1414-E9C8-4446-B55C-415F495DFC06}" destId="{7DBA0D80-B53B-4946-9C45-02A31730FB46}" srcOrd="0" destOrd="0" presId="urn:microsoft.com/office/officeart/2005/8/layout/radial1"/>
    <dgm:cxn modelId="{EF1449AA-0A6D-48A0-B580-F5C05163C1B8}" srcId="{A74F04FA-F97A-4B07-A83D-301519FCAC4A}" destId="{FF0DF417-9596-4CD4-8CB1-0988D4A3505B}" srcOrd="2" destOrd="0" parTransId="{9EEF4107-E126-48BC-86D0-5FFB338B40D7}" sibTransId="{3583F838-CDB1-4F6E-B43B-BE7D167799C4}"/>
    <dgm:cxn modelId="{E92D23B6-8D57-4E24-82ED-5C2391CAC869}" type="presParOf" srcId="{8E8B4A73-615B-4D27-A43F-158D24A1FD59}" destId="{F911A8C0-D8D8-4E3A-8EBF-982815D18BC8}" srcOrd="0" destOrd="0" presId="urn:microsoft.com/office/officeart/2005/8/layout/radial1"/>
    <dgm:cxn modelId="{673325D2-A0E0-468C-8895-FC886419E996}" type="presParOf" srcId="{8E8B4A73-615B-4D27-A43F-158D24A1FD59}" destId="{6ED9CF37-9613-49C1-A5A2-AE8039657EF8}" srcOrd="1" destOrd="0" presId="urn:microsoft.com/office/officeart/2005/8/layout/radial1"/>
    <dgm:cxn modelId="{74A23844-70CE-4505-BDC5-572872C873FD}" type="presParOf" srcId="{6ED9CF37-9613-49C1-A5A2-AE8039657EF8}" destId="{23D40AC4-2D44-4106-81B6-DAF85A036651}" srcOrd="0" destOrd="0" presId="urn:microsoft.com/office/officeart/2005/8/layout/radial1"/>
    <dgm:cxn modelId="{99309F93-AA70-4E16-A7FD-E3A3D5CFD0AD}" type="presParOf" srcId="{8E8B4A73-615B-4D27-A43F-158D24A1FD59}" destId="{B9E5723D-ACFC-4D00-8E7D-6B44374D4C85}" srcOrd="2" destOrd="0" presId="urn:microsoft.com/office/officeart/2005/8/layout/radial1"/>
    <dgm:cxn modelId="{A0D35BF4-CCDF-4D67-B761-84B03495B37D}" type="presParOf" srcId="{8E8B4A73-615B-4D27-A43F-158D24A1FD59}" destId="{FFCDB03E-3209-45F1-91C4-F3CA17D33894}" srcOrd="3" destOrd="0" presId="urn:microsoft.com/office/officeart/2005/8/layout/radial1"/>
    <dgm:cxn modelId="{F34835A3-8DDC-4229-9342-9F1F9CB0EE61}" type="presParOf" srcId="{FFCDB03E-3209-45F1-91C4-F3CA17D33894}" destId="{150DDB1A-4FC5-4CE5-A718-FA953158BA33}" srcOrd="0" destOrd="0" presId="urn:microsoft.com/office/officeart/2005/8/layout/radial1"/>
    <dgm:cxn modelId="{BFC4051B-6E8A-46AE-9E94-50071ABB19F2}" type="presParOf" srcId="{8E8B4A73-615B-4D27-A43F-158D24A1FD59}" destId="{FD3FB37F-ECE4-4381-A856-2850CE2021D8}" srcOrd="4" destOrd="0" presId="urn:microsoft.com/office/officeart/2005/8/layout/radial1"/>
    <dgm:cxn modelId="{C92C90B7-737F-40AF-AB04-9396436EEE5E}" type="presParOf" srcId="{8E8B4A73-615B-4D27-A43F-158D24A1FD59}" destId="{5BB57575-6030-4687-997B-477E05DDDF40}" srcOrd="5" destOrd="0" presId="urn:microsoft.com/office/officeart/2005/8/layout/radial1"/>
    <dgm:cxn modelId="{B87F38A5-3116-4338-91B0-0474117D24A1}" type="presParOf" srcId="{5BB57575-6030-4687-997B-477E05DDDF40}" destId="{88FD4A86-527F-44F7-8272-F4B1365A66F0}" srcOrd="0" destOrd="0" presId="urn:microsoft.com/office/officeart/2005/8/layout/radial1"/>
    <dgm:cxn modelId="{AB375052-AAFD-4B26-B1E4-BF85B3FFCBDE}" type="presParOf" srcId="{8E8B4A73-615B-4D27-A43F-158D24A1FD59}" destId="{9FEC1519-7CBE-4101-8185-9A4B7400906E}" srcOrd="6" destOrd="0" presId="urn:microsoft.com/office/officeart/2005/8/layout/radial1"/>
    <dgm:cxn modelId="{E2A5C8A0-A3BE-4BC8-819C-F78E8B1A30D0}" type="presParOf" srcId="{8E8B4A73-615B-4D27-A43F-158D24A1FD59}" destId="{6AD16062-0ABC-4C75-B57B-20F5F2605F6A}" srcOrd="7" destOrd="0" presId="urn:microsoft.com/office/officeart/2005/8/layout/radial1"/>
    <dgm:cxn modelId="{65890FE7-2B37-4EEA-B500-EAFFC23E8189}" type="presParOf" srcId="{6AD16062-0ABC-4C75-B57B-20F5F2605F6A}" destId="{3F063647-BC12-4049-A562-A65C661083B2}" srcOrd="0" destOrd="0" presId="urn:microsoft.com/office/officeart/2005/8/layout/radial1"/>
    <dgm:cxn modelId="{B0467655-21F0-4724-B184-64632C40064C}" type="presParOf" srcId="{8E8B4A73-615B-4D27-A43F-158D24A1FD59}" destId="{7DBA0D80-B53B-4946-9C45-02A31730FB46}" srcOrd="8" destOrd="0" presId="urn:microsoft.com/office/officeart/2005/8/layout/radial1"/>
    <dgm:cxn modelId="{1201B94E-A03D-480A-B2DE-E6F15A2A8C2B}" type="presParOf" srcId="{8E8B4A73-615B-4D27-A43F-158D24A1FD59}" destId="{CF73EC02-3E95-40EE-9D09-E6417591E4E6}" srcOrd="9" destOrd="0" presId="urn:microsoft.com/office/officeart/2005/8/layout/radial1"/>
    <dgm:cxn modelId="{6F0D83E9-8F50-4251-86DB-98C743FAFA6F}" type="presParOf" srcId="{CF73EC02-3E95-40EE-9D09-E6417591E4E6}" destId="{DEF66CED-06BE-40B7-873E-43E9FC28BEF9}" srcOrd="0" destOrd="0" presId="urn:microsoft.com/office/officeart/2005/8/layout/radial1"/>
    <dgm:cxn modelId="{5CFA59CC-2485-4F73-9827-EB7B05A3106B}" type="presParOf" srcId="{8E8B4A73-615B-4D27-A43F-158D24A1FD59}" destId="{20BE6B0A-0CC9-49E2-A605-A23DC035CE24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CD471C-5413-FD4E-A5EF-4D317E2D104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FB16F4-0776-C740-9F46-3253BEC1A5E8}">
      <dgm:prSet custT="1"/>
      <dgm:spPr>
        <a:solidFill>
          <a:srgbClr val="784040"/>
        </a:solidFill>
      </dgm:spPr>
      <dgm:t>
        <a:bodyPr/>
        <a:lstStyle/>
        <a:p>
          <a:r>
            <a:rPr lang="en-US" sz="2000" dirty="0" smtClean="0"/>
            <a:t>Elastic wave excitation </a:t>
          </a:r>
        </a:p>
        <a:p>
          <a:r>
            <a:rPr lang="en-US" sz="1800" dirty="0" smtClean="0"/>
            <a:t>e.g. ultrasonic transducer, pulse laser, </a:t>
          </a:r>
          <a:br>
            <a:rPr lang="en-US" sz="1800" dirty="0" smtClean="0"/>
          </a:br>
          <a:r>
            <a:rPr lang="en-US" sz="1800" dirty="0" smtClean="0"/>
            <a:t>piezoelectric wafer </a:t>
          </a:r>
        </a:p>
      </dgm:t>
    </dgm:pt>
    <dgm:pt modelId="{33C3B43B-B8D0-9A4C-A76B-F028B40FA28D}" type="parTrans" cxnId="{9FF9A9DD-18AD-2E43-8D3B-BC87F700F320}">
      <dgm:prSet/>
      <dgm:spPr/>
      <dgm:t>
        <a:bodyPr/>
        <a:lstStyle/>
        <a:p>
          <a:endParaRPr lang="en-US"/>
        </a:p>
      </dgm:t>
    </dgm:pt>
    <dgm:pt modelId="{F3C0210E-47C2-AC41-966F-59B2E0013094}" type="sibTrans" cxnId="{9FF9A9DD-18AD-2E43-8D3B-BC87F700F320}">
      <dgm:prSet/>
      <dgm:spPr/>
      <dgm:t>
        <a:bodyPr/>
        <a:lstStyle/>
        <a:p>
          <a:endParaRPr lang="en-US"/>
        </a:p>
      </dgm:t>
    </dgm:pt>
    <dgm:pt modelId="{ADF9324B-AF69-144B-9869-1A4F0DD30474}">
      <dgm:prSet custT="1"/>
      <dgm:spPr>
        <a:solidFill>
          <a:srgbClr val="784040"/>
        </a:solidFill>
      </dgm:spPr>
      <dgm:t>
        <a:bodyPr/>
        <a:lstStyle/>
        <a:p>
          <a:r>
            <a:rPr lang="en-US" sz="2000" dirty="0" smtClean="0"/>
            <a:t>Wave-damage interaction and propagation carrying damage information</a:t>
          </a:r>
        </a:p>
      </dgm:t>
    </dgm:pt>
    <dgm:pt modelId="{3357116E-484F-B145-9989-52DFAE4C2A84}" type="parTrans" cxnId="{7FC20BE1-D085-C844-8C31-6062585A3383}">
      <dgm:prSet/>
      <dgm:spPr/>
      <dgm:t>
        <a:bodyPr/>
        <a:lstStyle/>
        <a:p>
          <a:endParaRPr lang="en-US"/>
        </a:p>
      </dgm:t>
    </dgm:pt>
    <dgm:pt modelId="{646A9051-3AF1-B64B-B2CB-96B2252F2743}" type="sibTrans" cxnId="{7FC20BE1-D085-C844-8C31-6062585A3383}">
      <dgm:prSet/>
      <dgm:spPr/>
      <dgm:t>
        <a:bodyPr/>
        <a:lstStyle/>
        <a:p>
          <a:endParaRPr lang="en-US"/>
        </a:p>
      </dgm:t>
    </dgm:pt>
    <dgm:pt modelId="{7FFAF2C1-D7FA-5D4F-A5BD-0E851B5C6CAA}">
      <dgm:prSet custT="1"/>
      <dgm:spPr>
        <a:solidFill>
          <a:srgbClr val="784040"/>
        </a:solidFill>
      </dgm:spPr>
      <dgm:t>
        <a:bodyPr/>
        <a:lstStyle/>
        <a:p>
          <a:r>
            <a:rPr lang="en-US" sz="2000" dirty="0" smtClean="0"/>
            <a:t>Elastic wave detection</a:t>
          </a:r>
        </a:p>
        <a:p>
          <a:r>
            <a:rPr lang="en-US" sz="1800" dirty="0" smtClean="0"/>
            <a:t>e.g. ultrasonic transducer, laser Doppler </a:t>
          </a:r>
          <a:r>
            <a:rPr lang="en-US" sz="1800" dirty="0" err="1" smtClean="0"/>
            <a:t>vibrometer</a:t>
          </a:r>
          <a:r>
            <a:rPr lang="en-US" sz="1800" dirty="0" smtClean="0"/>
            <a:t>, piezoelectric wafer</a:t>
          </a:r>
          <a:endParaRPr lang="en-US" sz="1800" dirty="0"/>
        </a:p>
      </dgm:t>
    </dgm:pt>
    <dgm:pt modelId="{3F3691F5-B744-A545-8AD2-62093E81A5EC}" type="parTrans" cxnId="{D62B172A-5134-4747-B5A9-4ECBA64A10D5}">
      <dgm:prSet/>
      <dgm:spPr/>
      <dgm:t>
        <a:bodyPr/>
        <a:lstStyle/>
        <a:p>
          <a:endParaRPr lang="en-US"/>
        </a:p>
      </dgm:t>
    </dgm:pt>
    <dgm:pt modelId="{9A8747AC-CFD2-5841-B3AB-B95453658D6E}" type="sibTrans" cxnId="{D62B172A-5134-4747-B5A9-4ECBA64A10D5}">
      <dgm:prSet/>
      <dgm:spPr/>
      <dgm:t>
        <a:bodyPr/>
        <a:lstStyle/>
        <a:p>
          <a:endParaRPr lang="en-US"/>
        </a:p>
      </dgm:t>
    </dgm:pt>
    <dgm:pt modelId="{7EF84997-EA76-0141-B508-0270CF7DD951}" type="pres">
      <dgm:prSet presAssocID="{D6CD471C-5413-FD4E-A5EF-4D317E2D104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D9B3665-AB53-6A4B-B322-DC657EFAD3AC}" type="pres">
      <dgm:prSet presAssocID="{F6FB16F4-0776-C740-9F46-3253BEC1A5E8}" presName="parTxOnly" presStyleLbl="node1" presStyleIdx="0" presStyleCnt="3" custLinFactNeighborX="-14001" custLinFactNeighborY="26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381D24-0339-F44D-BB07-B236DD6ED6D1}" type="pres">
      <dgm:prSet presAssocID="{F3C0210E-47C2-AC41-966F-59B2E0013094}" presName="parTxOnlySpace" presStyleCnt="0"/>
      <dgm:spPr/>
    </dgm:pt>
    <dgm:pt modelId="{C9B6982C-95A4-0D4F-A44F-49E86A18B98D}" type="pres">
      <dgm:prSet presAssocID="{ADF9324B-AF69-144B-9869-1A4F0DD30474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6D6240-E999-4D4B-8F90-6169DB10EB90}" type="pres">
      <dgm:prSet presAssocID="{646A9051-3AF1-B64B-B2CB-96B2252F2743}" presName="parTxOnlySpace" presStyleCnt="0"/>
      <dgm:spPr/>
    </dgm:pt>
    <dgm:pt modelId="{6E293B80-0379-FB48-ACBF-56F19EB43D19}" type="pres">
      <dgm:prSet presAssocID="{7FFAF2C1-D7FA-5D4F-A5BD-0E851B5C6CAA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2B172A-5134-4747-B5A9-4ECBA64A10D5}" srcId="{D6CD471C-5413-FD4E-A5EF-4D317E2D1049}" destId="{7FFAF2C1-D7FA-5D4F-A5BD-0E851B5C6CAA}" srcOrd="2" destOrd="0" parTransId="{3F3691F5-B744-A545-8AD2-62093E81A5EC}" sibTransId="{9A8747AC-CFD2-5841-B3AB-B95453658D6E}"/>
    <dgm:cxn modelId="{56EB9F89-9ABD-CA44-8C9E-CA218B43E3B0}" type="presOf" srcId="{D6CD471C-5413-FD4E-A5EF-4D317E2D1049}" destId="{7EF84997-EA76-0141-B508-0270CF7DD951}" srcOrd="0" destOrd="0" presId="urn:microsoft.com/office/officeart/2005/8/layout/chevron1"/>
    <dgm:cxn modelId="{57E4681A-474F-2147-8C95-EFFB65DE53BE}" type="presOf" srcId="{F6FB16F4-0776-C740-9F46-3253BEC1A5E8}" destId="{7D9B3665-AB53-6A4B-B322-DC657EFAD3AC}" srcOrd="0" destOrd="0" presId="urn:microsoft.com/office/officeart/2005/8/layout/chevron1"/>
    <dgm:cxn modelId="{7FC20BE1-D085-C844-8C31-6062585A3383}" srcId="{D6CD471C-5413-FD4E-A5EF-4D317E2D1049}" destId="{ADF9324B-AF69-144B-9869-1A4F0DD30474}" srcOrd="1" destOrd="0" parTransId="{3357116E-484F-B145-9989-52DFAE4C2A84}" sibTransId="{646A9051-3AF1-B64B-B2CB-96B2252F2743}"/>
    <dgm:cxn modelId="{9FF9A9DD-18AD-2E43-8D3B-BC87F700F320}" srcId="{D6CD471C-5413-FD4E-A5EF-4D317E2D1049}" destId="{F6FB16F4-0776-C740-9F46-3253BEC1A5E8}" srcOrd="0" destOrd="0" parTransId="{33C3B43B-B8D0-9A4C-A76B-F028B40FA28D}" sibTransId="{F3C0210E-47C2-AC41-966F-59B2E0013094}"/>
    <dgm:cxn modelId="{F021473C-B86C-EC4D-8893-1174C6E697C0}" type="presOf" srcId="{ADF9324B-AF69-144B-9869-1A4F0DD30474}" destId="{C9B6982C-95A4-0D4F-A44F-49E86A18B98D}" srcOrd="0" destOrd="0" presId="urn:microsoft.com/office/officeart/2005/8/layout/chevron1"/>
    <dgm:cxn modelId="{9399E4AD-6EF1-7145-B8CC-63ED640130C9}" type="presOf" srcId="{7FFAF2C1-D7FA-5D4F-A5BD-0E851B5C6CAA}" destId="{6E293B80-0379-FB48-ACBF-56F19EB43D19}" srcOrd="0" destOrd="0" presId="urn:microsoft.com/office/officeart/2005/8/layout/chevron1"/>
    <dgm:cxn modelId="{F2922414-96DD-9D46-B43C-61817B5A3175}" type="presParOf" srcId="{7EF84997-EA76-0141-B508-0270CF7DD951}" destId="{7D9B3665-AB53-6A4B-B322-DC657EFAD3AC}" srcOrd="0" destOrd="0" presId="urn:microsoft.com/office/officeart/2005/8/layout/chevron1"/>
    <dgm:cxn modelId="{98F49F8F-2D6F-9A4B-A722-FC126C921DBC}" type="presParOf" srcId="{7EF84997-EA76-0141-B508-0270CF7DD951}" destId="{14381D24-0339-F44D-BB07-B236DD6ED6D1}" srcOrd="1" destOrd="0" presId="urn:microsoft.com/office/officeart/2005/8/layout/chevron1"/>
    <dgm:cxn modelId="{42763B7A-1162-4241-BEE7-52669C81148F}" type="presParOf" srcId="{7EF84997-EA76-0141-B508-0270CF7DD951}" destId="{C9B6982C-95A4-0D4F-A44F-49E86A18B98D}" srcOrd="2" destOrd="0" presId="urn:microsoft.com/office/officeart/2005/8/layout/chevron1"/>
    <dgm:cxn modelId="{CF3176AD-6661-7346-BC9D-8BDE4D3B0B39}" type="presParOf" srcId="{7EF84997-EA76-0141-B508-0270CF7DD951}" destId="{F46D6240-E999-4D4B-8F90-6169DB10EB90}" srcOrd="3" destOrd="0" presId="urn:microsoft.com/office/officeart/2005/8/layout/chevron1"/>
    <dgm:cxn modelId="{F7840E4D-5B55-2143-A74C-F192A7B52466}" type="presParOf" srcId="{7EF84997-EA76-0141-B508-0270CF7DD951}" destId="{6E293B80-0379-FB48-ACBF-56F19EB43D19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11A8C0-D8D8-4E3A-8EBF-982815D18BC8}">
      <dsp:nvSpPr>
        <dsp:cNvPr id="0" name=""/>
        <dsp:cNvSpPr/>
      </dsp:nvSpPr>
      <dsp:spPr>
        <a:xfrm>
          <a:off x="2316555" y="2215855"/>
          <a:ext cx="1701075" cy="1701075"/>
        </a:xfrm>
        <a:prstGeom prst="ellipse">
          <a:avLst/>
        </a:prstGeom>
        <a:solidFill>
          <a:srgbClr val="4A5A7A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solidFill>
                <a:srgbClr val="FFFFFF"/>
              </a:solidFill>
              <a:latin typeface="Corbel"/>
              <a:ea typeface="+mn-ea"/>
              <a:cs typeface="+mn-cs"/>
            </a:rPr>
            <a:t>NESB</a:t>
          </a:r>
        </a:p>
      </dsp:txBody>
      <dsp:txXfrm>
        <a:off x="2565672" y="2464972"/>
        <a:ext cx="1202841" cy="1202841"/>
      </dsp:txXfrm>
    </dsp:sp>
    <dsp:sp modelId="{6ED9CF37-9613-49C1-A5A2-AE8039657EF8}">
      <dsp:nvSpPr>
        <dsp:cNvPr id="0" name=""/>
        <dsp:cNvSpPr/>
      </dsp:nvSpPr>
      <dsp:spPr>
        <a:xfrm rot="16230413">
          <a:off x="2921330" y="1936180"/>
          <a:ext cx="511096" cy="48339"/>
        </a:xfrm>
        <a:custGeom>
          <a:avLst/>
          <a:gdLst/>
          <a:ahLst/>
          <a:cxnLst/>
          <a:rect l="0" t="0" r="0" b="0"/>
          <a:pathLst>
            <a:path>
              <a:moveTo>
                <a:pt x="0" y="17615"/>
              </a:moveTo>
              <a:lnTo>
                <a:pt x="509724" y="17615"/>
              </a:lnTo>
            </a:path>
          </a:pathLst>
        </a:custGeom>
        <a:noFill/>
        <a:ln w="19050" cap="flat" cmpd="sng" algn="ctr">
          <a:solidFill>
            <a:srgbClr val="F7BD4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Corbel"/>
            <a:ea typeface="+mn-ea"/>
            <a:cs typeface="+mn-cs"/>
          </a:endParaRPr>
        </a:p>
      </dsp:txBody>
      <dsp:txXfrm>
        <a:off x="3163987" y="1973013"/>
        <a:ext cx="0" cy="0"/>
      </dsp:txXfrm>
    </dsp:sp>
    <dsp:sp modelId="{B9E5723D-ACFC-4D00-8E7D-6B44374D4C85}">
      <dsp:nvSpPr>
        <dsp:cNvPr id="0" name=""/>
        <dsp:cNvSpPr/>
      </dsp:nvSpPr>
      <dsp:spPr>
        <a:xfrm>
          <a:off x="2336125" y="3770"/>
          <a:ext cx="1701075" cy="1701075"/>
        </a:xfrm>
        <a:prstGeom prst="ellipse">
          <a:avLst/>
        </a:prstGeom>
        <a:solidFill>
          <a:srgbClr val="FF0000"/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rgbClr val="FFFFFF"/>
              </a:solidFill>
              <a:latin typeface="Corbel"/>
              <a:ea typeface="+mn-ea"/>
              <a:cs typeface="+mn-cs"/>
            </a:rPr>
            <a:t>Advanced NDE Solutions</a:t>
          </a:r>
        </a:p>
      </dsp:txBody>
      <dsp:txXfrm>
        <a:off x="2585242" y="252887"/>
        <a:ext cx="1202841" cy="1202841"/>
      </dsp:txXfrm>
    </dsp:sp>
    <dsp:sp modelId="{FFCDB03E-3209-45F1-91C4-F3CA17D33894}">
      <dsp:nvSpPr>
        <dsp:cNvPr id="0" name=""/>
        <dsp:cNvSpPr/>
      </dsp:nvSpPr>
      <dsp:spPr>
        <a:xfrm rot="20521534">
          <a:off x="3963497" y="2699947"/>
          <a:ext cx="517223" cy="48339"/>
        </a:xfrm>
        <a:custGeom>
          <a:avLst/>
          <a:gdLst/>
          <a:ahLst/>
          <a:cxnLst/>
          <a:rect l="0" t="0" r="0" b="0"/>
          <a:pathLst>
            <a:path>
              <a:moveTo>
                <a:pt x="0" y="17615"/>
              </a:moveTo>
              <a:lnTo>
                <a:pt x="515815" y="17615"/>
              </a:lnTo>
            </a:path>
          </a:pathLst>
        </a:custGeom>
        <a:noFill/>
        <a:ln w="19050" cap="flat" cmpd="sng" algn="ctr">
          <a:solidFill>
            <a:srgbClr val="F7BD4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Corbel"/>
            <a:ea typeface="+mn-ea"/>
            <a:cs typeface="+mn-cs"/>
          </a:endParaRPr>
        </a:p>
      </dsp:txBody>
      <dsp:txXfrm>
        <a:off x="4205820" y="2715808"/>
        <a:ext cx="0" cy="0"/>
      </dsp:txXfrm>
    </dsp:sp>
    <dsp:sp modelId="{FD3FB37F-ECE4-4381-A856-2850CE2021D8}">
      <dsp:nvSpPr>
        <dsp:cNvPr id="0" name=""/>
        <dsp:cNvSpPr/>
      </dsp:nvSpPr>
      <dsp:spPr>
        <a:xfrm>
          <a:off x="4426588" y="1531304"/>
          <a:ext cx="1701075" cy="1701075"/>
        </a:xfrm>
        <a:prstGeom prst="ellipse">
          <a:avLst/>
        </a:prstGeom>
        <a:solidFill>
          <a:srgbClr val="FFC000"/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rgbClr val="FFFFFF"/>
              </a:solidFill>
              <a:latin typeface="Corbel"/>
              <a:ea typeface="+mn-ea"/>
              <a:cs typeface="+mn-cs"/>
            </a:rPr>
            <a:t>Emerging NDE Technologies</a:t>
          </a:r>
        </a:p>
      </dsp:txBody>
      <dsp:txXfrm>
        <a:off x="4675705" y="1780421"/>
        <a:ext cx="1202841" cy="1202841"/>
      </dsp:txXfrm>
    </dsp:sp>
    <dsp:sp modelId="{5BB57575-6030-4687-997B-477E05DDDF40}">
      <dsp:nvSpPr>
        <dsp:cNvPr id="0" name=""/>
        <dsp:cNvSpPr/>
      </dsp:nvSpPr>
      <dsp:spPr>
        <a:xfrm rot="3240000">
          <a:off x="3561704" y="3937029"/>
          <a:ext cx="511007" cy="48339"/>
        </a:xfrm>
        <a:custGeom>
          <a:avLst/>
          <a:gdLst/>
          <a:ahLst/>
          <a:cxnLst/>
          <a:rect l="0" t="0" r="0" b="0"/>
          <a:pathLst>
            <a:path>
              <a:moveTo>
                <a:pt x="0" y="17615"/>
              </a:moveTo>
              <a:lnTo>
                <a:pt x="509636" y="17615"/>
              </a:lnTo>
            </a:path>
          </a:pathLst>
        </a:custGeom>
        <a:noFill/>
        <a:ln w="19050" cap="flat" cmpd="sng" algn="ctr">
          <a:solidFill>
            <a:srgbClr val="F7BD4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Corbel"/>
            <a:ea typeface="+mn-ea"/>
            <a:cs typeface="+mn-cs"/>
          </a:endParaRPr>
        </a:p>
      </dsp:txBody>
      <dsp:txXfrm>
        <a:off x="3820033" y="3943355"/>
        <a:ext cx="0" cy="0"/>
      </dsp:txXfrm>
    </dsp:sp>
    <dsp:sp modelId="{9FEC1519-7CBE-4101-8185-9A4B7400906E}">
      <dsp:nvSpPr>
        <dsp:cNvPr id="0" name=""/>
        <dsp:cNvSpPr/>
      </dsp:nvSpPr>
      <dsp:spPr>
        <a:xfrm>
          <a:off x="3616785" y="4005468"/>
          <a:ext cx="1701075" cy="1701075"/>
        </a:xfrm>
        <a:prstGeom prst="ellipse">
          <a:avLst/>
        </a:prstGeom>
        <a:solidFill>
          <a:srgbClr val="92D050"/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rgbClr val="FFFFFF"/>
              </a:solidFill>
              <a:latin typeface="Corbel"/>
              <a:ea typeface="+mn-ea"/>
              <a:cs typeface="+mn-cs"/>
            </a:rPr>
            <a:t>Physics-Based Models</a:t>
          </a:r>
        </a:p>
      </dsp:txBody>
      <dsp:txXfrm>
        <a:off x="3865902" y="4254585"/>
        <a:ext cx="1202841" cy="1202841"/>
      </dsp:txXfrm>
    </dsp:sp>
    <dsp:sp modelId="{6AD16062-0ABC-4C75-B57B-20F5F2605F6A}">
      <dsp:nvSpPr>
        <dsp:cNvPr id="0" name=""/>
        <dsp:cNvSpPr/>
      </dsp:nvSpPr>
      <dsp:spPr>
        <a:xfrm rot="7560000">
          <a:off x="2261474" y="3937029"/>
          <a:ext cx="511007" cy="48339"/>
        </a:xfrm>
        <a:custGeom>
          <a:avLst/>
          <a:gdLst/>
          <a:ahLst/>
          <a:cxnLst/>
          <a:rect l="0" t="0" r="0" b="0"/>
          <a:pathLst>
            <a:path>
              <a:moveTo>
                <a:pt x="0" y="17615"/>
              </a:moveTo>
              <a:lnTo>
                <a:pt x="509636" y="17615"/>
              </a:lnTo>
            </a:path>
          </a:pathLst>
        </a:custGeom>
        <a:noFill/>
        <a:ln w="19050" cap="flat" cmpd="sng" algn="ctr">
          <a:solidFill>
            <a:srgbClr val="F7BD4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Corbel"/>
            <a:ea typeface="+mn-ea"/>
            <a:cs typeface="+mn-cs"/>
          </a:endParaRPr>
        </a:p>
      </dsp:txBody>
      <dsp:txXfrm rot="10800000">
        <a:off x="2534821" y="3958373"/>
        <a:ext cx="0" cy="0"/>
      </dsp:txXfrm>
    </dsp:sp>
    <dsp:sp modelId="{7DBA0D80-B53B-4946-9C45-02A31730FB46}">
      <dsp:nvSpPr>
        <dsp:cNvPr id="0" name=""/>
        <dsp:cNvSpPr/>
      </dsp:nvSpPr>
      <dsp:spPr>
        <a:xfrm>
          <a:off x="1016325" y="4005468"/>
          <a:ext cx="1701075" cy="1701075"/>
        </a:xfrm>
        <a:prstGeom prst="ellipse">
          <a:avLst/>
        </a:prstGeom>
        <a:solidFill>
          <a:srgbClr val="7030A0"/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>
              <a:solidFill>
                <a:srgbClr val="FFFFFF"/>
              </a:solidFill>
              <a:latin typeface="Corbel"/>
              <a:ea typeface="+mn-ea"/>
              <a:cs typeface="+mn-cs"/>
            </a:rPr>
            <a:t>Advanced Data Analysis and Interpretation</a:t>
          </a:r>
        </a:p>
      </dsp:txBody>
      <dsp:txXfrm>
        <a:off x="1265442" y="4254585"/>
        <a:ext cx="1202841" cy="1202841"/>
      </dsp:txXfrm>
    </dsp:sp>
    <dsp:sp modelId="{CF73EC02-3E95-40EE-9D09-E6417591E4E6}">
      <dsp:nvSpPr>
        <dsp:cNvPr id="0" name=""/>
        <dsp:cNvSpPr/>
      </dsp:nvSpPr>
      <dsp:spPr>
        <a:xfrm rot="11880000">
          <a:off x="1859681" y="2700437"/>
          <a:ext cx="511007" cy="48339"/>
        </a:xfrm>
        <a:custGeom>
          <a:avLst/>
          <a:gdLst/>
          <a:ahLst/>
          <a:cxnLst/>
          <a:rect l="0" t="0" r="0" b="0"/>
          <a:pathLst>
            <a:path>
              <a:moveTo>
                <a:pt x="0" y="17615"/>
              </a:moveTo>
              <a:lnTo>
                <a:pt x="509636" y="17615"/>
              </a:lnTo>
            </a:path>
          </a:pathLst>
        </a:custGeom>
        <a:noFill/>
        <a:ln w="19050" cap="flat" cmpd="sng" algn="ctr">
          <a:solidFill>
            <a:srgbClr val="F7BD4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Corbel"/>
            <a:ea typeface="+mn-ea"/>
            <a:cs typeface="+mn-cs"/>
          </a:endParaRPr>
        </a:p>
      </dsp:txBody>
      <dsp:txXfrm rot="10800000">
        <a:off x="2123386" y="2740704"/>
        <a:ext cx="0" cy="0"/>
      </dsp:txXfrm>
    </dsp:sp>
    <dsp:sp modelId="{20BE6B0A-0CC9-49E2-A605-A23DC035CE24}">
      <dsp:nvSpPr>
        <dsp:cNvPr id="0" name=""/>
        <dsp:cNvSpPr/>
      </dsp:nvSpPr>
      <dsp:spPr>
        <a:xfrm>
          <a:off x="212739" y="1532284"/>
          <a:ext cx="1701075" cy="1701075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rgbClr val="FFFFFF"/>
              </a:solidFill>
              <a:latin typeface="Corbel"/>
              <a:ea typeface="+mn-ea"/>
              <a:cs typeface="+mn-cs"/>
            </a:rPr>
            <a:t>SHM Sensor Implementation and Interrogation</a:t>
          </a:r>
        </a:p>
      </dsp:txBody>
      <dsp:txXfrm>
        <a:off x="461856" y="1781401"/>
        <a:ext cx="1202841" cy="12028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9B3665-AB53-6A4B-B322-DC657EFAD3AC}">
      <dsp:nvSpPr>
        <dsp:cNvPr id="0" name=""/>
        <dsp:cNvSpPr/>
      </dsp:nvSpPr>
      <dsp:spPr>
        <a:xfrm>
          <a:off x="0" y="0"/>
          <a:ext cx="4242185" cy="1614488"/>
        </a:xfrm>
        <a:prstGeom prst="chevron">
          <a:avLst/>
        </a:prstGeom>
        <a:solidFill>
          <a:srgbClr val="7840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Elastic wave excitation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e.g. ultrasonic transducer, pulse laser, </a:t>
          </a:r>
          <a:br>
            <a:rPr lang="en-US" sz="1800" kern="1200" dirty="0" smtClean="0"/>
          </a:br>
          <a:r>
            <a:rPr lang="en-US" sz="1800" kern="1200" dirty="0" smtClean="0"/>
            <a:t>piezoelectric wafer </a:t>
          </a:r>
        </a:p>
      </dsp:txBody>
      <dsp:txXfrm>
        <a:off x="807244" y="0"/>
        <a:ext cx="2627697" cy="1614488"/>
      </dsp:txXfrm>
    </dsp:sp>
    <dsp:sp modelId="{C9B6982C-95A4-0D4F-A44F-49E86A18B98D}">
      <dsp:nvSpPr>
        <dsp:cNvPr id="0" name=""/>
        <dsp:cNvSpPr/>
      </dsp:nvSpPr>
      <dsp:spPr>
        <a:xfrm>
          <a:off x="3821448" y="0"/>
          <a:ext cx="4242185" cy="1614488"/>
        </a:xfrm>
        <a:prstGeom prst="chevron">
          <a:avLst/>
        </a:prstGeom>
        <a:solidFill>
          <a:srgbClr val="7840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Wave-damage interaction and propagation carrying damage information</a:t>
          </a:r>
        </a:p>
      </dsp:txBody>
      <dsp:txXfrm>
        <a:off x="4628692" y="0"/>
        <a:ext cx="2627697" cy="1614488"/>
      </dsp:txXfrm>
    </dsp:sp>
    <dsp:sp modelId="{6E293B80-0379-FB48-ACBF-56F19EB43D19}">
      <dsp:nvSpPr>
        <dsp:cNvPr id="0" name=""/>
        <dsp:cNvSpPr/>
      </dsp:nvSpPr>
      <dsp:spPr>
        <a:xfrm>
          <a:off x="7639415" y="0"/>
          <a:ext cx="4242185" cy="1614488"/>
        </a:xfrm>
        <a:prstGeom prst="chevron">
          <a:avLst/>
        </a:prstGeom>
        <a:solidFill>
          <a:srgbClr val="7840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Elastic wave detection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e.g. ultrasonic transducer, laser Doppler </a:t>
          </a:r>
          <a:r>
            <a:rPr lang="en-US" sz="1800" kern="1200" dirty="0" err="1" smtClean="0"/>
            <a:t>vibrometer</a:t>
          </a:r>
          <a:r>
            <a:rPr lang="en-US" sz="1800" kern="1200" dirty="0" smtClean="0"/>
            <a:t>, piezoelectric wafer</a:t>
          </a:r>
          <a:endParaRPr lang="en-US" sz="1800" kern="1200" dirty="0"/>
        </a:p>
      </dsp:txBody>
      <dsp:txXfrm>
        <a:off x="8446659" y="0"/>
        <a:ext cx="2627697" cy="16144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A1C07D-F258-47C7-9AA9-994F969936C8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0D44C-4C32-4EA2-8826-A11ACBB00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1219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70194E-62FE-4737-BD40-2AE8A1613B52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2F20E-7B44-441C-A5E9-5FFE7AFCC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37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C2F20E-7B44-441C-A5E9-5FFE7AFCCD6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158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C2F20E-7B44-441C-A5E9-5FFE7AFCCD6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13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527048"/>
            <a:ext cx="9144000" cy="14721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0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072384"/>
            <a:ext cx="9144000" cy="3282696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Author(s)</a:t>
            </a:r>
          </a:p>
          <a:p>
            <a:endParaRPr lang="en-US" dirty="0"/>
          </a:p>
          <a:p>
            <a:r>
              <a:rPr lang="en-US" dirty="0"/>
              <a:t>NASA Langley Research Center, Hampton, VA</a:t>
            </a:r>
          </a:p>
          <a:p>
            <a:endParaRPr lang="en-US" dirty="0"/>
          </a:p>
          <a:p>
            <a:r>
              <a:rPr lang="en-US" dirty="0"/>
              <a:t>Presentation Venue</a:t>
            </a:r>
          </a:p>
          <a:p>
            <a:r>
              <a:rPr lang="en-US" dirty="0"/>
              <a:t>Date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4DCB-2578-4C1C-82E1-B1ADD2635A7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C0CEAC91-501F-4BC3-8E01-9EA788E3C6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751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26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</a:t>
            </a:r>
            <a:r>
              <a:rPr lang="en-US" dirty="0" smtClean="0"/>
              <a:t>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F7C12-D2AD-453B-A7F9-F279C022AAE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CEAC91-501F-4BC3-8E01-9EA788E3C6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286385"/>
            <a:ext cx="10515600" cy="55689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12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600" y="2951544"/>
            <a:ext cx="10515600" cy="916458"/>
          </a:xfrm>
          <a:prstGeom prst="rect">
            <a:avLst/>
          </a:prstGeom>
        </p:spPr>
        <p:txBody>
          <a:bodyPr anchor="b"/>
          <a:lstStyle>
            <a:lvl1pPr algn="ctr">
              <a:defRPr sz="46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600" y="414963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3706C-882E-4E5D-A38E-EBF0456061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CEAC91-501F-4BC3-8E01-9EA788E3C6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840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162052"/>
            <a:ext cx="5181600" cy="5014913"/>
          </a:xfrm>
        </p:spPr>
        <p:txBody>
          <a:bodyPr/>
          <a:lstStyle>
            <a:lvl1pPr>
              <a:defRPr sz="26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162052"/>
            <a:ext cx="5181600" cy="5014913"/>
          </a:xfrm>
        </p:spPr>
        <p:txBody>
          <a:bodyPr/>
          <a:lstStyle>
            <a:lvl1pPr>
              <a:defRPr sz="26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D0563-0046-4C7E-B289-5E3E760CEF5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CEAC91-501F-4BC3-8E01-9EA788E3C6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286385"/>
            <a:ext cx="10515600" cy="55689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681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071561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1895473"/>
            <a:ext cx="5157787" cy="4294190"/>
          </a:xfrm>
        </p:spPr>
        <p:txBody>
          <a:bodyPr/>
          <a:lstStyle>
            <a:lvl1pPr>
              <a:defRPr sz="26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071561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1895473"/>
            <a:ext cx="5183188" cy="4294190"/>
          </a:xfrm>
        </p:spPr>
        <p:txBody>
          <a:bodyPr/>
          <a:lstStyle>
            <a:lvl1pPr>
              <a:defRPr sz="26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FF2F0-0DA2-4843-BDA5-2923804612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CEAC91-501F-4BC3-8E01-9EA788E3C6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286385"/>
            <a:ext cx="10515600" cy="55689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355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33C95-96FC-4453-A659-B71C08EBD1D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CEAC91-501F-4BC3-8E01-9EA788E3C6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286385"/>
            <a:ext cx="10515600" cy="55689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367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8C2EE-CD11-499A-98AA-358BB01829F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CEAC91-501F-4BC3-8E01-9EA788E3C6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660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48000">
              <a:schemeClr val="tx1">
                <a:lumMod val="85000"/>
                <a:lumOff val="15000"/>
              </a:schemeClr>
            </a:gs>
            <a:gs pos="100000">
              <a:schemeClr val="tx1">
                <a:lumMod val="75000"/>
                <a:lumOff val="2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162052"/>
            <a:ext cx="10515600" cy="5014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/>
              </a:rPr>
              <a:t>Bullet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/>
              </a:rPr>
              <a:t>Sub-bullet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56D7E293-7085-4898-9D78-DA00D4A1BD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13097" y="6356357"/>
            <a:ext cx="478206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C0CEAC91-501F-4BC3-8E01-9EA788E3C60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18067" y="914400"/>
            <a:ext cx="10972800" cy="0"/>
          </a:xfrm>
          <a:prstGeom prst="line">
            <a:avLst/>
          </a:prstGeom>
          <a:ln w="38100">
            <a:gradFill>
              <a:gsLst>
                <a:gs pos="0">
                  <a:srgbClr val="C00000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https://upload.wikimedia.org/wikipedia/commons/thumb/e/e5/NASA_logo.svg/1024px-NASA_logo.svg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604" y="114300"/>
            <a:ext cx="820397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469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tabLst/>
        <a:defRPr sz="20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1pPr>
      <a:lvl2pPr marL="742950" marR="0" indent="-28575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tabLst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media" Target="../media/media4.mp4"/><Relationship Id="rId7" Type="http://schemas.openxmlformats.org/officeDocument/2006/relationships/image" Target="../media/image48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Relationship Id="rId9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NASA/NASA&#8217;s%20Journey%20to%20Mars.mp4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nasa.github.io/swSim/" TargetMode="External"/><Relationship Id="rId2" Type="http://schemas.openxmlformats.org/officeDocument/2006/relationships/hyperlink" Target="https://github.com/nasa/swsim/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nasa.github.io/PanNDE/" TargetMode="External"/><Relationship Id="rId4" Type="http://schemas.openxmlformats.org/officeDocument/2006/relationships/hyperlink" Target="https://github.com/nasa/PanNDE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6B155-76C4-44F0-A0A6-B3DCDD2BC3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42008"/>
            <a:ext cx="9144000" cy="1472184"/>
          </a:xfrm>
        </p:spPr>
        <p:txBody>
          <a:bodyPr anchor="ctr" anchorCtr="0">
            <a:normAutofit/>
          </a:bodyPr>
          <a:lstStyle/>
          <a:p>
            <a:r>
              <a:rPr lang="en-US" sz="2400" b="1" dirty="0" smtClean="0">
                <a:latin typeface="Helvetica (Headings)"/>
              </a:rPr>
              <a:t>Verification and Validation of Elastodynamic Simulation Software for Aerospace Research</a:t>
            </a:r>
            <a:endParaRPr lang="en-US" sz="2400" b="1" dirty="0">
              <a:latin typeface="Helvetica (Headings)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9C8D28-C796-4942-B1E4-49732C021D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87344"/>
            <a:ext cx="9144000" cy="2099056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>Erik Frankforter</a:t>
            </a:r>
            <a:r>
              <a:rPr lang="en-US" sz="1800" dirty="0" smtClean="0"/>
              <a:t>, William Schneck III, Elizabeth Gregory, Cara Leckey</a:t>
            </a:r>
            <a:endParaRPr lang="en-US" sz="1800" dirty="0" smtClean="0">
              <a:latin typeface="Helvetica (Body)"/>
            </a:endParaRPr>
          </a:p>
          <a:p>
            <a:r>
              <a:rPr lang="en-US" sz="1800" dirty="0" smtClean="0">
                <a:latin typeface="Helvetica (Body)"/>
              </a:rPr>
              <a:t>NASA Langley </a:t>
            </a:r>
            <a:r>
              <a:rPr lang="en-US" sz="1800" dirty="0">
                <a:latin typeface="Helvetica (Body)"/>
              </a:rPr>
              <a:t>Research Center, Hampton, </a:t>
            </a:r>
            <a:r>
              <a:rPr lang="en-US" sz="1800" dirty="0" smtClean="0">
                <a:latin typeface="Helvetica (Body)"/>
              </a:rPr>
              <a:t>VA</a:t>
            </a:r>
          </a:p>
          <a:p>
            <a:r>
              <a:rPr lang="en-US" sz="1800" dirty="0" smtClean="0">
                <a:latin typeface="Helvetica (Body)"/>
              </a:rPr>
              <a:t>Nondestructive Evaluation Sciences Branch (NESB)</a:t>
            </a:r>
            <a:endParaRPr lang="en-US" sz="1800" dirty="0">
              <a:latin typeface="Helvetica (Body)"/>
            </a:endParaRPr>
          </a:p>
          <a:p>
            <a:endParaRPr lang="en-US" sz="1800" dirty="0">
              <a:latin typeface="Helvetica (Body)"/>
            </a:endParaRPr>
          </a:p>
          <a:p>
            <a:r>
              <a:rPr lang="en-US" sz="1800" dirty="0" err="1" smtClean="0">
                <a:latin typeface="Helvetica (Body)"/>
              </a:rPr>
              <a:t>DATAWorks</a:t>
            </a:r>
            <a:r>
              <a:rPr lang="en-US" sz="1800" dirty="0" smtClean="0">
                <a:latin typeface="Helvetica (Body)"/>
              </a:rPr>
              <a:t> Defense and Aerospace Test and Analysis Workshop</a:t>
            </a:r>
          </a:p>
          <a:p>
            <a:r>
              <a:rPr lang="en-US" sz="1800" dirty="0" smtClean="0">
                <a:latin typeface="Helvetica (Body)"/>
              </a:rPr>
              <a:t>April 12, 2021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3459D-2EA5-4E88-84EC-5FBC48596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AC91-501F-4BC3-8E01-9EA788E3C6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88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36600" y="2509520"/>
            <a:ext cx="10515600" cy="1358482"/>
          </a:xfrm>
        </p:spPr>
        <p:txBody>
          <a:bodyPr/>
          <a:lstStyle/>
          <a:p>
            <a:r>
              <a:rPr lang="en-US" dirty="0" smtClean="0"/>
              <a:t>Research Software </a:t>
            </a:r>
            <a:br>
              <a:rPr lang="en-US" dirty="0" smtClean="0"/>
            </a:br>
            <a:r>
              <a:rPr lang="en-US" dirty="0" smtClean="0"/>
              <a:t>Verification Practices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AC91-501F-4BC3-8E01-9EA788E3C60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92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AC91-501F-4BC3-8E01-9EA788E3C60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Verification Practices at the NESB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838200" y="1447800"/>
            <a:ext cx="4754880" cy="227076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Workflows</a:t>
            </a:r>
          </a:p>
          <a:p>
            <a:pPr algn="ctr"/>
            <a:endParaRPr lang="en-US" sz="16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/>
              <a:t>Version Control (e.g. </a:t>
            </a:r>
            <a:r>
              <a:rPr lang="en-US" dirty="0" err="1" smtClean="0"/>
              <a:t>git</a:t>
            </a:r>
            <a:r>
              <a:rPr lang="en-US" dirty="0" smtClean="0"/>
              <a:t>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/>
              <a:t>Code Reviews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/>
              <a:t>Development Tools (Cross-Platform Compilation, Static Code Analyzer, etc.)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838200" y="3992880"/>
            <a:ext cx="4754880" cy="21488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Testing</a:t>
            </a:r>
            <a:endParaRPr lang="en-US" b="1" dirty="0" smtClean="0"/>
          </a:p>
          <a:p>
            <a:pPr algn="ctr"/>
            <a:endParaRPr lang="en-US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/>
              <a:t>On-demand testing at various levels (unit, integration, etc.) </a:t>
            </a:r>
            <a:r>
              <a:rPr lang="en-US" u="sng" dirty="0" smtClean="0"/>
              <a:t>using testing framework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/>
              <a:t>Continuous Integration / Continuous Deployment (CI/CD) pipelines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Automatic Test </a:t>
            </a:r>
            <a:r>
              <a:rPr lang="en-US" dirty="0" smtClean="0"/>
              <a:t>Coverage Assessment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263640" y="3992880"/>
            <a:ext cx="4749457" cy="214884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Documentation</a:t>
            </a:r>
            <a:endParaRPr lang="en-US" b="1" dirty="0" smtClean="0"/>
          </a:p>
          <a:p>
            <a:pPr algn="ctr"/>
            <a:endParaRPr lang="en-US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/>
              <a:t>Issue Tracking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/>
              <a:t>README, Installation Guide, etc.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/>
              <a:t>Documentation Generators (e.g. </a:t>
            </a:r>
            <a:r>
              <a:rPr lang="en-US" dirty="0" err="1" smtClean="0"/>
              <a:t>Doxygen</a:t>
            </a:r>
            <a:r>
              <a:rPr lang="en-US" dirty="0" smtClean="0"/>
              <a:t>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/>
              <a:t>Descriptive Naming Practices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6263640" y="1436225"/>
            <a:ext cx="4749457" cy="227076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Development</a:t>
            </a:r>
            <a:endParaRPr lang="en-US" b="1" dirty="0" smtClean="0"/>
          </a:p>
          <a:p>
            <a:pPr algn="ctr"/>
            <a:endParaRPr lang="en-US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/>
              <a:t>Guides &amp; Standards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/>
              <a:t>Quality Agreements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/>
              <a:t>Software Architecture, Library Usage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Mentorship</a:t>
            </a:r>
            <a:r>
              <a:rPr lang="en-US" dirty="0" smtClean="0"/>
              <a:t>, Specialization,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42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4362670"/>
            <a:ext cx="10515600" cy="2130727"/>
          </a:xfrm>
        </p:spPr>
        <p:txBody>
          <a:bodyPr/>
          <a:lstStyle/>
          <a:p>
            <a:r>
              <a:rPr lang="en-US" sz="2400" dirty="0" smtClean="0"/>
              <a:t>Use of version control workflow</a:t>
            </a:r>
          </a:p>
          <a:p>
            <a:pPr lvl="1"/>
            <a:r>
              <a:rPr lang="en-US" sz="2000" dirty="0" smtClean="0"/>
              <a:t>Guidelines and workflow agreements from start of development</a:t>
            </a:r>
          </a:p>
          <a:p>
            <a:r>
              <a:rPr lang="en-US" sz="2400" dirty="0"/>
              <a:t>Integration of code verification practices </a:t>
            </a:r>
            <a:r>
              <a:rPr lang="en-US" sz="2400" dirty="0" smtClean="0"/>
              <a:t>at well-defined times, e.g.</a:t>
            </a:r>
            <a:endParaRPr lang="en-US" sz="2400" dirty="0"/>
          </a:p>
          <a:p>
            <a:pPr lvl="1"/>
            <a:r>
              <a:rPr lang="en-US" sz="2000" dirty="0" smtClean="0"/>
              <a:t>Regular code reviews (we’ve been reviewing upon merges to master &amp; development)</a:t>
            </a:r>
          </a:p>
          <a:p>
            <a:pPr lvl="1"/>
            <a:r>
              <a:rPr lang="en-US" sz="2000" dirty="0" smtClean="0"/>
              <a:t>Automatic test suite run upon every push &amp; merge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AC91-501F-4BC3-8E01-9EA788E3C60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Workflows – Research Software Development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452880" y="1452880"/>
            <a:ext cx="365760" cy="36576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940040" y="1452880"/>
            <a:ext cx="365760" cy="36576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341880" y="2338815"/>
            <a:ext cx="365760" cy="36576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881370" y="2338815"/>
            <a:ext cx="365760" cy="36576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368993" y="3731700"/>
            <a:ext cx="365760" cy="36576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512820" y="2338815"/>
            <a:ext cx="365760" cy="36576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175125" y="3054485"/>
            <a:ext cx="365760" cy="36576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000625" y="3056940"/>
            <a:ext cx="365760" cy="36576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868160" y="2338815"/>
            <a:ext cx="365760" cy="36576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208145" y="3731700"/>
            <a:ext cx="365760" cy="36576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>
            <a:stCxn id="6" idx="6"/>
            <a:endCxn id="7" idx="2"/>
          </p:cNvCxnSpPr>
          <p:nvPr/>
        </p:nvCxnSpPr>
        <p:spPr>
          <a:xfrm>
            <a:off x="1818640" y="1635760"/>
            <a:ext cx="612140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8" idx="6"/>
            <a:endCxn id="12" idx="2"/>
          </p:cNvCxnSpPr>
          <p:nvPr/>
        </p:nvCxnSpPr>
        <p:spPr>
          <a:xfrm>
            <a:off x="2707640" y="2521695"/>
            <a:ext cx="80518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2" idx="6"/>
            <a:endCxn id="9" idx="2"/>
          </p:cNvCxnSpPr>
          <p:nvPr/>
        </p:nvCxnSpPr>
        <p:spPr>
          <a:xfrm>
            <a:off x="3878580" y="2521695"/>
            <a:ext cx="200279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9" idx="6"/>
            <a:endCxn id="15" idx="2"/>
          </p:cNvCxnSpPr>
          <p:nvPr/>
        </p:nvCxnSpPr>
        <p:spPr>
          <a:xfrm>
            <a:off x="6247130" y="2521695"/>
            <a:ext cx="62103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6" idx="2"/>
            <a:endCxn id="11" idx="6"/>
          </p:cNvCxnSpPr>
          <p:nvPr/>
        </p:nvCxnSpPr>
        <p:spPr>
          <a:xfrm flipH="1">
            <a:off x="3734753" y="3914580"/>
            <a:ext cx="473392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4" idx="2"/>
            <a:endCxn id="13" idx="6"/>
          </p:cNvCxnSpPr>
          <p:nvPr/>
        </p:nvCxnSpPr>
        <p:spPr>
          <a:xfrm flipH="1" flipV="1">
            <a:off x="4540885" y="3237365"/>
            <a:ext cx="459740" cy="2455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5109210" y="3731700"/>
            <a:ext cx="365760" cy="36576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/>
          <p:cNvCxnSpPr>
            <a:stCxn id="54" idx="2"/>
            <a:endCxn id="16" idx="6"/>
          </p:cNvCxnSpPr>
          <p:nvPr/>
        </p:nvCxnSpPr>
        <p:spPr>
          <a:xfrm flipH="1">
            <a:off x="4573905" y="3914580"/>
            <a:ext cx="535305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urved Connector 67"/>
          <p:cNvCxnSpPr>
            <a:stCxn id="6" idx="6"/>
            <a:endCxn id="8" idx="2"/>
          </p:cNvCxnSpPr>
          <p:nvPr/>
        </p:nvCxnSpPr>
        <p:spPr>
          <a:xfrm>
            <a:off x="1818640" y="1635760"/>
            <a:ext cx="523240" cy="885935"/>
          </a:xfrm>
          <a:prstGeom prst="curvedConnector3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68"/>
          <p:cNvCxnSpPr>
            <a:stCxn id="8" idx="6"/>
            <a:endCxn id="11" idx="2"/>
          </p:cNvCxnSpPr>
          <p:nvPr/>
        </p:nvCxnSpPr>
        <p:spPr>
          <a:xfrm>
            <a:off x="2707640" y="2521695"/>
            <a:ext cx="661353" cy="1392885"/>
          </a:xfrm>
          <a:prstGeom prst="curvedConnector3">
            <a:avLst>
              <a:gd name="adj1" fmla="val 50000"/>
            </a:avLst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urved Connector 79"/>
          <p:cNvCxnSpPr>
            <a:stCxn id="54" idx="6"/>
            <a:endCxn id="15" idx="2"/>
          </p:cNvCxnSpPr>
          <p:nvPr/>
        </p:nvCxnSpPr>
        <p:spPr>
          <a:xfrm flipV="1">
            <a:off x="5474970" y="2521695"/>
            <a:ext cx="1393190" cy="1392885"/>
          </a:xfrm>
          <a:prstGeom prst="curvedConnector3">
            <a:avLst>
              <a:gd name="adj1" fmla="val 50000"/>
            </a:avLst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urved Connector 82"/>
          <p:cNvCxnSpPr>
            <a:stCxn id="12" idx="6"/>
            <a:endCxn id="13" idx="2"/>
          </p:cNvCxnSpPr>
          <p:nvPr/>
        </p:nvCxnSpPr>
        <p:spPr>
          <a:xfrm>
            <a:off x="3878580" y="2521695"/>
            <a:ext cx="296545" cy="715670"/>
          </a:xfrm>
          <a:prstGeom prst="curvedConnector3">
            <a:avLst>
              <a:gd name="adj1" fmla="val 50000"/>
            </a:avLst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urved Connector 85"/>
          <p:cNvCxnSpPr>
            <a:stCxn id="14" idx="6"/>
            <a:endCxn id="9" idx="2"/>
          </p:cNvCxnSpPr>
          <p:nvPr/>
        </p:nvCxnSpPr>
        <p:spPr>
          <a:xfrm flipV="1">
            <a:off x="5366385" y="2521695"/>
            <a:ext cx="514985" cy="718125"/>
          </a:xfrm>
          <a:prstGeom prst="curvedConnector3">
            <a:avLst>
              <a:gd name="adj1" fmla="val 50000"/>
            </a:avLst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urved Connector 88"/>
          <p:cNvCxnSpPr>
            <a:stCxn id="15" idx="6"/>
            <a:endCxn id="7" idx="2"/>
          </p:cNvCxnSpPr>
          <p:nvPr/>
        </p:nvCxnSpPr>
        <p:spPr>
          <a:xfrm flipV="1">
            <a:off x="7233920" y="1635760"/>
            <a:ext cx="706120" cy="885935"/>
          </a:xfrm>
          <a:prstGeom prst="curvedConnector3">
            <a:avLst>
              <a:gd name="adj1" fmla="val 50000"/>
            </a:avLst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1" name="Group 100"/>
          <p:cNvGrpSpPr/>
          <p:nvPr/>
        </p:nvGrpSpPr>
        <p:grpSpPr>
          <a:xfrm>
            <a:off x="9526905" y="1452880"/>
            <a:ext cx="1386406" cy="374434"/>
            <a:chOff x="9526905" y="1452880"/>
            <a:chExt cx="1386406" cy="374434"/>
          </a:xfrm>
        </p:grpSpPr>
        <p:sp>
          <p:nvSpPr>
            <p:cNvPr id="92" name="Oval 91"/>
            <p:cNvSpPr/>
            <p:nvPr/>
          </p:nvSpPr>
          <p:spPr>
            <a:xfrm>
              <a:off x="9526905" y="1452880"/>
              <a:ext cx="365760" cy="36576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9892665" y="1457982"/>
              <a:ext cx="1020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Master</a:t>
              </a: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9526905" y="2002624"/>
            <a:ext cx="2007586" cy="369332"/>
            <a:chOff x="9526905" y="2237215"/>
            <a:chExt cx="2007586" cy="369332"/>
          </a:xfrm>
        </p:grpSpPr>
        <p:sp>
          <p:nvSpPr>
            <p:cNvPr id="93" name="Oval 92"/>
            <p:cNvSpPr/>
            <p:nvPr/>
          </p:nvSpPr>
          <p:spPr>
            <a:xfrm>
              <a:off x="9526905" y="2237215"/>
              <a:ext cx="365760" cy="36576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9881235" y="2237215"/>
              <a:ext cx="1653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Development</a:t>
              </a: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9526905" y="2576988"/>
            <a:ext cx="1836136" cy="380333"/>
            <a:chOff x="9526905" y="2975083"/>
            <a:chExt cx="1836136" cy="380333"/>
          </a:xfrm>
        </p:grpSpPr>
        <p:sp>
          <p:nvSpPr>
            <p:cNvPr id="94" name="Oval 93"/>
            <p:cNvSpPr/>
            <p:nvPr/>
          </p:nvSpPr>
          <p:spPr>
            <a:xfrm>
              <a:off x="9526905" y="2989656"/>
              <a:ext cx="365760" cy="36576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9709785" y="2975083"/>
              <a:ext cx="1653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Feature 1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9515475" y="3111510"/>
            <a:ext cx="1847566" cy="401758"/>
            <a:chOff x="9515475" y="3584627"/>
            <a:chExt cx="1847566" cy="401758"/>
          </a:xfrm>
        </p:grpSpPr>
        <p:sp>
          <p:nvSpPr>
            <p:cNvPr id="95" name="Oval 94"/>
            <p:cNvSpPr/>
            <p:nvPr/>
          </p:nvSpPr>
          <p:spPr>
            <a:xfrm>
              <a:off x="9515475" y="3620625"/>
              <a:ext cx="365760" cy="365760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9709785" y="3584627"/>
              <a:ext cx="1653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Feature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296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23466" y="1080772"/>
            <a:ext cx="5976394" cy="5559431"/>
          </a:xfrm>
        </p:spPr>
        <p:txBody>
          <a:bodyPr/>
          <a:lstStyle/>
          <a:p>
            <a:r>
              <a:rPr lang="en-US" sz="2000" dirty="0" smtClean="0"/>
              <a:t>Gradually building evidence and confidence of proper functionality</a:t>
            </a:r>
          </a:p>
          <a:p>
            <a:pPr lvl="1"/>
            <a:r>
              <a:rPr lang="en-US" sz="2000" dirty="0" smtClean="0"/>
              <a:t>Less &amp; faster debugging </a:t>
            </a:r>
          </a:p>
          <a:p>
            <a:pPr lvl="1"/>
            <a:r>
              <a:rPr lang="en-US" sz="2000" dirty="0" smtClean="0"/>
              <a:t>Better assurances of expected functionality</a:t>
            </a:r>
          </a:p>
          <a:p>
            <a:pPr lvl="1"/>
            <a:endParaRPr lang="en-US" sz="1000" dirty="0" smtClean="0"/>
          </a:p>
          <a:p>
            <a:r>
              <a:rPr lang="en-US" sz="2400" dirty="0" smtClean="0"/>
              <a:t>Test types &amp; coverage based on needs</a:t>
            </a:r>
          </a:p>
          <a:p>
            <a:pPr lvl="1"/>
            <a:r>
              <a:rPr lang="en-US" sz="2000" dirty="0" smtClean="0"/>
              <a:t>Unit tests </a:t>
            </a:r>
          </a:p>
          <a:p>
            <a:pPr lvl="1"/>
            <a:r>
              <a:rPr lang="en-US" sz="2000" dirty="0" smtClean="0"/>
              <a:t>Integration tests</a:t>
            </a:r>
          </a:p>
          <a:p>
            <a:pPr lvl="1"/>
            <a:r>
              <a:rPr lang="en-US" sz="2000" dirty="0" smtClean="0"/>
              <a:t>End-to-end testing</a:t>
            </a:r>
          </a:p>
          <a:p>
            <a:pPr lvl="1"/>
            <a:r>
              <a:rPr lang="en-US" sz="2000" dirty="0" smtClean="0"/>
              <a:t>etc.</a:t>
            </a:r>
          </a:p>
          <a:p>
            <a:endParaRPr lang="en-US" sz="1000" dirty="0"/>
          </a:p>
          <a:p>
            <a:r>
              <a:rPr lang="en-US" sz="2000" dirty="0" smtClean="0"/>
              <a:t>Test framework with archival tests</a:t>
            </a:r>
          </a:p>
          <a:p>
            <a:pPr lvl="1"/>
            <a:r>
              <a:rPr lang="en-US" sz="1800" dirty="0" smtClean="0"/>
              <a:t>Archival tests &gt; command line debugging</a:t>
            </a:r>
          </a:p>
          <a:p>
            <a:pPr lvl="1"/>
            <a:r>
              <a:rPr lang="en-US" sz="1800" dirty="0" smtClean="0"/>
              <a:t>Intrinsic benefits to having testable code</a:t>
            </a:r>
          </a:p>
          <a:p>
            <a:pPr lvl="1"/>
            <a:r>
              <a:rPr lang="en-US" sz="1800" dirty="0" smtClean="0"/>
              <a:t>Benefits from level of precision needed to run archival tests (compared to visual debugging)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Testing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860" y="1057679"/>
            <a:ext cx="5340465" cy="52104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83150" y="6260728"/>
            <a:ext cx="5773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Unit and integration tests from </a:t>
            </a:r>
            <a:r>
              <a:rPr lang="en-US" sz="1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open source </a:t>
            </a:r>
            <a:r>
              <a:rPr lang="en-US" sz="1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C++ </a:t>
            </a:r>
            <a:r>
              <a:rPr lang="en-US" sz="1400" dirty="0" err="1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swSim</a:t>
            </a:r>
            <a:r>
              <a:rPr lang="en-US" sz="1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codebase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(for registration of GPU </a:t>
            </a:r>
            <a:r>
              <a:rPr lang="en-US" sz="1400" dirty="0" err="1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SpMV</a:t>
            </a:r>
            <a:r>
              <a:rPr lang="en-US" sz="1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operations)</a:t>
            </a:r>
          </a:p>
        </p:txBody>
      </p:sp>
    </p:spTree>
    <p:extLst>
      <p:ext uri="{BB962C8B-B14F-4D97-AF65-F5344CB8AC3E}">
        <p14:creationId xmlns:p14="http://schemas.microsoft.com/office/powerpoint/2010/main" val="235059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751320" y="1058735"/>
            <a:ext cx="4678680" cy="5297622"/>
          </a:xfrm>
        </p:spPr>
        <p:txBody>
          <a:bodyPr/>
          <a:lstStyle/>
          <a:p>
            <a:r>
              <a:rPr lang="en-US" sz="1800" dirty="0" smtClean="0"/>
              <a:t>Emphasis on</a:t>
            </a:r>
            <a:r>
              <a:rPr lang="en-US" sz="1800" baseline="30000" dirty="0" smtClean="0"/>
              <a:t>1,2</a:t>
            </a:r>
            <a:endParaRPr lang="en-US" sz="1800" dirty="0" smtClean="0"/>
          </a:p>
          <a:p>
            <a:pPr lvl="1"/>
            <a:r>
              <a:rPr lang="en-US" sz="1600" dirty="0" smtClean="0"/>
              <a:t>delineation between components (e.g. single responsibility principle) </a:t>
            </a:r>
          </a:p>
          <a:p>
            <a:pPr lvl="1"/>
            <a:r>
              <a:rPr lang="en-US" sz="1600" dirty="0" smtClean="0"/>
              <a:t>interconnection between components (dependency inversion)</a:t>
            </a:r>
            <a:endParaRPr lang="en-US" sz="2000" dirty="0" smtClean="0"/>
          </a:p>
          <a:p>
            <a:endParaRPr lang="en-US" sz="1000" dirty="0" smtClean="0"/>
          </a:p>
          <a:p>
            <a:r>
              <a:rPr lang="en-US" sz="2000" dirty="0" smtClean="0"/>
              <a:t>Influence of modularization:</a:t>
            </a:r>
          </a:p>
          <a:p>
            <a:pPr lvl="1"/>
            <a:r>
              <a:rPr lang="en-US" sz="1600" dirty="0" smtClean="0"/>
              <a:t>Extensibility (e.g. physics solved is ‘just another module’)</a:t>
            </a:r>
          </a:p>
          <a:p>
            <a:pPr lvl="1"/>
            <a:r>
              <a:rPr lang="en-US" sz="1600" dirty="0" smtClean="0"/>
              <a:t>Maintenance of independent components</a:t>
            </a:r>
          </a:p>
          <a:p>
            <a:pPr lvl="1"/>
            <a:r>
              <a:rPr lang="en-US" sz="1600" dirty="0" smtClean="0"/>
              <a:t>Reduction in technical debt</a:t>
            </a:r>
          </a:p>
          <a:p>
            <a:endParaRPr lang="en-US" sz="1000" dirty="0" smtClean="0"/>
          </a:p>
          <a:p>
            <a:r>
              <a:rPr lang="en-US" sz="2000" dirty="0" smtClean="0"/>
              <a:t>During development:</a:t>
            </a:r>
          </a:p>
          <a:p>
            <a:pPr lvl="1"/>
            <a:r>
              <a:rPr lang="en-US" sz="1600" dirty="0" smtClean="0"/>
              <a:t>Encapsulation of MPI reduced overhead of testing and maintenance</a:t>
            </a:r>
          </a:p>
          <a:p>
            <a:pPr lvl="1"/>
            <a:r>
              <a:rPr lang="en-US" sz="1600" dirty="0" smtClean="0"/>
              <a:t>Insulation from I/O library allowed pivoting from CGNS to VTK</a:t>
            </a:r>
          </a:p>
          <a:p>
            <a:pPr lvl="1"/>
            <a:r>
              <a:rPr lang="en-US" sz="1600" dirty="0" smtClean="0"/>
              <a:t>Modularization allowed porting mesh and I/O modules to another project</a:t>
            </a:r>
            <a:endParaRPr lang="en-US" sz="2000" dirty="0" smtClean="0"/>
          </a:p>
          <a:p>
            <a:endParaRPr lang="en-US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AC91-501F-4BC3-8E01-9EA788E3C60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Architecture</a:t>
            </a:r>
            <a:endParaRPr lang="en-US" dirty="0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1351511" y="5421506"/>
            <a:ext cx="4236720" cy="5410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2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Simplified architectural diagram </a:t>
            </a:r>
          </a:p>
          <a:p>
            <a:pPr marL="0" indent="0" algn="ctr"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PanNDE elastodynamic simulation software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60" y="1325341"/>
            <a:ext cx="6076188" cy="39328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251" y="6284781"/>
            <a:ext cx="927076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1. R. Martin, Clean Architecture: A Craftsman's Guide to Software Structure and Design, Prentice Hall, 2018.</a:t>
            </a:r>
          </a:p>
          <a:p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2. O'Connell, Matthew, et al. "Application of the Dependency Inversion Principle to Multidisciplinary Software Development." 2018 Fluid Dynamics Conference. 2018.https://doi.org/10.2514/6.2018-3856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31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36600" y="2509520"/>
            <a:ext cx="10515600" cy="1358482"/>
          </a:xfrm>
        </p:spPr>
        <p:txBody>
          <a:bodyPr/>
          <a:lstStyle/>
          <a:p>
            <a:r>
              <a:rPr lang="en-US" dirty="0" smtClean="0"/>
              <a:t>Validation Examples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AC91-501F-4BC3-8E01-9EA788E3C600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93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5931" y="985919"/>
            <a:ext cx="6949821" cy="5559431"/>
          </a:xfrm>
        </p:spPr>
        <p:txBody>
          <a:bodyPr/>
          <a:lstStyle/>
          <a:p>
            <a:r>
              <a:rPr lang="en-US" sz="2400" dirty="0" smtClean="0"/>
              <a:t>1D elastodynamic finite integration technique (EFIT), inspection for Li-metal battery defects</a:t>
            </a:r>
          </a:p>
          <a:p>
            <a:pPr lvl="1"/>
            <a:r>
              <a:rPr lang="en-US" sz="2000" dirty="0" smtClean="0"/>
              <a:t>Time-explicit,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order accurate leapfrog technique</a:t>
            </a:r>
          </a:p>
          <a:p>
            <a:pPr lvl="1"/>
            <a:r>
              <a:rPr lang="en-US" sz="2000" dirty="0" smtClean="0"/>
              <a:t>Heterogeneous scheme – properties assigned to cell centers. Density averaging between cells implicitly encodes boundary/interface conditions</a:t>
            </a:r>
          </a:p>
          <a:p>
            <a:pPr lvl="1"/>
            <a:r>
              <a:rPr lang="en-US" sz="2000" dirty="0" smtClean="0"/>
              <a:t>Developed in Python</a:t>
            </a:r>
          </a:p>
          <a:p>
            <a:pPr lvl="1"/>
            <a:endParaRPr lang="en-US" sz="2000" dirty="0"/>
          </a:p>
          <a:p>
            <a:r>
              <a:rPr lang="en-US" sz="2400" dirty="0" smtClean="0"/>
              <a:t>Applied for limited use case UT inspection</a:t>
            </a:r>
          </a:p>
          <a:p>
            <a:pPr lvl="1"/>
            <a:r>
              <a:rPr lang="en-US" sz="2000" dirty="0" smtClean="0"/>
              <a:t>Pulse-echo, through-transmission, resonant ultrasonic spectroscopy (RUS)</a:t>
            </a:r>
          </a:p>
          <a:p>
            <a:pPr lvl="1"/>
            <a:r>
              <a:rPr lang="en-US" sz="2000" dirty="0" smtClean="0"/>
              <a:t>Suitable for fluid-solid-poroelastic systems</a:t>
            </a:r>
          </a:p>
          <a:p>
            <a:pPr lvl="1"/>
            <a:r>
              <a:rPr lang="en-US" sz="2000" dirty="0" smtClean="0"/>
              <a:t>Assumptions: normal incidence, planar wave front, flat layers, frequency restrictions for </a:t>
            </a:r>
            <a:r>
              <a:rPr lang="en-US" sz="2000" dirty="0" err="1" smtClean="0"/>
              <a:t>poroelasticity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AC91-501F-4BC3-8E01-9EA788E3C600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BatterEFIT</a:t>
            </a:r>
            <a:r>
              <a:rPr lang="en-US" dirty="0" smtClean="0"/>
              <a:t> – 1D Elastodynamic Simulation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18273" y="6383322"/>
            <a:ext cx="689052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u="sng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1D EFIT approach presented in</a:t>
            </a:r>
            <a:r>
              <a:rPr lang="en-US" sz="105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Ibrahim, </a:t>
            </a:r>
            <a:r>
              <a:rPr lang="en-US" sz="105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Asriana</a:t>
            </a:r>
            <a:r>
              <a:rPr lang="en-US" sz="105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et al. "One dimensional EFIT modeling </a:t>
            </a:r>
            <a:r>
              <a:rPr lang="en-US" sz="105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en-US" sz="105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05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and </a:t>
            </a:r>
            <a:r>
              <a:rPr lang="en-US" sz="105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experimental validation of dynamic interfacial bonding." </a:t>
            </a:r>
            <a:r>
              <a:rPr lang="en-US" sz="1050" i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Mechanical engineering letters</a:t>
            </a:r>
            <a:r>
              <a:rPr lang="en-US" sz="105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 3 (2017): 16-00605.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6443261" y="2926503"/>
                <a:ext cx="5918200" cy="15349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+1/2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type m:val="lin"/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b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−1/2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type m:val="lin"/>
                                  <m:ctrlP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bSup>
                        </m:e>
                      </m:d>
                    </m:oMath>
                  </m:oMathPara>
                </a14:m>
                <a:endParaRPr lang="en-US" sz="2000" dirty="0" smtClean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type m:val="lin"/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type m:val="lin"/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+2</m:t>
                          </m:r>
                          <m: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  <m:d>
                        <m:d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+1/2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−1/2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  <a:p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3261" y="2926503"/>
                <a:ext cx="5918200" cy="153497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9" name="Group 128"/>
          <p:cNvGrpSpPr/>
          <p:nvPr/>
        </p:nvGrpSpPr>
        <p:grpSpPr>
          <a:xfrm>
            <a:off x="8542717" y="1465154"/>
            <a:ext cx="2295613" cy="1429594"/>
            <a:chOff x="8542717" y="1465154"/>
            <a:chExt cx="2295613" cy="1429594"/>
          </a:xfrm>
        </p:grpSpPr>
        <p:grpSp>
          <p:nvGrpSpPr>
            <p:cNvPr id="63" name="Group 62"/>
            <p:cNvGrpSpPr/>
            <p:nvPr/>
          </p:nvGrpSpPr>
          <p:grpSpPr>
            <a:xfrm>
              <a:off x="8542717" y="1465154"/>
              <a:ext cx="2275293" cy="685800"/>
              <a:chOff x="9078507" y="2375318"/>
              <a:chExt cx="2275293" cy="685800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9078507" y="2375318"/>
                <a:ext cx="802790" cy="685800"/>
                <a:chOff x="8386930" y="2673983"/>
                <a:chExt cx="802790" cy="685800"/>
              </a:xfrm>
            </p:grpSpPr>
            <p:sp>
              <p:nvSpPr>
                <p:cNvPr id="49" name="Rectangle 48"/>
                <p:cNvSpPr/>
                <p:nvPr/>
              </p:nvSpPr>
              <p:spPr>
                <a:xfrm>
                  <a:off x="8503920" y="2673983"/>
                  <a:ext cx="685800" cy="6858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8754035" y="2936475"/>
                  <a:ext cx="182880" cy="182880"/>
                </a:xfrm>
                <a:prstGeom prst="ellipse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Multiply 50"/>
                <p:cNvSpPr/>
                <p:nvPr/>
              </p:nvSpPr>
              <p:spPr>
                <a:xfrm>
                  <a:off x="8386930" y="2897738"/>
                  <a:ext cx="228600" cy="228600"/>
                </a:xfrm>
                <a:prstGeom prst="mathMultiply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3" name="Group 52"/>
              <p:cNvGrpSpPr/>
              <p:nvPr/>
            </p:nvGrpSpPr>
            <p:grpSpPr>
              <a:xfrm>
                <a:off x="9750910" y="2375318"/>
                <a:ext cx="802790" cy="685800"/>
                <a:chOff x="8386930" y="2673983"/>
                <a:chExt cx="802790" cy="685800"/>
              </a:xfrm>
            </p:grpSpPr>
            <p:sp>
              <p:nvSpPr>
                <p:cNvPr id="54" name="Rectangle 53"/>
                <p:cNvSpPr/>
                <p:nvPr/>
              </p:nvSpPr>
              <p:spPr>
                <a:xfrm>
                  <a:off x="8503920" y="2673983"/>
                  <a:ext cx="685800" cy="6858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8754035" y="2936475"/>
                  <a:ext cx="182880" cy="182880"/>
                </a:xfrm>
                <a:prstGeom prst="ellipse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Multiply 55"/>
                <p:cNvSpPr/>
                <p:nvPr/>
              </p:nvSpPr>
              <p:spPr>
                <a:xfrm>
                  <a:off x="8386930" y="2897738"/>
                  <a:ext cx="228600" cy="228600"/>
                </a:xfrm>
                <a:prstGeom prst="mathMultiply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2" name="Group 61"/>
              <p:cNvGrpSpPr/>
              <p:nvPr/>
            </p:nvGrpSpPr>
            <p:grpSpPr>
              <a:xfrm>
                <a:off x="10436710" y="2375318"/>
                <a:ext cx="917090" cy="685800"/>
                <a:chOff x="9745133" y="2675173"/>
                <a:chExt cx="917090" cy="685800"/>
              </a:xfrm>
            </p:grpSpPr>
            <p:grpSp>
              <p:nvGrpSpPr>
                <p:cNvPr id="57" name="Group 56"/>
                <p:cNvGrpSpPr/>
                <p:nvPr/>
              </p:nvGrpSpPr>
              <p:grpSpPr>
                <a:xfrm>
                  <a:off x="9745133" y="2675173"/>
                  <a:ext cx="802790" cy="685800"/>
                  <a:chOff x="8386930" y="2675888"/>
                  <a:chExt cx="802790" cy="685800"/>
                </a:xfrm>
              </p:grpSpPr>
              <p:sp>
                <p:nvSpPr>
                  <p:cNvPr id="58" name="Rectangle 57"/>
                  <p:cNvSpPr/>
                  <p:nvPr/>
                </p:nvSpPr>
                <p:spPr>
                  <a:xfrm>
                    <a:off x="8503920" y="2675888"/>
                    <a:ext cx="685800" cy="68580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Oval 58"/>
                  <p:cNvSpPr/>
                  <p:nvPr/>
                </p:nvSpPr>
                <p:spPr>
                  <a:xfrm>
                    <a:off x="8754035" y="2936475"/>
                    <a:ext cx="182880" cy="182880"/>
                  </a:xfrm>
                  <a:prstGeom prst="ellipse">
                    <a:avLst/>
                  </a:prstGeom>
                  <a:solidFill>
                    <a:srgbClr val="C00000"/>
                  </a:solidFill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" name="Multiply 59"/>
                  <p:cNvSpPr/>
                  <p:nvPr/>
                </p:nvSpPr>
                <p:spPr>
                  <a:xfrm>
                    <a:off x="8386930" y="2897738"/>
                    <a:ext cx="228600" cy="228600"/>
                  </a:xfrm>
                  <a:prstGeom prst="mathMultiply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61" name="Multiply 60"/>
                <p:cNvSpPr/>
                <p:nvPr/>
              </p:nvSpPr>
              <p:spPr>
                <a:xfrm>
                  <a:off x="10433623" y="2897023"/>
                  <a:ext cx="228600" cy="228600"/>
                </a:xfrm>
                <a:prstGeom prst="mathMultiply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6" name="Group 65"/>
            <p:cNvGrpSpPr/>
            <p:nvPr/>
          </p:nvGrpSpPr>
          <p:grpSpPr>
            <a:xfrm>
              <a:off x="8833206" y="2255554"/>
              <a:ext cx="992402" cy="633187"/>
              <a:chOff x="8625153" y="2114527"/>
              <a:chExt cx="992402" cy="633187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8625153" y="2192866"/>
                <a:ext cx="182880" cy="182880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5" name="TextBox 64"/>
                  <p:cNvSpPr txBox="1"/>
                  <p:nvPr/>
                </p:nvSpPr>
                <p:spPr>
                  <a:xfrm>
                    <a:off x="8771062" y="2114527"/>
                    <a:ext cx="846493" cy="63318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oMath>
                      </m:oMathPara>
                    </a14:m>
                    <a:endParaRPr lang="en-US" sz="2000" dirty="0">
                      <a:solidFill>
                        <a:schemeClr val="bg1"/>
                      </a:solidFill>
                    </a:endParaRPr>
                  </a:p>
                  <a:p>
                    <a:endParaRPr lang="en-US" sz="20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5" name="TextBox 6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71062" y="2114527"/>
                    <a:ext cx="846493" cy="63318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28" name="Group 127"/>
            <p:cNvGrpSpPr/>
            <p:nvPr/>
          </p:nvGrpSpPr>
          <p:grpSpPr>
            <a:xfrm>
              <a:off x="9935704" y="2262459"/>
              <a:ext cx="902626" cy="632289"/>
              <a:chOff x="9500396" y="2121432"/>
              <a:chExt cx="902626" cy="63228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TextBox 71"/>
                  <p:cNvSpPr txBox="1"/>
                  <p:nvPr/>
                </p:nvSpPr>
                <p:spPr>
                  <a:xfrm>
                    <a:off x="9556529" y="2121432"/>
                    <a:ext cx="846493" cy="63228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lang="en-US" sz="2000" dirty="0">
                      <a:solidFill>
                        <a:schemeClr val="bg1"/>
                      </a:solidFill>
                    </a:endParaRPr>
                  </a:p>
                  <a:p>
                    <a:endParaRPr lang="en-US" sz="20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2" name="TextBox 7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56529" y="2121432"/>
                    <a:ext cx="846493" cy="63228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4" name="Multiply 73"/>
              <p:cNvSpPr/>
              <p:nvPr/>
            </p:nvSpPr>
            <p:spPr>
              <a:xfrm>
                <a:off x="9500396" y="2175065"/>
                <a:ext cx="228600" cy="228600"/>
              </a:xfrm>
              <a:prstGeom prst="mathMultiply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5" name="Group 74"/>
          <p:cNvGrpSpPr/>
          <p:nvPr/>
        </p:nvGrpSpPr>
        <p:grpSpPr>
          <a:xfrm>
            <a:off x="7132752" y="4708837"/>
            <a:ext cx="4358551" cy="1409201"/>
            <a:chOff x="1441614" y="2339971"/>
            <a:chExt cx="5619586" cy="1829693"/>
          </a:xfrm>
        </p:grpSpPr>
        <p:grpSp>
          <p:nvGrpSpPr>
            <p:cNvPr id="76" name="Group 75"/>
            <p:cNvGrpSpPr/>
            <p:nvPr/>
          </p:nvGrpSpPr>
          <p:grpSpPr>
            <a:xfrm>
              <a:off x="2420620" y="2339971"/>
              <a:ext cx="4640580" cy="1829693"/>
              <a:chOff x="2420620" y="2339971"/>
              <a:chExt cx="4640580" cy="1829693"/>
            </a:xfrm>
          </p:grpSpPr>
          <p:sp>
            <p:nvSpPr>
              <p:cNvPr id="102" name="Rectangle 101"/>
              <p:cNvSpPr/>
              <p:nvPr/>
            </p:nvSpPr>
            <p:spPr>
              <a:xfrm rot="10800000">
                <a:off x="6832600" y="2339971"/>
                <a:ext cx="228600" cy="18288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" name="Rectangle 102"/>
              <p:cNvSpPr/>
              <p:nvPr/>
            </p:nvSpPr>
            <p:spPr>
              <a:xfrm rot="10800000">
                <a:off x="2420620" y="2339972"/>
                <a:ext cx="228600" cy="1828800"/>
              </a:xfrm>
              <a:prstGeom prst="rect">
                <a:avLst/>
              </a:prstGeom>
              <a:solidFill>
                <a:srgbClr val="92161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04" name="Group 103"/>
              <p:cNvGrpSpPr/>
              <p:nvPr/>
            </p:nvGrpSpPr>
            <p:grpSpPr>
              <a:xfrm rot="10800000">
                <a:off x="4470400" y="2340864"/>
                <a:ext cx="533400" cy="1828800"/>
                <a:chOff x="6381750" y="2028821"/>
                <a:chExt cx="533400" cy="18288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6381750" y="2028821"/>
                  <a:ext cx="533400" cy="1828800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11" name="Group 110"/>
                <p:cNvGrpSpPr/>
                <p:nvPr/>
              </p:nvGrpSpPr>
              <p:grpSpPr>
                <a:xfrm>
                  <a:off x="6412230" y="2087671"/>
                  <a:ext cx="463310" cy="1718098"/>
                  <a:chOff x="6412230" y="2087671"/>
                  <a:chExt cx="463310" cy="1718098"/>
                </a:xfrm>
              </p:grpSpPr>
              <p:sp>
                <p:nvSpPr>
                  <p:cNvPr id="112" name="Oval 111"/>
                  <p:cNvSpPr>
                    <a:spLocks noChangeAspect="1"/>
                  </p:cNvSpPr>
                  <p:nvPr/>
                </p:nvSpPr>
                <p:spPr>
                  <a:xfrm>
                    <a:off x="6453378" y="2087671"/>
                    <a:ext cx="156972" cy="15697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0" scaled="1"/>
                    <a:tileRect/>
                  </a:gra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" name="Oval 112"/>
                  <p:cNvSpPr>
                    <a:spLocks noChangeAspect="1"/>
                  </p:cNvSpPr>
                  <p:nvPr/>
                </p:nvSpPr>
                <p:spPr>
                  <a:xfrm>
                    <a:off x="6648069" y="2249823"/>
                    <a:ext cx="128016" cy="12801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0" scaled="1"/>
                    <a:tileRect/>
                  </a:gra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" name="Oval 113"/>
                  <p:cNvSpPr>
                    <a:spLocks noChangeAspect="1"/>
                  </p:cNvSpPr>
                  <p:nvPr/>
                </p:nvSpPr>
                <p:spPr>
                  <a:xfrm>
                    <a:off x="6412230" y="2340293"/>
                    <a:ext cx="137160" cy="13716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0" scaled="1"/>
                    <a:tileRect/>
                  </a:gra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" name="Oval 114"/>
                  <p:cNvSpPr>
                    <a:spLocks noChangeAspect="1"/>
                  </p:cNvSpPr>
                  <p:nvPr/>
                </p:nvSpPr>
                <p:spPr>
                  <a:xfrm>
                    <a:off x="6730365" y="2439047"/>
                    <a:ext cx="137160" cy="13716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0" scaled="1"/>
                    <a:tileRect/>
                  </a:gra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" name="Oval 115"/>
                  <p:cNvSpPr>
                    <a:spLocks noChangeAspect="1"/>
                  </p:cNvSpPr>
                  <p:nvPr/>
                </p:nvSpPr>
                <p:spPr>
                  <a:xfrm>
                    <a:off x="6502718" y="2568995"/>
                    <a:ext cx="137160" cy="13716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0" scaled="1"/>
                    <a:tileRect/>
                  </a:gra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" name="Oval 116"/>
                  <p:cNvSpPr>
                    <a:spLocks noChangeAspect="1"/>
                  </p:cNvSpPr>
                  <p:nvPr/>
                </p:nvSpPr>
                <p:spPr>
                  <a:xfrm>
                    <a:off x="6438131" y="2824192"/>
                    <a:ext cx="137160" cy="13716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0" scaled="1"/>
                    <a:tileRect/>
                  </a:gra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" name="Oval 117"/>
                  <p:cNvSpPr>
                    <a:spLocks noChangeAspect="1"/>
                  </p:cNvSpPr>
                  <p:nvPr/>
                </p:nvSpPr>
                <p:spPr>
                  <a:xfrm>
                    <a:off x="6425177" y="3230927"/>
                    <a:ext cx="146304" cy="146304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0" scaled="1"/>
                    <a:tileRect/>
                  </a:gra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" name="Oval 118"/>
                  <p:cNvSpPr>
                    <a:spLocks noChangeAspect="1"/>
                  </p:cNvSpPr>
                  <p:nvPr/>
                </p:nvSpPr>
                <p:spPr>
                  <a:xfrm>
                    <a:off x="6656070" y="3138251"/>
                    <a:ext cx="155448" cy="15544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0" scaled="1"/>
                    <a:tileRect/>
                  </a:gra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" name="Oval 119"/>
                  <p:cNvSpPr>
                    <a:spLocks noChangeAspect="1"/>
                  </p:cNvSpPr>
                  <p:nvPr/>
                </p:nvSpPr>
                <p:spPr>
                  <a:xfrm>
                    <a:off x="6534150" y="3438023"/>
                    <a:ext cx="109728" cy="10972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0" scaled="1"/>
                    <a:tileRect/>
                  </a:gra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" name="Oval 120"/>
                  <p:cNvSpPr>
                    <a:spLocks noChangeAspect="1"/>
                  </p:cNvSpPr>
                  <p:nvPr/>
                </p:nvSpPr>
                <p:spPr>
                  <a:xfrm>
                    <a:off x="6730365" y="3577298"/>
                    <a:ext cx="91440" cy="9144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0" scaled="1"/>
                    <a:tileRect/>
                  </a:gra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" name="Oval 121"/>
                  <p:cNvSpPr>
                    <a:spLocks noChangeAspect="1"/>
                  </p:cNvSpPr>
                  <p:nvPr/>
                </p:nvSpPr>
                <p:spPr>
                  <a:xfrm>
                    <a:off x="6494646" y="3641177"/>
                    <a:ext cx="164592" cy="16459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0" scaled="1"/>
                    <a:tileRect/>
                  </a:gra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" name="Oval 122"/>
                  <p:cNvSpPr>
                    <a:spLocks noChangeAspect="1"/>
                  </p:cNvSpPr>
                  <p:nvPr/>
                </p:nvSpPr>
                <p:spPr>
                  <a:xfrm>
                    <a:off x="6541008" y="3057086"/>
                    <a:ext cx="91440" cy="9144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0" scaled="1"/>
                    <a:tileRect/>
                  </a:gra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" name="Oval 123"/>
                  <p:cNvSpPr>
                    <a:spLocks noChangeAspect="1"/>
                  </p:cNvSpPr>
                  <p:nvPr/>
                </p:nvSpPr>
                <p:spPr>
                  <a:xfrm>
                    <a:off x="6693789" y="2802880"/>
                    <a:ext cx="173736" cy="17373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0" scaled="1"/>
                    <a:tileRect/>
                  </a:gra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" name="Oval 124"/>
                  <p:cNvSpPr>
                    <a:spLocks noChangeAspect="1"/>
                  </p:cNvSpPr>
                  <p:nvPr/>
                </p:nvSpPr>
                <p:spPr>
                  <a:xfrm>
                    <a:off x="6722378" y="2112437"/>
                    <a:ext cx="91440" cy="9144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0" scaled="1"/>
                    <a:tileRect/>
                  </a:gra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" name="Oval 125"/>
                  <p:cNvSpPr>
                    <a:spLocks noChangeAspect="1"/>
                  </p:cNvSpPr>
                  <p:nvPr/>
                </p:nvSpPr>
                <p:spPr>
                  <a:xfrm>
                    <a:off x="6722378" y="2621721"/>
                    <a:ext cx="91440" cy="9144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0" scaled="1"/>
                    <a:tileRect/>
                  </a:gra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" name="Oval 126"/>
                  <p:cNvSpPr>
                    <a:spLocks noChangeAspect="1"/>
                  </p:cNvSpPr>
                  <p:nvPr/>
                </p:nvSpPr>
                <p:spPr>
                  <a:xfrm>
                    <a:off x="6765812" y="3336619"/>
                    <a:ext cx="109728" cy="10972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0" scaled="1"/>
                    <a:tileRect/>
                  </a:gra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sp>
            <p:nvSpPr>
              <p:cNvPr id="105" name="Rectangle 104"/>
              <p:cNvSpPr/>
              <p:nvPr/>
            </p:nvSpPr>
            <p:spPr>
              <a:xfrm rot="10800000">
                <a:off x="3701702" y="2339971"/>
                <a:ext cx="472922" cy="1828800"/>
              </a:xfrm>
              <a:prstGeom prst="rect">
                <a:avLst/>
              </a:prstGeom>
              <a:pattFill prst="zigZag">
                <a:fgClr>
                  <a:schemeClr val="tx1">
                    <a:lumMod val="50000"/>
                    <a:lumOff val="50000"/>
                  </a:schemeClr>
                </a:fgClr>
                <a:bgClr>
                  <a:srgbClr val="13367B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0" scaled="1"/>
                  </a:gradFill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 rot="10800000">
                <a:off x="2609598" y="2339972"/>
                <a:ext cx="1097280" cy="1828800"/>
              </a:xfrm>
              <a:prstGeom prst="rect">
                <a:avLst/>
              </a:prstGeom>
              <a:gradFill>
                <a:gsLst>
                  <a:gs pos="0">
                    <a:srgbClr val="AA8602"/>
                  </a:gs>
                  <a:gs pos="100000">
                    <a:srgbClr val="D67E08"/>
                  </a:gs>
                </a:gsLst>
                <a:lin ang="0" scaled="1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7" name="Rectangle 106"/>
              <p:cNvSpPr/>
              <p:nvPr/>
            </p:nvSpPr>
            <p:spPr>
              <a:xfrm rot="10800000">
                <a:off x="5735319" y="2339972"/>
                <a:ext cx="1097280" cy="1828800"/>
              </a:xfrm>
              <a:prstGeom prst="rect">
                <a:avLst/>
              </a:prstGeom>
              <a:gradFill>
                <a:gsLst>
                  <a:gs pos="0">
                    <a:srgbClr val="19FF81"/>
                  </a:gs>
                  <a:gs pos="100000">
                    <a:srgbClr val="19830B"/>
                  </a:gs>
                </a:gsLst>
                <a:lin ang="0" scaled="1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" name="Rectangle 107"/>
              <p:cNvSpPr/>
              <p:nvPr/>
            </p:nvSpPr>
            <p:spPr>
              <a:xfrm rot="10800000">
                <a:off x="5005890" y="2340864"/>
                <a:ext cx="729428" cy="1828800"/>
              </a:xfrm>
              <a:prstGeom prst="rect">
                <a:avLst/>
              </a:prstGeom>
              <a:gradFill>
                <a:gsLst>
                  <a:gs pos="0">
                    <a:srgbClr val="5FD4FD"/>
                  </a:gs>
                  <a:gs pos="100000">
                    <a:srgbClr val="98E3FE"/>
                  </a:gs>
                </a:gsLst>
                <a:lin ang="0" scaled="1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0" scaled="1"/>
                  </a:gradFill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 rot="10800000">
                <a:off x="4177136" y="2340864"/>
                <a:ext cx="282568" cy="1828800"/>
              </a:xfrm>
              <a:prstGeom prst="rect">
                <a:avLst/>
              </a:prstGeom>
              <a:gradFill>
                <a:gsLst>
                  <a:gs pos="0">
                    <a:srgbClr val="5FD4FD"/>
                  </a:gs>
                  <a:gs pos="100000">
                    <a:srgbClr val="98E3FE"/>
                  </a:gs>
                </a:gsLst>
                <a:lin ang="0" scaled="1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0" scaled="1"/>
                  </a:gradFill>
                </a:endParaRP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1441614" y="2451313"/>
              <a:ext cx="2725390" cy="1377885"/>
              <a:chOff x="1441614" y="2451313"/>
              <a:chExt cx="2725390" cy="1377885"/>
            </a:xfrm>
          </p:grpSpPr>
          <p:grpSp>
            <p:nvGrpSpPr>
              <p:cNvPr id="78" name="Group 77"/>
              <p:cNvGrpSpPr/>
              <p:nvPr/>
            </p:nvGrpSpPr>
            <p:grpSpPr>
              <a:xfrm>
                <a:off x="1441614" y="2451313"/>
                <a:ext cx="1199986" cy="680905"/>
                <a:chOff x="3403764" y="2374451"/>
                <a:chExt cx="1199986" cy="680905"/>
              </a:xfrm>
            </p:grpSpPr>
            <p:grpSp>
              <p:nvGrpSpPr>
                <p:cNvPr id="97" name="Group 96"/>
                <p:cNvGrpSpPr/>
                <p:nvPr/>
              </p:nvGrpSpPr>
              <p:grpSpPr>
                <a:xfrm>
                  <a:off x="3403764" y="2374451"/>
                  <a:ext cx="680905" cy="680905"/>
                  <a:chOff x="3466230" y="2528391"/>
                  <a:chExt cx="680905" cy="680905"/>
                </a:xfrm>
              </p:grpSpPr>
              <p:sp>
                <p:nvSpPr>
                  <p:cNvPr id="99" name="Arc 98"/>
                  <p:cNvSpPr/>
                  <p:nvPr/>
                </p:nvSpPr>
                <p:spPr>
                  <a:xfrm rot="2700000">
                    <a:off x="3466230" y="2528391"/>
                    <a:ext cx="680905" cy="680905"/>
                  </a:xfrm>
                  <a:prstGeom prst="arc">
                    <a:avLst/>
                  </a:prstGeom>
                  <a:ln w="38100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" name="Arc 99"/>
                  <p:cNvSpPr/>
                  <p:nvPr/>
                </p:nvSpPr>
                <p:spPr>
                  <a:xfrm rot="2700000">
                    <a:off x="3555875" y="2612367"/>
                    <a:ext cx="520500" cy="516080"/>
                  </a:xfrm>
                  <a:prstGeom prst="arc">
                    <a:avLst/>
                  </a:prstGeom>
                  <a:ln w="38100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" name="Arc 100"/>
                  <p:cNvSpPr/>
                  <p:nvPr/>
                </p:nvSpPr>
                <p:spPr>
                  <a:xfrm rot="2700000">
                    <a:off x="3628442" y="2678203"/>
                    <a:ext cx="358231" cy="381279"/>
                  </a:xfrm>
                  <a:prstGeom prst="arc">
                    <a:avLst/>
                  </a:prstGeom>
                  <a:ln w="38100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cxnSp>
              <p:nvCxnSpPr>
                <p:cNvPr id="98" name="Straight Arrow Connector 97"/>
                <p:cNvCxnSpPr/>
                <p:nvPr/>
              </p:nvCxnSpPr>
              <p:spPr>
                <a:xfrm>
                  <a:off x="3467194" y="3042720"/>
                  <a:ext cx="1136556" cy="0"/>
                </a:xfrm>
                <a:prstGeom prst="straightConnector1">
                  <a:avLst/>
                </a:prstGeom>
                <a:ln w="41275">
                  <a:solidFill>
                    <a:schemeClr val="bg1">
                      <a:lumMod val="85000"/>
                    </a:schemeClr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Straight Arrow Connector 78"/>
              <p:cNvCxnSpPr/>
              <p:nvPr/>
            </p:nvCxnSpPr>
            <p:spPr>
              <a:xfrm>
                <a:off x="2653411" y="3228588"/>
                <a:ext cx="521589" cy="0"/>
              </a:xfrm>
              <a:prstGeom prst="straightConnector1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80" name="Group 79"/>
              <p:cNvGrpSpPr/>
              <p:nvPr/>
            </p:nvGrpSpPr>
            <p:grpSpPr>
              <a:xfrm>
                <a:off x="3105048" y="2842777"/>
                <a:ext cx="597445" cy="492259"/>
                <a:chOff x="3105048" y="2842777"/>
                <a:chExt cx="597445" cy="492259"/>
              </a:xfrm>
            </p:grpSpPr>
            <p:grpSp>
              <p:nvGrpSpPr>
                <p:cNvPr id="92" name="Group 91"/>
                <p:cNvGrpSpPr/>
                <p:nvPr/>
              </p:nvGrpSpPr>
              <p:grpSpPr>
                <a:xfrm>
                  <a:off x="3105048" y="2842777"/>
                  <a:ext cx="492259" cy="492259"/>
                  <a:chOff x="3457447" y="2528391"/>
                  <a:chExt cx="680905" cy="680905"/>
                </a:xfrm>
              </p:grpSpPr>
              <p:sp>
                <p:nvSpPr>
                  <p:cNvPr id="94" name="Arc 93"/>
                  <p:cNvSpPr/>
                  <p:nvPr/>
                </p:nvSpPr>
                <p:spPr>
                  <a:xfrm rot="2700000">
                    <a:off x="3457447" y="2528391"/>
                    <a:ext cx="680905" cy="680905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" name="Arc 94"/>
                  <p:cNvSpPr/>
                  <p:nvPr/>
                </p:nvSpPr>
                <p:spPr>
                  <a:xfrm rot="2700000">
                    <a:off x="3547092" y="2612367"/>
                    <a:ext cx="520501" cy="516080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" name="Arc 95"/>
                  <p:cNvSpPr/>
                  <p:nvPr/>
                </p:nvSpPr>
                <p:spPr>
                  <a:xfrm rot="2700000">
                    <a:off x="3628442" y="2678203"/>
                    <a:ext cx="358231" cy="3812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cxnSp>
              <p:nvCxnSpPr>
                <p:cNvPr id="93" name="Straight Arrow Connector 92"/>
                <p:cNvCxnSpPr/>
                <p:nvPr/>
              </p:nvCxnSpPr>
              <p:spPr>
                <a:xfrm>
                  <a:off x="3180904" y="3319534"/>
                  <a:ext cx="521589" cy="0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85000"/>
                    </a:schemeClr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1" name="Straight Arrow Connector 80"/>
              <p:cNvCxnSpPr/>
              <p:nvPr/>
            </p:nvCxnSpPr>
            <p:spPr>
              <a:xfrm flipH="1">
                <a:off x="2641600" y="3725496"/>
                <a:ext cx="539305" cy="0"/>
              </a:xfrm>
              <a:prstGeom prst="straightConnector1">
                <a:avLst/>
              </a:prstGeom>
              <a:ln w="34925">
                <a:solidFill>
                  <a:schemeClr val="bg1">
                    <a:lumMod val="85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82" name="Group 81"/>
              <p:cNvGrpSpPr/>
              <p:nvPr/>
            </p:nvGrpSpPr>
            <p:grpSpPr>
              <a:xfrm>
                <a:off x="1923952" y="3336939"/>
                <a:ext cx="712885" cy="492259"/>
                <a:chOff x="3886102" y="3236001"/>
                <a:chExt cx="712885" cy="492259"/>
              </a:xfrm>
            </p:grpSpPr>
            <p:cxnSp>
              <p:nvCxnSpPr>
                <p:cNvPr id="87" name="Straight Arrow Connector 86"/>
                <p:cNvCxnSpPr/>
                <p:nvPr/>
              </p:nvCxnSpPr>
              <p:spPr>
                <a:xfrm flipH="1">
                  <a:off x="3886102" y="3712194"/>
                  <a:ext cx="712885" cy="0"/>
                </a:xfrm>
                <a:prstGeom prst="straightConnector1">
                  <a:avLst/>
                </a:prstGeom>
                <a:ln w="34925">
                  <a:solidFill>
                    <a:schemeClr val="bg1">
                      <a:lumMod val="85000"/>
                    </a:schemeClr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88" name="Group 87"/>
                <p:cNvGrpSpPr/>
                <p:nvPr/>
              </p:nvGrpSpPr>
              <p:grpSpPr>
                <a:xfrm rot="10800000">
                  <a:off x="3990683" y="3236001"/>
                  <a:ext cx="492259" cy="492259"/>
                  <a:chOff x="3508456" y="3113878"/>
                  <a:chExt cx="680905" cy="680905"/>
                </a:xfrm>
              </p:grpSpPr>
              <p:sp>
                <p:nvSpPr>
                  <p:cNvPr id="89" name="Arc 88"/>
                  <p:cNvSpPr/>
                  <p:nvPr/>
                </p:nvSpPr>
                <p:spPr>
                  <a:xfrm rot="2700000">
                    <a:off x="3508456" y="3113878"/>
                    <a:ext cx="680905" cy="680905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0" name="Arc 89"/>
                  <p:cNvSpPr/>
                  <p:nvPr/>
                </p:nvSpPr>
                <p:spPr>
                  <a:xfrm rot="2700000">
                    <a:off x="3598101" y="3197854"/>
                    <a:ext cx="520501" cy="516080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1" name="Arc 90"/>
                  <p:cNvSpPr/>
                  <p:nvPr/>
                </p:nvSpPr>
                <p:spPr>
                  <a:xfrm rot="2700000">
                    <a:off x="3679452" y="3263690"/>
                    <a:ext cx="358230" cy="3812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cxnSp>
            <p:nvCxnSpPr>
              <p:cNvPr id="83" name="Straight Arrow Connector 82"/>
              <p:cNvCxnSpPr/>
              <p:nvPr/>
            </p:nvCxnSpPr>
            <p:spPr>
              <a:xfrm>
                <a:off x="3702493" y="3470968"/>
                <a:ext cx="464511" cy="0"/>
              </a:xfrm>
              <a:prstGeom prst="straightConnector1">
                <a:avLst/>
              </a:prstGeom>
              <a:ln w="31750">
                <a:solidFill>
                  <a:schemeClr val="bg1">
                    <a:lumMod val="85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Straight Arrow Connector 83"/>
              <p:cNvCxnSpPr/>
              <p:nvPr/>
            </p:nvCxnSpPr>
            <p:spPr>
              <a:xfrm flipH="1">
                <a:off x="3694081" y="3571680"/>
                <a:ext cx="467600" cy="0"/>
              </a:xfrm>
              <a:prstGeom prst="straightConnector1">
                <a:avLst/>
              </a:prstGeom>
              <a:ln w="31750">
                <a:solidFill>
                  <a:schemeClr val="bg1">
                    <a:lumMod val="85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/>
              <p:cNvCxnSpPr/>
              <p:nvPr/>
            </p:nvCxnSpPr>
            <p:spPr>
              <a:xfrm flipH="1">
                <a:off x="3215269" y="3645358"/>
                <a:ext cx="467600" cy="0"/>
              </a:xfrm>
              <a:prstGeom prst="straightConnector1">
                <a:avLst/>
              </a:prstGeom>
              <a:ln w="31750">
                <a:solidFill>
                  <a:schemeClr val="bg1">
                    <a:lumMod val="85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/>
              <p:cNvCxnSpPr/>
              <p:nvPr/>
            </p:nvCxnSpPr>
            <p:spPr>
              <a:xfrm flipH="1">
                <a:off x="3215269" y="3420057"/>
                <a:ext cx="467600" cy="0"/>
              </a:xfrm>
              <a:prstGeom prst="straightConnector1">
                <a:avLst/>
              </a:prstGeom>
              <a:ln w="31750">
                <a:solidFill>
                  <a:schemeClr val="bg1">
                    <a:lumMod val="85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3997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162052"/>
            <a:ext cx="6564114" cy="5014913"/>
          </a:xfrm>
        </p:spPr>
        <p:txBody>
          <a:bodyPr/>
          <a:lstStyle/>
          <a:p>
            <a:r>
              <a:rPr lang="en-US" sz="2000" dirty="0" smtClean="0"/>
              <a:t>Bulk wave speed</a:t>
            </a:r>
          </a:p>
          <a:p>
            <a:endParaRPr lang="en-US" sz="1400" dirty="0" smtClean="0"/>
          </a:p>
          <a:p>
            <a:r>
              <a:rPr lang="en-US" sz="2000" dirty="0" smtClean="0"/>
              <a:t>Traction free boundaries</a:t>
            </a:r>
          </a:p>
          <a:p>
            <a:pPr lvl="1"/>
            <a:r>
              <a:rPr lang="en-US" sz="1800" dirty="0" smtClean="0"/>
              <a:t>Total internal reflection</a:t>
            </a:r>
          </a:p>
          <a:p>
            <a:pPr lvl="1"/>
            <a:r>
              <a:rPr lang="en-US" sz="1800" dirty="0" smtClean="0"/>
              <a:t>180° phase shift post-reflection</a:t>
            </a:r>
          </a:p>
          <a:p>
            <a:pPr lvl="1"/>
            <a:r>
              <a:rPr lang="en-US" sz="1800" dirty="0" smtClean="0"/>
              <a:t>Doubling of velocity amplitude at traction free boundary</a:t>
            </a:r>
          </a:p>
          <a:p>
            <a:endParaRPr lang="en-US" sz="1000" dirty="0" smtClean="0"/>
          </a:p>
          <a:p>
            <a:r>
              <a:rPr lang="en-US" sz="2000" dirty="0" smtClean="0"/>
              <a:t>Bi-material interfaces</a:t>
            </a:r>
          </a:p>
          <a:p>
            <a:pPr lvl="1"/>
            <a:r>
              <a:rPr lang="en-US" sz="1800" dirty="0" smtClean="0"/>
              <a:t>Stress/velocity transmission/reflection amplitudes</a:t>
            </a:r>
          </a:p>
          <a:p>
            <a:pPr lvl="1"/>
            <a:r>
              <a:rPr lang="en-US" sz="1800" dirty="0" smtClean="0"/>
              <a:t>Phase reversal from high to low impedance material</a:t>
            </a:r>
          </a:p>
          <a:p>
            <a:pPr lvl="1"/>
            <a:r>
              <a:rPr lang="en-US" sz="1800" dirty="0" smtClean="0"/>
              <a:t>Lack of phase reversal from low to high impedance material</a:t>
            </a:r>
          </a:p>
          <a:p>
            <a:endParaRPr lang="en-US" sz="1000" dirty="0" smtClean="0"/>
          </a:p>
          <a:p>
            <a:r>
              <a:rPr lang="en-US" sz="2000" dirty="0" smtClean="0"/>
              <a:t>Conservation of energy throughout simulation</a:t>
            </a:r>
          </a:p>
          <a:p>
            <a:r>
              <a:rPr lang="en-US" sz="2000" dirty="0" smtClean="0"/>
              <a:t>Conservation of momentum throughout simulation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AC91-501F-4BC3-8E01-9EA788E3C60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1D Validation Cases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499594" y="1711931"/>
                <a:ext cx="2214938" cy="11805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</m:oMath>
                  </m:oMathPara>
                </a14:m>
                <a:endParaRPr lang="en-US" sz="2000" b="0" dirty="0" smtClean="0">
                  <a:solidFill>
                    <a:schemeClr val="bg1"/>
                  </a:solidFill>
                </a:endParaRP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9594" y="1711931"/>
                <a:ext cx="2214938" cy="11805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0184935" y="1114975"/>
                <a:ext cx="970204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4935" y="1114975"/>
                <a:ext cx="970204" cy="307777"/>
              </a:xfrm>
              <a:prstGeom prst="rect">
                <a:avLst/>
              </a:prstGeom>
              <a:blipFill>
                <a:blip r:embed="rId3"/>
                <a:stretch>
                  <a:fillRect b="-2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8183028" y="1043896"/>
            <a:ext cx="1281582" cy="2338720"/>
            <a:chOff x="9141283" y="1544938"/>
            <a:chExt cx="1281582" cy="233872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6DCC1FE-E722-4E46-B8C3-6F6247323F97}"/>
                </a:ext>
              </a:extLst>
            </p:cNvPr>
            <p:cNvSpPr/>
            <p:nvPr/>
          </p:nvSpPr>
          <p:spPr>
            <a:xfrm rot="16200000">
              <a:off x="9210574" y="1529067"/>
              <a:ext cx="1143000" cy="1281581"/>
            </a:xfrm>
            <a:prstGeom prst="rect">
              <a:avLst/>
            </a:prstGeom>
            <a:solidFill>
              <a:srgbClr val="92161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3440742-1944-448C-B196-C9C30A8760E1}"/>
                </a:ext>
              </a:extLst>
            </p:cNvPr>
            <p:cNvSpPr/>
            <p:nvPr/>
          </p:nvSpPr>
          <p:spPr>
            <a:xfrm rot="16200000">
              <a:off x="9210575" y="2671368"/>
              <a:ext cx="1143000" cy="1281580"/>
            </a:xfrm>
            <a:prstGeom prst="rect">
              <a:avLst/>
            </a:prstGeom>
            <a:gradFill>
              <a:gsLst>
                <a:gs pos="0">
                  <a:srgbClr val="00AC4E"/>
                </a:gs>
                <a:gs pos="100000">
                  <a:srgbClr val="19830B"/>
                </a:gs>
              </a:gsLst>
              <a:lin ang="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F49DFBE-7005-476F-BAD5-0B35C3CBE585}"/>
                </a:ext>
              </a:extLst>
            </p:cNvPr>
            <p:cNvGrpSpPr/>
            <p:nvPr/>
          </p:nvGrpSpPr>
          <p:grpSpPr>
            <a:xfrm rot="5400000">
              <a:off x="9655429" y="2046220"/>
              <a:ext cx="901658" cy="477163"/>
              <a:chOff x="3403764" y="2374451"/>
              <a:chExt cx="1199985" cy="680905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9A733328-DB06-44D9-A610-CFCAB1735F2A}"/>
                  </a:ext>
                </a:extLst>
              </p:cNvPr>
              <p:cNvGrpSpPr/>
              <p:nvPr/>
            </p:nvGrpSpPr>
            <p:grpSpPr>
              <a:xfrm>
                <a:off x="3403764" y="2374451"/>
                <a:ext cx="680905" cy="680905"/>
                <a:chOff x="3466230" y="2528391"/>
                <a:chExt cx="680905" cy="680905"/>
              </a:xfrm>
            </p:grpSpPr>
            <p:sp>
              <p:nvSpPr>
                <p:cNvPr id="28" name="Arc 27">
                  <a:extLst>
                    <a:ext uri="{FF2B5EF4-FFF2-40B4-BE49-F238E27FC236}">
                      <a16:creationId xmlns:a16="http://schemas.microsoft.com/office/drawing/2014/main" id="{D9C9B7FB-A9A9-42B9-BB55-542FBE1AC403}"/>
                    </a:ext>
                  </a:extLst>
                </p:cNvPr>
                <p:cNvSpPr/>
                <p:nvPr/>
              </p:nvSpPr>
              <p:spPr>
                <a:xfrm rot="2700000">
                  <a:off x="3466230" y="2528391"/>
                  <a:ext cx="680905" cy="680905"/>
                </a:xfrm>
                <a:prstGeom prst="arc">
                  <a:avLst/>
                </a:prstGeom>
                <a:ln w="3810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29" name="Arc 28">
                  <a:extLst>
                    <a:ext uri="{FF2B5EF4-FFF2-40B4-BE49-F238E27FC236}">
                      <a16:creationId xmlns:a16="http://schemas.microsoft.com/office/drawing/2014/main" id="{9CD55C58-FD0A-43EF-AE43-DCD6696BEC04}"/>
                    </a:ext>
                  </a:extLst>
                </p:cNvPr>
                <p:cNvSpPr/>
                <p:nvPr/>
              </p:nvSpPr>
              <p:spPr>
                <a:xfrm rot="2700000">
                  <a:off x="3555875" y="2612367"/>
                  <a:ext cx="520500" cy="516080"/>
                </a:xfrm>
                <a:prstGeom prst="arc">
                  <a:avLst/>
                </a:prstGeom>
                <a:ln w="3810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0" name="Arc 29">
                  <a:extLst>
                    <a:ext uri="{FF2B5EF4-FFF2-40B4-BE49-F238E27FC236}">
                      <a16:creationId xmlns:a16="http://schemas.microsoft.com/office/drawing/2014/main" id="{77F4BAF6-8487-4FCD-8374-7C6676FF8932}"/>
                    </a:ext>
                  </a:extLst>
                </p:cNvPr>
                <p:cNvSpPr/>
                <p:nvPr/>
              </p:nvSpPr>
              <p:spPr>
                <a:xfrm rot="2700000">
                  <a:off x="3628442" y="2678203"/>
                  <a:ext cx="358231" cy="381279"/>
                </a:xfrm>
                <a:prstGeom prst="arc">
                  <a:avLst/>
                </a:prstGeom>
                <a:ln w="3810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chemeClr val="bg2"/>
                    </a:solidFill>
                  </a:endParaRPr>
                </a:p>
              </p:txBody>
            </p:sp>
          </p:grp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812B1E65-EFEC-4EAA-BC88-2EF5CB3FFEED}"/>
                  </a:ext>
                </a:extLst>
              </p:cNvPr>
              <p:cNvCxnSpPr/>
              <p:nvPr/>
            </p:nvCxnSpPr>
            <p:spPr>
              <a:xfrm rot="16200000">
                <a:off x="4244926" y="2683896"/>
                <a:ext cx="0" cy="717647"/>
              </a:xfrm>
              <a:prstGeom prst="straightConnector1">
                <a:avLst/>
              </a:prstGeom>
              <a:ln w="41275">
                <a:solidFill>
                  <a:schemeClr val="bg1">
                    <a:lumMod val="95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929C4EB-0CD0-45B1-96EA-1029CD0F32AC}"/>
                </a:ext>
              </a:extLst>
            </p:cNvPr>
            <p:cNvCxnSpPr/>
            <p:nvPr/>
          </p:nvCxnSpPr>
          <p:spPr>
            <a:xfrm rot="5400000">
              <a:off x="9604183" y="2940465"/>
              <a:ext cx="391917" cy="0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0E7CF1F-6AD5-476F-9DB4-E5F46D66CF1B}"/>
                </a:ext>
              </a:extLst>
            </p:cNvPr>
            <p:cNvGrpSpPr/>
            <p:nvPr/>
          </p:nvGrpSpPr>
          <p:grpSpPr>
            <a:xfrm rot="5400000">
              <a:off x="9769616" y="2906424"/>
              <a:ext cx="369879" cy="344964"/>
              <a:chOff x="3457447" y="2501023"/>
              <a:chExt cx="680905" cy="680905"/>
            </a:xfrm>
          </p:grpSpPr>
          <p:sp>
            <p:nvSpPr>
              <p:cNvPr id="23" name="Arc 22">
                <a:extLst>
                  <a:ext uri="{FF2B5EF4-FFF2-40B4-BE49-F238E27FC236}">
                    <a16:creationId xmlns:a16="http://schemas.microsoft.com/office/drawing/2014/main" id="{4634AD98-CEFC-4A9E-8B27-D2C773A3F11F}"/>
                  </a:ext>
                </a:extLst>
              </p:cNvPr>
              <p:cNvSpPr/>
              <p:nvPr/>
            </p:nvSpPr>
            <p:spPr>
              <a:xfrm rot="2700000">
                <a:off x="3457447" y="2501023"/>
                <a:ext cx="680905" cy="680905"/>
              </a:xfrm>
              <a:prstGeom prst="arc">
                <a:avLst/>
              </a:prstGeom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7434CFF3-1D34-496F-BB43-360D0B725E07}"/>
                  </a:ext>
                </a:extLst>
              </p:cNvPr>
              <p:cNvSpPr/>
              <p:nvPr/>
            </p:nvSpPr>
            <p:spPr>
              <a:xfrm rot="2700000">
                <a:off x="3547090" y="2584996"/>
                <a:ext cx="520503" cy="516081"/>
              </a:xfrm>
              <a:prstGeom prst="arc">
                <a:avLst/>
              </a:prstGeom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5" name="Arc 24">
                <a:extLst>
                  <a:ext uri="{FF2B5EF4-FFF2-40B4-BE49-F238E27FC236}">
                    <a16:creationId xmlns:a16="http://schemas.microsoft.com/office/drawing/2014/main" id="{4BFCBB18-9ED6-4D84-86B4-3101E78B4289}"/>
                  </a:ext>
                </a:extLst>
              </p:cNvPr>
              <p:cNvSpPr/>
              <p:nvPr/>
            </p:nvSpPr>
            <p:spPr>
              <a:xfrm rot="2700000">
                <a:off x="3628440" y="2650832"/>
                <a:ext cx="358232" cy="381279"/>
              </a:xfrm>
              <a:prstGeom prst="arc">
                <a:avLst/>
              </a:prstGeom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E782BE4-5CC7-4A79-A179-278BE97F4753}"/>
                </a:ext>
              </a:extLst>
            </p:cNvPr>
            <p:cNvCxnSpPr/>
            <p:nvPr/>
          </p:nvCxnSpPr>
          <p:spPr>
            <a:xfrm rot="5400000" flipH="1">
              <a:off x="9436493" y="2455704"/>
              <a:ext cx="535656" cy="0"/>
            </a:xfrm>
            <a:prstGeom prst="straightConnector1">
              <a:avLst/>
            </a:prstGeom>
            <a:ln w="34925">
              <a:solidFill>
                <a:schemeClr val="bg1">
                  <a:lumMod val="9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205F4F7-D792-459B-9582-FF5C81D4E52C}"/>
                </a:ext>
              </a:extLst>
            </p:cNvPr>
            <p:cNvGrpSpPr/>
            <p:nvPr/>
          </p:nvGrpSpPr>
          <p:grpSpPr>
            <a:xfrm rot="16200000">
              <a:off x="9343739" y="2283221"/>
              <a:ext cx="369879" cy="344964"/>
              <a:chOff x="3508456" y="3113878"/>
              <a:chExt cx="680905" cy="680905"/>
            </a:xfrm>
          </p:grpSpPr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4A4BFFA6-9B2A-4F28-A14E-8CBDAEB51EEB}"/>
                  </a:ext>
                </a:extLst>
              </p:cNvPr>
              <p:cNvSpPr/>
              <p:nvPr/>
            </p:nvSpPr>
            <p:spPr>
              <a:xfrm rot="2700000">
                <a:off x="3508456" y="3113878"/>
                <a:ext cx="680905" cy="680905"/>
              </a:xfrm>
              <a:prstGeom prst="arc">
                <a:avLst/>
              </a:prstGeom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1" name="Arc 20">
                <a:extLst>
                  <a:ext uri="{FF2B5EF4-FFF2-40B4-BE49-F238E27FC236}">
                    <a16:creationId xmlns:a16="http://schemas.microsoft.com/office/drawing/2014/main" id="{33CF8771-B887-4D7A-9B96-2AC308BD4F43}"/>
                  </a:ext>
                </a:extLst>
              </p:cNvPr>
              <p:cNvSpPr/>
              <p:nvPr/>
            </p:nvSpPr>
            <p:spPr>
              <a:xfrm rot="2700000">
                <a:off x="3598101" y="3197854"/>
                <a:ext cx="520501" cy="516080"/>
              </a:xfrm>
              <a:prstGeom prst="arc">
                <a:avLst/>
              </a:prstGeom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2" name="Arc 21">
                <a:extLst>
                  <a:ext uri="{FF2B5EF4-FFF2-40B4-BE49-F238E27FC236}">
                    <a16:creationId xmlns:a16="http://schemas.microsoft.com/office/drawing/2014/main" id="{5142EC7D-59A2-4840-A008-8ABB1F9737B0}"/>
                  </a:ext>
                </a:extLst>
              </p:cNvPr>
              <p:cNvSpPr/>
              <p:nvPr/>
            </p:nvSpPr>
            <p:spPr>
              <a:xfrm rot="2700000">
                <a:off x="3679452" y="3263690"/>
                <a:ext cx="358230" cy="381279"/>
              </a:xfrm>
              <a:prstGeom prst="arc">
                <a:avLst/>
              </a:prstGeom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9329642" y="1927604"/>
                  <a:ext cx="457818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29642" y="1927604"/>
                  <a:ext cx="457818" cy="33855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9717768" y="1872225"/>
                  <a:ext cx="419537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17768" y="1872225"/>
                  <a:ext cx="419537" cy="33855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9457880" y="2979785"/>
                  <a:ext cx="458715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7880" y="2979785"/>
                  <a:ext cx="458715" cy="33855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9435450" y="1544938"/>
                  <a:ext cx="697370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35450" y="1544938"/>
                  <a:ext cx="697370" cy="338554"/>
                </a:xfrm>
                <a:prstGeom prst="rect">
                  <a:avLst/>
                </a:prstGeom>
                <a:blipFill>
                  <a:blip r:embed="rId7"/>
                  <a:stretch>
                    <a:fillRect b="-3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9432730" y="3391184"/>
                  <a:ext cx="706860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6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32730" y="3391184"/>
                  <a:ext cx="706860" cy="338554"/>
                </a:xfrm>
                <a:prstGeom prst="rect">
                  <a:avLst/>
                </a:prstGeom>
                <a:blipFill>
                  <a:blip r:embed="rId8"/>
                  <a:stretch>
                    <a:fillRect b="-3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7042138" y="3480426"/>
                <a:ext cx="281589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sz="1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Incident</m:t>
                      </m:r>
                      <m:r>
                        <a:rPr lang="en-US" sz="1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Pressure</m:t>
                      </m:r>
                      <m:r>
                        <a:rPr lang="en-US" sz="1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Amplitude</m:t>
                      </m:r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2138" y="3480426"/>
                <a:ext cx="2815899" cy="307777"/>
              </a:xfrm>
              <a:prstGeom prst="rect">
                <a:avLst/>
              </a:prstGeom>
              <a:blipFill>
                <a:blip r:embed="rId9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7020136" y="3721603"/>
                <a:ext cx="293272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Reflected</m:t>
                      </m:r>
                      <m:r>
                        <a:rPr lang="en-US" sz="1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Pressure</m:t>
                      </m:r>
                      <m:r>
                        <a:rPr lang="en-US" sz="1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Amplitude</m:t>
                      </m:r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136" y="3721603"/>
                <a:ext cx="2932726" cy="307777"/>
              </a:xfrm>
              <a:prstGeom prst="rect">
                <a:avLst/>
              </a:prstGeom>
              <a:blipFill>
                <a:blip r:embed="rId10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7020136" y="3937273"/>
                <a:ext cx="316836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1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Transmitted</m:t>
                      </m:r>
                      <m:r>
                        <a:rPr lang="en-US" sz="1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Pressure</m:t>
                      </m:r>
                      <m:r>
                        <a:rPr lang="en-US" sz="1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Amplitude</m:t>
                      </m:r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136" y="3937273"/>
                <a:ext cx="3168368" cy="307777"/>
              </a:xfrm>
              <a:prstGeom prst="rect">
                <a:avLst/>
              </a:prstGeom>
              <a:blipFill>
                <a:blip r:embed="rId11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0173264" y="3528627"/>
                <a:ext cx="132485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4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mass</m:t>
                    </m:r>
                    <m:r>
                      <a:rPr lang="en-US" sz="1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density</m:t>
                    </m:r>
                  </m:oMath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3264" y="3528627"/>
                <a:ext cx="1324850" cy="215444"/>
              </a:xfrm>
              <a:prstGeom prst="rect">
                <a:avLst/>
              </a:prstGeom>
              <a:blipFill>
                <a:blip r:embed="rId12"/>
                <a:stretch>
                  <a:fillRect l="-5069" r="-5530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10184843" y="3753833"/>
                <a:ext cx="1211357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4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wave</m:t>
                    </m:r>
                    <m:r>
                      <a:rPr lang="en-US" sz="1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speed</m:t>
                    </m:r>
                  </m:oMath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4843" y="3753833"/>
                <a:ext cx="1211357" cy="215444"/>
              </a:xfrm>
              <a:prstGeom prst="rect">
                <a:avLst/>
              </a:prstGeom>
              <a:blipFill>
                <a:blip r:embed="rId13"/>
                <a:stretch>
                  <a:fillRect l="-4040" r="-5556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0173264" y="3981405"/>
                <a:ext cx="1873664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1400" dirty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acoustic impedance</a:t>
                </a:r>
                <a:endParaRPr lang="en-US" sz="1400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3264" y="3981405"/>
                <a:ext cx="1873664" cy="215444"/>
              </a:xfrm>
              <a:prstGeom prst="rect">
                <a:avLst/>
              </a:prstGeom>
              <a:blipFill>
                <a:blip r:embed="rId14"/>
                <a:stretch>
                  <a:fillRect l="-3257" t="-28571" r="-2932" b="-4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9641816" y="2399714"/>
                <a:ext cx="1955535" cy="7208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1816" y="2399714"/>
                <a:ext cx="1955535" cy="72083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ounded Rectangle 41"/>
          <p:cNvSpPr/>
          <p:nvPr/>
        </p:nvSpPr>
        <p:spPr>
          <a:xfrm>
            <a:off x="7693011" y="4803680"/>
            <a:ext cx="3880799" cy="98775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Comparison to well-established theory and analytical solutions </a:t>
            </a:r>
            <a:br>
              <a:rPr lang="en-US" dirty="0" smtClean="0"/>
            </a:br>
            <a:r>
              <a:rPr lang="en-US" dirty="0" smtClean="0"/>
              <a:t>(with a legacy of empirical backing)</a:t>
            </a:r>
          </a:p>
        </p:txBody>
      </p:sp>
    </p:spTree>
    <p:extLst>
      <p:ext uri="{BB962C8B-B14F-4D97-AF65-F5344CB8AC3E}">
        <p14:creationId xmlns:p14="http://schemas.microsoft.com/office/powerpoint/2010/main" val="187240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838201" y="1162053"/>
                <a:ext cx="5061928" cy="5559430"/>
              </a:xfrm>
            </p:spPr>
            <p:txBody>
              <a:bodyPr/>
              <a:lstStyle/>
              <a:p>
                <a:r>
                  <a:rPr lang="en-US" dirty="0" smtClean="0"/>
                  <a:t>Pressure wave speed</a:t>
                </a:r>
              </a:p>
              <a:p>
                <a:pPr lvl="1"/>
                <a:endParaRPr lang="en-US" sz="2000" dirty="0" smtClean="0"/>
              </a:p>
              <a:p>
                <a:pPr lvl="1"/>
                <a:endParaRPr lang="en-US" sz="2000" dirty="0"/>
              </a:p>
              <a:p>
                <a:pPr lvl="1"/>
                <a:endParaRPr lang="en-US" sz="2000" dirty="0" smtClean="0"/>
              </a:p>
              <a:p>
                <a:pPr lvl="1"/>
                <a:endParaRPr lang="en-US" sz="2000" dirty="0" smtClean="0"/>
              </a:p>
              <a:p>
                <a:pPr lvl="1"/>
                <a:endParaRPr lang="en-US" sz="2000" dirty="0"/>
              </a:p>
              <a:p>
                <a:endParaRPr lang="en-US" sz="1200" dirty="0" smtClean="0"/>
              </a:p>
              <a:p>
                <a:endParaRPr lang="en-US" sz="1050" dirty="0" smtClean="0"/>
              </a:p>
              <a:p>
                <a:r>
                  <a:rPr lang="en-US" sz="2000" dirty="0" smtClean="0"/>
                  <a:t>Excitation: 5 count Hann windowed sine wave, 200 kHz</a:t>
                </a:r>
              </a:p>
              <a:p>
                <a:endParaRPr lang="en-US" sz="900" dirty="0" smtClean="0"/>
              </a:p>
              <a:p>
                <a:r>
                  <a:rPr lang="en-US" sz="2000" dirty="0" smtClean="0"/>
                  <a:t>Tracked peak of signal envelope over time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𝑡h𝑒𝑜𝑟𝑦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=6078.6</m:t>
                    </m:r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den>
                    </m:f>
                  </m:oMath>
                </a14:m>
                <a:endParaRPr lang="en-US" sz="1800" b="0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𝑠𝑖𝑚𝑢𝑙𝑎𝑡𝑖𝑜𝑛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6075.4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m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s</m:t>
                        </m:r>
                      </m:den>
                    </m:f>
                  </m:oMath>
                </a14:m>
                <a:endParaRPr lang="en-US" sz="1800" dirty="0"/>
              </a:p>
              <a:p>
                <a:pPr lvl="1"/>
                <a:r>
                  <a:rPr lang="en-US" sz="1800" dirty="0" smtClean="0"/>
                  <a:t>0.0526% error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1" y="1162053"/>
                <a:ext cx="5061928" cy="5559430"/>
              </a:xfrm>
              <a:blipFill>
                <a:blip r:embed="rId2"/>
                <a:stretch>
                  <a:fillRect l="-1928" t="-1096" r="-1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AC91-501F-4BC3-8E01-9EA788E3C600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 Validation Case – Bulk Wave Speed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79812" y="1733452"/>
                <a:ext cx="175317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Helvetica" panose="020B0604020202020204" pitchFamily="34" charset="0"/>
                        </a:rPr>
                        <m:t>𝐸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Helvetica" panose="020B0604020202020204" pitchFamily="34" charset="0"/>
                        </a:rPr>
                        <m:t>=70.3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Helvetica" panose="020B0604020202020204" pitchFamily="34" charset="0"/>
                        </a:rPr>
                        <m:t>GPa</m:t>
                      </m:r>
                    </m:oMath>
                  </m:oMathPara>
                </a14:m>
                <a:endParaRPr lang="en-US" b="0" dirty="0" smtClean="0">
                  <a:solidFill>
                    <a:schemeClr val="bg1"/>
                  </a:solidFill>
                  <a:latin typeface="Cambria Math" panose="02040503050406030204" pitchFamily="18" charset="0"/>
                  <a:cs typeface="Helvetica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Helvetica" panose="020B0604020202020204" pitchFamily="34" charset="0"/>
                        </a:rPr>
                        <m:t>𝜈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Helvetica" panose="020B0604020202020204" pitchFamily="34" charset="0"/>
                        </a:rPr>
                        <m:t>=0.33</m:t>
                      </m:r>
                    </m:oMath>
                  </m:oMathPara>
                </a14:m>
                <a:endParaRPr lang="en-US" b="0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m:t>𝜌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m:t>=2819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m:t>kg</m:t>
                      </m:r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m:t>/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 panose="020B0604020202020204" pitchFamily="34" charset="0"/>
                            </a:rPr>
                            <m:t>m</m:t>
                          </m:r>
                        </m:e>
                        <m:sup>
                          <m: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 panose="020B0604020202020204" pitchFamily="34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9812" y="1733452"/>
                <a:ext cx="1753172" cy="830997"/>
              </a:xfrm>
              <a:prstGeom prst="rect">
                <a:avLst/>
              </a:prstGeom>
              <a:blipFill>
                <a:blip r:embed="rId3"/>
                <a:stretch>
                  <a:fillRect l="-3125" b="-10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3706846" y="2000088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 5052</a:t>
            </a:r>
          </a:p>
        </p:txBody>
      </p:sp>
      <p:sp>
        <p:nvSpPr>
          <p:cNvPr id="8" name="Right Brace 7"/>
          <p:cNvSpPr/>
          <p:nvPr/>
        </p:nvSpPr>
        <p:spPr>
          <a:xfrm>
            <a:off x="3497585" y="1874795"/>
            <a:ext cx="120957" cy="619918"/>
          </a:xfrm>
          <a:prstGeom prst="rightBrac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516045" y="2783653"/>
                <a:ext cx="2922723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𝑡h𝑒𝑜𝑟𝑦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Helvetica" panose="020B0604020202020204" pitchFamily="3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𝐸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(1−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𝜈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𝜌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(1+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𝜈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)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(1−2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𝜈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6045" y="2783653"/>
                <a:ext cx="2922723" cy="818366"/>
              </a:xfrm>
              <a:prstGeom prst="rect">
                <a:avLst/>
              </a:prstGeom>
              <a:blipFill>
                <a:blip r:embed="rId4"/>
                <a:stretch>
                  <a:fillRect b="-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3353" y="1806608"/>
            <a:ext cx="5297950" cy="388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8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1" y="1162052"/>
            <a:ext cx="5782518" cy="5309867"/>
          </a:xfrm>
        </p:spPr>
        <p:txBody>
          <a:bodyPr/>
          <a:lstStyle/>
          <a:p>
            <a:r>
              <a:rPr lang="en-US" sz="2000" dirty="0" smtClean="0"/>
              <a:t>Bi-material interface </a:t>
            </a:r>
          </a:p>
          <a:p>
            <a:pPr lvl="1"/>
            <a:r>
              <a:rPr lang="en-US" sz="1800" dirty="0" smtClean="0"/>
              <a:t>Low to high impedance material</a:t>
            </a:r>
          </a:p>
          <a:p>
            <a:pPr marL="457200" lvl="1" indent="0">
              <a:buNone/>
            </a:pPr>
            <a:endParaRPr lang="en-US" sz="900" dirty="0"/>
          </a:p>
          <a:p>
            <a:r>
              <a:rPr lang="en-US" sz="2000" dirty="0" smtClean="0"/>
              <a:t>Calculated:</a:t>
            </a:r>
          </a:p>
          <a:p>
            <a:pPr lvl="1"/>
            <a:r>
              <a:rPr lang="en-US" sz="1800" dirty="0" smtClean="0"/>
              <a:t>Transmission and reflection coefficients</a:t>
            </a:r>
            <a:br>
              <a:rPr lang="en-US" sz="1800" dirty="0" smtClean="0"/>
            </a:br>
            <a:r>
              <a:rPr lang="en-US" sz="1800" dirty="0" smtClean="0"/>
              <a:t>(shown as amplitude ratio below)</a:t>
            </a:r>
          </a:p>
          <a:p>
            <a:pPr lvl="1"/>
            <a:r>
              <a:rPr lang="en-US" sz="1800" dirty="0" smtClean="0"/>
              <a:t>Shape residuals (via L2 norm, normalized to signal amplitude)</a:t>
            </a:r>
          </a:p>
          <a:p>
            <a:pPr lvl="2"/>
            <a:r>
              <a:rPr lang="en-US" sz="1800" dirty="0" smtClean="0"/>
              <a:t>Relative amplitude / phase shift built in via signal convolution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AC91-501F-4BC3-8E01-9EA788E3C600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 Validation Case – Bi-Material Interface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9628756" y="1014398"/>
            <a:ext cx="1519647" cy="1082716"/>
            <a:chOff x="1503035" y="2226059"/>
            <a:chExt cx="1519647" cy="10827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1503035" y="2570111"/>
                  <a:ext cx="1519647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𝐸</m:t>
                        </m:r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=70.3 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GPa</m:t>
                        </m:r>
                      </m:oMath>
                    </m:oMathPara>
                  </a14:m>
                  <a:endParaRPr lang="en-US" sz="1600" b="0" dirty="0" smtClean="0">
                    <a:solidFill>
                      <a:schemeClr val="bg1"/>
                    </a:solidFill>
                    <a:latin typeface="Cambria Math" panose="02040503050406030204" pitchFamily="18" charset="0"/>
                    <a:cs typeface="Helvetica" panose="020B0604020202020204" pitchFamily="34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𝜈</m:t>
                        </m:r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=0.33</m:t>
                        </m:r>
                      </m:oMath>
                    </m:oMathPara>
                  </a14:m>
                  <a:endParaRPr lang="en-US" sz="1600" b="0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𝜌</m:t>
                        </m:r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=2819 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kg</m:t>
                        </m:r>
                        <m:r>
                          <a:rPr lang="en-US" sz="1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6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16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03035" y="2570111"/>
                  <a:ext cx="1519647" cy="738664"/>
                </a:xfrm>
                <a:prstGeom prst="rect">
                  <a:avLst/>
                </a:prstGeom>
                <a:blipFill>
                  <a:blip r:embed="rId2"/>
                  <a:stretch>
                    <a:fillRect l="-4418" b="-107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Rectangle 14"/>
            <p:cNvSpPr/>
            <p:nvPr/>
          </p:nvSpPr>
          <p:spPr>
            <a:xfrm>
              <a:off x="1779392" y="2226059"/>
              <a:ext cx="90281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Al 5052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680566" y="1014398"/>
            <a:ext cx="1519647" cy="1107996"/>
            <a:chOff x="1467635" y="3203233"/>
            <a:chExt cx="1519647" cy="11079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1467635" y="3572565"/>
                  <a:ext cx="1519647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𝐸</m:t>
                        </m:r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=115. 1 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GPa</m:t>
                        </m:r>
                      </m:oMath>
                    </m:oMathPara>
                  </a14:m>
                  <a:endParaRPr lang="en-US" sz="1600" b="0" dirty="0" smtClean="0">
                    <a:solidFill>
                      <a:schemeClr val="bg1"/>
                    </a:solidFill>
                    <a:latin typeface="Cambria Math" panose="02040503050406030204" pitchFamily="18" charset="0"/>
                    <a:cs typeface="Helvetica" panose="020B0604020202020204" pitchFamily="34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𝜈</m:t>
                        </m:r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=0.33</m:t>
                        </m:r>
                      </m:oMath>
                    </m:oMathPara>
                  </a14:m>
                  <a:endParaRPr lang="en-US" sz="1600" b="0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𝜌</m:t>
                        </m:r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=8874 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kg</m:t>
                        </m:r>
                        <m:r>
                          <a:rPr lang="en-US" sz="1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6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16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7635" y="3572565"/>
                  <a:ext cx="1519647" cy="738664"/>
                </a:xfrm>
                <a:prstGeom prst="rect">
                  <a:avLst/>
                </a:prstGeom>
                <a:blipFill>
                  <a:blip r:embed="rId3"/>
                  <a:stretch>
                    <a:fillRect l="-4418" b="-107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Rectangle 17"/>
            <p:cNvSpPr/>
            <p:nvPr/>
          </p:nvSpPr>
          <p:spPr>
            <a:xfrm>
              <a:off x="1705345" y="3203233"/>
              <a:ext cx="84497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Cu 110</a:t>
              </a:r>
              <a:endParaRPr lang="en-US" sz="16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222" y="2261497"/>
            <a:ext cx="4377522" cy="220089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6222" y="4555406"/>
            <a:ext cx="4377522" cy="21660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7" name="Table 2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42048813"/>
                  </p:ext>
                </p:extLst>
              </p:nvPr>
            </p:nvGraphicFramePr>
            <p:xfrm>
              <a:off x="464427" y="4444164"/>
              <a:ext cx="6434085" cy="230632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471235">
                      <a:extLst>
                        <a:ext uri="{9D8B030D-6E8A-4147-A177-3AD203B41FA5}">
                          <a16:colId xmlns:a16="http://schemas.microsoft.com/office/drawing/2014/main" val="2098245035"/>
                        </a:ext>
                      </a:extLst>
                    </a:gridCol>
                    <a:gridCol w="1184766">
                      <a:extLst>
                        <a:ext uri="{9D8B030D-6E8A-4147-A177-3AD203B41FA5}">
                          <a16:colId xmlns:a16="http://schemas.microsoft.com/office/drawing/2014/main" val="3101351296"/>
                        </a:ext>
                      </a:extLst>
                    </a:gridCol>
                    <a:gridCol w="1618195">
                      <a:extLst>
                        <a:ext uri="{9D8B030D-6E8A-4147-A177-3AD203B41FA5}">
                          <a16:colId xmlns:a16="http://schemas.microsoft.com/office/drawing/2014/main" val="309686765"/>
                        </a:ext>
                      </a:extLst>
                    </a:gridCol>
                    <a:gridCol w="1802595">
                      <a:extLst>
                        <a:ext uri="{9D8B030D-6E8A-4147-A177-3AD203B41FA5}">
                          <a16:colId xmlns:a16="http://schemas.microsoft.com/office/drawing/2014/main" val="1192104028"/>
                        </a:ext>
                      </a:extLst>
                    </a:gridCol>
                    <a:gridCol w="1357294">
                      <a:extLst>
                        <a:ext uri="{9D8B030D-6E8A-4147-A177-3AD203B41FA5}">
                          <a16:colId xmlns:a16="http://schemas.microsoft.com/office/drawing/2014/main" val="383700573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Shape Residual, </a:t>
                          </a:r>
                          <a:br>
                            <a:rPr lang="en-US" sz="1600" dirty="0" smtClean="0"/>
                          </a:br>
                          <a:r>
                            <a:rPr lang="en-US" sz="1600" dirty="0" smtClean="0"/>
                            <a:t>L2 norm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Amplitude</a:t>
                          </a:r>
                          <a:r>
                            <a:rPr lang="en-US" sz="1600" baseline="0" dirty="0" smtClean="0"/>
                            <a:t> Ratio, theory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Amplitude Ratio, simulation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Amplitude Ratio, % Error</a:t>
                          </a:r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03095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1.55e-3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1.388424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1.388428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0.000244%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261419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1.35e-3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0.388424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0.388426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0.000372%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268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1.62e-3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0.611576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0.611575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-0.000007%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040599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1.77e-3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-0.388424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-0.388425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0.000198%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970020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7" name="Table 2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42048813"/>
                  </p:ext>
                </p:extLst>
              </p:nvPr>
            </p:nvGraphicFramePr>
            <p:xfrm>
              <a:off x="464427" y="4444164"/>
              <a:ext cx="6434085" cy="230632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471235">
                      <a:extLst>
                        <a:ext uri="{9D8B030D-6E8A-4147-A177-3AD203B41FA5}">
                          <a16:colId xmlns:a16="http://schemas.microsoft.com/office/drawing/2014/main" val="2098245035"/>
                        </a:ext>
                      </a:extLst>
                    </a:gridCol>
                    <a:gridCol w="1184766">
                      <a:extLst>
                        <a:ext uri="{9D8B030D-6E8A-4147-A177-3AD203B41FA5}">
                          <a16:colId xmlns:a16="http://schemas.microsoft.com/office/drawing/2014/main" val="3101351296"/>
                        </a:ext>
                      </a:extLst>
                    </a:gridCol>
                    <a:gridCol w="1618195">
                      <a:extLst>
                        <a:ext uri="{9D8B030D-6E8A-4147-A177-3AD203B41FA5}">
                          <a16:colId xmlns:a16="http://schemas.microsoft.com/office/drawing/2014/main" val="309686765"/>
                        </a:ext>
                      </a:extLst>
                    </a:gridCol>
                    <a:gridCol w="1802595">
                      <a:extLst>
                        <a:ext uri="{9D8B030D-6E8A-4147-A177-3AD203B41FA5}">
                          <a16:colId xmlns:a16="http://schemas.microsoft.com/office/drawing/2014/main" val="1192104028"/>
                        </a:ext>
                      </a:extLst>
                    </a:gridCol>
                    <a:gridCol w="1357294">
                      <a:extLst>
                        <a:ext uri="{9D8B030D-6E8A-4147-A177-3AD203B41FA5}">
                          <a16:colId xmlns:a16="http://schemas.microsoft.com/office/drawing/2014/main" val="3837005731"/>
                        </a:ext>
                      </a:extLst>
                    </a:gridCol>
                  </a:tblGrid>
                  <a:tr h="82296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Shape Residual, </a:t>
                          </a:r>
                          <a:r>
                            <a:rPr lang="en-US" sz="1600" dirty="0" smtClean="0"/>
                            <a:t/>
                          </a:r>
                          <a:br>
                            <a:rPr lang="en-US" sz="1600" dirty="0" smtClean="0"/>
                          </a:br>
                          <a:r>
                            <a:rPr lang="en-US" sz="1600" dirty="0" smtClean="0"/>
                            <a:t>L2 </a:t>
                          </a:r>
                          <a:r>
                            <a:rPr lang="en-US" sz="1600" dirty="0" smtClean="0"/>
                            <a:t>norm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Amplitude</a:t>
                          </a:r>
                          <a:r>
                            <a:rPr lang="en-US" sz="1600" baseline="0" dirty="0" smtClean="0"/>
                            <a:t> Ratio, theory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Amplitude Ratio, simulation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Amplitude Ratio, % Error</a:t>
                          </a:r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03095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299" t="-226230" r="-1276623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1.55e-3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1.388424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1.388428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0.000244%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261419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299" t="-326230" r="-1276623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1.35e-3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0.388424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0.388426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0.000372%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268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299" t="-426230" r="-1276623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1.62e-3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0.611576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0.611575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-0.000007%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040599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299" t="-526230" r="-1276623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1.77e-3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-0.388424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-0.388425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0.000198%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9700204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33636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9" y="1162052"/>
            <a:ext cx="10823369" cy="5014913"/>
          </a:xfrm>
        </p:spPr>
        <p:txBody>
          <a:bodyPr/>
          <a:lstStyle/>
          <a:p>
            <a:r>
              <a:rPr lang="en-US" sz="2400" dirty="0" smtClean="0"/>
              <a:t>Background – Computational nondestructive evaluation at NASA Langley</a:t>
            </a:r>
          </a:p>
          <a:p>
            <a:r>
              <a:rPr lang="en-US" sz="2400" dirty="0" smtClean="0"/>
              <a:t>Verification &amp; Validation (V&amp;V) Needs – Research Simulation Software</a:t>
            </a:r>
          </a:p>
          <a:p>
            <a:endParaRPr lang="en-US" sz="2400" dirty="0"/>
          </a:p>
          <a:p>
            <a:r>
              <a:rPr lang="en-US" sz="2400" dirty="0" smtClean="0"/>
              <a:t>Verification Practices – NESB High Performance Computing Software</a:t>
            </a:r>
          </a:p>
          <a:p>
            <a:r>
              <a:rPr lang="en-US" sz="2400" dirty="0" smtClean="0"/>
              <a:t>Validation Approaches - 1D &amp; 3D Elastodynamic Simulation</a:t>
            </a:r>
          </a:p>
          <a:p>
            <a:endParaRPr lang="en-US" sz="2400" dirty="0" smtClean="0"/>
          </a:p>
          <a:p>
            <a:r>
              <a:rPr lang="en-US" sz="2400" dirty="0" smtClean="0"/>
              <a:t>Conclusions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AC91-501F-4BC3-8E01-9EA788E3C60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45745"/>
            <a:ext cx="10515600" cy="48577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09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AC91-501F-4BC3-8E01-9EA788E3C600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V&amp;V – 3D Elastodynamic Simulation Software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739266" y="1516196"/>
            <a:ext cx="2888343" cy="222123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Geometric Manifolds (e.g. </a:t>
            </a:r>
            <a:r>
              <a:rPr lang="en-US" sz="2000" b="1" smtClean="0"/>
              <a:t>faces</a:t>
            </a:r>
            <a:r>
              <a:rPr lang="en-US" sz="2000" b="1" dirty="0" smtClean="0"/>
              <a:t>, edges, corners)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479635" y="1516196"/>
            <a:ext cx="2888343" cy="222123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Boundary &amp; Interface Conditions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274957" y="1516196"/>
            <a:ext cx="2888343" cy="222123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Degree of Anisotropy</a:t>
            </a:r>
          </a:p>
        </p:txBody>
      </p:sp>
      <p:sp>
        <p:nvSpPr>
          <p:cNvPr id="14" name="Content Placeholder 1"/>
          <p:cNvSpPr>
            <a:spLocks noGrp="1"/>
          </p:cNvSpPr>
          <p:nvPr>
            <p:ph idx="1"/>
          </p:nvPr>
        </p:nvSpPr>
        <p:spPr>
          <a:xfrm>
            <a:off x="744132" y="4296229"/>
            <a:ext cx="10747171" cy="1770744"/>
          </a:xfrm>
        </p:spPr>
        <p:txBody>
          <a:bodyPr/>
          <a:lstStyle/>
          <a:p>
            <a:r>
              <a:rPr lang="en-US" sz="2000" dirty="0" smtClean="0"/>
              <a:t>Single component – applicability of algorithm influenced by combinations of features</a:t>
            </a:r>
          </a:p>
          <a:p>
            <a:r>
              <a:rPr lang="en-US" sz="2000" dirty="0" smtClean="0"/>
              <a:t>Multiple components – importance of addressing various and complex interface conditions</a:t>
            </a:r>
          </a:p>
          <a:p>
            <a:r>
              <a:rPr lang="en-US" sz="2000" dirty="0" smtClean="0"/>
              <a:t>Frequently cannot test all combinations in available time </a:t>
            </a:r>
          </a:p>
          <a:p>
            <a:pPr lvl="1"/>
            <a:r>
              <a:rPr lang="en-US" sz="1600" dirty="0" smtClean="0"/>
              <a:t>Importance of stress testing algorithms</a:t>
            </a:r>
            <a:endParaRPr lang="en-US" sz="1600" dirty="0"/>
          </a:p>
        </p:txBody>
      </p:sp>
      <p:cxnSp>
        <p:nvCxnSpPr>
          <p:cNvPr id="16" name="Straight Arrow Connector 15"/>
          <p:cNvCxnSpPr>
            <a:stCxn id="10" idx="3"/>
            <a:endCxn id="11" idx="1"/>
          </p:cNvCxnSpPr>
          <p:nvPr/>
        </p:nvCxnSpPr>
        <p:spPr>
          <a:xfrm>
            <a:off x="3627609" y="2626813"/>
            <a:ext cx="852026" cy="0"/>
          </a:xfrm>
          <a:prstGeom prst="straightConnector1">
            <a:avLst/>
          </a:prstGeom>
          <a:ln w="762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3"/>
            <a:endCxn id="12" idx="1"/>
          </p:cNvCxnSpPr>
          <p:nvPr/>
        </p:nvCxnSpPr>
        <p:spPr>
          <a:xfrm>
            <a:off x="7367978" y="2626813"/>
            <a:ext cx="906979" cy="0"/>
          </a:xfrm>
          <a:prstGeom prst="straightConnector1">
            <a:avLst/>
          </a:prstGeom>
          <a:ln w="762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06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0100" y="1060452"/>
            <a:ext cx="10515600" cy="5014913"/>
          </a:xfrm>
        </p:spPr>
        <p:txBody>
          <a:bodyPr/>
          <a:lstStyle/>
          <a:p>
            <a:r>
              <a:rPr lang="en-US" sz="2400" dirty="0" smtClean="0"/>
              <a:t>Guided wave propagation across an IM7/8552 8-ply sample</a:t>
            </a:r>
          </a:p>
          <a:p>
            <a:pPr lvl="1"/>
            <a:r>
              <a:rPr lang="en-US" sz="2000" dirty="0" smtClean="0"/>
              <a:t>Laser Doppler vibrometry comparisons</a:t>
            </a:r>
          </a:p>
          <a:p>
            <a:pPr lvl="1"/>
            <a:r>
              <a:rPr lang="en-US" sz="2000" dirty="0" smtClean="0"/>
              <a:t>Two validation approaches: </a:t>
            </a:r>
          </a:p>
          <a:p>
            <a:pPr lvl="2"/>
            <a:r>
              <a:rPr lang="en-US" sz="1800" dirty="0" smtClean="0"/>
              <a:t>3D FFT to extract frequency-wavenumber data</a:t>
            </a:r>
          </a:p>
          <a:p>
            <a:pPr lvl="2"/>
            <a:r>
              <a:rPr lang="en-US" sz="1800" dirty="0" smtClean="0"/>
              <a:t>Tracking peak envelope travel for group velocity</a:t>
            </a:r>
            <a:endParaRPr lang="en-US" sz="1800" dirty="0"/>
          </a:p>
          <a:p>
            <a:pPr lvl="1"/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AC91-501F-4BC3-8E01-9EA788E3C600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Guided Wave Metrics for Validation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47371" y="6301737"/>
            <a:ext cx="88972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</a:rPr>
              <a:t>Leckey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, Cara AC, Jeffrey P. Seebo, and Peter Juarez. "Challenges of NDE simulation tool validation, optimization, and utilization for composites." </a:t>
            </a: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</a:rPr>
              <a:t>AIP Conference Proceedings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. Vol. 1706. No. 1. AIP Publishing LLC, 2016.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691519" y="3251204"/>
            <a:ext cx="5265659" cy="2530316"/>
            <a:chOff x="381000" y="3990975"/>
            <a:chExt cx="4419601" cy="2656785"/>
          </a:xfrm>
        </p:grpSpPr>
        <p:sp>
          <p:nvSpPr>
            <p:cNvPr id="7" name="TextBox 18"/>
            <p:cNvSpPr txBox="1">
              <a:spLocks noChangeArrowheads="1"/>
            </p:cNvSpPr>
            <p:nvPr/>
          </p:nvSpPr>
          <p:spPr bwMode="auto">
            <a:xfrm>
              <a:off x="381000" y="3990975"/>
              <a:ext cx="4114800" cy="290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200" dirty="0">
                  <a:solidFill>
                    <a:schemeClr val="bg1"/>
                  </a:solidFill>
                  <a:latin typeface="Calibri" panose="020F0502020204030204" pitchFamily="34" charset="0"/>
                </a:rPr>
                <a:t>Approximate time=56 </a:t>
              </a:r>
              <a:r>
                <a:rPr lang="en-US" altLang="en-US" sz="1200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µs </a:t>
              </a:r>
              <a:r>
                <a:rPr lang="en-US" altLang="en-US" sz="1200" dirty="0">
                  <a:solidFill>
                    <a:schemeClr val="bg1"/>
                  </a:solidFill>
                  <a:latin typeface="Calibri" panose="020F0502020204030204" pitchFamily="34" charset="0"/>
                </a:rPr>
                <a:t>after initial excitation</a:t>
              </a:r>
            </a:p>
          </p:txBody>
        </p:sp>
        <p:sp>
          <p:nvSpPr>
            <p:cNvPr id="8" name="TextBox 8"/>
            <p:cNvSpPr txBox="1">
              <a:spLocks noChangeArrowheads="1"/>
            </p:cNvSpPr>
            <p:nvPr/>
          </p:nvSpPr>
          <p:spPr bwMode="auto">
            <a:xfrm>
              <a:off x="381000" y="6324600"/>
              <a:ext cx="4419601" cy="323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dirty="0">
                  <a:solidFill>
                    <a:schemeClr val="bg1"/>
                  </a:solidFill>
                </a:rPr>
                <a:t>         </a:t>
              </a:r>
              <a:r>
                <a:rPr lang="en-US" altLang="en-US" sz="1400" dirty="0" smtClean="0">
                  <a:solidFill>
                    <a:schemeClr val="bg1"/>
                  </a:solidFill>
                </a:rPr>
                <a:t> LVD </a:t>
              </a:r>
              <a:r>
                <a:rPr lang="en-US" altLang="en-US" sz="1400" dirty="0">
                  <a:solidFill>
                    <a:schemeClr val="bg1"/>
                  </a:solidFill>
                </a:rPr>
                <a:t>wavefield data     </a:t>
              </a:r>
              <a:r>
                <a:rPr lang="en-US" altLang="en-US" sz="1400" dirty="0" smtClean="0">
                  <a:solidFill>
                    <a:schemeClr val="bg1"/>
                  </a:solidFill>
                </a:rPr>
                <a:t>                      3D EFIT </a:t>
              </a:r>
              <a:r>
                <a:rPr lang="en-US" altLang="en-US" sz="1400" dirty="0">
                  <a:solidFill>
                    <a:schemeClr val="bg1"/>
                  </a:solidFill>
                </a:rPr>
                <a:t>result</a:t>
              </a:r>
            </a:p>
          </p:txBody>
        </p:sp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01" t="12457" r="67448" b="39583"/>
            <a:stretch>
              <a:fillRect/>
            </a:stretch>
          </p:blipFill>
          <p:spPr bwMode="auto">
            <a:xfrm>
              <a:off x="381000" y="4267200"/>
              <a:ext cx="2147888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" t="12457" r="84375" b="39583"/>
            <a:stretch>
              <a:fillRect/>
            </a:stretch>
          </p:blipFill>
          <p:spPr bwMode="auto">
            <a:xfrm>
              <a:off x="2514600" y="4267200"/>
              <a:ext cx="210185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6991193" y="1553295"/>
            <a:ext cx="4572000" cy="1998816"/>
            <a:chOff x="384176" y="4690910"/>
            <a:chExt cx="4572000" cy="1998816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02" r="23076"/>
            <a:stretch>
              <a:fillRect/>
            </a:stretch>
          </p:blipFill>
          <p:spPr bwMode="auto">
            <a:xfrm>
              <a:off x="384176" y="5068888"/>
              <a:ext cx="4572000" cy="1620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21"/>
            <p:cNvSpPr txBox="1">
              <a:spLocks noChangeArrowheads="1"/>
            </p:cNvSpPr>
            <p:nvPr/>
          </p:nvSpPr>
          <p:spPr bwMode="auto">
            <a:xfrm>
              <a:off x="664132" y="4690910"/>
              <a:ext cx="42672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600" dirty="0" smtClean="0">
                  <a:solidFill>
                    <a:schemeClr val="bg1"/>
                  </a:solidFill>
                </a:rPr>
                <a:t>A</a:t>
              </a:r>
              <a:r>
                <a:rPr lang="en-US" altLang="en-US" sz="1600" baseline="-25000" dirty="0" smtClean="0">
                  <a:solidFill>
                    <a:schemeClr val="bg1"/>
                  </a:solidFill>
                </a:rPr>
                <a:t>0</a:t>
              </a:r>
              <a:r>
                <a:rPr lang="en-US" altLang="en-US" sz="1600" dirty="0" smtClean="0">
                  <a:solidFill>
                    <a:schemeClr val="bg1"/>
                  </a:solidFill>
                </a:rPr>
                <a:t> </a:t>
              </a:r>
              <a:r>
                <a:rPr lang="en-US" altLang="en-US" sz="1600" dirty="0">
                  <a:solidFill>
                    <a:schemeClr val="bg1"/>
                  </a:solidFill>
                </a:rPr>
                <a:t>group velocity </a:t>
              </a:r>
              <a:r>
                <a:rPr lang="en-US" altLang="en-US" sz="1600" dirty="0" smtClean="0">
                  <a:solidFill>
                    <a:schemeClr val="bg1"/>
                  </a:solidFill>
                </a:rPr>
                <a:t>comparisons</a:t>
              </a:r>
              <a:endParaRPr lang="en-US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127376" y="5983288"/>
              <a:ext cx="1600200" cy="533400"/>
            </a:xfrm>
            <a:prstGeom prst="rect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463969" y="3589885"/>
            <a:ext cx="5626448" cy="2614398"/>
            <a:chOff x="3810000" y="4648201"/>
            <a:chExt cx="4800600" cy="2057399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557" r="18462"/>
            <a:stretch>
              <a:fillRect/>
            </a:stretch>
          </p:blipFill>
          <p:spPr bwMode="auto">
            <a:xfrm>
              <a:off x="3810000" y="4876800"/>
              <a:ext cx="471170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2"/>
            <p:cNvSpPr txBox="1">
              <a:spLocks noChangeArrowheads="1"/>
            </p:cNvSpPr>
            <p:nvPr/>
          </p:nvSpPr>
          <p:spPr bwMode="auto">
            <a:xfrm>
              <a:off x="3810000" y="4648201"/>
              <a:ext cx="4800600" cy="242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dirty="0" smtClean="0">
                  <a:solidFill>
                    <a:schemeClr val="bg1"/>
                  </a:solidFill>
                </a:rPr>
                <a:t>A</a:t>
              </a:r>
              <a:r>
                <a:rPr lang="en-US" altLang="en-US" sz="1400" baseline="-25000" dirty="0" smtClean="0">
                  <a:solidFill>
                    <a:schemeClr val="bg1"/>
                  </a:solidFill>
                </a:rPr>
                <a:t>0</a:t>
              </a:r>
              <a:r>
                <a:rPr lang="en-US" altLang="en-US" sz="1400" dirty="0" smtClean="0">
                  <a:solidFill>
                    <a:schemeClr val="bg1"/>
                  </a:solidFill>
                </a:rPr>
                <a:t> </a:t>
              </a:r>
              <a:r>
                <a:rPr lang="en-US" altLang="en-US" sz="1400" dirty="0">
                  <a:solidFill>
                    <a:schemeClr val="bg1"/>
                  </a:solidFill>
                </a:rPr>
                <a:t>wavenumber comparisons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629400" y="5943600"/>
              <a:ext cx="1752600" cy="533400"/>
            </a:xfrm>
            <a:prstGeom prst="rect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7517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IM7/8552 8-ply CFRP laminate containing delamination below 2</a:t>
            </a:r>
            <a:r>
              <a:rPr lang="en-US" sz="28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ply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300 kHz excitation, resulting in S0 and A0 modes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3D simulation, each ply layer modeled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AC91-501F-4BC3-8E01-9EA788E3C600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Benchmark Case Setup</a:t>
            </a:r>
            <a:endParaRPr lang="en-US" dirty="0"/>
          </a:p>
        </p:txBody>
      </p:sp>
      <p:pic>
        <p:nvPicPr>
          <p:cNvPr id="5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31A8E284-3F21-CC40-8C46-F335939AF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827514"/>
            <a:ext cx="8011752" cy="3124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3701" y="6264904"/>
            <a:ext cx="10619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u="sng" dirty="0" smtClean="0">
                <a:solidFill>
                  <a:schemeClr val="bg1"/>
                </a:solidFill>
                <a:latin typeface="Arial" panose="020B0604020202020204" pitchFamily="34" charset="0"/>
              </a:rPr>
              <a:t>Benchmark case presented in</a:t>
            </a: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</a:rPr>
              <a:t>: Leckey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, Cara AC, et al. "Simulation of guided-wave ultrasound propagation in composite laminates: Benchmark comparisons of numerical codes and experiment." </a:t>
            </a:r>
            <a:r>
              <a:rPr lang="en-US" sz="1200" i="1" dirty="0" err="1">
                <a:solidFill>
                  <a:schemeClr val="bg1"/>
                </a:solidFill>
                <a:latin typeface="Arial" panose="020B0604020202020204" pitchFamily="34" charset="0"/>
              </a:rPr>
              <a:t>Ultrasonics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 84 (2018): 187-200.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00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AC91-501F-4BC3-8E01-9EA788E3C600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Benchmark Case Results</a:t>
            </a:r>
            <a:endParaRPr lang="en-US" dirty="0"/>
          </a:p>
        </p:txBody>
      </p:sp>
      <p:pic>
        <p:nvPicPr>
          <p:cNvPr id="5" name="benchmarkRSG_V3_XY_slice1 (1).mp4" descr="benchmarkRSG_V3_XY_slice1 (1).mp4">
            <a:hlinkClick r:id="" action="ppaction://media"/>
            <a:extLst>
              <a:ext uri="{FF2B5EF4-FFF2-40B4-BE49-F238E27FC236}">
                <a16:creationId xmlns:a16="http://schemas.microsoft.com/office/drawing/2014/main" id="{744B0BFF-C7C7-DD46-A39A-3D028B2EB0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7647" b="22059"/>
          <a:stretch/>
        </p:blipFill>
        <p:spPr>
          <a:xfrm>
            <a:off x="495736" y="1826310"/>
            <a:ext cx="4700378" cy="25834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42284" y="4680060"/>
            <a:ext cx="599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Rotated staggered grid (RSG) finite difference simulation</a:t>
            </a:r>
          </a:p>
        </p:txBody>
      </p:sp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316AD664-D814-6746-A50C-AF58DF29D2C4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534" y="1673247"/>
            <a:ext cx="2500225" cy="2049005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D9624D4A-E8A7-214F-BA33-6AA5E544E888}"/>
              </a:ext>
            </a:extLst>
          </p:cNvPr>
          <p:cNvSpPr txBox="1">
            <a:spLocks/>
          </p:cNvSpPr>
          <p:nvPr/>
        </p:nvSpPr>
        <p:spPr>
          <a:xfrm>
            <a:off x="8810808" y="1673247"/>
            <a:ext cx="3446421" cy="81595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 kern="120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RSG </a:t>
            </a:r>
            <a:r>
              <a:rPr lang="en-US" sz="1400" dirty="0" err="1" smtClean="0"/>
              <a:t>kx</a:t>
            </a:r>
            <a:r>
              <a:rPr lang="en-US" sz="1400" dirty="0" smtClean="0"/>
              <a:t> A</a:t>
            </a:r>
            <a:r>
              <a:rPr lang="en-US" sz="1400" baseline="-25000" dirty="0" smtClean="0"/>
              <a:t>0</a:t>
            </a:r>
            <a:r>
              <a:rPr lang="en-US" sz="1400" dirty="0" smtClean="0"/>
              <a:t> wavenumber:</a:t>
            </a:r>
          </a:p>
          <a:p>
            <a:r>
              <a:rPr lang="en-US" sz="1400" dirty="0" smtClean="0"/>
              <a:t>3.6 % difference from theory</a:t>
            </a:r>
          </a:p>
          <a:p>
            <a:r>
              <a:rPr lang="en-US" sz="1400" dirty="0" smtClean="0"/>
              <a:t>11.4 % difference from experiment</a:t>
            </a:r>
            <a:endParaRPr lang="en-US" sz="1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9441" y="3895617"/>
            <a:ext cx="2976612" cy="2137055"/>
          </a:xfrm>
          <a:prstGeom prst="rect">
            <a:avLst/>
          </a:prstGeom>
        </p:spPr>
      </p:pic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D9624D4A-E8A7-214F-BA33-6AA5E544E888}"/>
              </a:ext>
            </a:extLst>
          </p:cNvPr>
          <p:cNvSpPr txBox="1">
            <a:spLocks/>
          </p:cNvSpPr>
          <p:nvPr/>
        </p:nvSpPr>
        <p:spPr>
          <a:xfrm>
            <a:off x="8974953" y="4041889"/>
            <a:ext cx="3170822" cy="733853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 kern="120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Dispersion curve extracted from different simulation approach (Lebedev finite difference scheme)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8974953" y="5842330"/>
            <a:ext cx="13811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Frankforter (2019)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69018" y="3454615"/>
            <a:ext cx="13811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Leckey (2021)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77505" y="4436123"/>
            <a:ext cx="13811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Leckey (2021)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6457890"/>
            <a:ext cx="116369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1. Leckey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, Cara, et al. "Modeling of guided waves for aerospace applications."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Health Monitoring of Structural and Biological Systems XV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. Vol. 11593. International Society for Optics and Photonics, 2021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.</a:t>
            </a:r>
          </a:p>
          <a:p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2. Frankforter, Erik, et al. "Comparison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of staggered grid finite difference schemes for ultrasound simulation in curving composites."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AIP Conference Proceedings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Vol. 2102. No. 1. AIP Publishing LLC,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2019.</a:t>
            </a:r>
            <a:endParaRPr lang="en-US" sz="7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162053"/>
            <a:ext cx="10515600" cy="1059872"/>
          </a:xfrm>
        </p:spPr>
        <p:txBody>
          <a:bodyPr/>
          <a:lstStyle/>
          <a:p>
            <a:r>
              <a:rPr lang="en-US" sz="1800" dirty="0" smtClean="0"/>
              <a:t>Geometry/anisotropy/interface conditions and effect on numerical stability</a:t>
            </a:r>
          </a:p>
          <a:p>
            <a:r>
              <a:rPr lang="en-US" sz="1800" dirty="0" smtClean="0"/>
              <a:t>Lacking quantitative validation. Although some first principles theories available for analytical assessment, complex &amp; time-intensive to implement</a:t>
            </a:r>
          </a:p>
          <a:p>
            <a:pPr lvl="1"/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AC91-501F-4BC3-8E01-9EA788E3C600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Numerical stability – Stress Testing Algorithms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016" y="2250545"/>
            <a:ext cx="2700458" cy="26861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145" y="5036430"/>
            <a:ext cx="3124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Triclinic plate simulation with reflection off later traction free boundaries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(instabilities in EFIT)</a:t>
            </a:r>
          </a:p>
          <a:p>
            <a:pPr algn="ctr"/>
            <a:endParaRPr lang="en-US" sz="9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12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Numerical instabilities in EFIT – lower than monoclinic symmetry with traction free boundaries</a:t>
            </a:r>
          </a:p>
        </p:txBody>
      </p:sp>
      <p:pic>
        <p:nvPicPr>
          <p:cNvPr id="10" name="slowtest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601"/>
                </p14:media>
              </p:ext>
            </p:extLst>
          </p:nvPr>
        </p:nvPicPr>
        <p:blipFill rotWithShape="1">
          <a:blip r:embed="rId8"/>
          <a:srcRect l="6219" t="12023" r="15906" b="11811"/>
          <a:stretch/>
        </p:blipFill>
        <p:spPr>
          <a:xfrm>
            <a:off x="4366608" y="2250545"/>
            <a:ext cx="3127669" cy="27858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52892" y="5093671"/>
            <a:ext cx="346063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Bulk wave with lateral traction free boundaries, monoclinic-triclinic interface</a:t>
            </a:r>
          </a:p>
          <a:p>
            <a:pPr algn="ctr"/>
            <a:endParaRPr lang="en-US" sz="900" dirty="0" smtClean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12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(instabilities in EFIT. Unstable in Lebedev unless interface scheme with planar interface assumption is used)</a:t>
            </a:r>
          </a:p>
        </p:txBody>
      </p:sp>
      <p:pic>
        <p:nvPicPr>
          <p:cNvPr id="12" name="waveProp_linear_V3_fixedDimension_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5682" t="5836" r="15846" b="6207"/>
          <a:stretch/>
        </p:blipFill>
        <p:spPr>
          <a:xfrm>
            <a:off x="8552246" y="2250546"/>
            <a:ext cx="2729121" cy="27858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46573" y="5112721"/>
            <a:ext cx="346063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Transversely isotropic cylinder (fibers wrapping circumferentially)</a:t>
            </a:r>
          </a:p>
          <a:p>
            <a:pPr algn="ctr"/>
            <a:endParaRPr lang="en-US" sz="900" dirty="0" smtClean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12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Instabilities in Lebedev following conversion to artifact modes at edges/corners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1351" y="6450045"/>
            <a:ext cx="10901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Simulation ‘stress’ test results from: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Frankforter, Erik, et al. "Comparison of staggered grid finite difference schemes for ultrasound simulation in curving composites."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AIP Conference Proceedings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Vol. 2102. No. 1. AIP Publishing LLC, 2018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en-US" sz="1100" dirty="0" smtClean="0">
              <a:solidFill>
                <a:schemeClr val="bg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75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9" y="1162052"/>
            <a:ext cx="10787743" cy="5014913"/>
          </a:xfrm>
        </p:spPr>
        <p:txBody>
          <a:bodyPr/>
          <a:lstStyle/>
          <a:p>
            <a:r>
              <a:rPr lang="en-US" sz="2400" dirty="0" smtClean="0"/>
              <a:t>Need for gradual advancement of research software verification practices</a:t>
            </a:r>
          </a:p>
          <a:p>
            <a:pPr lvl="1"/>
            <a:r>
              <a:rPr lang="en-US" sz="2000" dirty="0" smtClean="0"/>
              <a:t>Leveraging culture and group efforts to overcome activation energy</a:t>
            </a:r>
          </a:p>
          <a:p>
            <a:pPr lvl="1"/>
            <a:r>
              <a:rPr lang="en-US" sz="2000" dirty="0" smtClean="0"/>
              <a:t>Behaviors that provide intra-group feedback &amp; speed development after initial skill gap</a:t>
            </a:r>
          </a:p>
          <a:p>
            <a:endParaRPr lang="en-US" sz="1000" dirty="0" smtClean="0"/>
          </a:p>
          <a:p>
            <a:r>
              <a:rPr lang="en-US" sz="2400" dirty="0" smtClean="0"/>
              <a:t>V&amp;V of simple 1D approach to inform V&amp;V of more complex 3D approaches</a:t>
            </a:r>
          </a:p>
          <a:p>
            <a:r>
              <a:rPr lang="en-US" sz="2400" dirty="0" smtClean="0"/>
              <a:t>Interspersing stress testing of algorithms with hierarchical V&amp;V practices for lower TRL applications</a:t>
            </a:r>
          </a:p>
          <a:p>
            <a:pPr lvl="1"/>
            <a:endParaRPr lang="en-US" sz="1000" dirty="0" smtClean="0"/>
          </a:p>
          <a:p>
            <a:r>
              <a:rPr lang="en-US" dirty="0" smtClean="0"/>
              <a:t>Improving V&amp;V </a:t>
            </a:r>
            <a:r>
              <a:rPr lang="en-US" smtClean="0"/>
              <a:t>practices – ongoing </a:t>
            </a:r>
            <a:r>
              <a:rPr lang="en-US" dirty="0" smtClean="0"/>
              <a:t>&amp; future work</a:t>
            </a:r>
          </a:p>
          <a:p>
            <a:pPr lvl="1"/>
            <a:r>
              <a:rPr lang="en-US" dirty="0" smtClean="0"/>
              <a:t>Moving towards more 3D bulk wave assessments</a:t>
            </a:r>
          </a:p>
          <a:p>
            <a:pPr lvl="1"/>
            <a:r>
              <a:rPr lang="en-US" dirty="0" smtClean="0"/>
              <a:t>Expansions to guided wave metrics (wavenumbers sampled at various propagation angles)</a:t>
            </a:r>
          </a:p>
          <a:p>
            <a:pPr lvl="1"/>
            <a:r>
              <a:rPr lang="en-US" dirty="0" smtClean="0"/>
              <a:t>Addressing algorithm verification more directly (e.g. method of manufactured solutions)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AC91-501F-4BC3-8E01-9EA788E3C600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74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AC91-501F-4BC3-8E01-9EA788E3C600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0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AC91-501F-4BC3-8E01-9EA788E3C60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Nondestructive Evaluation (NDE) for Aerospace Applications</a:t>
            </a:r>
            <a:endParaRPr lang="en-US" sz="2800" dirty="0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786" y="1386840"/>
            <a:ext cx="8322108" cy="4966923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236345"/>
            <a:ext cx="4344580" cy="219265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7"/>
          <a:stretch/>
        </p:blipFill>
        <p:spPr>
          <a:xfrm>
            <a:off x="228600" y="3825240"/>
            <a:ext cx="3671463" cy="2884872"/>
          </a:xfrm>
          <a:prstGeom prst="rect">
            <a:avLst/>
          </a:prstGeom>
        </p:spPr>
      </p:pic>
      <p:sp>
        <p:nvSpPr>
          <p:cNvPr id="67" name="TextBox 66">
            <a:hlinkClick r:id="rId5" action="ppaction://hlinkfile"/>
          </p:cNvPr>
          <p:cNvSpPr txBox="1"/>
          <p:nvPr/>
        </p:nvSpPr>
        <p:spPr>
          <a:xfrm>
            <a:off x="3800474" y="5639774"/>
            <a:ext cx="4591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Corbel"/>
              </a:rPr>
              <a:t>Human Exploration</a:t>
            </a:r>
          </a:p>
        </p:txBody>
      </p:sp>
      <p:sp>
        <p:nvSpPr>
          <p:cNvPr id="68" name="Rectangle 67"/>
          <p:cNvSpPr/>
          <p:nvPr/>
        </p:nvSpPr>
        <p:spPr>
          <a:xfrm>
            <a:off x="3048000" y="138684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latin typeface="Corbel"/>
              </a:rPr>
              <a:t>Space Launch System (SLS)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latin typeface="Corbel"/>
              </a:rPr>
              <a:t>Beyond LEO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latin typeface="Corbel"/>
              </a:rPr>
              <a:t>Asteroid, Mars</a:t>
            </a:r>
          </a:p>
        </p:txBody>
      </p:sp>
      <p:sp>
        <p:nvSpPr>
          <p:cNvPr id="69" name="Rectangle 68"/>
          <p:cNvSpPr/>
          <p:nvPr/>
        </p:nvSpPr>
        <p:spPr>
          <a:xfrm>
            <a:off x="1320337" y="3059668"/>
            <a:ext cx="34553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latin typeface="Corbel"/>
              </a:rPr>
              <a:t>Human Habitation of Mars</a:t>
            </a:r>
          </a:p>
        </p:txBody>
      </p:sp>
      <p:sp>
        <p:nvSpPr>
          <p:cNvPr id="70" name="Rectangle 69"/>
          <p:cNvSpPr/>
          <p:nvPr/>
        </p:nvSpPr>
        <p:spPr>
          <a:xfrm>
            <a:off x="688630" y="6359180"/>
            <a:ext cx="34553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latin typeface="Corbel"/>
              </a:rPr>
              <a:t>Long-Duration Space Habits</a:t>
            </a: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6"/>
          <a:srcRect l="33964"/>
          <a:stretch/>
        </p:blipFill>
        <p:spPr>
          <a:xfrm>
            <a:off x="7594951" y="1156053"/>
            <a:ext cx="4489884" cy="2153090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7778750" y="1372701"/>
            <a:ext cx="143814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/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  <a:latin typeface="Corbel"/>
              </a:rPr>
              <a:t>Commercial Crew to ISS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77" y="3852197"/>
            <a:ext cx="3774611" cy="2830958"/>
          </a:xfrm>
          <a:prstGeom prst="rect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7904018" y="3852197"/>
            <a:ext cx="3455325" cy="369332"/>
          </a:xfrm>
          <a:prstGeom prst="rect">
            <a:avLst/>
          </a:prstGeom>
          <a:solidFill>
            <a:srgbClr val="E0DACC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</a:rPr>
              <a:t>International Space Station</a:t>
            </a:r>
          </a:p>
        </p:txBody>
      </p:sp>
    </p:spTree>
    <p:extLst>
      <p:ext uri="{BB962C8B-B14F-4D97-AF65-F5344CB8AC3E}">
        <p14:creationId xmlns:p14="http://schemas.microsoft.com/office/powerpoint/2010/main" val="34647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AC91-501F-4BC3-8E01-9EA788E3C60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Nondestructive Evaluation Sciences Branch (NESB)</a:t>
            </a:r>
            <a:endParaRPr lang="en-US" sz="3200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589587513"/>
              </p:ext>
            </p:extLst>
          </p:nvPr>
        </p:nvGraphicFramePr>
        <p:xfrm>
          <a:off x="55040" y="1035245"/>
          <a:ext cx="6334186" cy="5710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3"/>
          <p:cNvSpPr txBox="1"/>
          <p:nvPr/>
        </p:nvSpPr>
        <p:spPr>
          <a:xfrm>
            <a:off x="6389225" y="1058394"/>
            <a:ext cx="5683871" cy="5663089"/>
          </a:xfrm>
          <a:prstGeom prst="rect">
            <a:avLst/>
          </a:prstGeom>
          <a:solidFill>
            <a:srgbClr val="4A5A7A">
              <a:lumMod val="50000"/>
            </a:srgbClr>
          </a:solidFill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Advanced Nondestructive Evaluation (NDE) Solutions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457200" marR="0" lvl="1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Development of unique solutions using state-of-the-art NDE technologies such as Eddy Current, Ultrasound, Thermography and X-ray CT</a:t>
            </a:r>
          </a:p>
          <a:p>
            <a:pPr marL="285750" marR="0" lvl="0" indent="-28575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Emerging NDE Technologies</a:t>
            </a:r>
          </a:p>
          <a:p>
            <a:pPr marL="457200" marR="0" lvl="1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Development of unique NDE technologies such as Terahertz,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wavefield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imaging, nonlinear ultrasound, Raman spectroscopy</a:t>
            </a:r>
          </a:p>
          <a:p>
            <a:pPr marL="285750" marR="0" lvl="0" indent="-28575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Physics-Based Modeling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457200" marR="0" lvl="1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Development of both computational and analytic models</a:t>
            </a:r>
          </a:p>
          <a:p>
            <a:pPr marL="285750" marR="0" lvl="0" indent="-28575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Advanced Data Analysis and Interpretation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457200" marR="0" lvl="1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Development of advanced analytic methods to interpret large complex data sets and machine learning algorithms</a:t>
            </a:r>
          </a:p>
          <a:p>
            <a:pPr marL="285750" marR="0" lvl="0" indent="-28575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SHM Sensor Implementation and Interrogation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457200" marR="0" lvl="1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Development of advanced methods of applying and interrogating sensors for structural health monitoring</a:t>
            </a:r>
          </a:p>
        </p:txBody>
      </p:sp>
    </p:spTree>
    <p:extLst>
      <p:ext uri="{BB962C8B-B14F-4D97-AF65-F5344CB8AC3E}">
        <p14:creationId xmlns:p14="http://schemas.microsoft.com/office/powerpoint/2010/main" val="417929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3019918"/>
            <a:ext cx="6267450" cy="3157047"/>
          </a:xfrm>
        </p:spPr>
        <p:txBody>
          <a:bodyPr/>
          <a:lstStyle/>
          <a:p>
            <a:r>
              <a:rPr lang="en-US" sz="2000" dirty="0" smtClean="0"/>
              <a:t>Verified &amp; validated simulation can be used to:</a:t>
            </a:r>
          </a:p>
          <a:p>
            <a:pPr lvl="1"/>
            <a:r>
              <a:rPr lang="en-US" sz="1800" b="1" dirty="0" smtClean="0"/>
              <a:t>Provide insight</a:t>
            </a:r>
            <a:r>
              <a:rPr lang="en-US" sz="1800" dirty="0" smtClean="0"/>
              <a:t> into underlying interaction phenomena and energy flow paths</a:t>
            </a:r>
          </a:p>
          <a:p>
            <a:pPr lvl="1"/>
            <a:endParaRPr lang="en-US" sz="200" b="1" dirty="0" smtClean="0"/>
          </a:p>
          <a:p>
            <a:pPr lvl="1"/>
            <a:r>
              <a:rPr lang="en-US" sz="1800" b="1" dirty="0" smtClean="0"/>
              <a:t>Extract features</a:t>
            </a:r>
            <a:r>
              <a:rPr lang="en-US" sz="1800" dirty="0" smtClean="0"/>
              <a:t> and correlate with relevant inspection parameters</a:t>
            </a:r>
            <a:endParaRPr lang="en-US" sz="1800" b="1" dirty="0" smtClean="0"/>
          </a:p>
          <a:p>
            <a:pPr lvl="1"/>
            <a:endParaRPr lang="en-US" sz="200" b="1" dirty="0" smtClean="0"/>
          </a:p>
          <a:p>
            <a:pPr lvl="1"/>
            <a:r>
              <a:rPr lang="en-US" sz="1800" b="1" dirty="0" smtClean="0"/>
              <a:t>Enable consideration</a:t>
            </a:r>
            <a:r>
              <a:rPr lang="en-US" sz="1800" dirty="0" smtClean="0"/>
              <a:t> of nondestructive evaluation (NDE) during the design stage</a:t>
            </a:r>
            <a:endParaRPr lang="en-US" sz="1800" b="1" dirty="0" smtClean="0"/>
          </a:p>
          <a:p>
            <a:pPr lvl="1"/>
            <a:endParaRPr lang="en-US" sz="200" b="1" dirty="0" smtClean="0"/>
          </a:p>
          <a:p>
            <a:pPr lvl="1"/>
            <a:r>
              <a:rPr lang="en-US" sz="1800" b="1" dirty="0" smtClean="0"/>
              <a:t>Develop methodologies</a:t>
            </a:r>
            <a:r>
              <a:rPr lang="en-US" sz="1800" dirty="0" smtClean="0"/>
              <a:t> for challenging part inspections, or enable inspections of otherwise intractable scenarios</a:t>
            </a:r>
            <a:endParaRPr lang="en-US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AC91-501F-4BC3-8E01-9EA788E3C60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Elastodynamic Simulation for NDE</a:t>
            </a:r>
            <a:endParaRPr lang="en-US" dirty="0"/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2D33E1D6-54E6-5049-81FC-DC37C520F2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7059347"/>
              </p:ext>
            </p:extLst>
          </p:nvPr>
        </p:nvGraphicFramePr>
        <p:xfrm>
          <a:off x="164412" y="1120140"/>
          <a:ext cx="11885083" cy="161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2" descr="cid:image001.png@01D49152.18254AF0">
            <a:extLst>
              <a:ext uri="{FF2B5EF4-FFF2-40B4-BE49-F238E27FC236}">
                <a16:creationId xmlns:a16="http://schemas.microsoft.com/office/drawing/2014/main" id="{A6EE0B3F-737F-8C45-91A3-AFE7DDFBAF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32240" y="4595042"/>
            <a:ext cx="2548709" cy="1761315"/>
          </a:xfrm>
          <a:prstGeom prst="rect">
            <a:avLst/>
          </a:prstGeom>
          <a:ln w="38100" cap="sq">
            <a:solidFill>
              <a:schemeClr val="bg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2" t="12376" r="24074" b="37253"/>
          <a:stretch>
            <a:fillRect/>
          </a:stretch>
        </p:blipFill>
        <p:spPr bwMode="auto">
          <a:xfrm>
            <a:off x="8899434" y="2813786"/>
            <a:ext cx="2591869" cy="1695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109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105696" y="6437380"/>
            <a:ext cx="478206" cy="365126"/>
          </a:xfrm>
        </p:spPr>
        <p:txBody>
          <a:bodyPr/>
          <a:lstStyle/>
          <a:p>
            <a:fld id="{C0CEAC91-501F-4BC3-8E01-9EA788E3C60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Elastodynamic Simulation – SHM for Aeronautics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963C98-ABBB-BE49-9713-576EF13AD3E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465" y="2510652"/>
            <a:ext cx="4302076" cy="29812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C85802E-B689-D444-8F5E-6AE6A0F12696}"/>
              </a:ext>
            </a:extLst>
          </p:cNvPr>
          <p:cNvSpPr txBox="1"/>
          <p:nvPr/>
        </p:nvSpPr>
        <p:spPr>
          <a:xfrm>
            <a:off x="5659215" y="2450849"/>
            <a:ext cx="237472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Vertical Cut = 0.1 mm wide 60 mm long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0999" y="1219200"/>
            <a:ext cx="7628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Elastodynamic simulation for structural health monitoring (SHM) system assessment on an Al 2024-T3 panel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Collaboration with the Federal Aviation Administration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7263885-780A-2042-820B-3E553B14854D}"/>
              </a:ext>
            </a:extLst>
          </p:cNvPr>
          <p:cNvGrpSpPr/>
          <p:nvPr/>
        </p:nvGrpSpPr>
        <p:grpSpPr>
          <a:xfrm>
            <a:off x="168091" y="2464220"/>
            <a:ext cx="3918649" cy="2663905"/>
            <a:chOff x="358773" y="2318045"/>
            <a:chExt cx="3918649" cy="266390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878CD8D-E905-4844-8CA0-9C8982E64F74}"/>
                </a:ext>
              </a:extLst>
            </p:cNvPr>
            <p:cNvGrpSpPr/>
            <p:nvPr/>
          </p:nvGrpSpPr>
          <p:grpSpPr>
            <a:xfrm>
              <a:off x="358773" y="2318045"/>
              <a:ext cx="3918649" cy="2598351"/>
              <a:chOff x="383266" y="2473166"/>
              <a:chExt cx="3918649" cy="2598351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52F08199-6F54-B14D-85E0-DE441281DA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3266" y="2473166"/>
                <a:ext cx="3918649" cy="2598351"/>
              </a:xfrm>
              <a:prstGeom prst="rect">
                <a:avLst/>
              </a:prstGeom>
            </p:spPr>
          </p:pic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B8BF57CA-5D2E-7A4F-B83E-2DBFF49A7205}"/>
                  </a:ext>
                </a:extLst>
              </p:cNvPr>
              <p:cNvCxnSpPr/>
              <p:nvPr/>
            </p:nvCxnSpPr>
            <p:spPr>
              <a:xfrm>
                <a:off x="3754292" y="2628900"/>
                <a:ext cx="16329" cy="2147207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46F3596-67E4-6344-AA7B-A6E352EA43EC}"/>
                  </a:ext>
                </a:extLst>
              </p:cNvPr>
              <p:cNvSpPr txBox="1"/>
              <p:nvPr/>
            </p:nvSpPr>
            <p:spPr>
              <a:xfrm>
                <a:off x="3363994" y="3468935"/>
                <a:ext cx="6176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73”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93D4131-28E9-6D47-B77E-BA6CD0030082}"/>
                </a:ext>
              </a:extLst>
            </p:cNvPr>
            <p:cNvSpPr txBox="1"/>
            <p:nvPr/>
          </p:nvSpPr>
          <p:spPr>
            <a:xfrm>
              <a:off x="1302623" y="4612618"/>
              <a:ext cx="18614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Image from FAA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D69D9B7-6BC8-1D44-970C-07C0A3FF69E6}"/>
                </a:ext>
              </a:extLst>
            </p:cNvPr>
            <p:cNvSpPr/>
            <p:nvPr/>
          </p:nvSpPr>
          <p:spPr>
            <a:xfrm>
              <a:off x="1510391" y="3313814"/>
              <a:ext cx="45719" cy="278472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0D024CA-6C71-0F48-9F53-6078F60ACAFE}"/>
                </a:ext>
              </a:extLst>
            </p:cNvPr>
            <p:cNvSpPr/>
            <p:nvPr/>
          </p:nvSpPr>
          <p:spPr>
            <a:xfrm>
              <a:off x="1785261" y="3311096"/>
              <a:ext cx="45719" cy="278472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5820392-77F7-FD43-A760-77C61D836FC1}"/>
                </a:ext>
              </a:extLst>
            </p:cNvPr>
            <p:cNvCxnSpPr/>
            <p:nvPr/>
          </p:nvCxnSpPr>
          <p:spPr>
            <a:xfrm flipH="1">
              <a:off x="1657350" y="3380014"/>
              <a:ext cx="0" cy="13062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/>
          <p:cNvSpPr/>
          <p:nvPr/>
        </p:nvSpPr>
        <p:spPr>
          <a:xfrm>
            <a:off x="1019772" y="4629861"/>
            <a:ext cx="952500" cy="60286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2036909" y="4962579"/>
            <a:ext cx="2335199" cy="2495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FAA_panel_Back_Surface.mp4">
            <a:hlinkClick r:id="" action="ppaction://media"/>
            <a:extLst>
              <a:ext uri="{FF2B5EF4-FFF2-40B4-BE49-F238E27FC236}">
                <a16:creationId xmlns:a16="http://schemas.microsoft.com/office/drawing/2014/main" id="{FF7E2F11-4EA2-814C-8CFE-39C648B7AD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2918" y="907577"/>
            <a:ext cx="3628625" cy="272170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52D309A-AF4E-B041-A273-66FC694499D2}"/>
              </a:ext>
            </a:extLst>
          </p:cNvPr>
          <p:cNvSpPr txBox="1"/>
          <p:nvPr/>
        </p:nvSpPr>
        <p:spPr>
          <a:xfrm>
            <a:off x="505392" y="5829366"/>
            <a:ext cx="7676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Gregory, Elizabeth D., William C. </a:t>
            </a:r>
            <a:r>
              <a:rPr lang="en-US" sz="1600" dirty="0" err="1">
                <a:solidFill>
                  <a:schemeClr val="bg1"/>
                </a:solidFill>
              </a:rPr>
              <a:t>Schneck</a:t>
            </a:r>
            <a:r>
              <a:rPr lang="en-US" sz="1600" dirty="0">
                <a:solidFill>
                  <a:schemeClr val="bg1"/>
                </a:solidFill>
              </a:rPr>
              <a:t> III, Cara AC </a:t>
            </a:r>
            <a:r>
              <a:rPr lang="en-US" sz="1600" dirty="0" err="1">
                <a:solidFill>
                  <a:schemeClr val="bg1"/>
                </a:solidFill>
              </a:rPr>
              <a:t>Leckey</a:t>
            </a:r>
            <a:r>
              <a:rPr lang="en-US" sz="1600" dirty="0">
                <a:solidFill>
                  <a:schemeClr val="bg1"/>
                </a:solidFill>
              </a:rPr>
              <a:t>, and Paul Swindell. "Simulation assisted guided wave structural health monitoring of aerospace structures." In </a:t>
            </a:r>
            <a:r>
              <a:rPr lang="en-US" sz="1600" i="1" dirty="0">
                <a:solidFill>
                  <a:schemeClr val="bg1"/>
                </a:solidFill>
              </a:rPr>
              <a:t>AIP Conference Proceedings</a:t>
            </a:r>
            <a:r>
              <a:rPr lang="en-US" sz="1600" dirty="0">
                <a:solidFill>
                  <a:schemeClr val="bg1"/>
                </a:solidFill>
              </a:rPr>
              <a:t>, vol. 2102, no. 1, p. 130006. AIP Publishing LLC, 2019</a:t>
            </a:r>
            <a:r>
              <a:rPr lang="en-US" sz="1600" dirty="0" smtClean="0">
                <a:solidFill>
                  <a:schemeClr val="bg1"/>
                </a:solidFill>
              </a:rPr>
              <a:t>.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7" name="Content Placeholder 8">
            <a:extLst>
              <a:ext uri="{FF2B5EF4-FFF2-40B4-BE49-F238E27FC236}">
                <a16:creationId xmlns:a16="http://schemas.microsoft.com/office/drawing/2014/main" id="{196F702F-D36F-0449-8680-E162CB6E23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4360021"/>
            <a:ext cx="2775967" cy="2087563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7164D33-3D2B-7B4C-A2D9-B1BD4B0F3E28}"/>
              </a:ext>
            </a:extLst>
          </p:cNvPr>
          <p:cNvCxnSpPr>
            <a:cxnSpLocks/>
          </p:cNvCxnSpPr>
          <p:nvPr/>
        </p:nvCxnSpPr>
        <p:spPr>
          <a:xfrm>
            <a:off x="8819959" y="5542609"/>
            <a:ext cx="2778481" cy="0"/>
          </a:xfrm>
          <a:prstGeom prst="line">
            <a:avLst/>
          </a:prstGeom>
          <a:noFill/>
          <a:ln w="9525" cap="flat" cmpd="sng" algn="ctr">
            <a:solidFill>
              <a:srgbClr val="4A5A7A"/>
            </a:solidFill>
            <a:prstDash val="solid"/>
          </a:ln>
          <a:effectLst/>
        </p:spPr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90E894B-6B0E-EE41-AF47-B5E4A968A6EC}"/>
              </a:ext>
            </a:extLst>
          </p:cNvPr>
          <p:cNvCxnSpPr>
            <a:cxnSpLocks/>
          </p:cNvCxnSpPr>
          <p:nvPr/>
        </p:nvCxnSpPr>
        <p:spPr>
          <a:xfrm>
            <a:off x="8819959" y="5618809"/>
            <a:ext cx="2778481" cy="0"/>
          </a:xfrm>
          <a:prstGeom prst="line">
            <a:avLst/>
          </a:prstGeom>
          <a:noFill/>
          <a:ln w="9525" cap="flat" cmpd="sng" algn="ctr">
            <a:solidFill>
              <a:srgbClr val="4A5A7A"/>
            </a:solidFill>
            <a:prstDash val="solid"/>
          </a:ln>
          <a:effectLst/>
        </p:spPr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06CBEF0-EBC7-4643-A9A6-E7948BC46E2A}"/>
              </a:ext>
            </a:extLst>
          </p:cNvPr>
          <p:cNvCxnSpPr>
            <a:cxnSpLocks/>
          </p:cNvCxnSpPr>
          <p:nvPr/>
        </p:nvCxnSpPr>
        <p:spPr>
          <a:xfrm>
            <a:off x="8819959" y="6228409"/>
            <a:ext cx="2778481" cy="0"/>
          </a:xfrm>
          <a:prstGeom prst="line">
            <a:avLst/>
          </a:prstGeom>
          <a:noFill/>
          <a:ln w="9525" cap="flat" cmpd="sng" algn="ctr">
            <a:solidFill>
              <a:srgbClr val="4A5A7A"/>
            </a:solidFill>
            <a:prstDash val="solid"/>
          </a:ln>
          <a:effectLst/>
        </p:spPr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7F19668-DF9A-3D40-AD39-5CC2E49EC4CD}"/>
              </a:ext>
            </a:extLst>
          </p:cNvPr>
          <p:cNvCxnSpPr>
            <a:cxnSpLocks/>
          </p:cNvCxnSpPr>
          <p:nvPr/>
        </p:nvCxnSpPr>
        <p:spPr>
          <a:xfrm>
            <a:off x="8819959" y="6304609"/>
            <a:ext cx="2778481" cy="0"/>
          </a:xfrm>
          <a:prstGeom prst="line">
            <a:avLst/>
          </a:prstGeom>
          <a:noFill/>
          <a:ln w="9525" cap="flat" cmpd="sng" algn="ctr">
            <a:solidFill>
              <a:srgbClr val="4A5A7A"/>
            </a:solidFill>
            <a:prstDash val="solid"/>
          </a:ln>
          <a:effectLst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7012481-181F-2A49-9842-7125D6746A6A}"/>
              </a:ext>
            </a:extLst>
          </p:cNvPr>
          <p:cNvCxnSpPr>
            <a:cxnSpLocks/>
          </p:cNvCxnSpPr>
          <p:nvPr/>
        </p:nvCxnSpPr>
        <p:spPr>
          <a:xfrm>
            <a:off x="8784678" y="4933009"/>
            <a:ext cx="2778481" cy="0"/>
          </a:xfrm>
          <a:prstGeom prst="line">
            <a:avLst/>
          </a:prstGeom>
          <a:noFill/>
          <a:ln w="9525" cap="flat" cmpd="sng" algn="ctr">
            <a:solidFill>
              <a:srgbClr val="4A5A7A"/>
            </a:solidFill>
            <a:prstDash val="solid"/>
          </a:ln>
          <a:effectLst/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5B7F754-B6EE-9042-A090-F2BDD1F99AD0}"/>
              </a:ext>
            </a:extLst>
          </p:cNvPr>
          <p:cNvCxnSpPr>
            <a:cxnSpLocks/>
          </p:cNvCxnSpPr>
          <p:nvPr/>
        </p:nvCxnSpPr>
        <p:spPr>
          <a:xfrm>
            <a:off x="8784678" y="5009209"/>
            <a:ext cx="2778481" cy="0"/>
          </a:xfrm>
          <a:prstGeom prst="line">
            <a:avLst/>
          </a:prstGeom>
          <a:noFill/>
          <a:ln w="9525" cap="flat" cmpd="sng" algn="ctr">
            <a:solidFill>
              <a:srgbClr val="4A5A7A"/>
            </a:solidFill>
            <a:prstDash val="solid"/>
          </a:ln>
          <a:effectLst/>
        </p:spPr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FF671D3-88F8-9A4A-81AE-AF2B3EA05C04}"/>
              </a:ext>
            </a:extLst>
          </p:cNvPr>
          <p:cNvGrpSpPr/>
          <p:nvPr/>
        </p:nvGrpSpPr>
        <p:grpSpPr>
          <a:xfrm rot="16200000">
            <a:off x="8309577" y="5344329"/>
            <a:ext cx="2087563" cy="152400"/>
            <a:chOff x="5679719" y="4495800"/>
            <a:chExt cx="2778481" cy="76200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01DD03B-9F4E-114F-B479-E92F87D8AA3B}"/>
                </a:ext>
              </a:extLst>
            </p:cNvPr>
            <p:cNvCxnSpPr>
              <a:cxnSpLocks/>
            </p:cNvCxnSpPr>
            <p:nvPr/>
          </p:nvCxnSpPr>
          <p:spPr>
            <a:xfrm>
              <a:off x="5679719" y="4495800"/>
              <a:ext cx="2778481" cy="0"/>
            </a:xfrm>
            <a:prstGeom prst="line">
              <a:avLst/>
            </a:prstGeom>
            <a:noFill/>
            <a:ln w="9525" cap="flat" cmpd="sng" algn="ctr">
              <a:solidFill>
                <a:srgbClr val="4A5A7A"/>
              </a:solidFill>
              <a:prstDash val="solid"/>
            </a:ln>
            <a:effectLst/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9CCFBEE-B34D-8044-8178-5F15184A4E99}"/>
                </a:ext>
              </a:extLst>
            </p:cNvPr>
            <p:cNvCxnSpPr>
              <a:cxnSpLocks/>
            </p:cNvCxnSpPr>
            <p:nvPr/>
          </p:nvCxnSpPr>
          <p:spPr>
            <a:xfrm>
              <a:off x="5679719" y="4572000"/>
              <a:ext cx="2778481" cy="0"/>
            </a:xfrm>
            <a:prstGeom prst="line">
              <a:avLst/>
            </a:prstGeom>
            <a:noFill/>
            <a:ln w="9525" cap="flat" cmpd="sng" algn="ctr">
              <a:solidFill>
                <a:srgbClr val="4A5A7A"/>
              </a:solidFill>
              <a:prstDash val="solid"/>
            </a:ln>
            <a:effectLst/>
          </p:spPr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E75663C-D93D-DB43-9701-03866036A019}"/>
              </a:ext>
            </a:extLst>
          </p:cNvPr>
          <p:cNvGrpSpPr/>
          <p:nvPr/>
        </p:nvGrpSpPr>
        <p:grpSpPr>
          <a:xfrm rot="16200000">
            <a:off x="10366977" y="5337027"/>
            <a:ext cx="2087563" cy="152400"/>
            <a:chOff x="5679719" y="4495800"/>
            <a:chExt cx="2778481" cy="76200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9D80AA7-8D4F-8F43-8866-0B30A0B9408F}"/>
                </a:ext>
              </a:extLst>
            </p:cNvPr>
            <p:cNvCxnSpPr>
              <a:cxnSpLocks/>
            </p:cNvCxnSpPr>
            <p:nvPr/>
          </p:nvCxnSpPr>
          <p:spPr>
            <a:xfrm>
              <a:off x="5679719" y="4495800"/>
              <a:ext cx="2778481" cy="0"/>
            </a:xfrm>
            <a:prstGeom prst="line">
              <a:avLst/>
            </a:prstGeom>
            <a:noFill/>
            <a:ln w="9525" cap="flat" cmpd="sng" algn="ctr">
              <a:solidFill>
                <a:srgbClr val="4A5A7A"/>
              </a:solidFill>
              <a:prstDash val="solid"/>
            </a:ln>
            <a:effectLst/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1C6A53F-099A-414D-B9B9-32714EBBEEB1}"/>
                </a:ext>
              </a:extLst>
            </p:cNvPr>
            <p:cNvCxnSpPr>
              <a:cxnSpLocks/>
            </p:cNvCxnSpPr>
            <p:nvPr/>
          </p:nvCxnSpPr>
          <p:spPr>
            <a:xfrm>
              <a:off x="5679719" y="4572000"/>
              <a:ext cx="2778481" cy="0"/>
            </a:xfrm>
            <a:prstGeom prst="line">
              <a:avLst/>
            </a:prstGeom>
            <a:noFill/>
            <a:ln w="9525" cap="flat" cmpd="sng" algn="ctr">
              <a:solidFill>
                <a:srgbClr val="4A5A7A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51837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6271536" y="1137649"/>
            <a:ext cx="5181600" cy="608011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b="1" dirty="0" smtClean="0"/>
              <a:t>NASA NESB Custom Software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838200" y="1085198"/>
            <a:ext cx="5181600" cy="562576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b="1" dirty="0" smtClean="0"/>
              <a:t>Commercial Software</a:t>
            </a:r>
          </a:p>
          <a:p>
            <a:pPr marL="0" indent="0" algn="ctr">
              <a:buNone/>
            </a:pP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AC91-501F-4BC3-8E01-9EA788E3C60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Elastodynamic Simulation Software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27253" y="1471704"/>
            <a:ext cx="4803494" cy="92333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COMSOL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ABAQUS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ANSYS</a:t>
            </a:r>
          </a:p>
          <a:p>
            <a:pPr algn="ctr"/>
            <a:r>
              <a:rPr lang="en-US" dirty="0" err="1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OnScale</a:t>
            </a:r>
            <a:endParaRPr lang="en-US" dirty="0" smtClean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Pogo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CIVA</a:t>
            </a:r>
            <a:endParaRPr 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53233" y="1544253"/>
            <a:ext cx="2046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EFIT (1D &amp; 3D)</a:t>
            </a:r>
            <a:endParaRPr lang="en-US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Lebedev</a:t>
            </a:r>
            <a:endParaRPr 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RSG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8913" y="2541438"/>
            <a:ext cx="7229353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Simulation Software Considerations</a:t>
            </a:r>
          </a:p>
          <a:p>
            <a:r>
              <a:rPr lang="en-US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1. Physics solved (including multi-physics, absorbing boundaries)</a:t>
            </a:r>
          </a:p>
          <a:p>
            <a:r>
              <a:rPr lang="en-US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2. Domain/algorithm restrictions</a:t>
            </a:r>
          </a:p>
          <a:p>
            <a:r>
              <a:rPr lang="en-US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3. Maturity, utilities, documentation, verification &amp; validation (V&amp;V)</a:t>
            </a:r>
          </a:p>
          <a:p>
            <a:r>
              <a:rPr lang="en-US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4. Application program interface (API)</a:t>
            </a:r>
          </a:p>
          <a:p>
            <a:r>
              <a:rPr lang="en-US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5. Speed / high performance computing (HPC)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e.g. GPUs, MPI-parallelism, cloud computing</a:t>
            </a:r>
          </a:p>
          <a:p>
            <a:r>
              <a:rPr lang="en-US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6. Extensibility, source code access</a:t>
            </a:r>
          </a:p>
          <a:p>
            <a:endParaRPr lang="en-US" sz="2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Open Source or In-House Software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Extensible to suit the needs of a project</a:t>
            </a:r>
            <a:endParaRPr lang="en-US" sz="2000" dirty="0" smtClean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Improved testability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Tailorable for emerging hardware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u="sng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Balanced against time, costs, risks of development</a:t>
            </a:r>
            <a:endParaRPr lang="en-US" b="1" u="sng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1" name="Right Brace 20"/>
          <p:cNvSpPr/>
          <p:nvPr/>
        </p:nvSpPr>
        <p:spPr>
          <a:xfrm>
            <a:off x="8521432" y="1714197"/>
            <a:ext cx="144041" cy="330978"/>
          </a:xfrm>
          <a:prstGeom prst="rightBrac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699711" y="2720349"/>
            <a:ext cx="3770147" cy="368504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3D Elastodynamic Simulation</a:t>
            </a:r>
          </a:p>
          <a:p>
            <a:pPr algn="ctr"/>
            <a:r>
              <a:rPr lang="en-US" sz="2000" b="1" dirty="0" smtClean="0"/>
              <a:t>(Open Sourced by the NESB)</a:t>
            </a:r>
          </a:p>
          <a:p>
            <a:endParaRPr lang="en-US" dirty="0" smtClean="0"/>
          </a:p>
          <a:p>
            <a:r>
              <a:rPr lang="en-US" u="sng" dirty="0" smtClean="0"/>
              <a:t>SolidWave Simulation (</a:t>
            </a:r>
            <a:r>
              <a:rPr lang="en-US" u="sng" dirty="0" err="1" smtClean="0"/>
              <a:t>swSim</a:t>
            </a:r>
            <a:r>
              <a:rPr lang="en-US" u="sng" dirty="0" smtClean="0"/>
              <a:t>)</a:t>
            </a:r>
            <a:endParaRPr lang="en-US" dirty="0" smtClean="0"/>
          </a:p>
          <a:p>
            <a:r>
              <a:rPr lang="en-US" dirty="0" smtClean="0"/>
              <a:t>GPU-accelerated elastodynamics</a:t>
            </a:r>
          </a:p>
          <a:p>
            <a:r>
              <a:rPr lang="en-US" dirty="0">
                <a:hlinkClick r:id="rId2"/>
              </a:rPr>
              <a:t>https://github.com/nasa/swsim/</a:t>
            </a:r>
            <a:endParaRPr lang="en-US" dirty="0"/>
          </a:p>
          <a:p>
            <a:r>
              <a:rPr lang="en-US" dirty="0">
                <a:hlinkClick r:id="rId3"/>
              </a:rPr>
              <a:t>https://nasa.github.io/swSim/</a:t>
            </a:r>
            <a:endParaRPr lang="en-US" dirty="0"/>
          </a:p>
          <a:p>
            <a:endParaRPr lang="en-US" dirty="0" smtClean="0"/>
          </a:p>
          <a:p>
            <a:r>
              <a:rPr lang="en-US" u="sng" dirty="0" smtClean="0"/>
              <a:t>PanNDE</a:t>
            </a:r>
          </a:p>
          <a:p>
            <a:r>
              <a:rPr lang="en-US" dirty="0" smtClean="0"/>
              <a:t>Modular architecture simulation</a:t>
            </a:r>
            <a:br>
              <a:rPr lang="en-US" dirty="0" smtClean="0"/>
            </a:br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github.com/nasa/PanNDE/</a:t>
            </a:r>
            <a:endParaRPr lang="en-US" dirty="0" smtClean="0"/>
          </a:p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nasa.github.io/PanNDE/</a:t>
            </a:r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8498282" y="1595046"/>
            <a:ext cx="2514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Numerical instability </a:t>
            </a:r>
            <a:br>
              <a:rPr lang="en-US" sz="16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(in some conditions)</a:t>
            </a:r>
            <a:endParaRPr lang="en-US" sz="16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50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09171" y="2524162"/>
            <a:ext cx="10773229" cy="4136571"/>
          </a:xfrm>
        </p:spPr>
        <p:txBody>
          <a:bodyPr/>
          <a:lstStyle/>
          <a:p>
            <a:r>
              <a:rPr lang="en-US" sz="2000" dirty="0" smtClean="0"/>
              <a:t>Verification (software) vs. verification (algorithm)</a:t>
            </a:r>
          </a:p>
          <a:p>
            <a:endParaRPr lang="en-US" sz="1000" dirty="0" smtClean="0"/>
          </a:p>
          <a:p>
            <a:r>
              <a:rPr lang="en-US" sz="2000" dirty="0" smtClean="0"/>
              <a:t>Involves gathering evidence of applicability</a:t>
            </a:r>
            <a:endParaRPr lang="en-US" sz="1050" dirty="0" smtClean="0"/>
          </a:p>
          <a:p>
            <a:pPr lvl="1"/>
            <a:r>
              <a:rPr lang="en-US" sz="1600" dirty="0" smtClean="0"/>
              <a:t>Specificity of validation for a particular model for a particular use</a:t>
            </a:r>
          </a:p>
          <a:p>
            <a:r>
              <a:rPr lang="en-US" sz="2000" dirty="0" smtClean="0"/>
              <a:t>Hierarchical validation for complex systems</a:t>
            </a:r>
          </a:p>
          <a:p>
            <a:pPr lvl="1"/>
            <a:r>
              <a:rPr lang="en-US" sz="1800" dirty="0" smtClean="0"/>
              <a:t>Challenges with levels of uncertainty that can present in a research environment</a:t>
            </a:r>
          </a:p>
          <a:p>
            <a:pPr lvl="1"/>
            <a:endParaRPr lang="en-US" sz="1000" dirty="0"/>
          </a:p>
          <a:p>
            <a:r>
              <a:rPr lang="en-US" sz="2000" dirty="0" smtClean="0"/>
              <a:t>Guidelines (non-exhaustive):</a:t>
            </a:r>
            <a:endParaRPr lang="en-US" sz="2000" dirty="0"/>
          </a:p>
          <a:p>
            <a:pPr lvl="1"/>
            <a:r>
              <a:rPr lang="en-US" sz="1600" dirty="0"/>
              <a:t>ASME V&amp;V 10-2006: Guide for Verification and Validation in Computational Solid Mechanics</a:t>
            </a:r>
          </a:p>
          <a:p>
            <a:pPr lvl="1"/>
            <a:r>
              <a:rPr lang="en-US" sz="1600" dirty="0"/>
              <a:t>AIAA G-077-1998(2002): Guide for the Verification and Validation of Computational Fluid Dynamics Simulations</a:t>
            </a:r>
          </a:p>
          <a:p>
            <a:pPr lvl="1"/>
            <a:r>
              <a:rPr lang="en-US" sz="1600" dirty="0"/>
              <a:t>DOD 5001.61: Modeling and Simulation (M&amp;S) Verification, validation, and </a:t>
            </a:r>
            <a:r>
              <a:rPr lang="en-US" sz="1600" dirty="0" err="1"/>
              <a:t>Accrediation</a:t>
            </a:r>
            <a:r>
              <a:rPr lang="en-US" sz="1600" dirty="0"/>
              <a:t> (VV&amp;A)</a:t>
            </a:r>
          </a:p>
          <a:p>
            <a:pPr lvl="1"/>
            <a:r>
              <a:rPr lang="en-US" sz="1600" dirty="0"/>
              <a:t>NASA Procedural Requirement (NPR) 7150.2C: NASA Software Engineering Requirements</a:t>
            </a:r>
          </a:p>
          <a:p>
            <a:pPr lvl="2"/>
            <a:r>
              <a:rPr lang="en-US" sz="1400" dirty="0"/>
              <a:t>Directives for software planning, development, testing, maintenance, operations, and assurance (and others)</a:t>
            </a:r>
          </a:p>
          <a:p>
            <a:endParaRPr lang="en-US" sz="2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AC91-501F-4BC3-8E01-9EA788E3C60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V&amp;V – Conventions and Guidelines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809171" y="1057208"/>
            <a:ext cx="11078029" cy="137195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“Verification</a:t>
            </a:r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: the process of determining that a computational model accurately represents the underlying mathematical model and its solution.”</a:t>
            </a:r>
          </a:p>
          <a:p>
            <a:pPr algn="ctr"/>
            <a:endParaRPr lang="en-US" sz="800" i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2000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“Validation</a:t>
            </a:r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en-US" sz="2000" dirty="0">
                <a:latin typeface="Palatino-Roman"/>
              </a:rPr>
              <a:t>the process of determining the degree </a:t>
            </a:r>
            <a:r>
              <a:rPr lang="en-US" sz="2000" dirty="0" smtClean="0">
                <a:latin typeface="Palatino-Roman"/>
              </a:rPr>
              <a:t>to which </a:t>
            </a:r>
            <a:r>
              <a:rPr lang="en-US" sz="2000" dirty="0">
                <a:latin typeface="Palatino-Roman"/>
              </a:rPr>
              <a:t>a model is an accurate representation of the </a:t>
            </a:r>
            <a:r>
              <a:rPr lang="en-US" sz="2000" dirty="0" smtClean="0">
                <a:latin typeface="Palatino-Roman"/>
              </a:rPr>
              <a:t>real world </a:t>
            </a:r>
            <a:r>
              <a:rPr lang="en-US" sz="2000" dirty="0">
                <a:latin typeface="Palatino-Roman"/>
              </a:rPr>
              <a:t>from the perspective of the intended uses of </a:t>
            </a:r>
            <a:r>
              <a:rPr lang="en-US" sz="2000" dirty="0" smtClean="0">
                <a:latin typeface="Palatino-Roman"/>
              </a:rPr>
              <a:t>the model.”</a:t>
            </a:r>
            <a:endParaRPr lang="en-US" i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41074" y="2404037"/>
            <a:ext cx="38292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Definitions per </a:t>
            </a:r>
            <a:r>
              <a:rPr lang="en-US" dirty="0" smtClean="0">
                <a:solidFill>
                  <a:schemeClr val="bg1"/>
                </a:solidFill>
              </a:rPr>
              <a:t>(ASME </a:t>
            </a:r>
            <a:r>
              <a:rPr lang="en-US" dirty="0">
                <a:solidFill>
                  <a:schemeClr val="bg1"/>
                </a:solidFill>
              </a:rPr>
              <a:t>V&amp;V 10-2006)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08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AC91-501F-4BC3-8E01-9EA788E3C60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50175"/>
            <a:ext cx="10515600" cy="556895"/>
          </a:xfrm>
        </p:spPr>
        <p:txBody>
          <a:bodyPr/>
          <a:lstStyle/>
          <a:p>
            <a:r>
              <a:rPr lang="en-US" sz="2800" dirty="0" smtClean="0"/>
              <a:t>V&amp;V and Characteristics of (Research) Simulation Software 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74382" y="3591780"/>
            <a:ext cx="10916921" cy="33475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Approaches to address…</a:t>
            </a:r>
          </a:p>
          <a:p>
            <a:pPr marL="0" indent="0">
              <a:buNone/>
            </a:pPr>
            <a:endParaRPr lang="en-US" sz="400" dirty="0" smtClean="0"/>
          </a:p>
          <a:p>
            <a:r>
              <a:rPr lang="en-US" sz="1800" b="1" dirty="0" smtClean="0"/>
              <a:t>Time pressures </a:t>
            </a:r>
            <a:r>
              <a:rPr lang="en-US" sz="1800" dirty="0" smtClean="0">
                <a:sym typeface="Wingdings" panose="05000000000000000000" pitchFamily="2" charset="2"/>
              </a:rPr>
              <a:t> prioritize V&amp;V practices that speed up development process </a:t>
            </a:r>
            <a:br>
              <a:rPr lang="en-US" sz="1800" dirty="0" smtClean="0">
                <a:sym typeface="Wingdings" panose="05000000000000000000" pitchFamily="2" charset="2"/>
              </a:rPr>
            </a:br>
            <a:r>
              <a:rPr lang="en-US" sz="1800" dirty="0" smtClean="0">
                <a:sym typeface="Wingdings" panose="05000000000000000000" pitchFamily="2" charset="2"/>
              </a:rPr>
              <a:t>(reduce debugging, improving workflows, etc.). Often require skill development</a:t>
            </a:r>
            <a:endParaRPr lang="en-US" sz="1800" dirty="0" smtClean="0"/>
          </a:p>
          <a:p>
            <a:endParaRPr lang="en-US" sz="800" b="1" dirty="0" smtClean="0"/>
          </a:p>
          <a:p>
            <a:r>
              <a:rPr lang="en-US" sz="1800" b="1" dirty="0" smtClean="0"/>
              <a:t>Expertise Requirements </a:t>
            </a:r>
            <a:r>
              <a:rPr lang="en-US" sz="1800" dirty="0" smtClean="0">
                <a:sym typeface="Wingdings" panose="05000000000000000000" pitchFamily="2" charset="2"/>
              </a:rPr>
              <a:t> leveraging culture, specialization, mentorship in small teams</a:t>
            </a:r>
            <a:endParaRPr lang="en-US" sz="1800" dirty="0" smtClean="0"/>
          </a:p>
          <a:p>
            <a:endParaRPr lang="en-US" sz="800" b="1" dirty="0" smtClean="0"/>
          </a:p>
          <a:p>
            <a:r>
              <a:rPr lang="en-US" sz="1800" b="1" dirty="0" smtClean="0"/>
              <a:t>Contrasting Priorities </a:t>
            </a:r>
            <a:r>
              <a:rPr lang="en-US" sz="1800" dirty="0" smtClean="0">
                <a:sym typeface="Wingdings" panose="05000000000000000000" pitchFamily="2" charset="2"/>
              </a:rPr>
              <a:t> addressing tradeoff between quality/replicability and publication</a:t>
            </a:r>
          </a:p>
          <a:p>
            <a:pPr lvl="1"/>
            <a:r>
              <a:rPr lang="en-US" sz="1800" dirty="0" smtClean="0"/>
              <a:t>Long-term &amp; strategic research goals may have higher V&amp;V requirements</a:t>
            </a:r>
          </a:p>
          <a:p>
            <a:pPr lvl="1"/>
            <a:r>
              <a:rPr lang="en-US" sz="1800" dirty="0"/>
              <a:t>Cultural and institutional barriers in traditional research </a:t>
            </a:r>
            <a:r>
              <a:rPr lang="en-US" sz="1800" dirty="0" smtClean="0"/>
              <a:t>metrics</a:t>
            </a:r>
          </a:p>
          <a:p>
            <a:pPr lvl="1"/>
            <a:r>
              <a:rPr lang="en-US" sz="1800" dirty="0" smtClean="0"/>
              <a:t>Ongoing challenge </a:t>
            </a:r>
            <a:r>
              <a:rPr lang="en-US" sz="1800" dirty="0"/>
              <a:t>to address, but with progress (e.g. open source software journals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sp>
        <p:nvSpPr>
          <p:cNvPr id="6" name="Rounded Rectangle 5"/>
          <p:cNvSpPr/>
          <p:nvPr/>
        </p:nvSpPr>
        <p:spPr>
          <a:xfrm>
            <a:off x="450158" y="1143219"/>
            <a:ext cx="3880799" cy="221974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Strong V&amp;V Practices Provide…</a:t>
            </a:r>
          </a:p>
          <a:p>
            <a:endParaRPr lang="en-US" sz="1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Assurances of applicability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Reliability, </a:t>
            </a:r>
            <a:r>
              <a:rPr lang="en-US" dirty="0" err="1" smtClean="0"/>
              <a:t>shareability</a:t>
            </a:r>
            <a:endParaRPr lang="en-US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Reducing technical debt and increasing TRL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Extensibility, maintainability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345680" y="1178251"/>
            <a:ext cx="4302760" cy="21847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1" algn="ctr"/>
            <a:r>
              <a:rPr lang="en-US" b="1" dirty="0" smtClean="0"/>
              <a:t>Research Software Characteristics</a:t>
            </a:r>
          </a:p>
          <a:p>
            <a:pPr lvl="1" algn="ctr"/>
            <a:endParaRPr lang="en-US" sz="1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Small teams wearing multiple hats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Domain expert, developer, QA,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Research results can be as relevant as software developed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Intrinsic uncertainties in simulation algorithms, methodologies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485897" y="1844748"/>
            <a:ext cx="2641343" cy="0"/>
          </a:xfrm>
          <a:prstGeom prst="straightConnector1">
            <a:avLst/>
          </a:prstGeom>
          <a:ln w="285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330957" y="1996660"/>
            <a:ext cx="29613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Barriers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Time Pressures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Expertise Requirements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Contrasting Priorities</a:t>
            </a:r>
          </a:p>
        </p:txBody>
      </p:sp>
    </p:spTree>
    <p:extLst>
      <p:ext uri="{BB962C8B-B14F-4D97-AF65-F5344CB8AC3E}">
        <p14:creationId xmlns:p14="http://schemas.microsoft.com/office/powerpoint/2010/main" val="7275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dirty="0" smtClean="0">
            <a:solidFill>
              <a:schemeClr val="bg1"/>
            </a:solidFill>
            <a:latin typeface="Helvetica" panose="020B0604020202020204" pitchFamily="34" charset="0"/>
            <a:cs typeface="Helvetica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2274</TotalTime>
  <Words>2696</Words>
  <Application>Microsoft Office PowerPoint</Application>
  <PresentationFormat>Widescreen</PresentationFormat>
  <Paragraphs>409</Paragraphs>
  <Slides>26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ＭＳ Ｐゴシック</vt:lpstr>
      <vt:lpstr>Arial</vt:lpstr>
      <vt:lpstr>Calibri</vt:lpstr>
      <vt:lpstr>Calibri Light</vt:lpstr>
      <vt:lpstr>Cambria Math</vt:lpstr>
      <vt:lpstr>Corbel</vt:lpstr>
      <vt:lpstr>Helvetica</vt:lpstr>
      <vt:lpstr>Helvetica (Body)</vt:lpstr>
      <vt:lpstr>Helvetica (Headings)</vt:lpstr>
      <vt:lpstr>Palatino-Roman</vt:lpstr>
      <vt:lpstr>Trebuchet MS</vt:lpstr>
      <vt:lpstr>Wingdings</vt:lpstr>
      <vt:lpstr>1_Office Theme</vt:lpstr>
      <vt:lpstr>Verification and Validation of Elastodynamic Simulation Software for Aerospace Research</vt:lpstr>
      <vt:lpstr>Outline</vt:lpstr>
      <vt:lpstr>Nondestructive Evaluation (NDE) for Aerospace Applications</vt:lpstr>
      <vt:lpstr>Nondestructive Evaluation Sciences Branch (NESB)</vt:lpstr>
      <vt:lpstr>Elastodynamic Simulation for NDE</vt:lpstr>
      <vt:lpstr>Elastodynamic Simulation – SHM for Aeronautics</vt:lpstr>
      <vt:lpstr>Elastodynamic Simulation Software</vt:lpstr>
      <vt:lpstr>V&amp;V – Conventions and Guidelines</vt:lpstr>
      <vt:lpstr>V&amp;V and Characteristics of (Research) Simulation Software </vt:lpstr>
      <vt:lpstr>Research Software  Verification Practices</vt:lpstr>
      <vt:lpstr>Software Verification Practices at the NESB</vt:lpstr>
      <vt:lpstr>Workflows – Research Software Development</vt:lpstr>
      <vt:lpstr>Software Testing</vt:lpstr>
      <vt:lpstr>Software Architecture</vt:lpstr>
      <vt:lpstr>Validation Examples</vt:lpstr>
      <vt:lpstr>BatterEFIT – 1D Elastodynamic Simulation</vt:lpstr>
      <vt:lpstr>1D Validation Cases</vt:lpstr>
      <vt:lpstr>Select Validation Case – Bulk Wave Speed</vt:lpstr>
      <vt:lpstr>Select Validation Case – Bi-Material Interface</vt:lpstr>
      <vt:lpstr>V&amp;V – 3D Elastodynamic Simulation Software</vt:lpstr>
      <vt:lpstr>Guided Wave Metrics for Validation</vt:lpstr>
      <vt:lpstr>Benchmark Case Setup</vt:lpstr>
      <vt:lpstr>Benchmark Case Results</vt:lpstr>
      <vt:lpstr>Numerical stability – Stress Testing Algorithms</vt:lpstr>
      <vt:lpstr>Conclusions</vt:lpstr>
      <vt:lpstr>Questions?</vt:lpstr>
    </vt:vector>
  </TitlesOfParts>
  <Company>HPES 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Schneck, William C. (LARC-D313)</dc:creator>
  <cp:lastModifiedBy>Frankforter, Erik L. (LARC-D313)</cp:lastModifiedBy>
  <cp:revision>209</cp:revision>
  <dcterms:created xsi:type="dcterms:W3CDTF">2019-09-20T16:14:21Z</dcterms:created>
  <dcterms:modified xsi:type="dcterms:W3CDTF">2021-04-08T23:51:50Z</dcterms:modified>
</cp:coreProperties>
</file>