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95" r:id="rId3"/>
    <p:sldId id="261" r:id="rId4"/>
    <p:sldId id="262" r:id="rId5"/>
    <p:sldId id="263" r:id="rId6"/>
    <p:sldId id="293" r:id="rId7"/>
    <p:sldId id="264" r:id="rId8"/>
    <p:sldId id="294" r:id="rId9"/>
    <p:sldId id="265" r:id="rId10"/>
    <p:sldId id="266" r:id="rId11"/>
    <p:sldId id="291" r:id="rId12"/>
    <p:sldId id="292" r:id="rId13"/>
    <p:sldId id="290" r:id="rId14"/>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showGuides="1">
      <p:cViewPr varScale="1">
        <p:scale>
          <a:sx n="89" d="100"/>
          <a:sy n="89" d="100"/>
        </p:scale>
        <p:origin x="1085" y="77"/>
      </p:cViewPr>
      <p:guideLst/>
    </p:cSldViewPr>
  </p:slideViewPr>
  <p:notesTextViewPr>
    <p:cViewPr>
      <p:scale>
        <a:sx n="1" d="1"/>
        <a:sy n="1" d="1"/>
      </p:scale>
      <p:origin x="0" y="0"/>
    </p:cViewPr>
  </p:notesTextViewPr>
  <p:notesViewPr>
    <p:cSldViewPr snapToGrid="0" showGuides="1">
      <p:cViewPr>
        <p:scale>
          <a:sx n="148" d="100"/>
          <a:sy n="148" d="100"/>
        </p:scale>
        <p:origin x="1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moitra\Desktop\2017\INFORMS%202017%20Houston\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Hypothetical Lifespans </a:t>
            </a:r>
            <a:r>
              <a:rPr lang="en-US" dirty="0"/>
              <a:t>- Seen/Unseen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Sheet1!$C$3:$C$16</c:f>
              <c:numCache>
                <c:formatCode>General</c:formatCode>
                <c:ptCount val="14"/>
                <c:pt idx="0">
                  <c:v>1</c:v>
                </c:pt>
                <c:pt idx="1">
                  <c:v>0</c:v>
                </c:pt>
                <c:pt idx="2">
                  <c:v>0</c:v>
                </c:pt>
                <c:pt idx="3">
                  <c:v>0</c:v>
                </c:pt>
                <c:pt idx="4">
                  <c:v>0</c:v>
                </c:pt>
                <c:pt idx="5">
                  <c:v>1</c:v>
                </c:pt>
                <c:pt idx="6">
                  <c:v>0</c:v>
                </c:pt>
                <c:pt idx="7">
                  <c:v>0</c:v>
                </c:pt>
                <c:pt idx="8">
                  <c:v>1</c:v>
                </c:pt>
                <c:pt idx="9">
                  <c:v>0</c:v>
                </c:pt>
                <c:pt idx="10">
                  <c:v>1</c:v>
                </c:pt>
                <c:pt idx="11">
                  <c:v>0</c:v>
                </c:pt>
                <c:pt idx="12">
                  <c:v>0</c:v>
                </c:pt>
                <c:pt idx="13">
                  <c:v>1</c:v>
                </c:pt>
              </c:numCache>
            </c:numRef>
          </c:val>
          <c:smooth val="0"/>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Sheet1!$D$3:$D$16</c:f>
              <c:numCache>
                <c:formatCode>General</c:formatCode>
                <c:ptCount val="14"/>
                <c:pt idx="0">
                  <c:v>0</c:v>
                </c:pt>
                <c:pt idx="1">
                  <c:v>1</c:v>
                </c:pt>
                <c:pt idx="2">
                  <c:v>1</c:v>
                </c:pt>
                <c:pt idx="3">
                  <c:v>1</c:v>
                </c:pt>
                <c:pt idx="4">
                  <c:v>1</c:v>
                </c:pt>
                <c:pt idx="5">
                  <c:v>1</c:v>
                </c:pt>
                <c:pt idx="6">
                  <c:v>0</c:v>
                </c:pt>
                <c:pt idx="7">
                  <c:v>0</c:v>
                </c:pt>
                <c:pt idx="8">
                  <c:v>0</c:v>
                </c:pt>
                <c:pt idx="9">
                  <c:v>0</c:v>
                </c:pt>
                <c:pt idx="10">
                  <c:v>0</c:v>
                </c:pt>
                <c:pt idx="11">
                  <c:v>0</c:v>
                </c:pt>
                <c:pt idx="12">
                  <c:v>0</c:v>
                </c:pt>
                <c:pt idx="13">
                  <c:v>0</c:v>
                </c:pt>
              </c:numCache>
            </c:numRef>
          </c:val>
          <c:smooth val="0"/>
        </c:ser>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Sheet1!$E$3:$E$16</c:f>
              <c:numCache>
                <c:formatCode>General</c:formatCode>
                <c:ptCount val="14"/>
                <c:pt idx="0">
                  <c:v>0</c:v>
                </c:pt>
                <c:pt idx="1">
                  <c:v>1</c:v>
                </c:pt>
                <c:pt idx="2">
                  <c:v>0</c:v>
                </c:pt>
                <c:pt idx="3">
                  <c:v>0</c:v>
                </c:pt>
                <c:pt idx="4">
                  <c:v>1</c:v>
                </c:pt>
                <c:pt idx="5">
                  <c:v>0</c:v>
                </c:pt>
                <c:pt idx="6">
                  <c:v>0</c:v>
                </c:pt>
                <c:pt idx="7">
                  <c:v>0</c:v>
                </c:pt>
                <c:pt idx="8">
                  <c:v>1</c:v>
                </c:pt>
                <c:pt idx="9">
                  <c:v>0</c:v>
                </c:pt>
                <c:pt idx="10">
                  <c:v>0</c:v>
                </c:pt>
                <c:pt idx="11">
                  <c:v>0</c:v>
                </c:pt>
                <c:pt idx="12">
                  <c:v>1</c:v>
                </c:pt>
                <c:pt idx="13">
                  <c:v>0</c:v>
                </c:pt>
              </c:numCache>
            </c:numRef>
          </c:val>
          <c:smooth val="0"/>
        </c:ser>
        <c:dLbls>
          <c:showLegendKey val="0"/>
          <c:showVal val="0"/>
          <c:showCatName val="0"/>
          <c:showSerName val="0"/>
          <c:showPercent val="0"/>
          <c:showBubbleSize val="0"/>
        </c:dLbls>
        <c:marker val="1"/>
        <c:smooth val="0"/>
        <c:axId val="160586104"/>
        <c:axId val="160586488"/>
      </c:lineChart>
      <c:catAx>
        <c:axId val="16058610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586488"/>
        <c:crosses val="autoZero"/>
        <c:auto val="1"/>
        <c:lblAlgn val="ctr"/>
        <c:lblOffset val="100"/>
        <c:noMultiLvlLbl val="0"/>
      </c:catAx>
      <c:valAx>
        <c:axId val="160586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586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483773" y="8757591"/>
            <a:ext cx="463127" cy="462610"/>
          </a:xfrm>
          <a:prstGeom prst="rect">
            <a:avLst/>
          </a:prstGeom>
        </p:spPr>
        <p:txBody>
          <a:bodyPr vert="horz" lIns="92372" tIns="46186" rIns="92372" bIns="46186" rtlCol="0" anchor="ctr"/>
          <a:lstStyle>
            <a:lvl1pPr algn="r">
              <a:defRPr sz="12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60970" y="103883"/>
            <a:ext cx="4559515" cy="462611"/>
          </a:xfrm>
          <a:prstGeom prst="rect">
            <a:avLst/>
          </a:prstGeom>
        </p:spPr>
        <p:txBody>
          <a:bodyPr vert="horz" lIns="0" tIns="92372" rIns="0" bIns="92372" rtlCol="0"/>
          <a:lstStyle>
            <a:lvl1pPr algn="l">
              <a:defRPr sz="1200"/>
            </a:lvl1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742" y="8806071"/>
            <a:ext cx="4306632" cy="300355"/>
          </a:xfrm>
          <a:prstGeom prst="rect">
            <a:avLst/>
          </a:prstGeom>
        </p:spPr>
      </p:pic>
      <p:cxnSp>
        <p:nvCxnSpPr>
          <p:cNvPr id="10" name="Straight Connector 9"/>
          <p:cNvCxnSpPr/>
          <p:nvPr/>
        </p:nvCxnSpPr>
        <p:spPr>
          <a:xfrm>
            <a:off x="560973" y="8757590"/>
            <a:ext cx="583800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3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00175" y="1152525"/>
            <a:ext cx="4146550" cy="3111500"/>
          </a:xfrm>
          <a:prstGeom prst="rect">
            <a:avLst/>
          </a:prstGeom>
          <a:noFill/>
          <a:ln w="12700">
            <a:solidFill>
              <a:prstClr val="black"/>
            </a:solidFill>
          </a:ln>
        </p:spPr>
        <p:txBody>
          <a:bodyPr vert="horz" lIns="92372" tIns="46186" rIns="92372" bIns="46186" rtlCol="0" anchor="ctr"/>
          <a:lstStyle/>
          <a:p>
            <a:endParaRPr lang="en-US"/>
          </a:p>
        </p:txBody>
      </p:sp>
      <p:sp>
        <p:nvSpPr>
          <p:cNvPr id="5" name="Notes Placeholder 4"/>
          <p:cNvSpPr>
            <a:spLocks noGrp="1"/>
          </p:cNvSpPr>
          <p:nvPr>
            <p:ph type="body" sz="quarter" idx="3"/>
          </p:nvPr>
        </p:nvSpPr>
        <p:spPr>
          <a:xfrm>
            <a:off x="694690" y="4437221"/>
            <a:ext cx="5557520" cy="3630454"/>
          </a:xfrm>
          <a:prstGeom prst="rect">
            <a:avLst/>
          </a:prstGeom>
        </p:spPr>
        <p:txBody>
          <a:bodyPr vert="horz" lIns="92372" tIns="46186" rIns="92372" bIns="461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484301" y="8757591"/>
            <a:ext cx="463127" cy="462610"/>
          </a:xfrm>
          <a:prstGeom prst="rect">
            <a:avLst/>
          </a:prstGeom>
        </p:spPr>
        <p:txBody>
          <a:bodyPr vert="horz" lIns="92372" tIns="46186" rIns="92372" bIns="46186" rtlCol="0" anchor="ctr"/>
          <a:lstStyle>
            <a:lvl1pPr algn="l">
              <a:defRPr sz="1200" b="1"/>
            </a:lvl1pPr>
          </a:lstStyle>
          <a:p>
            <a:fld id="{30F18498-1159-498D-8DC7-E1A69C582DF5}" type="slidenum">
              <a:rPr lang="en-US" smtClean="0"/>
              <a:pPr/>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742" y="8806071"/>
            <a:ext cx="4306632" cy="300355"/>
          </a:xfrm>
          <a:prstGeom prst="rect">
            <a:avLst/>
          </a:prstGeom>
        </p:spPr>
      </p:pic>
      <p:cxnSp>
        <p:nvCxnSpPr>
          <p:cNvPr id="13" name="Straight Connector 12"/>
          <p:cNvCxnSpPr/>
          <p:nvPr/>
        </p:nvCxnSpPr>
        <p:spPr>
          <a:xfrm>
            <a:off x="560973" y="8757590"/>
            <a:ext cx="583800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40314" y="97390"/>
            <a:ext cx="4769335" cy="462611"/>
          </a:xfrm>
          <a:prstGeom prst="rect">
            <a:avLst/>
          </a:prstGeom>
        </p:spPr>
        <p:txBody>
          <a:bodyPr vert="horz" lIns="0" tIns="92372" rIns="0" bIns="92372" rtlCol="0"/>
          <a:lstStyle>
            <a:lvl1pPr algn="l">
              <a:defRPr sz="1200"/>
            </a:lvl1pPr>
          </a:lstStyle>
          <a:p>
            <a:endParaRPr lang="en-US" dirty="0"/>
          </a:p>
        </p:txBody>
      </p:sp>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t>1</a:t>
            </a:fld>
            <a:endParaRPr lang="en-US"/>
          </a:p>
        </p:txBody>
      </p:sp>
    </p:spTree>
    <p:extLst>
      <p:ext uri="{BB962C8B-B14F-4D97-AF65-F5344CB8AC3E}">
        <p14:creationId xmlns:p14="http://schemas.microsoft.com/office/powerpoint/2010/main" val="61873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xfrm>
            <a:off x="3589651" y="287338"/>
            <a:ext cx="2599139" cy="451749"/>
          </a:xfrm>
          <a:prstGeom prst="rect">
            <a:avLst/>
          </a:prstGeom>
          <a:ln/>
        </p:spPr>
        <p:txBody>
          <a:bodyPr lIns="87383" tIns="43692" rIns="87383" bIns="43692"/>
          <a:lstStyle/>
          <a:p>
            <a:fld id="{7714C061-06BC-4B45-90DB-3968B0D850B7}" type="datetime1">
              <a:rPr lang="en-US"/>
              <a:pPr/>
              <a:t>2/9/2018</a:t>
            </a:fld>
            <a:endParaRPr lang="en-US" dirty="0"/>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19321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Placeholder 5"/>
          <p:cNvPicPr>
            <a:picLocks noChangeAspect="1"/>
          </p:cNvPicPr>
          <p:nvPr userDrawn="1"/>
        </p:nvPicPr>
        <p:blipFill rotWithShape="1">
          <a:blip r:embed="rId2" cstate="screen">
            <a:extLst>
              <a:ext uri="{28A0092B-C50C-407E-A947-70E740481C1C}">
                <a14:useLocalDpi xmlns:a14="http://schemas.microsoft.com/office/drawing/2010/main"/>
              </a:ext>
            </a:extLst>
          </a:blip>
          <a:srcRect l="9026"/>
          <a:stretch/>
        </p:blipFill>
        <p:spPr>
          <a:xfrm>
            <a:off x="6059156" y="0"/>
            <a:ext cx="3084843" cy="6375400"/>
          </a:xfrm>
          <a:prstGeom prst="rect">
            <a:avLst/>
          </a:prstGeom>
        </p:spPr>
      </p:pic>
      <p:sp>
        <p:nvSpPr>
          <p:cNvPr id="7" name="Rectangle 6"/>
          <p:cNvSpPr/>
          <p:nvPr userDrawn="1"/>
        </p:nvSpPr>
        <p:spPr bwMode="auto">
          <a:xfrm>
            <a:off x="2" y="-25400"/>
            <a:ext cx="6059154"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prstClr val="black"/>
              </a:solidFill>
              <a:latin typeface="Arial" charset="0"/>
              <a:ea typeface="ＭＳ Ｐゴシック" pitchFamily="1" charset="-128"/>
            </a:endParaRPr>
          </a:p>
        </p:txBody>
      </p:sp>
      <p:sp>
        <p:nvSpPr>
          <p:cNvPr id="2" name="Title 1"/>
          <p:cNvSpPr>
            <a:spLocks noGrp="1"/>
          </p:cNvSpPr>
          <p:nvPr>
            <p:ph type="ctrTitle" hasCustomPrompt="1"/>
          </p:nvPr>
        </p:nvSpPr>
        <p:spPr>
          <a:xfrm>
            <a:off x="392113" y="266700"/>
            <a:ext cx="4789487" cy="3657600"/>
          </a:xfrm>
        </p:spPr>
        <p:txBody>
          <a:bodyPr anchor="b">
            <a:normAutofit/>
          </a:bodyPr>
          <a:lstStyle>
            <a:lvl1pPr algn="l">
              <a:defRPr sz="32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392113" y="4076700"/>
            <a:ext cx="4789487" cy="1295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Box 10"/>
          <p:cNvSpPr txBox="1"/>
          <p:nvPr userDrawn="1"/>
        </p:nvSpPr>
        <p:spPr>
          <a:xfrm>
            <a:off x="381000" y="5493287"/>
            <a:ext cx="4789487" cy="646331"/>
          </a:xfrm>
          <a:prstGeom prst="rect">
            <a:avLst/>
          </a:prstGeom>
          <a:noFill/>
        </p:spPr>
        <p:txBody>
          <a:bodyPr wrap="square" lIns="0" tIns="0" rIns="0" bIns="0" rtlCol="0">
            <a:spAutoFit/>
          </a:bodyPr>
          <a:lstStyle/>
          <a:p>
            <a:r>
              <a:rPr lang="en-US" sz="1400" dirty="0" smtClean="0">
                <a:solidFill>
                  <a:schemeClr val="bg1"/>
                </a:solidFill>
                <a:latin typeface="Arial" panose="020B0604020202020204" pitchFamily="34" charset="0"/>
                <a:cs typeface="Arial" panose="020B0604020202020204" pitchFamily="34" charset="0"/>
              </a:rPr>
              <a:t>Software Engineering Institute</a:t>
            </a:r>
          </a:p>
          <a:p>
            <a:r>
              <a:rPr lang="en-US" sz="1400" dirty="0" smtClean="0">
                <a:solidFill>
                  <a:schemeClr val="bg1"/>
                </a:solidFill>
                <a:latin typeface="Arial" panose="020B0604020202020204" pitchFamily="34" charset="0"/>
                <a:cs typeface="Arial" panose="020B0604020202020204" pitchFamily="34" charset="0"/>
              </a:rPr>
              <a:t>Carnegie Mellon University</a:t>
            </a:r>
          </a:p>
          <a:p>
            <a:r>
              <a:rPr lang="en-US" sz="1400" dirty="0" smtClean="0">
                <a:solidFill>
                  <a:schemeClr val="bg1"/>
                </a:solidFill>
                <a:latin typeface="Arial" panose="020B0604020202020204" pitchFamily="34" charset="0"/>
                <a:cs typeface="Arial" panose="020B0604020202020204" pitchFamily="34" charset="0"/>
              </a:rPr>
              <a:t>Pittsburgh, PA  15213</a:t>
            </a:r>
          </a:p>
        </p:txBody>
      </p:sp>
      <p:sp>
        <p:nvSpPr>
          <p:cNvPr id="15" name="Rectangle 14"/>
          <p:cNvSpPr/>
          <p:nvPr userDrawn="1"/>
        </p:nvSpPr>
        <p:spPr>
          <a:xfrm>
            <a:off x="0"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704" y="6407512"/>
            <a:ext cx="5394960" cy="377986"/>
          </a:xfrm>
          <a:prstGeom prst="rect">
            <a:avLst/>
          </a:prstGeom>
        </p:spPr>
      </p:pic>
      <p:grpSp>
        <p:nvGrpSpPr>
          <p:cNvPr id="4" name="Group 3"/>
          <p:cNvGrpSpPr/>
          <p:nvPr userDrawn="1"/>
        </p:nvGrpSpPr>
        <p:grpSpPr>
          <a:xfrm>
            <a:off x="6788759" y="6419334"/>
            <a:ext cx="1945019" cy="437816"/>
            <a:chOff x="6788759" y="6419334"/>
            <a:chExt cx="1945019" cy="437816"/>
          </a:xfrm>
        </p:grpSpPr>
        <p:sp>
          <p:nvSpPr>
            <p:cNvPr id="18" name="Rectangle 25"/>
            <p:cNvSpPr>
              <a:spLocks noChangeArrowheads="1"/>
            </p:cNvSpPr>
            <p:nvPr userDrawn="1"/>
          </p:nvSpPr>
          <p:spPr bwMode="white">
            <a:xfrm>
              <a:off x="6788759" y="6419334"/>
              <a:ext cx="1936141" cy="212873"/>
            </a:xfrm>
            <a:prstGeom prst="rect">
              <a:avLst/>
            </a:prstGeom>
            <a:noFill/>
            <a:ln w="9525">
              <a:noFill/>
              <a:miter lim="800000"/>
              <a:headEnd/>
              <a:tailEnd/>
            </a:ln>
            <a:effectLst/>
          </p:spPr>
          <p:txBody>
            <a:bodyPr wrap="square" lIns="0" tIns="0" rIns="0" bIns="45714">
              <a:spAutoFit/>
            </a:bodyPr>
            <a:lstStyle/>
            <a:p>
              <a:pPr algn="l" rtl="0"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2018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3" name="TextBox 12"/>
            <p:cNvSpPr txBox="1"/>
            <p:nvPr userDrawn="1"/>
          </p:nvSpPr>
          <p:spPr>
            <a:xfrm>
              <a:off x="6797638" y="6764817"/>
              <a:ext cx="1936140" cy="92333"/>
            </a:xfrm>
            <a:prstGeom prst="rect">
              <a:avLst/>
            </a:prstGeom>
            <a:noFill/>
          </p:spPr>
          <p:txBody>
            <a:bodyPr wrap="square" lIns="0" tIns="0" rIns="0" bIns="0" rtlCol="0">
              <a:spAutoFit/>
            </a:bodyPr>
            <a:lstStyle/>
            <a:p>
              <a:pPr algn="l" rtl="0"/>
              <a:r>
                <a:rPr lang="en-US" sz="600" b="0" kern="1200" spc="0" dirty="0" smtClean="0">
                  <a:solidFill>
                    <a:schemeClr val="bg1"/>
                  </a:solidFill>
                  <a:latin typeface="Arial" charset="0"/>
                  <a:ea typeface="ＭＳ Ｐゴシック" pitchFamily="1" charset="-128"/>
                  <a:cs typeface="+mn-cs"/>
                </a:rPr>
                <a:t>REV-03.18.2016.0</a:t>
              </a:r>
            </a:p>
          </p:txBody>
        </p:sp>
      </p:grpSp>
      <p:sp>
        <p:nvSpPr>
          <p:cNvPr id="14" name="TextBox 13"/>
          <p:cNvSpPr txBox="1"/>
          <p:nvPr userDrawn="1"/>
        </p:nvSpPr>
        <p:spPr>
          <a:xfrm>
            <a:off x="6799047" y="6575450"/>
            <a:ext cx="2095501" cy="184666"/>
          </a:xfrm>
          <a:prstGeom prst="rect">
            <a:avLst/>
          </a:prstGeom>
          <a:noFill/>
        </p:spPr>
        <p:txBody>
          <a:bodyPr wrap="square" lIns="0" tIns="0" rIns="0" bIns="0" rtlCol="0">
            <a:spAutoFit/>
          </a:bodyPr>
          <a:lstStyle/>
          <a:p>
            <a:pPr>
              <a:spcBef>
                <a:spcPts val="1200"/>
              </a:spcBef>
            </a:pPr>
            <a:r>
              <a:rPr lang="en-US" sz="600" dirty="0" smtClean="0">
                <a:solidFill>
                  <a:schemeClr val="bg1"/>
                </a:solidFill>
                <a:latin typeface="Arial" panose="020B0604020202020204" pitchFamily="34" charset="0"/>
                <a:cs typeface="Arial" panose="020B0604020202020204" pitchFamily="34" charset="0"/>
              </a:rPr>
              <a:t>[Distribution Statement A] This material has been approved for public release and unlimited distribution.</a:t>
            </a:r>
          </a:p>
        </p:txBody>
      </p:sp>
    </p:spTree>
    <p:extLst>
      <p:ext uri="{BB962C8B-B14F-4D97-AF65-F5344CB8AC3E}">
        <p14:creationId xmlns:p14="http://schemas.microsoft.com/office/powerpoint/2010/main" val="1974272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lain">
    <p:bg>
      <p:bgPr>
        <a:solidFill>
          <a:schemeClr val="bg1"/>
        </a:solidFill>
        <a:effectLst/>
      </p:bgPr>
    </p:bg>
    <p:spTree>
      <p:nvGrpSpPr>
        <p:cNvPr id="1" name=""/>
        <p:cNvGrpSpPr/>
        <p:nvPr/>
      </p:nvGrpSpPr>
      <p:grpSpPr>
        <a:xfrm>
          <a:off x="0" y="0"/>
          <a:ext cx="0" cy="0"/>
          <a:chOff x="0" y="0"/>
          <a:chExt cx="0" cy="0"/>
        </a:xfrm>
      </p:grpSpPr>
      <p:pic>
        <p:nvPicPr>
          <p:cNvPr id="10" name="Picture 9"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t="5153" r="5153"/>
          <a:stretch/>
        </p:blipFill>
        <p:spPr>
          <a:xfrm>
            <a:off x="-2" y="0"/>
            <a:ext cx="9180062" cy="6336792"/>
          </a:xfrm>
          <a:prstGeom prst="rect">
            <a:avLst/>
          </a:prstGeom>
        </p:spPr>
      </p:pic>
      <p:sp>
        <p:nvSpPr>
          <p:cNvPr id="12" name="Title 1"/>
          <p:cNvSpPr>
            <a:spLocks noGrp="1"/>
          </p:cNvSpPr>
          <p:nvPr>
            <p:ph type="title" hasCustomPrompt="1"/>
          </p:nvPr>
        </p:nvSpPr>
        <p:spPr>
          <a:xfrm>
            <a:off x="396875" y="2791271"/>
            <a:ext cx="5127625" cy="282129"/>
          </a:xfrm>
          <a:prstGeom prst="rect">
            <a:avLst/>
          </a:prstGeom>
        </p:spPr>
        <p:txBody>
          <a:bodyPr lIns="0" tIns="0" rIns="0" bIns="0" anchor="b" anchorCtr="0"/>
          <a:lstStyle>
            <a:lvl1pPr algn="l">
              <a:defRPr sz="2000" b="0" cap="none">
                <a:solidFill>
                  <a:schemeClr val="tx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a:xfrm>
            <a:off x="396875" y="3109372"/>
            <a:ext cx="5127626" cy="469900"/>
          </a:xfrm>
          <a:prstGeom prst="rect">
            <a:avLst/>
          </a:prstGeom>
        </p:spPr>
        <p:txBody>
          <a:bodyPr lIns="0" tIns="0" rIns="0" bIns="0"/>
          <a:lstStyle>
            <a:lvl1pPr>
              <a:defRPr sz="3200" b="1">
                <a:solidFill>
                  <a:schemeClr val="tx1"/>
                </a:solidFill>
              </a:defRPr>
            </a:lvl1pPr>
          </a:lstStyle>
          <a:p>
            <a:pPr lvl="0"/>
            <a:r>
              <a:rPr lang="en-US" dirty="0" smtClean="0"/>
              <a:t>Click to edit Section Title</a:t>
            </a:r>
          </a:p>
        </p:txBody>
      </p:sp>
      <p:sp>
        <p:nvSpPr>
          <p:cNvPr id="5" name="Rectangle 4"/>
          <p:cNvSpPr/>
          <p:nvPr userDrawn="1"/>
        </p:nvSpPr>
        <p:spPr>
          <a:xfrm>
            <a:off x="0"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059156" y="6392818"/>
            <a:ext cx="3084844" cy="46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704" y="6407512"/>
            <a:ext cx="5394960" cy="377986"/>
          </a:xfrm>
          <a:prstGeom prst="rect">
            <a:avLst/>
          </a:prstGeom>
        </p:spPr>
      </p:pic>
      <p:sp>
        <p:nvSpPr>
          <p:cNvPr id="14" name="Rectangle 25"/>
          <p:cNvSpPr>
            <a:spLocks noChangeArrowheads="1"/>
          </p:cNvSpPr>
          <p:nvPr userDrawn="1"/>
        </p:nvSpPr>
        <p:spPr bwMode="white">
          <a:xfrm>
            <a:off x="6788759" y="6419334"/>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5" name="TextBox 14"/>
          <p:cNvSpPr txBox="1"/>
          <p:nvPr userDrawn="1"/>
        </p:nvSpPr>
        <p:spPr>
          <a:xfrm>
            <a:off x="6788760" y="6599804"/>
            <a:ext cx="1936140" cy="92333"/>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[Insert Distribution Statement Here]</a:t>
            </a:r>
          </a:p>
        </p:txBody>
      </p:sp>
    </p:spTree>
    <p:extLst>
      <p:ext uri="{BB962C8B-B14F-4D97-AF65-F5344CB8AC3E}">
        <p14:creationId xmlns:p14="http://schemas.microsoft.com/office/powerpoint/2010/main" val="34833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143000"/>
            <a:ext cx="2705100"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3238500" y="1076898"/>
            <a:ext cx="54863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9"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024659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81000" y="1143000"/>
            <a:ext cx="5524499"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6057900" y="1076898"/>
            <a:ext cx="2666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8"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3126801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336792"/>
          </a:xfrm>
        </p:spPr>
        <p:txBody>
          <a:bodyPr/>
          <a:lstStyle/>
          <a:p>
            <a:r>
              <a:rPr lang="en-US" smtClean="0"/>
              <a:t>Click icon to add picture</a:t>
            </a:r>
            <a:endParaRPr lang="en-US"/>
          </a:p>
        </p:txBody>
      </p:sp>
      <p:sp>
        <p:nvSpPr>
          <p:cNvPr id="2" name="Title 1"/>
          <p:cNvSpPr>
            <a:spLocks noGrp="1"/>
          </p:cNvSpPr>
          <p:nvPr>
            <p:ph type="ctrTitle" hasCustomPrompt="1"/>
          </p:nvPr>
        </p:nvSpPr>
        <p:spPr>
          <a:xfrm>
            <a:off x="392113" y="266700"/>
            <a:ext cx="4789487" cy="3657600"/>
          </a:xfrm>
        </p:spPr>
        <p:txBody>
          <a:bodyPr anchor="b">
            <a:normAutofit/>
          </a:bodyPr>
          <a:lstStyle>
            <a:lvl1pPr algn="l">
              <a:defRPr sz="3200">
                <a:solidFill>
                  <a:sysClr val="windowText" lastClr="000000"/>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392113" y="4076700"/>
            <a:ext cx="4789487" cy="2019300"/>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Rectangle 9"/>
          <p:cNvSpPr/>
          <p:nvPr userDrawn="1"/>
        </p:nvSpPr>
        <p:spPr>
          <a:xfrm>
            <a:off x="0"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6059156" y="6392818"/>
            <a:ext cx="3084844" cy="46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704" y="6407512"/>
            <a:ext cx="5394960" cy="377986"/>
          </a:xfrm>
          <a:prstGeom prst="rect">
            <a:avLst/>
          </a:prstGeom>
        </p:spPr>
      </p:pic>
      <p:sp>
        <p:nvSpPr>
          <p:cNvPr id="16" name="Rectangle 25"/>
          <p:cNvSpPr>
            <a:spLocks noChangeArrowheads="1"/>
          </p:cNvSpPr>
          <p:nvPr userDrawn="1"/>
        </p:nvSpPr>
        <p:spPr bwMode="white">
          <a:xfrm>
            <a:off x="6788759" y="6419334"/>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7" name="TextBox 16"/>
          <p:cNvSpPr txBox="1"/>
          <p:nvPr userDrawn="1"/>
        </p:nvSpPr>
        <p:spPr>
          <a:xfrm>
            <a:off x="6788760" y="6599804"/>
            <a:ext cx="1936140" cy="92333"/>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[Insert Distribution Statement Here]</a:t>
            </a:r>
          </a:p>
        </p:txBody>
      </p:sp>
    </p:spTree>
    <p:extLst>
      <p:ext uri="{BB962C8B-B14F-4D97-AF65-F5344CB8AC3E}">
        <p14:creationId xmlns:p14="http://schemas.microsoft.com/office/powerpoint/2010/main" val="51205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5170"/>
          <a:stretch/>
        </p:blipFill>
        <p:spPr>
          <a:xfrm>
            <a:off x="11017" y="1098164"/>
            <a:ext cx="3227483" cy="524227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3238500" y="1076898"/>
            <a:ext cx="5486399" cy="5019102"/>
          </a:xfrm>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0"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3553240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01933" y="1081757"/>
            <a:ext cx="8320035"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7"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863515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1934" y="1076898"/>
            <a:ext cx="409386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59216" y="1076898"/>
            <a:ext cx="406568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8"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136702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1934" y="1076898"/>
            <a:ext cx="2684166"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3238500" y="1076898"/>
            <a:ext cx="2666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sz="half" idx="14"/>
          </p:nvPr>
        </p:nvSpPr>
        <p:spPr>
          <a:xfrm>
            <a:off x="6057900" y="1076898"/>
            <a:ext cx="26670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1"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1487128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1934" y="1076898"/>
            <a:ext cx="1960266"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3"/>
          </p:nvPr>
        </p:nvSpPr>
        <p:spPr>
          <a:xfrm>
            <a:off x="2514600" y="1076898"/>
            <a:ext cx="19812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sz="half" idx="14"/>
          </p:nvPr>
        </p:nvSpPr>
        <p:spPr>
          <a:xfrm>
            <a:off x="4648200" y="1076898"/>
            <a:ext cx="19812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sz="half" idx="15"/>
          </p:nvPr>
        </p:nvSpPr>
        <p:spPr>
          <a:xfrm>
            <a:off x="6781800" y="1084704"/>
            <a:ext cx="1943100" cy="50112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0"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975094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2" y="-17418"/>
            <a:ext cx="9143997" cy="635508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396875" y="2791271"/>
            <a:ext cx="5127625"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396875" y="3109372"/>
            <a:ext cx="5127626" cy="469900"/>
          </a:xfrm>
          <a:prstGeom prst="rect">
            <a:avLst/>
          </a:prstGeom>
        </p:spPr>
        <p:txBody>
          <a:bodyPr lIns="0" tIns="0" rIns="0" bIns="0"/>
          <a:lstStyle>
            <a:lvl1pPr>
              <a:defRPr sz="3200" b="1">
                <a:solidFill>
                  <a:schemeClr val="bg1"/>
                </a:solidFill>
              </a:defRPr>
            </a:lvl1pPr>
          </a:lstStyle>
          <a:p>
            <a:pPr lvl="0"/>
            <a:r>
              <a:rPr lang="en-US" dirty="0" smtClean="0"/>
              <a:t>Click to edit Section Title</a:t>
            </a:r>
          </a:p>
        </p:txBody>
      </p:sp>
      <p:sp>
        <p:nvSpPr>
          <p:cNvPr id="5" name="Rectangle 4"/>
          <p:cNvSpPr/>
          <p:nvPr userDrawn="1"/>
        </p:nvSpPr>
        <p:spPr>
          <a:xfrm>
            <a:off x="0"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059156" y="6392818"/>
            <a:ext cx="3084844" cy="46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704" y="6407512"/>
            <a:ext cx="5394960" cy="377986"/>
          </a:xfrm>
          <a:prstGeom prst="rect">
            <a:avLst/>
          </a:prstGeom>
        </p:spPr>
      </p:pic>
      <p:sp>
        <p:nvSpPr>
          <p:cNvPr id="14" name="Rectangle 25"/>
          <p:cNvSpPr>
            <a:spLocks noChangeArrowheads="1"/>
          </p:cNvSpPr>
          <p:nvPr userDrawn="1"/>
        </p:nvSpPr>
        <p:spPr bwMode="white">
          <a:xfrm>
            <a:off x="6788759" y="6419334"/>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5" name="TextBox 14"/>
          <p:cNvSpPr txBox="1"/>
          <p:nvPr userDrawn="1"/>
        </p:nvSpPr>
        <p:spPr>
          <a:xfrm>
            <a:off x="6788760" y="6599804"/>
            <a:ext cx="1936140" cy="92333"/>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[Insert Distribution Statement Here]</a:t>
            </a:r>
          </a:p>
        </p:txBody>
      </p:sp>
    </p:spTree>
    <p:extLst>
      <p:ext uri="{BB962C8B-B14F-4D97-AF65-F5344CB8AC3E}">
        <p14:creationId xmlns:p14="http://schemas.microsoft.com/office/powerpoint/2010/main" val="345489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pic>
        <p:nvPicPr>
          <p:cNvPr id="11" name="Picture 10"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51502" y="0"/>
            <a:ext cx="3467009" cy="6336792"/>
          </a:xfrm>
          <a:prstGeom prst="rect">
            <a:avLst/>
          </a:prstGeom>
        </p:spPr>
      </p:pic>
      <p:sp>
        <p:nvSpPr>
          <p:cNvPr id="10" name="Rectangle 9"/>
          <p:cNvSpPr/>
          <p:nvPr userDrawn="1"/>
        </p:nvSpPr>
        <p:spPr bwMode="auto">
          <a:xfrm>
            <a:off x="2" y="-17418"/>
            <a:ext cx="6057898" cy="635508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396875" y="2791271"/>
            <a:ext cx="5165725"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396874" y="3109372"/>
            <a:ext cx="5148793" cy="469900"/>
          </a:xfrm>
          <a:prstGeom prst="rect">
            <a:avLst/>
          </a:prstGeom>
        </p:spPr>
        <p:txBody>
          <a:bodyPr lIns="0" tIns="0" rIns="0" bIns="0"/>
          <a:lstStyle>
            <a:lvl1pPr>
              <a:defRPr sz="3200" b="1">
                <a:solidFill>
                  <a:schemeClr val="bg1"/>
                </a:solidFill>
              </a:defRPr>
            </a:lvl1pPr>
          </a:lstStyle>
          <a:p>
            <a:pPr lvl="0"/>
            <a:r>
              <a:rPr lang="en-US" dirty="0" smtClean="0"/>
              <a:t>Click to edit Section Title</a:t>
            </a:r>
          </a:p>
        </p:txBody>
      </p:sp>
      <p:sp>
        <p:nvSpPr>
          <p:cNvPr id="6" name="Rectangle 5"/>
          <p:cNvSpPr/>
          <p:nvPr userDrawn="1"/>
        </p:nvSpPr>
        <p:spPr>
          <a:xfrm>
            <a:off x="0"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59156" y="6392818"/>
            <a:ext cx="3084844" cy="46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704" y="6407512"/>
            <a:ext cx="5394960" cy="377986"/>
          </a:xfrm>
          <a:prstGeom prst="rect">
            <a:avLst/>
          </a:prstGeom>
        </p:spPr>
      </p:pic>
      <p:sp>
        <p:nvSpPr>
          <p:cNvPr id="16" name="Rectangle 25"/>
          <p:cNvSpPr>
            <a:spLocks noChangeArrowheads="1"/>
          </p:cNvSpPr>
          <p:nvPr userDrawn="1"/>
        </p:nvSpPr>
        <p:spPr bwMode="white">
          <a:xfrm>
            <a:off x="6788759" y="6419334"/>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7" name="TextBox 16"/>
          <p:cNvSpPr txBox="1"/>
          <p:nvPr userDrawn="1"/>
        </p:nvSpPr>
        <p:spPr>
          <a:xfrm>
            <a:off x="6788760" y="6599804"/>
            <a:ext cx="1936140" cy="92333"/>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[Insert Distribution Statement Here]</a:t>
            </a:r>
          </a:p>
        </p:txBody>
      </p:sp>
    </p:spTree>
    <p:extLst>
      <p:ext uri="{BB962C8B-B14F-4D97-AF65-F5344CB8AC3E}">
        <p14:creationId xmlns:p14="http://schemas.microsoft.com/office/powerpoint/2010/main" val="167386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340093"/>
            <a:ext cx="9144000" cy="5179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01934" y="228988"/>
            <a:ext cx="7599066" cy="669854"/>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01933" y="1081757"/>
            <a:ext cx="8320035" cy="498119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5"/>
          <p:cNvSpPr txBox="1">
            <a:spLocks/>
          </p:cNvSpPr>
          <p:nvPr userDrawn="1"/>
        </p:nvSpPr>
        <p:spPr>
          <a:xfrm>
            <a:off x="8207618" y="6403976"/>
            <a:ext cx="51435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400" smtClean="0">
                <a:solidFill>
                  <a:schemeClr val="tx1"/>
                </a:solidFill>
              </a:rPr>
              <a:pPr/>
              <a:t>‹#›</a:t>
            </a:fld>
            <a:endParaRPr lang="en-US" sz="1400" dirty="0">
              <a:solidFill>
                <a:schemeClr val="tx1"/>
              </a:solidFill>
            </a:endParaRP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2900" y="6404568"/>
            <a:ext cx="5394960" cy="377985"/>
          </a:xfrm>
          <a:prstGeom prst="rect">
            <a:avLst/>
          </a:prstGeom>
        </p:spPr>
      </p:pic>
      <p:sp>
        <p:nvSpPr>
          <p:cNvPr id="11" name="Rectangle 73"/>
          <p:cNvSpPr>
            <a:spLocks noChangeArrowheads="1"/>
          </p:cNvSpPr>
          <p:nvPr userDrawn="1"/>
        </p:nvSpPr>
        <p:spPr bwMode="white">
          <a:xfrm>
            <a:off x="6057900" y="6373679"/>
            <a:ext cx="2095500" cy="338554"/>
          </a:xfrm>
          <a:prstGeom prst="rect">
            <a:avLst/>
          </a:prstGeom>
          <a:noFill/>
          <a:ln w="9525">
            <a:noFill/>
            <a:miter lim="800000"/>
            <a:headEnd/>
            <a:tailEnd/>
          </a:ln>
          <a:effectLst/>
        </p:spPr>
        <p:txBody>
          <a:bodyPr wrap="square" lIns="0" tIns="0" rIns="45714" bIns="0" anchor="t" anchorCtr="0">
            <a:spAutoFit/>
          </a:bodyPr>
          <a:lstStyle/>
          <a:p>
            <a:pPr marL="0" indent="0" algn="l" eaLnBrk="0" hangingPunct="0">
              <a:spcBef>
                <a:spcPct val="0"/>
              </a:spcBef>
            </a:pPr>
            <a:r>
              <a:rPr lang="en-US" sz="800" b="1" dirty="0" smtClean="0"/>
              <a:t>Metrics</a:t>
            </a:r>
            <a:r>
              <a:rPr lang="en-US" sz="800" b="1" baseline="0" dirty="0" smtClean="0"/>
              <a:t> to Characterize Temporal Patterns</a:t>
            </a:r>
            <a:r>
              <a:rPr lang="en-US" sz="800" b="1" dirty="0" smtClean="0"/>
              <a:t/>
            </a:r>
            <a:br>
              <a:rPr lang="en-US" sz="800" b="1" dirty="0" smtClean="0"/>
            </a:br>
            <a:r>
              <a:rPr lang="en-US" sz="800" b="1" dirty="0" err="1" smtClean="0"/>
              <a:t>DATAWorks</a:t>
            </a:r>
            <a:r>
              <a:rPr lang="en-US" sz="800" b="1" dirty="0" smtClean="0"/>
              <a:t> 2018 / March 21, 2018</a:t>
            </a:r>
          </a:p>
          <a:p>
            <a:pPr marL="0" indent="0" algn="l" eaLnBrk="0" hangingPunct="0">
              <a:spcBef>
                <a:spcPct val="0"/>
              </a:spcBef>
            </a:pPr>
            <a:endParaRPr lang="en-US" sz="600" b="1" dirty="0" smtClean="0">
              <a:solidFill>
                <a:schemeClr val="tx1"/>
              </a:solidFill>
              <a:latin typeface="Arial" panose="020B0604020202020204" pitchFamily="34" charset="0"/>
              <a:cs typeface="Arial" panose="020B0604020202020204" pitchFamily="34" charset="0"/>
            </a:endParaRPr>
          </a:p>
        </p:txBody>
      </p:sp>
      <p:sp>
        <p:nvSpPr>
          <p:cNvPr id="12" name="TextBox 11"/>
          <p:cNvSpPr txBox="1"/>
          <p:nvPr userDrawn="1"/>
        </p:nvSpPr>
        <p:spPr>
          <a:xfrm>
            <a:off x="6057899" y="6653885"/>
            <a:ext cx="2095501" cy="184666"/>
          </a:xfrm>
          <a:prstGeom prst="rect">
            <a:avLst/>
          </a:prstGeom>
          <a:noFill/>
        </p:spPr>
        <p:txBody>
          <a:bodyPr wrap="square" lIns="0" tIns="0" rIns="0" bIns="0" rtlCol="0">
            <a:spAutoFit/>
          </a:bodyPr>
          <a:lstStyle/>
          <a:p>
            <a:pPr>
              <a:spcBef>
                <a:spcPts val="1200"/>
              </a:spcBef>
            </a:pPr>
            <a:r>
              <a:rPr lang="en-US" sz="600" dirty="0" smtClean="0">
                <a:latin typeface="Arial" panose="020B0604020202020204" pitchFamily="34" charset="0"/>
                <a:cs typeface="Arial" panose="020B0604020202020204" pitchFamily="34" charset="0"/>
              </a:rPr>
              <a:t>[Distribution Statement A] This material has been approved for public release and unlimited distribution.</a:t>
            </a:r>
          </a:p>
        </p:txBody>
      </p:sp>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6" r:id="rId3"/>
    <p:sldLayoutId id="2147483662" r:id="rId4"/>
    <p:sldLayoutId id="2147483664" r:id="rId5"/>
    <p:sldLayoutId id="2147483672" r:id="rId6"/>
    <p:sldLayoutId id="2147483673" r:id="rId7"/>
    <p:sldLayoutId id="2147483677" r:id="rId8"/>
    <p:sldLayoutId id="2147483678" r:id="rId9"/>
    <p:sldLayoutId id="2147483679" r:id="rId10"/>
    <p:sldLayoutId id="2147483674" r:id="rId11"/>
    <p:sldLayoutId id="214748367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8"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600" userDrawn="1">
          <p15:clr>
            <a:srgbClr val="A4A3A4"/>
          </p15:clr>
        </p15:guide>
        <p15:guide id="27" orient="horz" pos="720" userDrawn="1">
          <p15:clr>
            <a:srgbClr val="A4A3A4"/>
          </p15:clr>
        </p15:guide>
        <p15:guide id="28" orient="horz" pos="1104" userDrawn="1">
          <p15:clr>
            <a:srgbClr val="A4A3A4"/>
          </p15:clr>
        </p15:guide>
        <p15:guide id="29" orient="horz" pos="1200" userDrawn="1">
          <p15:clr>
            <a:srgbClr val="A4A3A4"/>
          </p15:clr>
        </p15:guide>
        <p15:guide id="30" orient="horz" pos="1560" userDrawn="1">
          <p15:clr>
            <a:srgbClr val="A4A3A4"/>
          </p15:clr>
        </p15:guide>
        <p15:guide id="31" orient="horz" pos="1656" userDrawn="1">
          <p15:clr>
            <a:srgbClr val="A4A3A4"/>
          </p15:clr>
        </p15:guide>
        <p15:guide id="32" orient="horz" pos="2016" userDrawn="1">
          <p15:clr>
            <a:srgbClr val="A4A3A4"/>
          </p15:clr>
        </p15:guide>
        <p15:guide id="33" orient="horz" pos="2112" userDrawn="1">
          <p15:clr>
            <a:srgbClr val="A4A3A4"/>
          </p15:clr>
        </p15:guide>
        <p15:guide id="34" orient="horz" pos="2472" userDrawn="1">
          <p15:clr>
            <a:srgbClr val="A4A3A4"/>
          </p15:clr>
        </p15:guide>
        <p15:guide id="35" orient="horz" pos="2568" userDrawn="1">
          <p15:clr>
            <a:srgbClr val="A4A3A4"/>
          </p15:clr>
        </p15:guide>
        <p15:guide id="36" orient="horz" pos="2928" userDrawn="1">
          <p15:clr>
            <a:srgbClr val="A4A3A4"/>
          </p15:clr>
        </p15:guide>
        <p15:guide id="37" orient="horz" pos="3024" userDrawn="1">
          <p15:clr>
            <a:srgbClr val="A4A3A4"/>
          </p15:clr>
        </p15:guide>
        <p15:guide id="38" orient="horz" pos="3384" userDrawn="1">
          <p15:clr>
            <a:srgbClr val="A4A3A4"/>
          </p15:clr>
        </p15:guide>
        <p15:guide id="39" orient="horz" pos="3480" userDrawn="1">
          <p15:clr>
            <a:srgbClr val="A4A3A4"/>
          </p15:clr>
        </p15:guide>
        <p15:guide id="40" orient="horz" pos="3840" userDrawn="1">
          <p15:clr>
            <a:srgbClr val="A4A3A4"/>
          </p15:clr>
        </p15:guide>
        <p15:guide id="41" pos="2880" userDrawn="1">
          <p15:clr>
            <a:srgbClr val="F26B43"/>
          </p15:clr>
        </p15:guide>
        <p15:guide id="4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smoitra@sei.cmu.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
            </a:r>
            <a:r>
              <a:rPr lang="en-US" dirty="0" smtClean="0"/>
              <a:t>etrics to Characterize Temporal Patterns in Lifespans of Artifacts</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Soumyo Moitra</a:t>
            </a:r>
            <a:endParaRPr lang="en-US" dirty="0"/>
          </a:p>
        </p:txBody>
      </p:sp>
    </p:spTree>
    <p:extLst>
      <p:ext uri="{BB962C8B-B14F-4D97-AF65-F5344CB8AC3E}">
        <p14:creationId xmlns:p14="http://schemas.microsoft.com/office/powerpoint/2010/main" val="400889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of the Results</a:t>
            </a:r>
            <a:br>
              <a:rPr lang="en-US" dirty="0"/>
            </a:br>
            <a:endParaRPr lang="en-US" dirty="0"/>
          </a:p>
        </p:txBody>
      </p:sp>
      <p:sp>
        <p:nvSpPr>
          <p:cNvPr id="8" name="Content Placeholder 7"/>
          <p:cNvSpPr>
            <a:spLocks noGrp="1"/>
          </p:cNvSpPr>
          <p:nvPr>
            <p:ph sz="half" idx="13"/>
          </p:nvPr>
        </p:nvSpPr>
        <p:spPr>
          <a:xfrm>
            <a:off x="401934" y="898842"/>
            <a:ext cx="7599066" cy="4866702"/>
          </a:xfrm>
        </p:spPr>
        <p:txBody>
          <a:bodyPr/>
          <a:lstStyle/>
          <a:p>
            <a:r>
              <a:rPr lang="en-US" dirty="0" smtClean="0"/>
              <a:t> </a:t>
            </a:r>
            <a:r>
              <a:rPr lang="en-US" b="1" dirty="0" smtClean="0"/>
              <a:t>Summary:</a:t>
            </a:r>
          </a:p>
          <a:p>
            <a:r>
              <a:rPr lang="en-US" dirty="0" smtClean="0"/>
              <a:t>Independent in theory but correlated in real data</a:t>
            </a:r>
          </a:p>
          <a:p>
            <a:r>
              <a:rPr lang="en-US" dirty="0" smtClean="0"/>
              <a:t>Different datasets will exhibit different correlations</a:t>
            </a:r>
            <a:endParaRPr lang="en-US" dirty="0"/>
          </a:p>
          <a:p>
            <a:r>
              <a:rPr lang="en-US" dirty="0" smtClean="0"/>
              <a:t>Truncated data (W) – Skewness in the distributions</a:t>
            </a:r>
          </a:p>
          <a:p>
            <a:r>
              <a:rPr lang="en-US" b="1" dirty="0" smtClean="0"/>
              <a:t>Potential Applications and Benefits:</a:t>
            </a:r>
          </a:p>
          <a:p>
            <a:r>
              <a:rPr lang="en-US" dirty="0" smtClean="0"/>
              <a:t>Overall goal:</a:t>
            </a:r>
          </a:p>
          <a:p>
            <a:r>
              <a:rPr lang="en-US" dirty="0"/>
              <a:t>	</a:t>
            </a:r>
            <a:r>
              <a:rPr lang="en-US" dirty="0" smtClean="0"/>
              <a:t>- Extract features of lifespans</a:t>
            </a:r>
          </a:p>
          <a:p>
            <a:r>
              <a:rPr lang="en-US" dirty="0"/>
              <a:t>	</a:t>
            </a:r>
            <a:r>
              <a:rPr lang="en-US" dirty="0" smtClean="0"/>
              <a:t>- Understand patterns</a:t>
            </a:r>
          </a:p>
          <a:p>
            <a:r>
              <a:rPr lang="en-US" dirty="0"/>
              <a:t>	</a:t>
            </a:r>
            <a:r>
              <a:rPr lang="en-US" dirty="0" smtClean="0"/>
              <a:t>- Cluster artifacts into similar groups</a:t>
            </a:r>
          </a:p>
          <a:p>
            <a:r>
              <a:rPr lang="en-US" dirty="0"/>
              <a:t>	</a:t>
            </a:r>
            <a:r>
              <a:rPr lang="en-US" dirty="0" smtClean="0"/>
              <a:t>- Correlate patterns with particular </a:t>
            </a:r>
            <a:r>
              <a:rPr lang="en-US" dirty="0"/>
              <a:t>malware</a:t>
            </a:r>
          </a:p>
        </p:txBody>
      </p:sp>
    </p:spTree>
    <p:extLst>
      <p:ext uri="{BB962C8B-B14F-4D97-AF65-F5344CB8AC3E}">
        <p14:creationId xmlns:p14="http://schemas.microsoft.com/office/powerpoint/2010/main" val="266473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Implications &amp; Conclusions</a:t>
            </a:r>
            <a:br>
              <a:rPr lang="en-US" dirty="0"/>
            </a:br>
            <a:endParaRPr lang="en-US" dirty="0"/>
          </a:p>
        </p:txBody>
      </p:sp>
      <p:sp>
        <p:nvSpPr>
          <p:cNvPr id="3" name="Content Placeholder 2"/>
          <p:cNvSpPr>
            <a:spLocks noGrp="1"/>
          </p:cNvSpPr>
          <p:nvPr>
            <p:ph idx="1"/>
          </p:nvPr>
        </p:nvSpPr>
        <p:spPr/>
        <p:txBody>
          <a:bodyPr/>
          <a:lstStyle/>
          <a:p>
            <a:r>
              <a:rPr lang="en-US" dirty="0" smtClean="0"/>
              <a:t>These </a:t>
            </a:r>
            <a:r>
              <a:rPr lang="en-US" dirty="0"/>
              <a:t>metrics help examine deeper temporal </a:t>
            </a:r>
            <a:r>
              <a:rPr lang="en-US" dirty="0" smtClean="0"/>
              <a:t>patterns:</a:t>
            </a:r>
          </a:p>
          <a:p>
            <a:r>
              <a:rPr lang="en-US" dirty="0"/>
              <a:t/>
            </a:r>
            <a:br>
              <a:rPr lang="en-US" dirty="0"/>
            </a:br>
            <a:r>
              <a:rPr lang="en-US" dirty="0" smtClean="0"/>
              <a:t>Key </a:t>
            </a:r>
            <a:r>
              <a:rPr lang="en-US" dirty="0"/>
              <a:t>to detecting subtle </a:t>
            </a:r>
            <a:r>
              <a:rPr lang="en-US" dirty="0" smtClean="0"/>
              <a:t>changes and </a:t>
            </a:r>
            <a:r>
              <a:rPr lang="en-US" dirty="0"/>
              <a:t>surreptitious </a:t>
            </a:r>
            <a:r>
              <a:rPr lang="en-US" dirty="0" smtClean="0"/>
              <a:t>anomalies</a:t>
            </a:r>
          </a:p>
          <a:p>
            <a:endParaRPr lang="en-US" dirty="0"/>
          </a:p>
          <a:p>
            <a:r>
              <a:rPr lang="en-US" dirty="0"/>
              <a:t>Proposed </a:t>
            </a:r>
            <a:r>
              <a:rPr lang="en-US" dirty="0" smtClean="0"/>
              <a:t>3 </a:t>
            </a:r>
            <a:r>
              <a:rPr lang="en-US" dirty="0"/>
              <a:t>metrics that can be computed </a:t>
            </a:r>
            <a:endParaRPr lang="en-US" dirty="0" smtClean="0"/>
          </a:p>
          <a:p>
            <a:r>
              <a:rPr lang="en-US" dirty="0"/>
              <a:t>	</a:t>
            </a:r>
            <a:r>
              <a:rPr lang="en-US" dirty="0" smtClean="0"/>
              <a:t>and </a:t>
            </a:r>
            <a:r>
              <a:rPr lang="en-US" dirty="0"/>
              <a:t>tracked with relative </a:t>
            </a:r>
            <a:r>
              <a:rPr lang="en-US" dirty="0" smtClean="0"/>
              <a:t>ease</a:t>
            </a:r>
          </a:p>
          <a:p>
            <a:endParaRPr lang="en-US" dirty="0"/>
          </a:p>
          <a:p>
            <a:r>
              <a:rPr lang="en-US" dirty="0" smtClean="0"/>
              <a:t>Based on stochastic point process models; </a:t>
            </a:r>
          </a:p>
          <a:p>
            <a:r>
              <a:rPr lang="en-US" dirty="0"/>
              <a:t>	</a:t>
            </a:r>
            <a:r>
              <a:rPr lang="en-US" dirty="0" smtClean="0"/>
              <a:t>all </a:t>
            </a:r>
            <a:r>
              <a:rPr lang="en-US" dirty="0"/>
              <a:t>have intuitive interpretation</a:t>
            </a:r>
          </a:p>
          <a:p>
            <a:r>
              <a:rPr lang="en-US" dirty="0"/>
              <a:t>Properties match requirements to identify patterns</a:t>
            </a:r>
          </a:p>
          <a:p>
            <a:endParaRPr lang="en-US" dirty="0"/>
          </a:p>
        </p:txBody>
      </p:sp>
    </p:spTree>
    <p:extLst>
      <p:ext uri="{BB962C8B-B14F-4D97-AF65-F5344CB8AC3E}">
        <p14:creationId xmlns:p14="http://schemas.microsoft.com/office/powerpoint/2010/main" val="3036193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Work</a:t>
            </a:r>
            <a:br>
              <a:rPr lang="en-US" dirty="0"/>
            </a:br>
            <a:endParaRPr lang="en-US" dirty="0"/>
          </a:p>
        </p:txBody>
      </p:sp>
      <p:sp>
        <p:nvSpPr>
          <p:cNvPr id="3" name="Content Placeholder 2"/>
          <p:cNvSpPr>
            <a:spLocks noGrp="1"/>
          </p:cNvSpPr>
          <p:nvPr>
            <p:ph idx="1"/>
          </p:nvPr>
        </p:nvSpPr>
        <p:spPr/>
        <p:txBody>
          <a:bodyPr/>
          <a:lstStyle/>
          <a:p>
            <a:r>
              <a:rPr lang="en-US" dirty="0" smtClean="0"/>
              <a:t>More data on lifespans: </a:t>
            </a:r>
            <a:r>
              <a:rPr lang="en-US" dirty="0"/>
              <a:t>Baselining and </a:t>
            </a:r>
            <a:r>
              <a:rPr lang="en-US" dirty="0" smtClean="0"/>
              <a:t>thresholds</a:t>
            </a:r>
          </a:p>
          <a:p>
            <a:endParaRPr lang="en-US" dirty="0"/>
          </a:p>
          <a:p>
            <a:r>
              <a:rPr lang="en-US" dirty="0" smtClean="0"/>
              <a:t>Further validation </a:t>
            </a:r>
            <a:r>
              <a:rPr lang="en-US" dirty="0"/>
              <a:t>of the </a:t>
            </a:r>
            <a:r>
              <a:rPr lang="en-US" dirty="0" smtClean="0"/>
              <a:t>metrics</a:t>
            </a:r>
          </a:p>
          <a:p>
            <a:endParaRPr lang="en-US" dirty="0" smtClean="0"/>
          </a:p>
          <a:p>
            <a:r>
              <a:rPr lang="en-US" dirty="0" smtClean="0"/>
              <a:t>Performance </a:t>
            </a:r>
            <a:r>
              <a:rPr lang="en-US" dirty="0"/>
              <a:t>in detecting changes and </a:t>
            </a:r>
            <a:r>
              <a:rPr lang="en-US" dirty="0" smtClean="0"/>
              <a:t>anomalies in real data</a:t>
            </a:r>
          </a:p>
          <a:p>
            <a:endParaRPr lang="en-US" dirty="0"/>
          </a:p>
          <a:p>
            <a:r>
              <a:rPr lang="en-US" dirty="0"/>
              <a:t>Additional </a:t>
            </a:r>
            <a:r>
              <a:rPr lang="en-US" dirty="0" smtClean="0"/>
              <a:t>metrics to detect and track patterns</a:t>
            </a:r>
          </a:p>
          <a:p>
            <a:endParaRPr lang="en-US" dirty="0"/>
          </a:p>
          <a:p>
            <a:r>
              <a:rPr lang="en-US" dirty="0"/>
              <a:t>Implementation in information assurance analytics</a:t>
            </a:r>
          </a:p>
          <a:p>
            <a:endParaRPr lang="en-US" dirty="0"/>
          </a:p>
        </p:txBody>
      </p:sp>
    </p:spTree>
    <p:extLst>
      <p:ext uri="{BB962C8B-B14F-4D97-AF65-F5344CB8AC3E}">
        <p14:creationId xmlns:p14="http://schemas.microsoft.com/office/powerpoint/2010/main" val="202900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648" name="Group 24"/>
          <p:cNvGraphicFramePr>
            <a:graphicFrameLocks noGrp="1"/>
          </p:cNvGraphicFramePr>
          <p:nvPr>
            <p:ph idx="1"/>
            <p:extLst>
              <p:ext uri="{D42A27DB-BD31-4B8C-83A1-F6EECF244321}">
                <p14:modId xmlns:p14="http://schemas.microsoft.com/office/powerpoint/2010/main" val="445480612"/>
              </p:ext>
            </p:extLst>
          </p:nvPr>
        </p:nvGraphicFramePr>
        <p:xfrm>
          <a:off x="405441" y="1081088"/>
          <a:ext cx="8316544" cy="4552949"/>
        </p:xfrm>
        <a:graphic>
          <a:graphicData uri="http://schemas.openxmlformats.org/drawingml/2006/table">
            <a:tbl>
              <a:tblPr/>
              <a:tblGrid>
                <a:gridCol w="5037826"/>
                <a:gridCol w="3278718"/>
              </a:tblGrid>
              <a:tr h="3826895">
                <a:tc>
                  <a:txBody>
                    <a:bodyPr/>
                    <a:lstStyle/>
                    <a:p>
                      <a:pPr lvl="2" algn="ctr"/>
                      <a:r>
                        <a:rPr lang="en-US" sz="3200" kern="1200" dirty="0" smtClean="0">
                          <a:solidFill>
                            <a:schemeClr val="tx1"/>
                          </a:solidFill>
                          <a:effectLst/>
                          <a:latin typeface="French Script MT" panose="03020402040607040605" pitchFamily="66" charset="0"/>
                          <a:ea typeface="+mn-ea"/>
                          <a:cs typeface="+mn-cs"/>
                        </a:rPr>
                        <a:t>Thank you!</a:t>
                      </a:r>
                    </a:p>
                    <a:p>
                      <a:pPr lvl="2" algn="ctr"/>
                      <a:r>
                        <a:rPr lang="en-US" sz="3200" kern="1200" dirty="0" smtClean="0">
                          <a:solidFill>
                            <a:schemeClr val="tx1"/>
                          </a:solidFill>
                          <a:effectLst/>
                          <a:latin typeface="French Script MT" panose="03020402040607040605" pitchFamily="66" charset="0"/>
                          <a:ea typeface="+mn-ea"/>
                          <a:cs typeface="+mn-cs"/>
                        </a:rPr>
                        <a:t>Questions?</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Soumyo Moitra</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Senior Member of Technical Staff</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CERT/SEI/CMU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hlinkClick r:id="rId3"/>
                        </a:rPr>
                        <a:t>smoitra@sei.cmu.edu</a:t>
                      </a: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726054">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76992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702" y="819510"/>
            <a:ext cx="8320035" cy="5060830"/>
          </a:xfrm>
        </p:spPr>
        <p:txBody>
          <a:bodyPr>
            <a:normAutofit fontScale="70000" lnSpcReduction="20000"/>
          </a:bodyPr>
          <a:lstStyle/>
          <a:p>
            <a:r>
              <a:rPr lang="en-US" dirty="0"/>
              <a:t>Copyright 2018 Carnegie Mellon University. All Rights Reserved.</a:t>
            </a:r>
          </a:p>
          <a:p>
            <a:r>
              <a:rPr lang="en-US" dirty="0"/>
              <a:t>This material is based upon work funded and supported by the Department of Defense under Contract No. FA8702-15-D-0002 with Carnegie Mellon University for the operation of the Software Engineering Institute, a federally funded research and development center.</a:t>
            </a:r>
          </a:p>
          <a:p>
            <a:r>
              <a:rPr lang="en-US"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r>
              <a:rPr lang="en-US" dirty="0"/>
              <a:t>[DISTRIBUTION STATEMENT A] This material has been approved for public release and unlimited distribution.  Please see Copyright notice for non-US Government use and distribution.</a:t>
            </a:r>
          </a:p>
          <a:p>
            <a:r>
              <a:rPr lang="en-US"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r>
              <a:rPr lang="en-US" dirty="0" smtClean="0"/>
              <a:t>DM18-0168 </a:t>
            </a:r>
            <a:endParaRPr lang="en-US" dirty="0"/>
          </a:p>
        </p:txBody>
      </p:sp>
    </p:spTree>
    <p:extLst>
      <p:ext uri="{BB962C8B-B14F-4D97-AF65-F5344CB8AC3E}">
        <p14:creationId xmlns:p14="http://schemas.microsoft.com/office/powerpoint/2010/main" val="220947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This paper presents analysis of artifact lifespans</a:t>
            </a:r>
          </a:p>
          <a:p>
            <a:r>
              <a:rPr lang="en-US" dirty="0" smtClean="0"/>
              <a:t>Based on observations over time </a:t>
            </a:r>
          </a:p>
          <a:p>
            <a:r>
              <a:rPr lang="en-US" dirty="0"/>
              <a:t>	</a:t>
            </a:r>
            <a:r>
              <a:rPr lang="en-US" dirty="0" smtClean="0"/>
              <a:t>- Presence or absence of vulnerabilities seen</a:t>
            </a:r>
          </a:p>
          <a:p>
            <a:r>
              <a:rPr lang="en-US" dirty="0"/>
              <a:t>	</a:t>
            </a:r>
            <a:r>
              <a:rPr lang="en-US" dirty="0" smtClean="0"/>
              <a:t>	- Network links up or down</a:t>
            </a:r>
          </a:p>
          <a:p>
            <a:r>
              <a:rPr lang="en-US" dirty="0"/>
              <a:t>	</a:t>
            </a:r>
            <a:r>
              <a:rPr lang="en-US" dirty="0" smtClean="0"/>
              <a:t>	- Servers active or idle</a:t>
            </a:r>
          </a:p>
          <a:p>
            <a:r>
              <a:rPr lang="en-US" dirty="0"/>
              <a:t>	</a:t>
            </a:r>
            <a:r>
              <a:rPr lang="en-US" dirty="0" smtClean="0"/>
              <a:t>- Seen or Unseen at t (1/0)</a:t>
            </a:r>
          </a:p>
          <a:p>
            <a:r>
              <a:rPr lang="en-US" dirty="0" smtClean="0"/>
              <a:t>Lifecycle </a:t>
            </a:r>
            <a:r>
              <a:rPr lang="en-US" dirty="0" smtClean="0">
                <a:sym typeface="Wingdings" panose="05000000000000000000" pitchFamily="2" charset="2"/>
              </a:rPr>
              <a:t> Lifespan  Analysis</a:t>
            </a:r>
          </a:p>
          <a:p>
            <a:r>
              <a:rPr lang="en-US" dirty="0">
                <a:sym typeface="Wingdings" panose="05000000000000000000" pitchFamily="2" charset="2"/>
              </a:rPr>
              <a:t>	</a:t>
            </a:r>
            <a:r>
              <a:rPr lang="en-US" dirty="0" smtClean="0">
                <a:sym typeface="Wingdings" panose="05000000000000000000" pitchFamily="2" charset="2"/>
              </a:rPr>
              <a:t> Stochastic Point Processes (Marked)</a:t>
            </a:r>
          </a:p>
          <a:p>
            <a:r>
              <a:rPr lang="en-US" dirty="0" smtClean="0">
                <a:sym typeface="Wingdings" panose="05000000000000000000" pitchFamily="2" charset="2"/>
              </a:rPr>
              <a:t>Illustrative examples presented  </a:t>
            </a:r>
            <a:r>
              <a:rPr lang="en-US" i="1" dirty="0" smtClean="0">
                <a:sym typeface="Wingdings" panose="05000000000000000000" pitchFamily="2" charset="2"/>
              </a:rPr>
              <a:t>Simulated data</a:t>
            </a:r>
            <a:endParaRPr lang="en-US" i="1" dirty="0"/>
          </a:p>
        </p:txBody>
      </p:sp>
    </p:spTree>
    <p:extLst>
      <p:ext uri="{BB962C8B-B14F-4D97-AF65-F5344CB8AC3E}">
        <p14:creationId xmlns:p14="http://schemas.microsoft.com/office/powerpoint/2010/main" val="75448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for Pattern &amp; Anomaly Detection</a:t>
            </a:r>
            <a:endParaRPr lang="en-US" dirty="0"/>
          </a:p>
        </p:txBody>
      </p:sp>
      <p:sp>
        <p:nvSpPr>
          <p:cNvPr id="4" name="Content Placeholder 3"/>
          <p:cNvSpPr>
            <a:spLocks noGrp="1"/>
          </p:cNvSpPr>
          <p:nvPr>
            <p:ph idx="1"/>
          </p:nvPr>
        </p:nvSpPr>
        <p:spPr/>
        <p:txBody>
          <a:bodyPr/>
          <a:lstStyle/>
          <a:p>
            <a:endParaRPr lang="en-US" dirty="0"/>
          </a:p>
          <a:p>
            <a:r>
              <a:rPr lang="en-US" dirty="0"/>
              <a:t>The goal is to track metrics </a:t>
            </a:r>
            <a:endParaRPr lang="en-US" dirty="0" smtClean="0"/>
          </a:p>
          <a:p>
            <a:r>
              <a:rPr lang="en-US" dirty="0"/>
              <a:t>	</a:t>
            </a:r>
            <a:r>
              <a:rPr lang="en-US" dirty="0" smtClean="0"/>
              <a:t>– </a:t>
            </a:r>
            <a:r>
              <a:rPr lang="en-US" dirty="0"/>
              <a:t>Baseline them </a:t>
            </a:r>
            <a:endParaRPr lang="en-US" dirty="0" smtClean="0"/>
          </a:p>
          <a:p>
            <a:r>
              <a:rPr lang="en-US" dirty="0"/>
              <a:t>	</a:t>
            </a:r>
            <a:r>
              <a:rPr lang="en-US" dirty="0" smtClean="0"/>
              <a:t>	– </a:t>
            </a:r>
            <a:r>
              <a:rPr lang="en-US" dirty="0"/>
              <a:t>Establish </a:t>
            </a:r>
            <a:r>
              <a:rPr lang="en-US" dirty="0" smtClean="0"/>
              <a:t>thresholds</a:t>
            </a:r>
            <a:endParaRPr lang="en-US" dirty="0"/>
          </a:p>
          <a:p>
            <a:r>
              <a:rPr lang="en-US" dirty="0"/>
              <a:t>Alerts – Validation – </a:t>
            </a:r>
            <a:r>
              <a:rPr lang="en-US" dirty="0" smtClean="0"/>
              <a:t>Action </a:t>
            </a:r>
            <a:endParaRPr lang="en-US" dirty="0"/>
          </a:p>
        </p:txBody>
      </p:sp>
    </p:spTree>
    <p:extLst>
      <p:ext uri="{BB962C8B-B14F-4D97-AF65-F5344CB8AC3E}">
        <p14:creationId xmlns:p14="http://schemas.microsoft.com/office/powerpoint/2010/main" val="101632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728213" y="964755"/>
            <a:ext cx="7587651" cy="5019102"/>
          </a:xfrm>
        </p:spPr>
        <p:txBody>
          <a:bodyPr>
            <a:normAutofit/>
          </a:bodyPr>
          <a:lstStyle/>
          <a:p>
            <a:r>
              <a:rPr lang="en-US" dirty="0"/>
              <a:t>Here we focus on </a:t>
            </a:r>
            <a:r>
              <a:rPr lang="en-US" dirty="0" smtClean="0"/>
              <a:t>Life History-based </a:t>
            </a:r>
            <a:r>
              <a:rPr lang="en-US" dirty="0"/>
              <a:t>metrics</a:t>
            </a:r>
          </a:p>
          <a:p>
            <a:endParaRPr lang="en-US" dirty="0" smtClean="0"/>
          </a:p>
          <a:p>
            <a:r>
              <a:rPr lang="en-US" dirty="0" smtClean="0"/>
              <a:t>Many </a:t>
            </a:r>
            <a:r>
              <a:rPr lang="en-US" dirty="0"/>
              <a:t>approaches to analyzing </a:t>
            </a:r>
            <a:r>
              <a:rPr lang="en-US" dirty="0" smtClean="0"/>
              <a:t>life histories</a:t>
            </a:r>
          </a:p>
          <a:p>
            <a:endParaRPr lang="en-US" dirty="0"/>
          </a:p>
          <a:p>
            <a:r>
              <a:rPr lang="en-US" dirty="0"/>
              <a:t>Not much analysis done </a:t>
            </a:r>
            <a:r>
              <a:rPr lang="en-US" dirty="0" smtClean="0"/>
              <a:t>for lifespans of artifacts</a:t>
            </a:r>
          </a:p>
          <a:p>
            <a:endParaRPr lang="en-US" dirty="0"/>
          </a:p>
          <a:p>
            <a:r>
              <a:rPr lang="en-US" dirty="0"/>
              <a:t>Development of appropriate metrics </a:t>
            </a:r>
            <a:r>
              <a:rPr lang="en-US" dirty="0" smtClean="0"/>
              <a:t>for lifespans that are not traditional lifecycles</a:t>
            </a:r>
          </a:p>
          <a:p>
            <a:endParaRPr lang="en-US" dirty="0"/>
          </a:p>
          <a:p>
            <a:r>
              <a:rPr lang="en-US" dirty="0"/>
              <a:t>Analyze time series constructed from </a:t>
            </a:r>
            <a:r>
              <a:rPr lang="en-US" dirty="0" smtClean="0"/>
              <a:t>temporal </a:t>
            </a:r>
            <a:r>
              <a:rPr lang="en-US" dirty="0"/>
              <a:t>data </a:t>
            </a:r>
            <a:r>
              <a:rPr lang="en-US" dirty="0" smtClean="0"/>
              <a:t>(records)</a:t>
            </a:r>
            <a:endParaRPr lang="en-US" dirty="0"/>
          </a:p>
          <a:p>
            <a:r>
              <a:rPr lang="en-US" dirty="0" smtClean="0"/>
              <a:t> </a:t>
            </a:r>
            <a:endParaRPr lang="en-US" dirty="0"/>
          </a:p>
        </p:txBody>
      </p:sp>
      <p:sp>
        <p:nvSpPr>
          <p:cNvPr id="2" name="Title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52408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Challenges</a:t>
            </a:r>
            <a:endParaRPr lang="en-US" dirty="0"/>
          </a:p>
        </p:txBody>
      </p:sp>
      <p:sp>
        <p:nvSpPr>
          <p:cNvPr id="3" name="Content Placeholder 2"/>
          <p:cNvSpPr>
            <a:spLocks noGrp="1"/>
          </p:cNvSpPr>
          <p:nvPr>
            <p:ph idx="1"/>
          </p:nvPr>
        </p:nvSpPr>
        <p:spPr/>
        <p:txBody>
          <a:bodyPr/>
          <a:lstStyle/>
          <a:p>
            <a:r>
              <a:rPr lang="en-US" dirty="0" smtClean="0"/>
              <a:t>Not a traditional lifecycle</a:t>
            </a:r>
          </a:p>
          <a:p>
            <a:endParaRPr lang="en-US" dirty="0" smtClean="0"/>
          </a:p>
          <a:p>
            <a:endParaRPr lang="en-US" dirty="0"/>
          </a:p>
          <a:p>
            <a:endParaRPr lang="en-US" dirty="0" smtClean="0"/>
          </a:p>
          <a:p>
            <a:endParaRPr lang="en-US" dirty="0" smtClean="0"/>
          </a:p>
          <a:p>
            <a:r>
              <a:rPr lang="en-US" dirty="0" smtClean="0"/>
              <a:t>Something like a renewal process</a:t>
            </a:r>
          </a:p>
          <a:p>
            <a:r>
              <a:rPr lang="en-US" dirty="0" smtClean="0"/>
              <a:t>Heterogeneous across the vulnerabilities</a:t>
            </a:r>
          </a:p>
          <a:p>
            <a:r>
              <a:rPr lang="en-US" dirty="0" smtClean="0"/>
              <a:t>Need metrics to capture the lifespan features</a:t>
            </a:r>
          </a:p>
          <a:p>
            <a:r>
              <a:rPr lang="en-US" dirty="0" smtClean="0"/>
              <a:t>Some existing metrics can be useful</a:t>
            </a:r>
          </a:p>
          <a:p>
            <a:r>
              <a:rPr lang="en-US" dirty="0" smtClean="0"/>
              <a:t>Need some new concepts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552325272"/>
              </p:ext>
            </p:extLst>
          </p:nvPr>
        </p:nvGraphicFramePr>
        <p:xfrm>
          <a:off x="2346384" y="1311215"/>
          <a:ext cx="4572000" cy="205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809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Metrics for Lifespans/Point Processes</a:t>
            </a:r>
            <a:endParaRPr lang="en-US" dirty="0"/>
          </a:p>
        </p:txBody>
      </p:sp>
      <p:sp>
        <p:nvSpPr>
          <p:cNvPr id="4" name="Content Placeholder 3"/>
          <p:cNvSpPr>
            <a:spLocks noGrp="1"/>
          </p:cNvSpPr>
          <p:nvPr>
            <p:ph sz="half" idx="2"/>
          </p:nvPr>
        </p:nvSpPr>
        <p:spPr>
          <a:xfrm>
            <a:off x="415926" y="1076898"/>
            <a:ext cx="8308974" cy="5019102"/>
          </a:xfrm>
        </p:spPr>
        <p:txBody>
          <a:bodyPr/>
          <a:lstStyle/>
          <a:p>
            <a:r>
              <a:rPr lang="en-US" dirty="0" smtClean="0"/>
              <a:t>Existing: Lifetimes (</a:t>
            </a:r>
            <a:r>
              <a:rPr lang="el-GR" dirty="0" smtClean="0"/>
              <a:t>Π</a:t>
            </a:r>
            <a:r>
              <a:rPr lang="en-US" dirty="0" smtClean="0"/>
              <a:t>), Seen (</a:t>
            </a:r>
            <a:r>
              <a:rPr lang="el-GR" dirty="0" smtClean="0"/>
              <a:t>Ψ</a:t>
            </a:r>
            <a:r>
              <a:rPr lang="en-US" dirty="0" smtClean="0"/>
              <a:t>), Mean Times Seen (&lt;T&gt;), etc.</a:t>
            </a:r>
          </a:p>
          <a:p>
            <a:endParaRPr lang="en-US" dirty="0" smtClean="0"/>
          </a:p>
          <a:p>
            <a:r>
              <a:rPr lang="en-US" dirty="0" smtClean="0"/>
              <a:t>New:</a:t>
            </a:r>
          </a:p>
          <a:p>
            <a:r>
              <a:rPr lang="en-US" dirty="0" smtClean="0"/>
              <a:t>1</a:t>
            </a:r>
            <a:r>
              <a:rPr lang="en-US" dirty="0"/>
              <a:t>) </a:t>
            </a:r>
            <a:r>
              <a:rPr lang="en-US" dirty="0" err="1" smtClean="0"/>
              <a:t>Transilience</a:t>
            </a:r>
            <a:r>
              <a:rPr lang="en-US" dirty="0" smtClean="0"/>
              <a:t> </a:t>
            </a:r>
            <a:r>
              <a:rPr lang="el-GR" dirty="0" smtClean="0"/>
              <a:t>Φ</a:t>
            </a:r>
            <a:r>
              <a:rPr lang="en-US" dirty="0" smtClean="0"/>
              <a:t>: Count of ‘seen - then unseen’ sequences | W</a:t>
            </a:r>
          </a:p>
          <a:p>
            <a:endParaRPr lang="en-US" dirty="0" smtClean="0"/>
          </a:p>
          <a:p>
            <a:r>
              <a:rPr lang="en-US" dirty="0" smtClean="0"/>
              <a:t>2</a:t>
            </a:r>
            <a:r>
              <a:rPr lang="en-US" dirty="0"/>
              <a:t>) </a:t>
            </a:r>
            <a:r>
              <a:rPr lang="en-US" dirty="0" err="1" smtClean="0"/>
              <a:t>Sequacity</a:t>
            </a:r>
            <a:r>
              <a:rPr lang="en-US" dirty="0" smtClean="0"/>
              <a:t> </a:t>
            </a:r>
            <a:r>
              <a:rPr lang="el-GR" dirty="0" smtClean="0"/>
              <a:t>Ξ</a:t>
            </a:r>
            <a:r>
              <a:rPr lang="en-US" dirty="0" smtClean="0"/>
              <a:t>: Count of seen consecutively | W</a:t>
            </a:r>
          </a:p>
          <a:p>
            <a:endParaRPr lang="en-US" dirty="0" smtClean="0"/>
          </a:p>
          <a:p>
            <a:r>
              <a:rPr lang="en-US" dirty="0" smtClean="0"/>
              <a:t>3</a:t>
            </a:r>
            <a:r>
              <a:rPr lang="en-US" dirty="0"/>
              <a:t>) </a:t>
            </a:r>
            <a:r>
              <a:rPr lang="en-US" dirty="0" smtClean="0"/>
              <a:t>Conformity </a:t>
            </a:r>
            <a:r>
              <a:rPr lang="en-US" dirty="0" smtClean="0">
                <a:latin typeface="French Script MT" panose="03020402040607040605" pitchFamily="66" charset="0"/>
              </a:rPr>
              <a:t>C</a:t>
            </a:r>
            <a:r>
              <a:rPr lang="en-US" dirty="0" smtClean="0"/>
              <a:t>: How close an artifact is to the median value of the metric across all the artifacts?</a:t>
            </a:r>
          </a:p>
          <a:p>
            <a:r>
              <a:rPr lang="en-US" dirty="0" smtClean="0"/>
              <a:t> </a:t>
            </a:r>
            <a:endParaRPr lang="en-US" dirty="0"/>
          </a:p>
        </p:txBody>
      </p:sp>
    </p:spTree>
    <p:extLst>
      <p:ext uri="{BB962C8B-B14F-4D97-AF65-F5344CB8AC3E}">
        <p14:creationId xmlns:p14="http://schemas.microsoft.com/office/powerpoint/2010/main" val="113952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Methodology, Analysis</a:t>
            </a:r>
            <a:br>
              <a:rPr lang="en-US" dirty="0" smtClean="0"/>
            </a:br>
            <a:endParaRPr lang="en-US" dirty="0"/>
          </a:p>
        </p:txBody>
      </p:sp>
      <p:sp>
        <p:nvSpPr>
          <p:cNvPr id="3" name="Content Placeholder 2"/>
          <p:cNvSpPr>
            <a:spLocks noGrp="1"/>
          </p:cNvSpPr>
          <p:nvPr>
            <p:ph idx="1"/>
          </p:nvPr>
        </p:nvSpPr>
        <p:spPr/>
        <p:txBody>
          <a:bodyPr/>
          <a:lstStyle/>
          <a:p>
            <a:r>
              <a:rPr lang="en-US" dirty="0" smtClean="0"/>
              <a:t>Simulated Lifespans of Vulnerabilities</a:t>
            </a:r>
          </a:p>
          <a:p>
            <a:r>
              <a:rPr lang="en-US" dirty="0"/>
              <a:t>	</a:t>
            </a:r>
            <a:r>
              <a:rPr lang="en-US" dirty="0" smtClean="0">
                <a:sym typeface="Wingdings" panose="05000000000000000000" pitchFamily="2" charset="2"/>
              </a:rPr>
              <a:t> Mentions over time (1 or 0) by day</a:t>
            </a:r>
          </a:p>
          <a:p>
            <a:r>
              <a:rPr lang="en-US" dirty="0">
                <a:sym typeface="Wingdings" panose="05000000000000000000" pitchFamily="2" charset="2"/>
              </a:rPr>
              <a:t>	</a:t>
            </a:r>
            <a:r>
              <a:rPr lang="en-US" dirty="0" smtClean="0">
                <a:sym typeface="Wingdings" panose="05000000000000000000" pitchFamily="2" charset="2"/>
              </a:rPr>
              <a:t>* 8 Lifespans &amp; 14 days</a:t>
            </a:r>
          </a:p>
          <a:p>
            <a:endParaRPr lang="en-US" dirty="0">
              <a:sym typeface="Wingdings" panose="05000000000000000000" pitchFamily="2" charset="2"/>
            </a:endParaRPr>
          </a:p>
          <a:p>
            <a:r>
              <a:rPr lang="en-US" dirty="0" smtClean="0">
                <a:sym typeface="Wingdings" panose="05000000000000000000" pitchFamily="2" charset="2"/>
              </a:rPr>
              <a:t>Compute the metrics (Features) for each vulnerability</a:t>
            </a:r>
          </a:p>
          <a:p>
            <a:r>
              <a:rPr lang="en-US" dirty="0">
                <a:sym typeface="Wingdings" panose="05000000000000000000" pitchFamily="2" charset="2"/>
              </a:rPr>
              <a:t>	</a:t>
            </a:r>
            <a:r>
              <a:rPr lang="en-US" dirty="0" smtClean="0">
                <a:sym typeface="Wingdings" panose="05000000000000000000" pitchFamily="2" charset="2"/>
              </a:rPr>
              <a:t>+ Functions of the metrics  New </a:t>
            </a:r>
            <a:r>
              <a:rPr lang="en-US" dirty="0" err="1" smtClean="0">
                <a:sym typeface="Wingdings" panose="05000000000000000000" pitchFamily="2" charset="2"/>
              </a:rPr>
              <a:t>Freatures</a:t>
            </a:r>
            <a:endParaRPr lang="en-US" dirty="0" smtClean="0">
              <a:sym typeface="Wingdings" panose="05000000000000000000" pitchFamily="2" charset="2"/>
            </a:endParaRPr>
          </a:p>
          <a:p>
            <a:endParaRPr lang="en-US" dirty="0">
              <a:sym typeface="Wingdings" panose="05000000000000000000" pitchFamily="2" charset="2"/>
            </a:endParaRPr>
          </a:p>
          <a:p>
            <a:r>
              <a:rPr lang="en-US" dirty="0" smtClean="0">
                <a:sym typeface="Wingdings" panose="05000000000000000000" pitchFamily="2" charset="2"/>
              </a:rPr>
              <a:t>9 Metrics or Features in all</a:t>
            </a:r>
            <a:endParaRPr lang="en-US" dirty="0"/>
          </a:p>
        </p:txBody>
      </p:sp>
    </p:spTree>
    <p:extLst>
      <p:ext uri="{BB962C8B-B14F-4D97-AF65-F5344CB8AC3E}">
        <p14:creationId xmlns:p14="http://schemas.microsoft.com/office/powerpoint/2010/main" val="279920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a:t>
            </a:r>
            <a:r>
              <a:rPr lang="en-US" dirty="0"/>
              <a:t>of the </a:t>
            </a:r>
            <a:r>
              <a:rPr lang="en-US" dirty="0" smtClean="0"/>
              <a:t>Analysis (Simulated Data)</a:t>
            </a:r>
            <a:endParaRPr lang="en-US" dirty="0"/>
          </a:p>
        </p:txBody>
      </p:sp>
      <p:sp>
        <p:nvSpPr>
          <p:cNvPr id="5" name="Rectangle 1"/>
          <p:cNvSpPr>
            <a:spLocks noChangeArrowheads="1"/>
          </p:cNvSpPr>
          <p:nvPr/>
        </p:nvSpPr>
        <p:spPr bwMode="auto">
          <a:xfrm>
            <a:off x="-1455650" y="0"/>
            <a:ext cx="10599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405854701"/>
              </p:ext>
            </p:extLst>
          </p:nvPr>
        </p:nvGraphicFramePr>
        <p:xfrm>
          <a:off x="923030" y="1127830"/>
          <a:ext cx="7077969" cy="3159498"/>
        </p:xfrm>
        <a:graphic>
          <a:graphicData uri="http://schemas.openxmlformats.org/drawingml/2006/table">
            <a:tbl>
              <a:tblPr>
                <a:tableStyleId>{5C22544A-7EE6-4342-B048-85BDC9FD1C3A}</a:tableStyleId>
              </a:tblPr>
              <a:tblGrid>
                <a:gridCol w="786441"/>
                <a:gridCol w="786441"/>
                <a:gridCol w="786441"/>
                <a:gridCol w="786441"/>
                <a:gridCol w="786441"/>
                <a:gridCol w="786441"/>
                <a:gridCol w="786441"/>
                <a:gridCol w="786441"/>
                <a:gridCol w="786441"/>
              </a:tblGrid>
              <a:tr h="317675">
                <a:tc>
                  <a:txBody>
                    <a:bodyPr/>
                    <a:lstStyle/>
                    <a:p>
                      <a:pPr algn="ctr" fontAlgn="b"/>
                      <a:r>
                        <a:rPr lang="en-US" sz="1100" u="none" strike="noStrike" dirty="0">
                          <a:effectLst/>
                        </a:rPr>
                        <a:t>PI</a:t>
                      </a:r>
                      <a:endParaRPr lang="en-US" sz="1100" b="0" i="1" u="none" strike="noStrike" dirty="0">
                        <a:solidFill>
                          <a:srgbClr val="0070C0"/>
                        </a:solidFill>
                        <a:effectLst/>
                        <a:latin typeface="Calibri" panose="020F0502020204030204" pitchFamily="34" charset="0"/>
                      </a:endParaRPr>
                    </a:p>
                  </a:txBody>
                  <a:tcPr marL="7620" marR="7620" marT="7620" marB="0" anchor="b"/>
                </a:tc>
                <a:tc>
                  <a:txBody>
                    <a:bodyPr/>
                    <a:lstStyle/>
                    <a:p>
                      <a:pPr algn="ctr" fontAlgn="ctr"/>
                      <a:r>
                        <a:rPr lang="en-US" sz="1100" u="none" strike="noStrike">
                          <a:effectLst/>
                        </a:rPr>
                        <a:t>14</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14</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5</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12</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8</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10</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14</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14</a:t>
                      </a:r>
                      <a:endParaRPr lang="en-US" sz="1100" b="0" i="1" u="none" strike="noStrike">
                        <a:solidFill>
                          <a:srgbClr val="0070C0"/>
                        </a:solidFill>
                        <a:effectLst/>
                        <a:latin typeface="Calibri" panose="020F0502020204030204" pitchFamily="34" charset="0"/>
                      </a:endParaRPr>
                    </a:p>
                  </a:txBody>
                  <a:tcPr marL="7620" marR="7620" marT="7620" marB="0" anchor="ctr"/>
                </a:tc>
              </a:tr>
              <a:tr h="317675">
                <a:tc>
                  <a:txBody>
                    <a:bodyPr/>
                    <a:lstStyle/>
                    <a:p>
                      <a:pPr algn="ctr" fontAlgn="b"/>
                      <a:r>
                        <a:rPr lang="en-US" sz="1100" u="none" strike="noStrike">
                          <a:effectLst/>
                        </a:rPr>
                        <a:t>PSI</a:t>
                      </a:r>
                      <a:endParaRPr lang="en-US" sz="1100" b="0" i="1" u="none" strike="noStrike">
                        <a:solidFill>
                          <a:srgbClr val="0070C0"/>
                        </a:solidFill>
                        <a:effectLst/>
                        <a:latin typeface="Calibri" panose="020F0502020204030204" pitchFamily="34" charset="0"/>
                      </a:endParaRPr>
                    </a:p>
                  </a:txBody>
                  <a:tcPr marL="7620" marR="7620" marT="7620" marB="0" anchor="b"/>
                </a:tc>
                <a:tc>
                  <a:txBody>
                    <a:bodyPr/>
                    <a:lstStyle/>
                    <a:p>
                      <a:pPr algn="ctr" fontAlgn="ctr"/>
                      <a:r>
                        <a:rPr lang="en-US" sz="1100" u="none" strike="noStrike">
                          <a:effectLst/>
                        </a:rPr>
                        <a:t>10</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5</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5</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4</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5</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9</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11</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10</a:t>
                      </a:r>
                      <a:endParaRPr lang="en-US" sz="1100" b="0" i="1" u="none" strike="noStrike">
                        <a:solidFill>
                          <a:srgbClr val="0070C0"/>
                        </a:solidFill>
                        <a:effectLst/>
                        <a:latin typeface="Calibri" panose="020F0502020204030204" pitchFamily="34" charset="0"/>
                      </a:endParaRPr>
                    </a:p>
                  </a:txBody>
                  <a:tcPr marL="7620" marR="7620" marT="7620" marB="0" anchor="ctr"/>
                </a:tc>
              </a:tr>
              <a:tr h="317675">
                <a:tc>
                  <a:txBody>
                    <a:bodyPr/>
                    <a:lstStyle/>
                    <a:p>
                      <a:pPr algn="ctr" fontAlgn="b"/>
                      <a:r>
                        <a:rPr lang="en-US" sz="1100" u="none" strike="noStrike">
                          <a:effectLst/>
                        </a:rPr>
                        <a:t>(PI-PSI)</a:t>
                      </a:r>
                      <a:endParaRPr lang="en-US" sz="1100" b="0" i="1" u="none" strike="noStrike">
                        <a:solidFill>
                          <a:srgbClr val="0070C0"/>
                        </a:solidFill>
                        <a:effectLst/>
                        <a:latin typeface="Calibri" panose="020F0502020204030204" pitchFamily="34" charset="0"/>
                      </a:endParaRPr>
                    </a:p>
                  </a:txBody>
                  <a:tcPr marL="7620" marR="7620" marT="7620" marB="0" anchor="b"/>
                </a:tc>
                <a:tc>
                  <a:txBody>
                    <a:bodyPr/>
                    <a:lstStyle/>
                    <a:p>
                      <a:pPr algn="ctr" fontAlgn="ctr"/>
                      <a:r>
                        <a:rPr lang="en-US" sz="1100" u="none" strike="noStrike">
                          <a:effectLst/>
                        </a:rPr>
                        <a:t>4</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9</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0</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8</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3</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3</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4</a:t>
                      </a:r>
                      <a:endParaRPr lang="en-US" sz="1100" b="0" i="1" u="none" strike="noStrike">
                        <a:solidFill>
                          <a:srgbClr val="0070C0"/>
                        </a:solidFill>
                        <a:effectLst/>
                        <a:latin typeface="Calibri" panose="020F0502020204030204" pitchFamily="34" charset="0"/>
                      </a:endParaRPr>
                    </a:p>
                  </a:txBody>
                  <a:tcPr marL="7620" marR="7620" marT="7620" marB="0" anchor="ctr"/>
                </a:tc>
              </a:tr>
              <a:tr h="317675">
                <a:tc>
                  <a:txBody>
                    <a:bodyPr/>
                    <a:lstStyle/>
                    <a:p>
                      <a:pPr algn="ctr" fontAlgn="b"/>
                      <a:r>
                        <a:rPr lang="en-US" sz="1100" u="none" strike="noStrike">
                          <a:effectLst/>
                        </a:rPr>
                        <a:t>PHI10</a:t>
                      </a:r>
                      <a:endParaRPr lang="en-US" sz="1100" b="0" i="1" u="none" strike="noStrike">
                        <a:solidFill>
                          <a:srgbClr val="0070C0"/>
                        </a:solidFill>
                        <a:effectLst/>
                        <a:latin typeface="Calibri" panose="020F0502020204030204" pitchFamily="34" charset="0"/>
                      </a:endParaRPr>
                    </a:p>
                  </a:txBody>
                  <a:tcPr marL="7620" marR="7620" marT="7620" marB="0" anchor="b"/>
                </a:tc>
                <a:tc>
                  <a:txBody>
                    <a:bodyPr/>
                    <a:lstStyle/>
                    <a:p>
                      <a:pPr algn="ctr" fontAlgn="ctr"/>
                      <a:r>
                        <a:rPr lang="en-US" sz="1100" u="none" strike="noStrike">
                          <a:effectLst/>
                        </a:rPr>
                        <a:t>3</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4</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4</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4</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2</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3</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4</a:t>
                      </a:r>
                      <a:endParaRPr lang="en-US" sz="1100" b="0" i="1" u="none" strike="noStrike">
                        <a:solidFill>
                          <a:srgbClr val="0070C0"/>
                        </a:solidFill>
                        <a:effectLst/>
                        <a:latin typeface="Calibri" panose="020F0502020204030204" pitchFamily="34" charset="0"/>
                      </a:endParaRPr>
                    </a:p>
                  </a:txBody>
                  <a:tcPr marL="7620" marR="7620" marT="7620" marB="0" anchor="ctr"/>
                </a:tc>
              </a:tr>
              <a:tr h="317675">
                <a:tc>
                  <a:txBody>
                    <a:bodyPr/>
                    <a:lstStyle/>
                    <a:p>
                      <a:pPr algn="ctr" fontAlgn="b"/>
                      <a:r>
                        <a:rPr lang="en-US" sz="1100" u="none" strike="noStrike">
                          <a:effectLst/>
                        </a:rPr>
                        <a:t>PI/(PI-PSI)</a:t>
                      </a:r>
                      <a:endParaRPr lang="en-US" sz="1100" b="0" i="1" u="none" strike="noStrike">
                        <a:solidFill>
                          <a:srgbClr val="0070C0"/>
                        </a:solidFill>
                        <a:effectLst/>
                        <a:latin typeface="Calibri" panose="020F0502020204030204" pitchFamily="34" charset="0"/>
                      </a:endParaRPr>
                    </a:p>
                  </a:txBody>
                  <a:tcPr marL="7620" marR="7620" marT="7620" marB="0" anchor="b"/>
                </a:tc>
                <a:tc>
                  <a:txBody>
                    <a:bodyPr/>
                    <a:lstStyle/>
                    <a:p>
                      <a:pPr algn="ctr" fontAlgn="ctr"/>
                      <a:r>
                        <a:rPr lang="en-US" sz="1100" u="none" strike="noStrike">
                          <a:effectLst/>
                        </a:rPr>
                        <a:t>3.5</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1.6</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99</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1.5</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2.7</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10</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4.7</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3.5</a:t>
                      </a:r>
                      <a:endParaRPr lang="en-US" sz="1100" b="0" i="1" u="none" strike="noStrike">
                        <a:solidFill>
                          <a:srgbClr val="0070C0"/>
                        </a:solidFill>
                        <a:effectLst/>
                        <a:latin typeface="Calibri" panose="020F0502020204030204" pitchFamily="34" charset="0"/>
                      </a:endParaRPr>
                    </a:p>
                  </a:txBody>
                  <a:tcPr marL="7620" marR="7620" marT="7620" marB="0" anchor="ctr"/>
                </a:tc>
              </a:tr>
              <a:tr h="317675">
                <a:tc>
                  <a:txBody>
                    <a:bodyPr/>
                    <a:lstStyle/>
                    <a:p>
                      <a:pPr algn="ctr" fontAlgn="b"/>
                      <a:r>
                        <a:rPr lang="en-US" sz="1100" u="none" strike="noStrike">
                          <a:effectLst/>
                        </a:rPr>
                        <a:t>KSI</a:t>
                      </a:r>
                      <a:endParaRPr lang="en-US" sz="1100" b="0" i="1" u="none" strike="noStrike">
                        <a:solidFill>
                          <a:srgbClr val="0070C0"/>
                        </a:solidFill>
                        <a:effectLst/>
                        <a:latin typeface="Calibri" panose="020F0502020204030204" pitchFamily="34" charset="0"/>
                      </a:endParaRPr>
                    </a:p>
                  </a:txBody>
                  <a:tcPr marL="7620" marR="7620" marT="7620" marB="0" anchor="b"/>
                </a:tc>
                <a:tc>
                  <a:txBody>
                    <a:bodyPr/>
                    <a:lstStyle/>
                    <a:p>
                      <a:pPr algn="ctr" fontAlgn="ctr"/>
                      <a:r>
                        <a:rPr lang="en-US" sz="1100" u="none" strike="noStrike">
                          <a:effectLst/>
                        </a:rPr>
                        <a:t>6</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0</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4</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0</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1</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7</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7</a:t>
                      </a:r>
                      <a:endParaRPr lang="en-US" sz="1100" b="0" i="1" u="none" strike="noStrike">
                        <a:solidFill>
                          <a:srgbClr val="0070C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5</a:t>
                      </a:r>
                      <a:endParaRPr lang="en-US" sz="1100" b="0" i="1" u="none" strike="noStrike">
                        <a:solidFill>
                          <a:srgbClr val="0070C0"/>
                        </a:solidFill>
                        <a:effectLst/>
                        <a:latin typeface="Calibri" panose="020F0502020204030204" pitchFamily="34" charset="0"/>
                      </a:endParaRPr>
                    </a:p>
                  </a:txBody>
                  <a:tcPr marL="7620" marR="7620" marT="7620" marB="0" anchor="ctr"/>
                </a:tc>
              </a:tr>
              <a:tr h="317675">
                <a:tc>
                  <a:txBody>
                    <a:bodyPr/>
                    <a:lstStyle/>
                    <a:p>
                      <a:pPr algn="ctr" fontAlgn="b"/>
                      <a:r>
                        <a:rPr lang="en-US" sz="1100" u="none" strike="noStrike">
                          <a:effectLst/>
                        </a:rPr>
                        <a:t>(KSI/PSI)</a:t>
                      </a:r>
                      <a:endParaRPr lang="en-US" sz="1100" b="0" i="1"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0.8</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0.2</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0.8</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0.5</a:t>
                      </a:r>
                      <a:endParaRPr lang="en-US" sz="1100" b="0" i="0" u="none" strike="noStrike">
                        <a:solidFill>
                          <a:srgbClr val="0070C0"/>
                        </a:solidFill>
                        <a:effectLst/>
                        <a:latin typeface="Calibri" panose="020F0502020204030204" pitchFamily="34" charset="0"/>
                      </a:endParaRPr>
                    </a:p>
                  </a:txBody>
                  <a:tcPr marL="7620" marR="7620" marT="7620" marB="0" anchor="b"/>
                </a:tc>
              </a:tr>
              <a:tr h="317675">
                <a:tc>
                  <a:txBody>
                    <a:bodyPr/>
                    <a:lstStyle/>
                    <a:p>
                      <a:pPr algn="ctr" fontAlgn="b"/>
                      <a:r>
                        <a:rPr lang="en-US" sz="1100" u="none" strike="noStrike">
                          <a:effectLst/>
                        </a:rPr>
                        <a:t>T</a:t>
                      </a:r>
                      <a:endParaRPr lang="en-US" sz="1100" b="0" i="1"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2.5</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1.25</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4.5</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2.25</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70C0"/>
                        </a:solidFill>
                        <a:effectLst/>
                        <a:latin typeface="Calibri" panose="020F0502020204030204" pitchFamily="34" charset="0"/>
                      </a:endParaRPr>
                    </a:p>
                  </a:txBody>
                  <a:tcPr marL="7620" marR="7620" marT="7620" marB="0" anchor="b"/>
                </a:tc>
              </a:tr>
              <a:tr h="317675">
                <a:tc>
                  <a:txBody>
                    <a:bodyPr/>
                    <a:lstStyle/>
                    <a:p>
                      <a:pPr algn="ctr" fontAlgn="b"/>
                      <a:r>
                        <a:rPr lang="en-US" sz="1100" u="none" strike="noStrike" dirty="0">
                          <a:effectLst/>
                        </a:rPr>
                        <a:t>|</a:t>
                      </a:r>
                      <a:r>
                        <a:rPr lang="en-US" sz="1100" u="none" strike="noStrike" dirty="0" smtClean="0">
                          <a:effectLst/>
                        </a:rPr>
                        <a:t>T-2.13|</a:t>
                      </a:r>
                      <a:endParaRPr lang="en-US" sz="1100" b="0" i="1" u="none" strike="noStrike" dirty="0">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0.38</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1.13</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2.88</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1.13</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0.88</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2.38</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0.13</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0.13</a:t>
                      </a:r>
                      <a:endParaRPr lang="en-US" sz="1100" b="0" i="0" u="none" strike="noStrike">
                        <a:solidFill>
                          <a:srgbClr val="0070C0"/>
                        </a:solidFill>
                        <a:effectLst/>
                        <a:latin typeface="Calibri" panose="020F0502020204030204" pitchFamily="34" charset="0"/>
                      </a:endParaRPr>
                    </a:p>
                  </a:txBody>
                  <a:tcPr marL="7620" marR="7620" marT="7620" marB="0" anchor="b"/>
                </a:tc>
              </a:tr>
              <a:tr h="300423">
                <a:tc>
                  <a:txBody>
                    <a:bodyPr/>
                    <a:lstStyle/>
                    <a:p>
                      <a:pPr algn="ctr" fontAlgn="b"/>
                      <a:r>
                        <a:rPr lang="en-US" sz="1100" u="none" strike="noStrike">
                          <a:effectLst/>
                        </a:rPr>
                        <a:t>C</a:t>
                      </a:r>
                      <a:endParaRPr lang="en-US" sz="1100" b="1" i="1" u="none" strike="noStrike">
                        <a:solidFill>
                          <a:srgbClr val="0070C0"/>
                        </a:solidFill>
                        <a:effectLst/>
                        <a:latin typeface="French Script MT" panose="03020402040607040605" pitchFamily="66" charset="0"/>
                      </a:endParaRPr>
                    </a:p>
                  </a:txBody>
                  <a:tcPr marL="7620" marR="7620" marT="7620" marB="0" anchor="b"/>
                </a:tc>
                <a:tc>
                  <a:txBody>
                    <a:bodyPr/>
                    <a:lstStyle/>
                    <a:p>
                      <a:pPr algn="r" fontAlgn="b"/>
                      <a:r>
                        <a:rPr lang="en-US" sz="1100" u="none" strike="noStrike">
                          <a:effectLst/>
                        </a:rPr>
                        <a:t>2.67</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0.89</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0.35</a:t>
                      </a:r>
                      <a:endParaRPr lang="en-US" sz="1100" b="0" i="0" u="none" strike="noStrike">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0.89</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1.14</a:t>
                      </a:r>
                      <a:endParaRPr lang="en-US" sz="1100" b="0" i="0" u="none" strike="noStrike">
                        <a:solidFill>
                          <a:srgbClr val="0070C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0.42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8.00</a:t>
                      </a:r>
                      <a:endParaRPr lang="en-US" sz="1100" b="0" i="0" u="none" strike="noStrike">
                        <a:solidFill>
                          <a:srgbClr val="00B05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8.00</a:t>
                      </a:r>
                      <a:endParaRPr lang="en-US" sz="1100" b="0" i="0" u="none" strike="noStrike" dirty="0">
                        <a:solidFill>
                          <a:srgbClr val="00B05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257478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aul_palette">
      <a:dk1>
        <a:sysClr val="windowText" lastClr="000000"/>
      </a:dk1>
      <a:lt1>
        <a:sysClr val="window" lastClr="FFFFFF"/>
      </a:lt1>
      <a:dk2>
        <a:srgbClr val="005695"/>
      </a:dk2>
      <a:lt2>
        <a:srgbClr val="8D9BA9"/>
      </a:lt2>
      <a:accent1>
        <a:srgbClr val="005694"/>
      </a:accent1>
      <a:accent2>
        <a:srgbClr val="FCAC12"/>
      </a:accent2>
      <a:accent3>
        <a:srgbClr val="43AE38"/>
      </a:accent3>
      <a:accent4>
        <a:srgbClr val="FF6E00"/>
      </a:accent4>
      <a:accent5>
        <a:srgbClr val="6C137D"/>
      </a:accent5>
      <a:accent6>
        <a:srgbClr val="E1041B"/>
      </a:accent6>
      <a:hlink>
        <a:srgbClr val="0A50E1"/>
      </a:hlink>
      <a:folHlink>
        <a:srgbClr val="6EB2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_template.potx" id="{F2F49969-8548-4B73-B598-ABDA0BA6E272}" vid="{3C8CD243-EA86-48E5-BB6D-8B0EE6E301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CERT_template</Template>
  <TotalTime>219</TotalTime>
  <Words>631</Words>
  <Application>Microsoft Office PowerPoint</Application>
  <PresentationFormat>On-screen Show (4:3)</PresentationFormat>
  <Paragraphs>202</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French Script MT</vt:lpstr>
      <vt:lpstr>Wingdings</vt:lpstr>
      <vt:lpstr>Office Theme</vt:lpstr>
      <vt:lpstr>Metrics to Characterize Temporal Patterns in Lifespans of Artifacts  </vt:lpstr>
      <vt:lpstr>PowerPoint Presentation</vt:lpstr>
      <vt:lpstr>INTRODUCTION</vt:lpstr>
      <vt:lpstr>Metrics for Pattern &amp; Anomaly Detection</vt:lpstr>
      <vt:lpstr>Background</vt:lpstr>
      <vt:lpstr>Modeling Challenges</vt:lpstr>
      <vt:lpstr>New Metrics for Lifespans/Point Processes</vt:lpstr>
      <vt:lpstr>Data, Methodology, Analysis </vt:lpstr>
      <vt:lpstr>Results of the Analysis (Simulated Data)</vt:lpstr>
      <vt:lpstr>Discussion of the Results </vt:lpstr>
      <vt:lpstr>Implications &amp; Conclusions </vt:lpstr>
      <vt:lpstr>Future Work </vt:lpstr>
      <vt:lpstr>PowerPoint Presentation</vt:lpstr>
    </vt:vector>
  </TitlesOfParts>
  <Company>Software Engineering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Soumyo Moitra</dc:creator>
  <cp:lastModifiedBy>Soumyo Moitra</cp:lastModifiedBy>
  <cp:revision>54</cp:revision>
  <cp:lastPrinted>2018-01-16T15:14:21Z</cp:lastPrinted>
  <dcterms:created xsi:type="dcterms:W3CDTF">2016-05-05T14:36:52Z</dcterms:created>
  <dcterms:modified xsi:type="dcterms:W3CDTF">2018-02-09T14:56:57Z</dcterms:modified>
</cp:coreProperties>
</file>