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9" r:id="rId3"/>
    <p:sldId id="260" r:id="rId4"/>
    <p:sldId id="261" r:id="rId5"/>
    <p:sldId id="263" r:id="rId6"/>
    <p:sldId id="264" r:id="rId7"/>
    <p:sldId id="265" r:id="rId8"/>
    <p:sldId id="266" r:id="rId9"/>
    <p:sldId id="267" r:id="rId10"/>
    <p:sldId id="268" r:id="rId11"/>
    <p:sldId id="278" r:id="rId12"/>
    <p:sldId id="280" r:id="rId13"/>
    <p:sldId id="269" r:id="rId14"/>
    <p:sldId id="285" r:id="rId15"/>
    <p:sldId id="274" r:id="rId16"/>
    <p:sldId id="283" r:id="rId17"/>
    <p:sldId id="275" r:id="rId18"/>
    <p:sldId id="281" r:id="rId19"/>
    <p:sldId id="277" r:id="rId20"/>
    <p:sldId id="273"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665" autoAdjust="0"/>
  </p:normalViewPr>
  <p:slideViewPr>
    <p:cSldViewPr snapToGrid="0">
      <p:cViewPr varScale="1">
        <p:scale>
          <a:sx n="99" d="100"/>
          <a:sy n="99" d="100"/>
        </p:scale>
        <p:origin x="571" y="8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11E61-A65D-4C22-8545-8FD1E4B53E50}" type="datetimeFigureOut">
              <a:rPr lang="en-US" smtClean="0"/>
              <a:t>3/18/2018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5BA3-5B67-4590-845C-45CED9116BD9}" type="slidenum">
              <a:rPr lang="en-US" smtClean="0"/>
              <a:t>‹#›</a:t>
            </a:fld>
            <a:endParaRPr lang="en-US"/>
          </a:p>
        </p:txBody>
      </p:sp>
    </p:spTree>
    <p:extLst>
      <p:ext uri="{BB962C8B-B14F-4D97-AF65-F5344CB8AC3E}">
        <p14:creationId xmlns:p14="http://schemas.microsoft.com/office/powerpoint/2010/main" val="347326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1214438" y="708025"/>
            <a:ext cx="2384425" cy="17891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xfrm>
            <a:off x="717268" y="2674330"/>
            <a:ext cx="5731651" cy="606848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 My name is Tina </a:t>
            </a:r>
            <a:r>
              <a:rPr lang="en-US" sz="1100" dirty="0" err="1" smtClean="0"/>
              <a:t>Heinich,</a:t>
            </a:r>
            <a:r>
              <a:rPr lang="en-US" sz="1100" dirty="0" smtClean="0"/>
              <a:t> I'm a computer engineer at NASA Langley Research Center.    </a:t>
            </a:r>
          </a:p>
          <a:p>
            <a:r>
              <a:rPr lang="en-US" sz="1100" dirty="0" smtClean="0"/>
              <a:t>Talking to you about a project I'm working on called Crew State Monitoring    </a:t>
            </a:r>
          </a:p>
          <a:p>
            <a:r>
              <a:rPr lang="en-US" sz="1100" dirty="0" smtClean="0"/>
              <a:t>The goal of this:  </a:t>
            </a:r>
          </a:p>
          <a:p>
            <a:r>
              <a:rPr lang="en-US" sz="1100" dirty="0" smtClean="0"/>
              <a:t> =======   </a:t>
            </a:r>
          </a:p>
          <a:p>
            <a:r>
              <a:rPr lang="en-US" sz="1100" dirty="0" smtClean="0"/>
              <a:t> Can we use data from physiological sensors to predict a pilot's cognitive state in real time?    I'm going to be talking about the methods we used to pursue that goal, and the work still do be done.    </a:t>
            </a:r>
          </a:p>
          <a:p>
            <a:r>
              <a:rPr lang="en-US" sz="1100" dirty="0" smtClean="0"/>
              <a:t>=======</a:t>
            </a:r>
          </a:p>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3"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8"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5462B7-A0BE-D344-9130-8A8598FB6768}"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7264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Here's our first variance challenges: differences between days.</a:t>
            </a:r>
          </a:p>
          <a:p>
            <a:r>
              <a:rPr lang="en-US" dirty="0" smtClean="0"/>
              <a:t>        One of the first things we noticed is that, in general, a person's data from one day doesn't really look like it did in the previous day.</a:t>
            </a:r>
          </a:p>
          <a:p>
            <a:r>
              <a:rPr lang="en-US" dirty="0" smtClean="0"/>
              <a:t>        That's what these plots are trying to show. These are using spectral embedding to get our data down to two dimensions. In general, the light colors are your day two data, and your dark colors are your day one. (The exception is LW, where this is switched) You can see that for Crews 7 and 13, you can pretty easily find a line that separates the two days. Crew 11, there's isn't as much of a clean line, but data from the same day definitely clusters together easier than data from the same class.</a:t>
            </a:r>
          </a:p>
          <a:p>
            <a:r>
              <a:rPr lang="en-US" b="1" dirty="0" smtClean="0"/>
              <a:t>         In fact, using a gradient tree booster, we found </a:t>
            </a:r>
            <a:r>
              <a:rPr lang="en-US" dirty="0" smtClean="0"/>
              <a:t>we were able to predict with almost perfect accuracy. whether or not a sample was from day 1 or day 2 (concentrating on only one pilot).</a:t>
            </a:r>
          </a:p>
          <a:p>
            <a:r>
              <a:rPr lang="en-US" dirty="0" smtClean="0"/>
              <a:t>    Meanwhile, building a model on day one and trying to predict on day two led to very poor accuracy.</a:t>
            </a:r>
          </a:p>
          <a:p>
            <a:r>
              <a:rPr lang="en-US" dirty="0" smtClean="0"/>
              <a:t>      This we can guess is for a lot of reasons</a:t>
            </a:r>
          </a:p>
          <a:p>
            <a:r>
              <a:rPr lang="en-US" dirty="0" smtClean="0"/>
              <a:t>        Some is sensor related: these sensors were removed and replaced between experiments. Taking the respiration for example, if it's a little tighter or looser the previous day, the raw amplitudes will be higher or lower even if the respiration wave is roughly the same. These kinds of differences are easily accounted for with standardization: zero mean, unit variance. </a:t>
            </a:r>
          </a:p>
          <a:p>
            <a:r>
              <a:rPr lang="en-US" dirty="0" smtClean="0"/>
              <a:t>   This didn't account for everything, however. In the end, at least for this analysis, we decided to concentrate on only building models for the same day they'll be used (introducing the concept of the models "expiring"), and leaving the issue of generalizing over major temporal differences for another day.</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10</a:t>
            </a:fld>
            <a:endParaRPr lang="en-US"/>
          </a:p>
        </p:txBody>
      </p:sp>
    </p:spTree>
    <p:extLst>
      <p:ext uri="{BB962C8B-B14F-4D97-AF65-F5344CB8AC3E}">
        <p14:creationId xmlns:p14="http://schemas.microsoft.com/office/powerpoint/2010/main" val="221668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One of the themes we've found across all our data is there's a good amount of variance from pilot to pilot (people are different: surprise!). In fact, like Day1/Day2 differences, sometimes you can almost predict between different pilots better than you can predict cognitive states. </a:t>
            </a:r>
          </a:p>
          <a:p>
            <a:r>
              <a:rPr lang="en-US" dirty="0" smtClean="0"/>
              <a:t>        This variance is more pronounced in certain modalities. EEG data, for example, is very prone to this. See how there really isn't much overlap between pilots. (Forgive the fact that this is separated into two groups; it's difficult to visualize all 10 pilots at once)</a:t>
            </a:r>
          </a:p>
          <a:p>
            <a:r>
              <a:rPr lang="en-US" dirty="0" smtClean="0"/>
              <a:t>    Meanwhile, GSR is a lot more intermixed. On the first one there's definitely some differences between 17,18, 21 and 13/14, but there's overlap, and at least there's these two major groups. 22 and 26, all seem pretty intermixed.     This kind of makes sense; EEG is an extremely complex signal looking at brain waves, whereas GSR, at the end of the day, is focused on one phenomena: was there a drop in the signal, and if so what did that drop look like?</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11</a:t>
            </a:fld>
            <a:endParaRPr lang="en-US"/>
          </a:p>
        </p:txBody>
      </p:sp>
    </p:spTree>
    <p:extLst>
      <p:ext uri="{BB962C8B-B14F-4D97-AF65-F5344CB8AC3E}">
        <p14:creationId xmlns:p14="http://schemas.microsoft.com/office/powerpoint/2010/main" val="324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Here's looking at the other modalities, ECG and Respiration. Both of these are like GSR; there are groups of multiple pilots, and they </a:t>
            </a:r>
            <a:r>
              <a:rPr lang="en-US" dirty="0" err="1" smtClean="0"/>
              <a:t>kinda</a:t>
            </a:r>
            <a:r>
              <a:rPr lang="en-US" dirty="0" smtClean="0"/>
              <a:t> stick together.</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12</a:t>
            </a:fld>
            <a:endParaRPr lang="en-US"/>
          </a:p>
        </p:txBody>
      </p:sp>
    </p:spTree>
    <p:extLst>
      <p:ext uri="{BB962C8B-B14F-4D97-AF65-F5344CB8AC3E}">
        <p14:creationId xmlns:p14="http://schemas.microsoft.com/office/powerpoint/2010/main" val="310198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In a continuation of the difference between pilots, we also found a bit of a bias between which modality a pilot tended to "prefer" (meaning that modality indicated X class more than others). </a:t>
            </a:r>
          </a:p>
          <a:p>
            <a:r>
              <a:rPr lang="en-US" dirty="0" smtClean="0"/>
              <a:t>        We did a ton of analysis looking at all the different modalities and modality combos, and found that for the most part, each pilot had one modality set that worked really well. It just isn't necessarily the same, and it'll change based on what state we're interested in.</a:t>
            </a:r>
          </a:p>
          <a:p>
            <a:r>
              <a:rPr lang="en-US" dirty="0" smtClean="0"/>
              <a:t>        For Example, in Pilot 17 GSR + Respiration seemed to do a better job of </a:t>
            </a:r>
            <a:r>
              <a:rPr lang="en-US" dirty="0" err="1" smtClean="0"/>
              <a:t>differeniating</a:t>
            </a:r>
            <a:r>
              <a:rPr lang="en-US" dirty="0" smtClean="0"/>
              <a:t> SS (although neither really did the job to split CA and LW).</a:t>
            </a:r>
          </a:p>
          <a:p>
            <a:r>
              <a:rPr lang="en-US" dirty="0" smtClean="0"/>
              <a:t>             Of course, for Pilot 23, we see that neither modality/modality set really did the job for predicting SS (although GSR/R did okay), however GSR and R does a great job of splitting up CA and LW. </a:t>
            </a:r>
          </a:p>
          <a:p>
            <a:endParaRPr lang="en-US" dirty="0" smtClean="0"/>
          </a:p>
          <a:p>
            <a:r>
              <a:rPr lang="en-US" dirty="0" smtClean="0"/>
              <a:t>   I'll also point out as we look at these that this is the first time we've looked at LOFT </a:t>
            </a:r>
            <a:r>
              <a:rPr lang="en-US" dirty="0" err="1" smtClean="0"/>
              <a:t>tSNEs</a:t>
            </a:r>
            <a:r>
              <a:rPr lang="en-US" dirty="0" smtClean="0"/>
              <a:t>. LOFT is a more difficult beast, being more real time data, and in many cases we saw this overlap between CA and LW.</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13</a:t>
            </a:fld>
            <a:endParaRPr lang="en-US"/>
          </a:p>
        </p:txBody>
      </p:sp>
    </p:spTree>
    <p:extLst>
      <p:ext uri="{BB962C8B-B14F-4D97-AF65-F5344CB8AC3E}">
        <p14:creationId xmlns:p14="http://schemas.microsoft.com/office/powerpoint/2010/main" val="67386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Here's the same two plots but for Pilot 26. You can see that neither really worked all that well.</a:t>
            </a:r>
          </a:p>
          <a:p>
            <a:endParaRPr lang="en-US" dirty="0" smtClean="0"/>
          </a:p>
          <a:p>
            <a:r>
              <a:rPr lang="en-US" dirty="0" smtClean="0"/>
              <a:t>        Let's take a look at some Benchmark EEG, though (LOFT EEG tended to be very noisy). For Pilot 17, this actually worked great at differentiating between classes. It worked well for Pilot 26 as well, although did a much better job at differentiating SS from everything else.</a:t>
            </a:r>
          </a:p>
          <a:p>
            <a:r>
              <a:rPr lang="en-US" dirty="0" smtClean="0"/>
              <a:t>        In addition to just people being different and reacting a different way, sometimes this can be attributed to a sensor being set slightly off, or failing all together. We have one pilot who completely lost GSR in Benchmark (so obviously, other modalities have to pick up the slack). This isn't as "model-breaking", but it is interesting, and gives us the idea that we can't just throw all modalities together and expect a good result; we have to pick and choose our modalities, ignore bad ones, allow good ones, etc.</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14</a:t>
            </a:fld>
            <a:endParaRPr lang="en-US"/>
          </a:p>
        </p:txBody>
      </p:sp>
    </p:spTree>
    <p:extLst>
      <p:ext uri="{BB962C8B-B14F-4D97-AF65-F5344CB8AC3E}">
        <p14:creationId xmlns:p14="http://schemas.microsoft.com/office/powerpoint/2010/main" val="2472567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And finally, let's talk about the difference between benchmark and LOFT. We found in many cases there was a large difference between benchmark and LOFT. In other words, it's hard to generalized between benchmark tasks and LOFT tasks.</a:t>
            </a:r>
          </a:p>
          <a:p>
            <a:endParaRPr lang="en-US" dirty="0" smtClean="0"/>
          </a:p>
          <a:p>
            <a:r>
              <a:rPr lang="en-US" dirty="0" smtClean="0"/>
              <a:t> And like the others, it depends on the modality or pilot. For pilots 17 and 25, the variance is more pronounced in EEG. (Even though it's doing a good job of differentiating classes as well) </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15</a:t>
            </a:fld>
            <a:endParaRPr lang="en-US"/>
          </a:p>
        </p:txBody>
      </p:sp>
    </p:spTree>
    <p:extLst>
      <p:ext uri="{BB962C8B-B14F-4D97-AF65-F5344CB8AC3E}">
        <p14:creationId xmlns:p14="http://schemas.microsoft.com/office/powerpoint/2010/main" val="127305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So here's some of the other modalities. There's a lot more overlap in the GSR. Same story with Pilot 17 GSR,R. Pilot 13's GSR/R, it's a bit of a mixed bag. For ECG Pilot 23, it's a lot more stark.</a:t>
            </a:r>
          </a:p>
          <a:p>
            <a:endParaRPr lang="en-US" dirty="0" smtClean="0"/>
          </a:p>
          <a:p>
            <a:endParaRPr lang="en-US" dirty="0" smtClean="0"/>
          </a:p>
          <a:p>
            <a:r>
              <a:rPr lang="en-US" dirty="0" smtClean="0"/>
              <a:t>Not all of our plots are this bad; it depends. So obviously, we need to do more work in taking away this variance. But it helps to have a model framework to test out and see how well we're meeting the goal: (Can we use benchmark data to predict on LOFT, same day, same pilot?). So with all of these thoughts in mind, let's look at the model generating pipeline itself....</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16</a:t>
            </a:fld>
            <a:endParaRPr lang="en-US"/>
          </a:p>
        </p:txBody>
      </p:sp>
    </p:spTree>
    <p:extLst>
      <p:ext uri="{BB962C8B-B14F-4D97-AF65-F5344CB8AC3E}">
        <p14:creationId xmlns:p14="http://schemas.microsoft.com/office/powerpoint/2010/main" val="92230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is the pipeline we created for a pilot dependent, single day model</a:t>
            </a:r>
          </a:p>
          <a:p>
            <a:endParaRPr lang="en-US" dirty="0" smtClean="0"/>
          </a:p>
          <a:p>
            <a:r>
              <a:rPr lang="en-US" dirty="0" smtClean="0"/>
              <a:t>        </a:t>
            </a:r>
            <a:r>
              <a:rPr lang="en-US" b="1" dirty="0" smtClean="0"/>
              <a:t>- Overall what we do is train a model off of benchmark tasks, validate that model by hyperparameter tuning using a holdout of LOFT data, and deploy the model on the remaining LOFT.</a:t>
            </a:r>
          </a:p>
          <a:p>
            <a:endParaRPr lang="en-US" dirty="0" smtClean="0"/>
          </a:p>
          <a:p>
            <a:r>
              <a:rPr lang="en-US" dirty="0" smtClean="0"/>
              <a:t>The model we create is essentially an ensemble of anomaly/novelty detectors. (Specifically, One Class SVMs or Isolation Forests respectively.)</a:t>
            </a:r>
          </a:p>
          <a:p>
            <a:endParaRPr lang="en-US" dirty="0" smtClean="0"/>
          </a:p>
          <a:p>
            <a:r>
              <a:rPr lang="en-US" dirty="0" smtClean="0"/>
              <a:t>We create a "Voting Ensemble" that is an X State Detector, meaning it's only purpose is to predict whether a sample is X State, or not. </a:t>
            </a:r>
          </a:p>
          <a:p>
            <a:r>
              <a:rPr lang="en-US" dirty="0" smtClean="0"/>
              <a:t>This voting ensemble is comprised of multiple anomaly detectors, one for each possible modality combination (for example one for EEG only, and one for GSR, Respiration, and EEG). All of these models vote to see what they think is the correct answer. Majority wins. You can also get a "quick and dirty" probability metric by returning the ratio of # of yes votes versus total number of models.</a:t>
            </a:r>
          </a:p>
          <a:p>
            <a:endParaRPr lang="en-US" dirty="0" smtClean="0"/>
          </a:p>
          <a:p>
            <a:r>
              <a:rPr lang="en-US" dirty="0" smtClean="0"/>
              <a:t>In our case, we have 3 "states" not including "Other", so we would have one State Detector for Startle/Surprise, one for Channelized Attention, and one for Low Workload.</a:t>
            </a:r>
          </a:p>
          <a:p>
            <a:endParaRPr lang="en-US" dirty="0" smtClean="0"/>
          </a:p>
          <a:p>
            <a:r>
              <a:rPr lang="en-US" dirty="0" smtClean="0"/>
              <a:t>Theoretically we can combine all of the different state predictions into one prediction (perhaps by one state taking precedence or looking at the probabilities), but these results I wills show you them separately.</a:t>
            </a:r>
          </a:p>
          <a:p>
            <a:endParaRPr lang="en-US" dirty="0" smtClean="0"/>
          </a:p>
          <a:p>
            <a:r>
              <a:rPr lang="en-US" b="1" dirty="0" smtClean="0"/>
              <a:t>So why did we do this? Well a lot of reasons. </a:t>
            </a:r>
          </a:p>
          <a:p>
            <a:endParaRPr lang="en-US" b="1" dirty="0" smtClean="0"/>
          </a:p>
          <a:p>
            <a:r>
              <a:rPr lang="en-US" b="1" dirty="0" smtClean="0"/>
              <a:t>We validate on LOFT data </a:t>
            </a:r>
            <a:r>
              <a:rPr lang="en-US" b="0" dirty="0" smtClean="0"/>
              <a:t>because we were unable to generalize our features from bench to LOFT without any information of what LOFT will look like. Doing this validation step substantially helped the models and makes them more useable.</a:t>
            </a:r>
          </a:p>
          <a:p>
            <a:endParaRPr lang="en-US" b="0" dirty="0" smtClean="0"/>
          </a:p>
          <a:p>
            <a:r>
              <a:rPr lang="en-US" b="1" dirty="0" smtClean="0"/>
              <a:t>As I mentioned before, we found that every pilot had some modality combinations that worked well,</a:t>
            </a:r>
            <a:r>
              <a:rPr lang="en-US" b="0" dirty="0" smtClean="0"/>
              <a:t> but we couldn't ever find one that worked "the best".  This ensemble approach is a way to combine all of these models and hope that by voting, they will "sort out themselves" the correct answer. We did find that this ensemble way out performed taking the average of all the individual modality combination models.</a:t>
            </a:r>
          </a:p>
          <a:p>
            <a:endParaRPr lang="en-US" b="0" dirty="0" smtClean="0"/>
          </a:p>
          <a:p>
            <a:r>
              <a:rPr lang="en-US" b="0" dirty="0" smtClean="0"/>
              <a:t>Also this method makes it very easy to add/remove new modalities. For example, the current analysis we're doing has added back in Eye Tracking Data, but due to technical difficulties we sometimes can't use GSR and we are no longer using Respiration. The ensemble can be configured to use only the modalities you want to use. </a:t>
            </a:r>
          </a:p>
          <a:p>
            <a:endParaRPr lang="en-US" b="0" dirty="0" smtClean="0"/>
          </a:p>
          <a:p>
            <a:r>
              <a:rPr lang="en-US" b="1" dirty="0" smtClean="0"/>
              <a:t>Anomaly detectors are used to deal with our class imbalance issue. </a:t>
            </a:r>
            <a:r>
              <a:rPr lang="en-US" b="0" dirty="0" smtClean="0"/>
              <a:t>Plus conceptually, most of these states are in fact anomalies (you are hopefully not always startled or channelized!)</a:t>
            </a:r>
          </a:p>
          <a:p>
            <a:endParaRPr lang="en-US" b="0" dirty="0" smtClean="0"/>
          </a:p>
          <a:p>
            <a:r>
              <a:rPr lang="en-US" b="1" dirty="0" smtClean="0"/>
              <a:t>The States themselves are kept separate </a:t>
            </a:r>
            <a:r>
              <a:rPr lang="en-US" b="0" dirty="0" smtClean="0"/>
              <a:t>partially because we're still in development, so it's easier to add new states this way, but also because it's hard to say definitely that you can't be in two or three states at once. For example, you're probably not startled and channelized at the same time, but maybe you're experiencing CA and LW at the same time? We saw a lot of overlap between CA and LW data in LOFT, so perhaps this would be explained by that.</a:t>
            </a:r>
            <a:endParaRPr lang="en-US" b="0" dirty="0"/>
          </a:p>
        </p:txBody>
      </p:sp>
      <p:sp>
        <p:nvSpPr>
          <p:cNvPr id="4" name="Slide Number Placeholder 3"/>
          <p:cNvSpPr>
            <a:spLocks noGrp="1"/>
          </p:cNvSpPr>
          <p:nvPr>
            <p:ph type="sldNum" sz="quarter" idx="10"/>
          </p:nvPr>
        </p:nvSpPr>
        <p:spPr/>
        <p:txBody>
          <a:bodyPr/>
          <a:lstStyle/>
          <a:p>
            <a:fld id="{5C1C5BA3-5B67-4590-845C-45CED9116BD9}" type="slidenum">
              <a:rPr lang="en-US" smtClean="0"/>
              <a:t>17</a:t>
            </a:fld>
            <a:endParaRPr lang="en-US"/>
          </a:p>
        </p:txBody>
      </p:sp>
    </p:spTree>
    <p:extLst>
      <p:ext uri="{BB962C8B-B14F-4D97-AF65-F5344CB8AC3E}">
        <p14:creationId xmlns:p14="http://schemas.microsoft.com/office/powerpoint/2010/main" val="2628428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is the pipeline we created for a pilot dependent, single day model</a:t>
            </a:r>
          </a:p>
          <a:p>
            <a:endParaRPr lang="en-US" dirty="0" smtClean="0"/>
          </a:p>
          <a:p>
            <a:r>
              <a:rPr lang="en-US" dirty="0" smtClean="0"/>
              <a:t>        </a:t>
            </a:r>
            <a:r>
              <a:rPr lang="en-US" b="1" dirty="0" smtClean="0"/>
              <a:t>- Overall what we do is train a model off of benchmark tasks, validate that model by hyperparameter tuning using a holdout of LOFT data, and deploy the model on the remaining LOFT.</a:t>
            </a:r>
          </a:p>
          <a:p>
            <a:endParaRPr lang="en-US" dirty="0" smtClean="0"/>
          </a:p>
          <a:p>
            <a:r>
              <a:rPr lang="en-US" dirty="0" smtClean="0"/>
              <a:t>The model we create is essentially an ensemble of anomaly/novelty detectors. (Specifically, One Class SVMs or Isolation Forests respectively.)</a:t>
            </a:r>
          </a:p>
          <a:p>
            <a:endParaRPr lang="en-US" dirty="0" smtClean="0"/>
          </a:p>
          <a:p>
            <a:r>
              <a:rPr lang="en-US" dirty="0" smtClean="0"/>
              <a:t>We create a "Voting Ensemble" that is an X State Detector, meaning it's only purpose is to predict whether a sample is X State, or not. </a:t>
            </a:r>
          </a:p>
          <a:p>
            <a:r>
              <a:rPr lang="en-US" dirty="0" smtClean="0"/>
              <a:t>This voting ensemble is comprised of multiple anomaly detectors, one for each possible modality combination (for example one for EEG only, and one for GSR, Respiration, and EEG). All of these models vote to see what they think is the correct answer. Majority wins. You can also get a "quick and dirty" probability metric by returning the ratio of # of yes votes versus total number of models.</a:t>
            </a:r>
          </a:p>
          <a:p>
            <a:endParaRPr lang="en-US" dirty="0" smtClean="0"/>
          </a:p>
          <a:p>
            <a:r>
              <a:rPr lang="en-US" dirty="0" smtClean="0"/>
              <a:t>In our case, we have 3 "states" not including "Other", so we would have one State Detector for Startle/Surprise, one for Channelized Attention, and one for Low Workload.</a:t>
            </a:r>
          </a:p>
          <a:p>
            <a:endParaRPr lang="en-US" dirty="0" smtClean="0"/>
          </a:p>
          <a:p>
            <a:r>
              <a:rPr lang="en-US" dirty="0" smtClean="0"/>
              <a:t>Theoretically we can combine all of the different state predictions into one prediction (perhaps by one state taking precedence or looking at the probabilities), but these results I wills show you them separately.</a:t>
            </a:r>
          </a:p>
          <a:p>
            <a:endParaRPr lang="en-US" dirty="0" smtClean="0"/>
          </a:p>
          <a:p>
            <a:r>
              <a:rPr lang="en-US" b="1" dirty="0" smtClean="0"/>
              <a:t>So why did we do this? Well a lot of reasons. </a:t>
            </a:r>
          </a:p>
          <a:p>
            <a:endParaRPr lang="en-US" b="1" dirty="0" smtClean="0"/>
          </a:p>
          <a:p>
            <a:r>
              <a:rPr lang="en-US" b="1" dirty="0" smtClean="0"/>
              <a:t>We validate on LOFT data </a:t>
            </a:r>
            <a:r>
              <a:rPr lang="en-US" b="0" dirty="0" smtClean="0"/>
              <a:t>because we were unable to generalize our features from bench to LOFT without any information of what LOFT will look like. Doing this validation step substantially helped the models and makes them more useable.</a:t>
            </a:r>
          </a:p>
          <a:p>
            <a:endParaRPr lang="en-US" b="0" dirty="0" smtClean="0"/>
          </a:p>
          <a:p>
            <a:r>
              <a:rPr lang="en-US" b="1" dirty="0" smtClean="0"/>
              <a:t>As I mentioned before, we found that every pilot had some modality combinations that worked well,</a:t>
            </a:r>
            <a:r>
              <a:rPr lang="en-US" b="0" dirty="0" smtClean="0"/>
              <a:t> but we couldn't ever find one that worked "the best".  This ensemble approach is a way to combine all of these models and hope that by voting, they will "sort out themselves" the correct answer. We did find that this ensemble way out performed taking the average of all the individual modality combination models.</a:t>
            </a:r>
          </a:p>
          <a:p>
            <a:endParaRPr lang="en-US" b="0" dirty="0" smtClean="0"/>
          </a:p>
          <a:p>
            <a:r>
              <a:rPr lang="en-US" b="0" dirty="0" smtClean="0"/>
              <a:t>Also this method makes it very easy to add/remove new modalities. For example, the current analysis we're doing has added back in Eye Tracking Data, but due to technical difficulties we sometimes can't use GSR and we are no longer using Respiration. The ensemble can be configured to use only the modalities you want to use. </a:t>
            </a:r>
          </a:p>
          <a:p>
            <a:endParaRPr lang="en-US" b="0" dirty="0" smtClean="0"/>
          </a:p>
          <a:p>
            <a:r>
              <a:rPr lang="en-US" b="1" dirty="0" smtClean="0"/>
              <a:t>Anomaly detectors are used to deal with our class imbalance issue. </a:t>
            </a:r>
            <a:r>
              <a:rPr lang="en-US" b="0" dirty="0" smtClean="0"/>
              <a:t>Plus conceptually, most of these states are in fact anomalies (you are hopefully not always startled or channelized!)</a:t>
            </a:r>
          </a:p>
          <a:p>
            <a:endParaRPr lang="en-US" b="0" dirty="0" smtClean="0"/>
          </a:p>
          <a:p>
            <a:r>
              <a:rPr lang="en-US" b="1" dirty="0" smtClean="0"/>
              <a:t>The States themselves are kept separate </a:t>
            </a:r>
            <a:r>
              <a:rPr lang="en-US" b="0" dirty="0" smtClean="0"/>
              <a:t>partially because we're still in development, so it's easier to add new states this way, but also because it's hard to say definitely that you can't be in two or three states at once. For example, you're probably not startled and channelized at the same time, but maybe you're experiencing CA and LW at the same time? We saw a lot of overlap between CA and LW data in LOFT, so perhaps this would be explained by that.</a:t>
            </a:r>
          </a:p>
          <a:p>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18</a:t>
            </a:fld>
            <a:endParaRPr lang="en-US"/>
          </a:p>
        </p:txBody>
      </p:sp>
    </p:spTree>
    <p:extLst>
      <p:ext uri="{BB962C8B-B14F-4D97-AF65-F5344CB8AC3E}">
        <p14:creationId xmlns:p14="http://schemas.microsoft.com/office/powerpoint/2010/main" val="518801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Metrics are reported for each pilot, using a weighted ROC AUC score, a straight Accuracy metric, and an individual look at the two classes (state vs other) I didn't show LW vs ALL, because although we did try it, the results were pretty bad. Which makes sense; these are anomaly detectors, and I wouldn't say LW is much of an anomaly. So this methodology at least using this pipeline didn't work for LW.</a:t>
            </a:r>
          </a:p>
          <a:p>
            <a:endParaRPr lang="en-US" dirty="0" smtClean="0"/>
          </a:p>
          <a:p>
            <a:r>
              <a:rPr lang="en-US" dirty="0" smtClean="0"/>
              <a:t>For SS, it actually worked alright (although it again worked better for one pilot. We had a lot of times where the models preferred one state over the other (often preferring SS, but not always), but bolded is Pilot 23, who did super fabulous amazing. All in all, an average AUC of just shy of 0.7, and an average ACC of 0.75.</a:t>
            </a:r>
          </a:p>
          <a:p>
            <a:endParaRPr lang="en-US" dirty="0" smtClean="0"/>
          </a:p>
          <a:p>
            <a:r>
              <a:rPr lang="en-US" dirty="0" smtClean="0"/>
              <a:t>CA didn't do as great, but it again depended on the pilot. This might also be because CA is much less of an anomaly as SS. Some pilots did okay-</a:t>
            </a:r>
            <a:r>
              <a:rPr lang="en-US" dirty="0" err="1" smtClean="0"/>
              <a:t>ish</a:t>
            </a:r>
            <a:r>
              <a:rPr lang="en-US" dirty="0" smtClean="0"/>
              <a:t>, but on overage, accuracies weren't much better than chance, and none of the models are WOW AMAZING!!!!!</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19</a:t>
            </a:fld>
            <a:endParaRPr lang="en-US"/>
          </a:p>
        </p:txBody>
      </p:sp>
    </p:spTree>
    <p:extLst>
      <p:ext uri="{BB962C8B-B14F-4D97-AF65-F5344CB8AC3E}">
        <p14:creationId xmlns:p14="http://schemas.microsoft.com/office/powerpoint/2010/main" val="381588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Just a sneak peak of what we're talking about. Going to go over the goal, an exploration of our dataset, our current pipeline and results, and a talk about the future work of the project.</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2</a:t>
            </a:fld>
            <a:endParaRPr lang="en-US"/>
          </a:p>
        </p:txBody>
      </p:sp>
    </p:spTree>
    <p:extLst>
      <p:ext uri="{BB962C8B-B14F-4D97-AF65-F5344CB8AC3E}">
        <p14:creationId xmlns:p14="http://schemas.microsoft.com/office/powerpoint/2010/main" val="3456074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take away you should have </a:t>
            </a:r>
            <a:r>
              <a:rPr lang="en-US" b="1" dirty="0" smtClean="0"/>
              <a:t>is generalization is difficult </a:t>
            </a:r>
            <a:r>
              <a:rPr lang="en-US" dirty="0" smtClean="0"/>
              <a:t>(in general). Some times it's easier, some times it hard, but in general, as soon as you start looking at a different dataset, we start losing. We can do some things on the </a:t>
            </a:r>
            <a:r>
              <a:rPr lang="en-US" dirty="0" err="1" smtClean="0"/>
              <a:t>featurizing</a:t>
            </a:r>
            <a:r>
              <a:rPr lang="en-US" dirty="0" smtClean="0"/>
              <a:t>, machine learning side, but really the real fix is to get more data and more information.</a:t>
            </a:r>
          </a:p>
          <a:p>
            <a:endParaRPr lang="en-US" dirty="0" smtClean="0"/>
          </a:p>
          <a:p>
            <a:r>
              <a:rPr lang="en-US" dirty="0" smtClean="0"/>
              <a:t>Like I said, this is still a work in progress, and we're working on many different avenue. We've had new data come in, so we're checking out different features, modalities, and even sensors for the same modalities. Currently we're focused on a SS-only model that is pilot independent, and we're having some success with that.</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20</a:t>
            </a:fld>
            <a:endParaRPr lang="en-US"/>
          </a:p>
        </p:txBody>
      </p:sp>
    </p:spTree>
    <p:extLst>
      <p:ext uri="{BB962C8B-B14F-4D97-AF65-F5344CB8AC3E}">
        <p14:creationId xmlns:p14="http://schemas.microsoft.com/office/powerpoint/2010/main" val="215321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21</a:t>
            </a:fld>
            <a:endParaRPr lang="en-US"/>
          </a:p>
        </p:txBody>
      </p:sp>
    </p:spTree>
    <p:extLst>
      <p:ext uri="{BB962C8B-B14F-4D97-AF65-F5344CB8AC3E}">
        <p14:creationId xmlns:p14="http://schemas.microsoft.com/office/powerpoint/2010/main" val="129950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project is run by the Crew Systems and Aviation Operation Branch and led by Angela Harrivel. My team, the Data Science Team, is providing support in parsing the data and creating predictive models.    </a:t>
            </a:r>
          </a:p>
          <a:p>
            <a:endParaRPr lang="en-US" dirty="0" smtClean="0"/>
          </a:p>
          <a:p>
            <a:r>
              <a:rPr lang="en-US" dirty="0" smtClean="0"/>
              <a:t>A lot of intelligent folks have worked on this project. This shows the people that worked on the project during this "leg", but we've also had an amazing rotating roster of interns, contractors, and civil servants help out with this.    </a:t>
            </a:r>
          </a:p>
          <a:p>
            <a:endParaRPr lang="en-US" dirty="0" smtClean="0"/>
          </a:p>
          <a:p>
            <a:r>
              <a:rPr lang="en-US" dirty="0" smtClean="0"/>
              <a:t>While I am certainly happy to answer any questions about this project, Angela Harrivel is the lead for this project, and is probably your best point of contact for this.</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3</a:t>
            </a:fld>
            <a:endParaRPr lang="en-US"/>
          </a:p>
        </p:txBody>
      </p:sp>
    </p:spTree>
    <p:extLst>
      <p:ext uri="{BB962C8B-B14F-4D97-AF65-F5344CB8AC3E}">
        <p14:creationId xmlns:p14="http://schemas.microsoft.com/office/powerpoint/2010/main" val="12628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a decade long study (2001-2010) the Commercial Aviation Safety Team (CAST) identified crew distraction/poor attention management as being a key player in airplane accidents world wide. Because of this, they recommended more training in attention management.</a:t>
            </a:r>
          </a:p>
          <a:p>
            <a:endParaRPr lang="en-US" dirty="0" smtClean="0"/>
          </a:p>
          <a:p>
            <a:r>
              <a:rPr lang="en-US" dirty="0" smtClean="0"/>
              <a:t>The tool we are developing would be used to aid in the training. As I mentioned before, the overall goal of CSM is to create a tool that can in real time, predict a pilot's cognitive state. The idea is that during training, a trainer can monitor a pilot's cognitive state. For example, they could see if the pilot tended to enter these unsafe states, or if they are able to quickly recover from them. The pilots themselves could also later see how they did, and be aware of their own habits and tendencies.</a:t>
            </a:r>
          </a:p>
          <a:p>
            <a:endParaRPr lang="en-US" dirty="0" smtClean="0"/>
          </a:p>
          <a:p>
            <a:r>
              <a:rPr lang="en-US" dirty="0" smtClean="0"/>
              <a:t> To do all of this, we need a model that can predict if a person is in an unsafe cognitive state. The CSM tool collects a suite of physiological data, so our specific goals are:        </a:t>
            </a:r>
          </a:p>
          <a:p>
            <a:r>
              <a:rPr lang="en-US" dirty="0" smtClean="0"/>
              <a:t>create a machine learning model that can use physiological data to determine cognitive states.        </a:t>
            </a:r>
          </a:p>
          <a:p>
            <a:r>
              <a:rPr lang="en-US" dirty="0" smtClean="0"/>
              <a:t>create a model that runs fast enough to predict in real time.        </a:t>
            </a:r>
          </a:p>
          <a:p>
            <a:r>
              <a:rPr lang="en-US" dirty="0" smtClean="0"/>
              <a:t>Because it is difficult to get </a:t>
            </a:r>
            <a:r>
              <a:rPr lang="en-US" dirty="0" err="1" smtClean="0"/>
              <a:t>sim</a:t>
            </a:r>
            <a:r>
              <a:rPr lang="en-US" dirty="0" smtClean="0"/>
              <a:t> time to collect data for learning, can we use a model trained on non-flight data (for example watching videos or playing </a:t>
            </a:r>
            <a:r>
              <a:rPr lang="en-US" dirty="0" err="1" smtClean="0"/>
              <a:t>tetris</a:t>
            </a:r>
            <a:r>
              <a:rPr lang="en-US" dirty="0" smtClean="0"/>
              <a:t>) to predict on a flight simulation?</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4</a:t>
            </a:fld>
            <a:endParaRPr lang="en-US"/>
          </a:p>
        </p:txBody>
      </p:sp>
    </p:spTree>
    <p:extLst>
      <p:ext uri="{BB962C8B-B14F-4D97-AF65-F5344CB8AC3E}">
        <p14:creationId xmlns:p14="http://schemas.microsoft.com/office/powerpoint/2010/main" val="65900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First, let's talk a little about the cognitive states we're trying to predict.   </a:t>
            </a:r>
          </a:p>
          <a:p>
            <a:r>
              <a:rPr lang="en-US" dirty="0" smtClean="0"/>
              <a:t> In this research, we're primarily focused on these states: Startle Surprise, Channelized Attention and Low Workload.     </a:t>
            </a:r>
          </a:p>
          <a:p>
            <a:r>
              <a:rPr lang="en-US" dirty="0" smtClean="0"/>
              <a:t>SS is straight forward; it's when you were startled by some stimulus. There's a lot of research in the "startle pattern" and recovery from it. The thing to note is what we label as Startle Surprise includes the onset as well as 13 seconds of the recovery afterwards    </a:t>
            </a:r>
          </a:p>
          <a:p>
            <a:r>
              <a:rPr lang="en-US" dirty="0" smtClean="0"/>
              <a:t>CA is when you are hyper focused on one particular thing to the exclusion of all others.     </a:t>
            </a:r>
          </a:p>
          <a:p>
            <a:r>
              <a:rPr lang="en-US" dirty="0" smtClean="0"/>
              <a:t>LW is when your task load doesn't require much effort on your part; think menial jobs and such.    </a:t>
            </a:r>
          </a:p>
          <a:p>
            <a:r>
              <a:rPr lang="en-US" dirty="0" smtClean="0"/>
              <a:t>There's also "Other", which is just the catch all label for "it wasn't one of these unsafe states“</a:t>
            </a:r>
          </a:p>
          <a:p>
            <a:endParaRPr lang="en-US" dirty="0" smtClean="0"/>
          </a:p>
          <a:p>
            <a:endParaRPr lang="en-US" dirty="0" smtClean="0"/>
          </a:p>
          <a:p>
            <a:r>
              <a:rPr lang="en-US" dirty="0" smtClean="0"/>
              <a:t>We have also looked at other states and hope to do more work in them.     </a:t>
            </a:r>
          </a:p>
          <a:p>
            <a:r>
              <a:rPr lang="en-US" dirty="0" smtClean="0"/>
              <a:t>High workload, is where your task load is high enough that you're starting to stress about it (think juggling multiple tasks at once). </a:t>
            </a:r>
          </a:p>
          <a:p>
            <a:r>
              <a:rPr lang="en-US" dirty="0" smtClean="0"/>
              <a:t>Nominal workload is not unsafe, but is when the task load is just enough to keep you occupied, but not enough to overwhelm you.    </a:t>
            </a:r>
          </a:p>
          <a:p>
            <a:r>
              <a:rPr lang="en-US" dirty="0" smtClean="0"/>
              <a:t>Diverted Attention, when you get distracted by something .    </a:t>
            </a:r>
          </a:p>
          <a:p>
            <a:r>
              <a:rPr lang="en-US" dirty="0" smtClean="0"/>
              <a:t>Confirmation Bias, where you 100% you know the answer...so much so that there's no need to look at all the evidence! And if any evidence proves you wrong, the evidence is wrong!</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5</a:t>
            </a:fld>
            <a:endParaRPr lang="en-US"/>
          </a:p>
        </p:txBody>
      </p:sp>
    </p:spTree>
    <p:extLst>
      <p:ext uri="{BB962C8B-B14F-4D97-AF65-F5344CB8AC3E}">
        <p14:creationId xmlns:p14="http://schemas.microsoft.com/office/powerpoint/2010/main" val="397738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This research focuses on 4 modalities: a 20-channel EEG, Galvanic Skin Response, an 3-node EKG, and a Respiration signal. </a:t>
            </a:r>
          </a:p>
          <a:p>
            <a:r>
              <a:rPr lang="en-US" dirty="0" smtClean="0"/>
              <a:t>We have also looked at using </a:t>
            </a:r>
          </a:p>
          <a:p>
            <a:r>
              <a:rPr lang="en-US" dirty="0" smtClean="0"/>
              <a:t>eye tracking with the </a:t>
            </a:r>
            <a:r>
              <a:rPr lang="en-US" dirty="0" err="1" smtClean="0"/>
              <a:t>SmartEye</a:t>
            </a:r>
            <a:r>
              <a:rPr lang="en-US" dirty="0" smtClean="0"/>
              <a:t> system and </a:t>
            </a:r>
          </a:p>
          <a:p>
            <a:r>
              <a:rPr lang="en-US" dirty="0" err="1" smtClean="0"/>
              <a:t>fNIRS</a:t>
            </a:r>
            <a:r>
              <a:rPr lang="en-US" dirty="0" smtClean="0"/>
              <a:t> (with the </a:t>
            </a:r>
            <a:r>
              <a:rPr lang="en-US" dirty="0" err="1" smtClean="0"/>
              <a:t>Imagent</a:t>
            </a:r>
            <a:r>
              <a:rPr lang="en-US" dirty="0" smtClean="0"/>
              <a:t> by ISS Inc), </a:t>
            </a:r>
          </a:p>
          <a:p>
            <a:r>
              <a:rPr lang="en-US" dirty="0" smtClean="0"/>
              <a:t>but for various reasons (mostly related to sensor issues) couldn't be included in the full analysis. If we have some time I'll make some notes about these, because in separate analysis both have promising results in predicting cognitive states.</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6</a:t>
            </a:fld>
            <a:endParaRPr lang="en-US"/>
          </a:p>
        </p:txBody>
      </p:sp>
    </p:spTree>
    <p:extLst>
      <p:ext uri="{BB962C8B-B14F-4D97-AF65-F5344CB8AC3E}">
        <p14:creationId xmlns:p14="http://schemas.microsoft.com/office/powerpoint/2010/main" val="156726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We collected datasets form 13 crews with a pilot and a copilot</a:t>
            </a:r>
          </a:p>
          <a:p>
            <a:endParaRPr lang="en-US" b="1" dirty="0" smtClean="0"/>
          </a:p>
          <a:p>
            <a:r>
              <a:rPr lang="en-US" b="1" dirty="0" smtClean="0"/>
              <a:t> Each dataset consisted of</a:t>
            </a:r>
          </a:p>
          <a:p>
            <a:r>
              <a:rPr lang="en-US" dirty="0" smtClean="0"/>
              <a:t>         Benchmark tasks designed to induce various cognitive states. For example, for Startle/Surprise, pilots were shown 2 jump scares from a movie, and Channelized Attention was induced by playing Tetris.</a:t>
            </a:r>
          </a:p>
          <a:p>
            <a:r>
              <a:rPr lang="en-US" dirty="0" smtClean="0"/>
              <a:t>        Benchmarks were collected on two different days (known as Day 1 and Day 2 Benchmark)</a:t>
            </a:r>
          </a:p>
          <a:p>
            <a:endParaRPr lang="en-US" dirty="0" smtClean="0"/>
          </a:p>
          <a:p>
            <a:r>
              <a:rPr lang="en-US" b="1" dirty="0" smtClean="0"/>
              <a:t>The crew was also put into a flight simulator and put through a full flight.</a:t>
            </a:r>
            <a:r>
              <a:rPr lang="en-US" dirty="0" smtClean="0"/>
              <a:t> The flight included various events to induce unsafe cognitive states. Startle was induced by a wake hazard event during flight and a runway incursion event on landing (a fancy way of saying when they tried to land in a foggy environment, another aircraft or </a:t>
            </a:r>
            <a:r>
              <a:rPr lang="en-US" dirty="0" err="1" smtClean="0"/>
              <a:t>firetruck</a:t>
            </a:r>
            <a:r>
              <a:rPr lang="en-US" dirty="0" smtClean="0"/>
              <a:t> appeared on the runaway and they had to abort landing). Channelized Attention was induced by a hydraulic system pressure alert and a trailing edge flap asymmetry problem. </a:t>
            </a:r>
          </a:p>
          <a:p>
            <a:r>
              <a:rPr lang="en-US" dirty="0" smtClean="0"/>
              <a:t>       Low workload did not specifically have any events marked out, but labels for low workload were added after the fact during times when the pilots were not actively engaged.</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7</a:t>
            </a:fld>
            <a:endParaRPr lang="en-US"/>
          </a:p>
        </p:txBody>
      </p:sp>
    </p:spTree>
    <p:extLst>
      <p:ext uri="{BB962C8B-B14F-4D97-AF65-F5344CB8AC3E}">
        <p14:creationId xmlns:p14="http://schemas.microsoft.com/office/powerpoint/2010/main" val="257169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followed a sliding window scheme, with a 5 second window size and a 1 second stride. Every window we calculated various features within each modality, and placed those features onto a 1 dimensional vector. </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EEG we primarily focused on collecting features from 7 important channels, calculating PSD power band features. </a:t>
            </a:r>
          </a:p>
          <a:p>
            <a:r>
              <a:rPr lang="en-US" sz="1200" b="0" kern="1200" dirty="0" smtClean="0">
                <a:solidFill>
                  <a:schemeClr val="tx1"/>
                </a:solidFill>
                <a:effectLst/>
                <a:latin typeface="+mn-lt"/>
                <a:ea typeface="+mn-ea"/>
                <a:cs typeface="+mn-cs"/>
              </a:rPr>
              <a:t>We also calculated Engagement Indices and Task Load Indices, which are ratios and summations across select channels.</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EKG we focused on calculating Heart Rate Variability feature</a:t>
            </a:r>
          </a:p>
          <a:p>
            <a:r>
              <a:rPr lang="en-US" sz="1200" b="0" kern="1200" dirty="0" smtClean="0">
                <a:solidFill>
                  <a:schemeClr val="tx1"/>
                </a:solidFill>
                <a:effectLst/>
                <a:latin typeface="+mn-lt"/>
                <a:ea typeface="+mn-ea"/>
                <a:cs typeface="+mn-cs"/>
              </a:rPr>
              <a:t>    GSR was about looking at slope based feature</a:t>
            </a:r>
          </a:p>
          <a:p>
            <a:r>
              <a:rPr lang="en-US" sz="1200" b="0" kern="1200" dirty="0" smtClean="0">
                <a:solidFill>
                  <a:schemeClr val="tx1"/>
                </a:solidFill>
                <a:effectLst/>
                <a:latin typeface="+mn-lt"/>
                <a:ea typeface="+mn-ea"/>
                <a:cs typeface="+mn-cs"/>
              </a:rPr>
              <a:t>    Respiration we looked at Respiration Rate.</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In all modalities, we looked as specific summary statistics performed on the signal.</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91        BEST_CHANNELS = ['EEG_FP1', '</a:t>
            </a:r>
            <a:r>
              <a:rPr lang="en-US" sz="1200" b="0" kern="1200" dirty="0" err="1" smtClean="0">
                <a:solidFill>
                  <a:schemeClr val="tx1"/>
                </a:solidFill>
                <a:effectLst/>
                <a:latin typeface="+mn-lt"/>
                <a:ea typeface="+mn-ea"/>
                <a:cs typeface="+mn-cs"/>
              </a:rPr>
              <a:t>EEG_Fz</a:t>
            </a:r>
            <a:r>
              <a:rPr lang="en-US" sz="1200" b="0" kern="1200" dirty="0" smtClean="0">
                <a:solidFill>
                  <a:schemeClr val="tx1"/>
                </a:solidFill>
                <a:effectLst/>
                <a:latin typeface="+mn-lt"/>
                <a:ea typeface="+mn-ea"/>
                <a:cs typeface="+mn-cs"/>
              </a:rPr>
              <a:t>', 'EEG_F7', 'EEG_F8', 'EEG_T5', 'EEG_O1', 'EEG_O2']</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Engagement </a:t>
            </a:r>
            <a:r>
              <a:rPr lang="en-US" sz="1200" b="1" kern="1200" dirty="0" smtClean="0">
                <a:solidFill>
                  <a:schemeClr val="tx1"/>
                </a:solidFill>
                <a:effectLst/>
                <a:latin typeface="+mn-lt"/>
                <a:ea typeface="+mn-ea"/>
                <a:cs typeface="+mn-cs"/>
              </a:rPr>
              <a:t>Index</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∑(beta) / [ ∑(alpha) + ∑(theta) ]</a:t>
            </a:r>
          </a:p>
          <a:p>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Cz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P3, P4)</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Task Load Index</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Fz</a:t>
            </a:r>
            <a:r>
              <a:rPr lang="en-US" sz="1200" kern="1200" dirty="0" smtClean="0">
                <a:solidFill>
                  <a:schemeClr val="tx1"/>
                </a:solidFill>
                <a:effectLst/>
                <a:latin typeface="+mn-lt"/>
                <a:ea typeface="+mn-ea"/>
                <a:cs typeface="+mn-cs"/>
              </a:rPr>
              <a:t> theta / </a:t>
            </a:r>
            <a:r>
              <a:rPr lang="en-US" sz="1200" kern="1200" dirty="0" err="1"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alpha</a:t>
            </a:r>
          </a:p>
          <a:p>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8</a:t>
            </a:fld>
            <a:endParaRPr lang="en-US"/>
          </a:p>
        </p:txBody>
      </p:sp>
    </p:spTree>
    <p:extLst>
      <p:ext uri="{BB962C8B-B14F-4D97-AF65-F5344CB8AC3E}">
        <p14:creationId xmlns:p14="http://schemas.microsoft.com/office/powerpoint/2010/main" val="141625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Before we take a look at this data, I wanted to give some notes:</a:t>
            </a:r>
          </a:p>
          <a:p>
            <a:r>
              <a:rPr lang="en-US" dirty="0" smtClean="0"/>
              <a:t>    We're dealing with a decent class </a:t>
            </a:r>
            <a:r>
              <a:rPr lang="en-US" dirty="0" err="1" smtClean="0"/>
              <a:t>imalance</a:t>
            </a:r>
            <a:r>
              <a:rPr lang="en-US" dirty="0" smtClean="0"/>
              <a:t> issue. Not a lot of SS data, and in the LOFT there is significantly more LW data than anything else. And our "other" class out shines EVERYBODY (especially in the LOFT).</a:t>
            </a:r>
          </a:p>
          <a:p>
            <a:r>
              <a:rPr lang="en-US" dirty="0" smtClean="0"/>
              <a:t>     In addition, the labelling is done primarily on "intention". The pilot was supposed to be in this state...but it is possible they were not. We use these auto labels in this analysis, but there is a current effort to review this labels to validate them/find new cognitive states (if any) in the LOFT</a:t>
            </a:r>
          </a:p>
          <a:p>
            <a:r>
              <a:rPr lang="en-US" dirty="0" smtClean="0"/>
              <a:t>    There is also, perhaps unsurprisingly, a lot of variance between the different data sets. What do I mean? Let's go into THAT in detail...</a:t>
            </a:r>
            <a:endParaRPr lang="en-US" dirty="0"/>
          </a:p>
        </p:txBody>
      </p:sp>
      <p:sp>
        <p:nvSpPr>
          <p:cNvPr id="4" name="Slide Number Placeholder 3"/>
          <p:cNvSpPr>
            <a:spLocks noGrp="1"/>
          </p:cNvSpPr>
          <p:nvPr>
            <p:ph type="sldNum" sz="quarter" idx="10"/>
          </p:nvPr>
        </p:nvSpPr>
        <p:spPr/>
        <p:txBody>
          <a:bodyPr/>
          <a:lstStyle/>
          <a:p>
            <a:fld id="{5C1C5BA3-5B67-4590-845C-45CED9116BD9}" type="slidenum">
              <a:rPr lang="en-US" smtClean="0"/>
              <a:t>9</a:t>
            </a:fld>
            <a:endParaRPr lang="en-US"/>
          </a:p>
        </p:txBody>
      </p:sp>
    </p:spTree>
    <p:extLst>
      <p:ext uri="{BB962C8B-B14F-4D97-AF65-F5344CB8AC3E}">
        <p14:creationId xmlns:p14="http://schemas.microsoft.com/office/powerpoint/2010/main" val="170490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BB6815-475A-4A74-8C53-DAFA8A0E102D}" type="datetime1">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318744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B7861B-FED4-4BF8-A8F2-90708F986456}" type="datetime1">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322956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46CE5A-C031-4B78-96A6-4E1C2FD41565}" type="datetime1">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124148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84EEA-B19B-4A9B-881F-CE727D4027E0}" type="datetime1">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322190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7992C-9DB7-422F-B5E8-C16FFABB63DD}" type="datetime1">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235546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18814F-5FC9-4941-9B40-548E94F009FB}" type="datetime1">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64164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388927-68AE-4396-861A-D670A0C463F3}" type="datetime1">
              <a:rPr lang="en-US" smtClean="0"/>
              <a:t>3/19/2018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140456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C0BED7-47BF-493C-942E-C6D6871A8FD2}" type="datetime1">
              <a:rPr lang="en-US" smtClean="0"/>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181670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C3C1C-A7A1-4341-B9AF-1D2F89E75D05}" type="datetime1">
              <a:rPr lang="en-US" smtClean="0"/>
              <a:t>3/19/2018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25135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F72E4-2A7E-41C4-B270-B30B0482367D}" type="datetime1">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421028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B6118-BC13-4E1F-BFAB-40AE85A49E3B}" type="datetime1">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B651E-0DF9-4D61-9940-6403C1D4B5BD}" type="slidenum">
              <a:rPr lang="en-US" smtClean="0"/>
              <a:t>‹#›</a:t>
            </a:fld>
            <a:endParaRPr lang="en-US" dirty="0"/>
          </a:p>
        </p:txBody>
      </p:sp>
    </p:spTree>
    <p:extLst>
      <p:ext uri="{BB962C8B-B14F-4D97-AF65-F5344CB8AC3E}">
        <p14:creationId xmlns:p14="http://schemas.microsoft.com/office/powerpoint/2010/main" val="113483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9C8A2-6ABD-4665-A423-AD86BE743059}" type="datetime1">
              <a:rPr lang="en-US" smtClean="0"/>
              <a:t>3/19/2018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B651E-0DF9-4D61-9940-6403C1D4B5BD}" type="slidenum">
              <a:rPr lang="en-US" smtClean="0"/>
              <a:t>‹#›</a:t>
            </a:fld>
            <a:endParaRPr lang="en-US" dirty="0"/>
          </a:p>
        </p:txBody>
      </p:sp>
    </p:spTree>
    <p:extLst>
      <p:ext uri="{BB962C8B-B14F-4D97-AF65-F5344CB8AC3E}">
        <p14:creationId xmlns:p14="http://schemas.microsoft.com/office/powerpoint/2010/main" val="3583937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python.org/" TargetMode="External"/><Relationship Id="rId5" Type="http://schemas.openxmlformats.org/officeDocument/2006/relationships/hyperlink" Target="http://www.skybrary.aero/index.php/Commercial_Aviation_Safety_Team_(CAST)_Reports"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5"/>
          <p:cNvSpPr txBox="1">
            <a:spLocks noChangeArrowheads="1"/>
          </p:cNvSpPr>
          <p:nvPr/>
        </p:nvSpPr>
        <p:spPr bwMode="auto">
          <a:xfrm>
            <a:off x="6350001" y="1304925"/>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defRPr/>
            </a:pPr>
            <a:endParaRPr lang="en-US" sz="1350" dirty="0">
              <a:solidFill>
                <a:prstClr val="black"/>
              </a:solidFill>
              <a:latin typeface="Calibri" charset="0"/>
            </a:endParaRPr>
          </a:p>
        </p:txBody>
      </p:sp>
      <p:pic>
        <p:nvPicPr>
          <p:cNvPr id="17" name="Picture 5" descr="greenjet2.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4872" y="2057247"/>
            <a:ext cx="1639888" cy="872728"/>
          </a:xfrm>
          <a:prstGeom prst="rect">
            <a:avLst/>
          </a:prstGeom>
          <a:solidFill>
            <a:srgbClr val="FFFFFF">
              <a:shade val="85000"/>
            </a:srgbClr>
          </a:solidFill>
          <a:ln w="44450" cap="sq">
            <a:solidFill>
              <a:srgbClr val="FFFFFF"/>
            </a:solidFill>
            <a:miter lim="800000"/>
          </a:ln>
          <a:effectLst>
            <a:outerShdw blurRad="55000" dist="18000" dir="5400000" algn="tl" rotWithShape="0">
              <a:srgbClr val="000000">
                <a:alpha val="40000"/>
              </a:srgbClr>
            </a:outerShdw>
          </a:effectLst>
          <a:scene3d>
            <a:camera prst="perspectiveRight" fov="2700000">
              <a:rot lat="0" lon="20400000" rev="0"/>
            </a:camera>
            <a:lightRig rig="twoPt" dir="t">
              <a:rot lat="0" lon="0" rev="7200000"/>
            </a:lightRig>
          </a:scene3d>
          <a:sp3d>
            <a:bevelT w="25400" h="19050"/>
            <a:contourClr>
              <a:srgbClr val="FFFFFF"/>
            </a:contourClr>
          </a:sp3d>
        </p:spPr>
      </p:pic>
      <p:pic>
        <p:nvPicPr>
          <p:cNvPr id="18" name="Picture 7" descr="IRVE.jpg"/>
          <p:cNvPicPr>
            <a:picLocks noChangeAspect="1"/>
          </p:cNvPicPr>
          <p:nvPr/>
        </p:nvPicPr>
        <p:blipFill>
          <a:blip r:embed="rId4" cstate="screen"/>
          <a:srcRect/>
          <a:stretch>
            <a:fillRect/>
          </a:stretch>
        </p:blipFill>
        <p:spPr bwMode="auto">
          <a:xfrm>
            <a:off x="871539" y="3240722"/>
            <a:ext cx="1673225" cy="819150"/>
          </a:xfrm>
          <a:prstGeom prst="rect">
            <a:avLst/>
          </a:prstGeom>
          <a:solidFill>
            <a:srgbClr val="FFFFFF">
              <a:shade val="85000"/>
            </a:srgbClr>
          </a:solidFill>
          <a:ln w="44450" cap="sq">
            <a:solidFill>
              <a:srgbClr val="FFFFFF"/>
            </a:solidFill>
            <a:miter lim="800000"/>
          </a:ln>
          <a:effectLst>
            <a:outerShdw blurRad="55000" dist="18000" dir="5400000" algn="tl" rotWithShape="0">
              <a:srgbClr val="000000">
                <a:alpha val="40000"/>
              </a:srgbClr>
            </a:outerShdw>
          </a:effectLst>
          <a:scene3d>
            <a:camera prst="perspectiveRight" fov="2700000">
              <a:rot lat="0" lon="20400000" rev="0"/>
            </a:camera>
            <a:lightRig rig="twoPt" dir="t">
              <a:rot lat="0" lon="0" rev="7200000"/>
            </a:lightRig>
          </a:scene3d>
          <a:sp3d>
            <a:bevelT w="25400" h="19050"/>
            <a:contourClr>
              <a:srgbClr val="FFFFFF"/>
            </a:contourClr>
          </a:sp3d>
        </p:spPr>
      </p:pic>
      <p:sp>
        <p:nvSpPr>
          <p:cNvPr id="15365" name="TextBox 8"/>
          <p:cNvSpPr txBox="1">
            <a:spLocks noChangeArrowheads="1"/>
          </p:cNvSpPr>
          <p:nvPr/>
        </p:nvSpPr>
        <p:spPr bwMode="auto">
          <a:xfrm>
            <a:off x="871538" y="1083475"/>
            <a:ext cx="7391400"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defRPr/>
            </a:pPr>
            <a:r>
              <a:rPr lang="en-US" sz="1350" dirty="0">
                <a:solidFill>
                  <a:srgbClr val="000085"/>
                </a:solidFill>
                <a:latin typeface="Helvetica 65 Medium" charset="0"/>
              </a:rPr>
              <a:t>L  A  N  G  L  E  Y     R  E  S  E  A  R  C H     C  E  N  T  E  R</a:t>
            </a:r>
            <a:endParaRPr lang="en-US" sz="1350" dirty="0">
              <a:solidFill>
                <a:srgbClr val="000085"/>
              </a:solidFill>
              <a:latin typeface="Calibri" charset="0"/>
            </a:endParaRPr>
          </a:p>
        </p:txBody>
      </p:sp>
      <p:pic>
        <p:nvPicPr>
          <p:cNvPr id="22" name="Picture 9" descr="LaRC Aerial.png"/>
          <p:cNvPicPr>
            <a:picLocks noChangeAspect="1"/>
          </p:cNvPicPr>
          <p:nvPr/>
        </p:nvPicPr>
        <p:blipFill>
          <a:blip r:embed="rId5" cstate="screen"/>
          <a:srcRect/>
          <a:stretch>
            <a:fillRect/>
          </a:stretch>
        </p:blipFill>
        <p:spPr bwMode="auto">
          <a:xfrm>
            <a:off x="2738433" y="2026439"/>
            <a:ext cx="3517900" cy="2056293"/>
          </a:xfrm>
          <a:prstGeom prst="rect">
            <a:avLst/>
          </a:prstGeom>
          <a:noFill/>
          <a:ln w="9525">
            <a:noFill/>
            <a:miter lim="800000"/>
            <a:headEnd/>
            <a:tailEnd/>
          </a:ln>
          <a:effectLst>
            <a:glow rad="127000">
              <a:schemeClr val="bg1">
                <a:alpha val="34000"/>
              </a:schemeClr>
            </a:glow>
          </a:effectLst>
        </p:spPr>
      </p:pic>
      <p:grpSp>
        <p:nvGrpSpPr>
          <p:cNvPr id="2" name="Group 13"/>
          <p:cNvGrpSpPr/>
          <p:nvPr/>
        </p:nvGrpSpPr>
        <p:grpSpPr>
          <a:xfrm>
            <a:off x="6481763" y="2057248"/>
            <a:ext cx="1611313" cy="2002631"/>
            <a:chOff x="6553200" y="2011363"/>
            <a:chExt cx="1611313" cy="2670175"/>
          </a:xfrm>
          <a:scene3d>
            <a:camera prst="perspectiveLeft" fov="2700000">
              <a:rot lat="0" lon="1200000" rev="0"/>
            </a:camera>
            <a:lightRig rig="threePt" dir="t"/>
          </a:scene3d>
        </p:grpSpPr>
        <p:pic>
          <p:nvPicPr>
            <p:cNvPr id="25" name="Picture 4" descr="577116main_Aug02-1-946.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553200" y="2011363"/>
              <a:ext cx="1611313" cy="1128712"/>
            </a:xfrm>
            <a:prstGeom prst="rect">
              <a:avLst/>
            </a:prstGeom>
            <a:solidFill>
              <a:srgbClr val="FFFFFF">
                <a:shade val="85000"/>
              </a:srgbClr>
            </a:solidFill>
            <a:ln w="44450" cap="sq">
              <a:solidFill>
                <a:srgbClr val="FFFFFF"/>
              </a:solidFill>
              <a:miter lim="800000"/>
            </a:ln>
            <a:effectLst>
              <a:outerShdw blurRad="55000" dist="18000" dir="5400000" algn="tl" rotWithShape="0">
                <a:srgbClr val="000000">
                  <a:alpha val="40000"/>
                </a:srgbClr>
              </a:outerShdw>
            </a:effectLst>
            <a:sp3d>
              <a:bevelT w="25400" h="19050"/>
              <a:contourClr>
                <a:srgbClr val="FFFFFF"/>
              </a:contourClr>
            </a:sp3d>
          </p:spPr>
        </p:pic>
        <p:pic>
          <p:nvPicPr>
            <p:cNvPr id="26" name="Picture 28" descr="CALIPSO1sm.jpg"/>
            <p:cNvPicPr>
              <a:picLocks noChangeAspect="1"/>
            </p:cNvPicPr>
            <p:nvPr/>
          </p:nvPicPr>
          <p:blipFill>
            <a:blip r:embed="rId7" cstate="screen"/>
            <a:srcRect/>
            <a:stretch>
              <a:fillRect/>
            </a:stretch>
          </p:blipFill>
          <p:spPr bwMode="auto">
            <a:xfrm>
              <a:off x="6553200" y="3589338"/>
              <a:ext cx="1611313" cy="1092200"/>
            </a:xfrm>
            <a:prstGeom prst="rect">
              <a:avLst/>
            </a:prstGeom>
            <a:solidFill>
              <a:srgbClr val="FFFFFF">
                <a:shade val="85000"/>
              </a:srgbClr>
            </a:solidFill>
            <a:ln w="44450" cap="sq">
              <a:solidFill>
                <a:srgbClr val="FFFFFF"/>
              </a:solidFill>
              <a:miter lim="800000"/>
            </a:ln>
            <a:effectLst>
              <a:outerShdw blurRad="55000" dist="18000" dir="5400000" algn="tl" rotWithShape="0">
                <a:srgbClr val="000000">
                  <a:alpha val="40000"/>
                </a:srgbClr>
              </a:outerShdw>
            </a:effectLst>
            <a:sp3d>
              <a:bevelT w="25400" h="19050"/>
              <a:contourClr>
                <a:srgbClr val="FFFFFF"/>
              </a:contourClr>
            </a:sp3d>
          </p:spPr>
        </p:pic>
      </p:grpSp>
      <p:sp>
        <p:nvSpPr>
          <p:cNvPr id="16" name="TextBox 8"/>
          <p:cNvSpPr txBox="1">
            <a:spLocks noChangeArrowheads="1"/>
          </p:cNvSpPr>
          <p:nvPr/>
        </p:nvSpPr>
        <p:spPr bwMode="auto">
          <a:xfrm>
            <a:off x="871538" y="4306105"/>
            <a:ext cx="7391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defRPr/>
            </a:pPr>
            <a:r>
              <a:rPr lang="en-US" sz="1800" i="1" dirty="0">
                <a:solidFill>
                  <a:srgbClr val="000085"/>
                </a:solidFill>
                <a:latin typeface="Calibri Light" panose="020F0302020204030204" pitchFamily="34" charset="0"/>
              </a:rPr>
              <a:t>Machine Learning to Assess </a:t>
            </a:r>
            <a:r>
              <a:rPr lang="en-US" sz="1800" i="1" dirty="0" smtClean="0">
                <a:solidFill>
                  <a:srgbClr val="000085"/>
                </a:solidFill>
                <a:latin typeface="Calibri Light" panose="020F0302020204030204" pitchFamily="34" charset="0"/>
              </a:rPr>
              <a:t>Pilots’ </a:t>
            </a:r>
            <a:r>
              <a:rPr lang="en-US" sz="1800" i="1" dirty="0">
                <a:solidFill>
                  <a:srgbClr val="000085"/>
                </a:solidFill>
                <a:latin typeface="Calibri Light" panose="020F0302020204030204" pitchFamily="34" charset="0"/>
              </a:rPr>
              <a:t>Cognitive State</a:t>
            </a:r>
          </a:p>
          <a:p>
            <a:pPr algn="ctr" defTabSz="685800" eaLnBrk="1" hangingPunct="1">
              <a:defRPr/>
            </a:pPr>
            <a:r>
              <a:rPr lang="en-US" sz="1800" i="1" dirty="0">
                <a:solidFill>
                  <a:srgbClr val="000085"/>
                </a:solidFill>
                <a:latin typeface="Calibri Light" panose="020F0302020204030204" pitchFamily="34" charset="0"/>
              </a:rPr>
              <a:t>March 21, 2018</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sp>
        <p:nvSpPr>
          <p:cNvPr id="24" name="TextBox 23"/>
          <p:cNvSpPr txBox="1"/>
          <p:nvPr/>
        </p:nvSpPr>
        <p:spPr>
          <a:xfrm>
            <a:off x="74248" y="5582330"/>
            <a:ext cx="3076311" cy="669414"/>
          </a:xfrm>
          <a:prstGeom prst="rect">
            <a:avLst/>
          </a:prstGeom>
          <a:noFill/>
        </p:spPr>
        <p:txBody>
          <a:bodyPr wrap="square" rtlCol="0">
            <a:spAutoFit/>
          </a:bodyPr>
          <a:lstStyle/>
          <a:p>
            <a:pPr defTabSz="685800">
              <a:defRPr/>
            </a:pPr>
            <a:r>
              <a:rPr lang="en-US" sz="1350" b="1" dirty="0">
                <a:solidFill>
                  <a:prstClr val="black"/>
                </a:solidFill>
                <a:latin typeface="Calibri Light" panose="020F0302020204030204"/>
              </a:rPr>
              <a:t>Tina Heinich</a:t>
            </a:r>
          </a:p>
          <a:p>
            <a:pPr defTabSz="685800">
              <a:defRPr/>
            </a:pPr>
            <a:r>
              <a:rPr lang="en-US" sz="1200" dirty="0">
                <a:solidFill>
                  <a:prstClr val="black"/>
                </a:solidFill>
                <a:latin typeface="Calibri Light" panose="020F0302020204030204"/>
              </a:rPr>
              <a:t>AST, Data Systems</a:t>
            </a:r>
          </a:p>
          <a:p>
            <a:pPr defTabSz="685800">
              <a:defRPr/>
            </a:pPr>
            <a:r>
              <a:rPr lang="en-US" sz="1200" dirty="0">
                <a:solidFill>
                  <a:prstClr val="black"/>
                </a:solidFill>
                <a:latin typeface="Calibri Light" panose="020F0302020204030204"/>
              </a:rPr>
              <a:t>Computer Engineer, OCIO Data Science Team </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3" name="Slide Number Placeholder 2"/>
          <p:cNvSpPr>
            <a:spLocks noGrp="1"/>
          </p:cNvSpPr>
          <p:nvPr>
            <p:ph type="sldNum" sz="quarter" idx="12"/>
          </p:nvPr>
        </p:nvSpPr>
        <p:spPr/>
        <p:txBody>
          <a:bodyPr/>
          <a:lstStyle/>
          <a:p>
            <a:fld id="{ABEB651E-0DF9-4D61-9940-6403C1D4B5BD}" type="slidenum">
              <a:rPr lang="en-US" smtClean="0"/>
              <a:t>1</a:t>
            </a:fld>
            <a:endParaRPr lang="en-US" dirty="0"/>
          </a:p>
        </p:txBody>
      </p:sp>
    </p:spTree>
    <p:extLst>
      <p:ext uri="{BB962C8B-B14F-4D97-AF65-F5344CB8AC3E}">
        <p14:creationId xmlns:p14="http://schemas.microsoft.com/office/powerpoint/2010/main" val="228358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Variance Challenge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Differences between Days</a:t>
            </a:r>
            <a:endParaRPr lang="en-US" altLang="en-US" sz="1200" dirty="0">
              <a:solidFill>
                <a:prstClr val="black"/>
              </a:solidFill>
              <a:latin typeface="Arial" panose="020B0604020202020204" pitchFamily="34" charset="0"/>
            </a:endParaRPr>
          </a:p>
        </p:txBody>
      </p:sp>
      <p:sp>
        <p:nvSpPr>
          <p:cNvPr id="6" name="Content Placeholder 2"/>
          <p:cNvSpPr txBox="1">
            <a:spLocks/>
          </p:cNvSpPr>
          <p:nvPr/>
        </p:nvSpPr>
        <p:spPr>
          <a:xfrm>
            <a:off x="628650" y="2226469"/>
            <a:ext cx="78867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Found that a model built on Day 1 Bench won’t necessarily work on Day 2 Bench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30" y="3262174"/>
            <a:ext cx="2855951" cy="2141963"/>
          </a:xfrm>
          <a:prstGeom prst="rect">
            <a:avLst/>
          </a:prstGeom>
        </p:spPr>
      </p:pic>
      <p:sp>
        <p:nvSpPr>
          <p:cNvPr id="9" name="TextBox 8"/>
          <p:cNvSpPr txBox="1"/>
          <p:nvPr/>
        </p:nvSpPr>
        <p:spPr>
          <a:xfrm>
            <a:off x="6989780" y="3019797"/>
            <a:ext cx="857250" cy="300082"/>
          </a:xfrm>
          <a:prstGeom prst="rect">
            <a:avLst/>
          </a:prstGeom>
          <a:noFill/>
        </p:spPr>
        <p:txBody>
          <a:bodyPr wrap="square" rtlCol="0">
            <a:spAutoFit/>
          </a:bodyPr>
          <a:lstStyle/>
          <a:p>
            <a:r>
              <a:rPr lang="en-US" sz="1350" dirty="0"/>
              <a:t>Crew 13</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8102" y="3262175"/>
            <a:ext cx="2855951" cy="2141963"/>
          </a:xfrm>
          <a:prstGeom prst="rect">
            <a:avLst/>
          </a:prstGeom>
        </p:spPr>
      </p:pic>
      <p:sp>
        <p:nvSpPr>
          <p:cNvPr id="11" name="TextBox 10"/>
          <p:cNvSpPr txBox="1"/>
          <p:nvPr/>
        </p:nvSpPr>
        <p:spPr>
          <a:xfrm>
            <a:off x="4107452" y="3019797"/>
            <a:ext cx="857250" cy="300082"/>
          </a:xfrm>
          <a:prstGeom prst="rect">
            <a:avLst/>
          </a:prstGeom>
          <a:noFill/>
        </p:spPr>
        <p:txBody>
          <a:bodyPr wrap="square" rtlCol="0">
            <a:spAutoFit/>
          </a:bodyPr>
          <a:lstStyle/>
          <a:p>
            <a:r>
              <a:rPr lang="en-US" sz="1350" dirty="0"/>
              <a:t>Crew 11</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508" y="3262174"/>
            <a:ext cx="2855952" cy="2141963"/>
          </a:xfrm>
          <a:prstGeom prst="rect">
            <a:avLst/>
          </a:prstGeom>
        </p:spPr>
      </p:pic>
      <p:sp>
        <p:nvSpPr>
          <p:cNvPr id="13" name="TextBox 12"/>
          <p:cNvSpPr txBox="1"/>
          <p:nvPr/>
        </p:nvSpPr>
        <p:spPr>
          <a:xfrm>
            <a:off x="1267859" y="3016530"/>
            <a:ext cx="857250" cy="300082"/>
          </a:xfrm>
          <a:prstGeom prst="rect">
            <a:avLst/>
          </a:prstGeom>
          <a:noFill/>
        </p:spPr>
        <p:txBody>
          <a:bodyPr wrap="square" rtlCol="0">
            <a:spAutoFit/>
          </a:bodyPr>
          <a:lstStyle/>
          <a:p>
            <a:r>
              <a:rPr lang="en-US" sz="1350" dirty="0"/>
              <a:t>Crew 7</a:t>
            </a:r>
          </a:p>
        </p:txBody>
      </p:sp>
      <p:sp>
        <p:nvSpPr>
          <p:cNvPr id="2" name="Slide Number Placeholder 1"/>
          <p:cNvSpPr>
            <a:spLocks noGrp="1"/>
          </p:cNvSpPr>
          <p:nvPr>
            <p:ph type="sldNum" sz="quarter" idx="12"/>
          </p:nvPr>
        </p:nvSpPr>
        <p:spPr/>
        <p:txBody>
          <a:bodyPr/>
          <a:lstStyle/>
          <a:p>
            <a:fld id="{ABEB651E-0DF9-4D61-9940-6403C1D4B5BD}" type="slidenum">
              <a:rPr lang="en-US" smtClean="0"/>
              <a:t>10</a:t>
            </a:fld>
            <a:endParaRPr lang="en-US" dirty="0"/>
          </a:p>
        </p:txBody>
      </p:sp>
    </p:spTree>
    <p:extLst>
      <p:ext uri="{BB962C8B-B14F-4D97-AF65-F5344CB8AC3E}">
        <p14:creationId xmlns:p14="http://schemas.microsoft.com/office/powerpoint/2010/main" val="2599500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Variance Challenge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Differences between Pilots</a:t>
            </a:r>
            <a:endParaRPr lang="en-US" altLang="en-US" sz="1200" dirty="0">
              <a:solidFill>
                <a:prstClr val="black"/>
              </a:solidFill>
              <a:latin typeface="Arial" panose="020B0604020202020204" pitchFamily="34" charset="0"/>
            </a:endParaRPr>
          </a:p>
        </p:txBody>
      </p:sp>
      <p:sp>
        <p:nvSpPr>
          <p:cNvPr id="14" name="Content Placeholder 2"/>
          <p:cNvSpPr txBox="1">
            <a:spLocks/>
          </p:cNvSpPr>
          <p:nvPr/>
        </p:nvSpPr>
        <p:spPr>
          <a:xfrm>
            <a:off x="1049788" y="1809800"/>
            <a:ext cx="7886700" cy="487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Hard to predict from pilot to </a:t>
            </a:r>
            <a:r>
              <a:rPr lang="en-US" sz="1600" dirty="0" smtClean="0"/>
              <a:t>pilot; variance </a:t>
            </a:r>
            <a:r>
              <a:rPr lang="en-US" sz="1600" dirty="0"/>
              <a:t>is more pronounced in certain modalities</a:t>
            </a: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10979" b="3081"/>
          <a:stretch/>
        </p:blipFill>
        <p:spPr>
          <a:xfrm>
            <a:off x="686148" y="2232000"/>
            <a:ext cx="3909622" cy="2160000"/>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3664" b="2589"/>
          <a:stretch/>
        </p:blipFill>
        <p:spPr>
          <a:xfrm>
            <a:off x="4572000" y="2232000"/>
            <a:ext cx="4000847" cy="2160000"/>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 t="14136" r="5442" b="2926"/>
          <a:stretch/>
        </p:blipFill>
        <p:spPr>
          <a:xfrm>
            <a:off x="4592326" y="4391999"/>
            <a:ext cx="3983966" cy="2246401"/>
          </a:xfrm>
          <a:prstGeom prst="rect">
            <a:avLst/>
          </a:prstGeom>
        </p:spPr>
      </p:pic>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11775" b="2783"/>
          <a:stretch/>
        </p:blipFill>
        <p:spPr>
          <a:xfrm>
            <a:off x="686148" y="4392000"/>
            <a:ext cx="4089836" cy="2246400"/>
          </a:xfrm>
          <a:prstGeom prst="rect">
            <a:avLst/>
          </a:prstGeom>
        </p:spPr>
      </p:pic>
      <p:sp>
        <p:nvSpPr>
          <p:cNvPr id="4" name="Slide Number Placeholder 3"/>
          <p:cNvSpPr>
            <a:spLocks noGrp="1"/>
          </p:cNvSpPr>
          <p:nvPr>
            <p:ph type="sldNum" sz="quarter" idx="12"/>
          </p:nvPr>
        </p:nvSpPr>
        <p:spPr/>
        <p:txBody>
          <a:bodyPr/>
          <a:lstStyle/>
          <a:p>
            <a:fld id="{ABEB651E-0DF9-4D61-9940-6403C1D4B5BD}" type="slidenum">
              <a:rPr lang="en-US" smtClean="0"/>
              <a:t>11</a:t>
            </a:fld>
            <a:endParaRPr lang="en-US" dirty="0"/>
          </a:p>
        </p:txBody>
      </p:sp>
    </p:spTree>
    <p:extLst>
      <p:ext uri="{BB962C8B-B14F-4D97-AF65-F5344CB8AC3E}">
        <p14:creationId xmlns:p14="http://schemas.microsoft.com/office/powerpoint/2010/main" val="3910069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Variance Challenge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Differences between Pilots</a:t>
            </a:r>
            <a:endParaRPr lang="en-US" altLang="en-US" sz="1200" dirty="0">
              <a:solidFill>
                <a:prstClr val="black"/>
              </a:solidFill>
              <a:latin typeface="Arial" panose="020B0604020202020204" pitchFamily="34" charset="0"/>
            </a:endParaRPr>
          </a:p>
        </p:txBody>
      </p:sp>
      <p:pic>
        <p:nvPicPr>
          <p:cNvPr id="27" name="Content Placeholder 3"/>
          <p:cNvPicPr>
            <a:picLocks noChangeAspect="1"/>
          </p:cNvPicPr>
          <p:nvPr/>
        </p:nvPicPr>
        <p:blipFill rotWithShape="1">
          <a:blip r:embed="rId5">
            <a:extLst>
              <a:ext uri="{28A0092B-C50C-407E-A947-70E740481C1C}">
                <a14:useLocalDpi xmlns:a14="http://schemas.microsoft.com/office/drawing/2010/main" val="0"/>
              </a:ext>
            </a:extLst>
          </a:blip>
          <a:srcRect t="8017" r="5897"/>
          <a:stretch/>
        </p:blipFill>
        <p:spPr>
          <a:xfrm>
            <a:off x="4705741" y="1376874"/>
            <a:ext cx="3649813" cy="2293456"/>
          </a:xfrm>
          <a:prstGeom prst="rect">
            <a:avLst/>
          </a:prstGeom>
        </p:spPr>
      </p:pic>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t="8197"/>
          <a:stretch/>
        </p:blipFill>
        <p:spPr>
          <a:xfrm>
            <a:off x="813293" y="1381447"/>
            <a:ext cx="3885854" cy="2293319"/>
          </a:xfrm>
          <a:prstGeom prst="rect">
            <a:avLst/>
          </a:prstGeom>
        </p:spPr>
      </p:pic>
      <p:pic>
        <p:nvPicPr>
          <p:cNvPr id="29" name="Picture 28"/>
          <p:cNvPicPr>
            <a:picLocks noChangeAspect="1"/>
          </p:cNvPicPr>
          <p:nvPr/>
        </p:nvPicPr>
        <p:blipFill rotWithShape="1">
          <a:blip r:embed="rId7">
            <a:extLst>
              <a:ext uri="{28A0092B-C50C-407E-A947-70E740481C1C}">
                <a14:useLocalDpi xmlns:a14="http://schemas.microsoft.com/office/drawing/2010/main" val="0"/>
              </a:ext>
            </a:extLst>
          </a:blip>
          <a:srcRect t="8110"/>
          <a:stretch/>
        </p:blipFill>
        <p:spPr>
          <a:xfrm>
            <a:off x="813294" y="3544092"/>
            <a:ext cx="3900554" cy="2304139"/>
          </a:xfrm>
          <a:prstGeom prst="rect">
            <a:avLst/>
          </a:prstGeom>
        </p:spPr>
      </p:pic>
      <p:pic>
        <p:nvPicPr>
          <p:cNvPr id="30" name="Picture 29"/>
          <p:cNvPicPr>
            <a:picLocks noChangeAspect="1"/>
          </p:cNvPicPr>
          <p:nvPr/>
        </p:nvPicPr>
        <p:blipFill rotWithShape="1">
          <a:blip r:embed="rId8">
            <a:extLst>
              <a:ext uri="{28A0092B-C50C-407E-A947-70E740481C1C}">
                <a14:useLocalDpi xmlns:a14="http://schemas.microsoft.com/office/drawing/2010/main" val="0"/>
              </a:ext>
            </a:extLst>
          </a:blip>
          <a:srcRect t="8288" r="6008"/>
          <a:stretch/>
        </p:blipFill>
        <p:spPr>
          <a:xfrm>
            <a:off x="4695448" y="3548664"/>
            <a:ext cx="3666042" cy="2299567"/>
          </a:xfrm>
          <a:prstGeom prst="rect">
            <a:avLst/>
          </a:prstGeom>
        </p:spPr>
      </p:pic>
      <p:sp>
        <p:nvSpPr>
          <p:cNvPr id="2" name="Slide Number Placeholder 1"/>
          <p:cNvSpPr>
            <a:spLocks noGrp="1"/>
          </p:cNvSpPr>
          <p:nvPr>
            <p:ph type="sldNum" sz="quarter" idx="12"/>
          </p:nvPr>
        </p:nvSpPr>
        <p:spPr/>
        <p:txBody>
          <a:bodyPr/>
          <a:lstStyle/>
          <a:p>
            <a:fld id="{ABEB651E-0DF9-4D61-9940-6403C1D4B5BD}" type="slidenum">
              <a:rPr lang="en-US" smtClean="0"/>
              <a:t>12</a:t>
            </a:fld>
            <a:endParaRPr lang="en-US" dirty="0"/>
          </a:p>
        </p:txBody>
      </p:sp>
    </p:spTree>
    <p:extLst>
      <p:ext uri="{BB962C8B-B14F-4D97-AF65-F5344CB8AC3E}">
        <p14:creationId xmlns:p14="http://schemas.microsoft.com/office/powerpoint/2010/main" val="3117571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Variance Challenge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Preferred Modalities</a:t>
            </a:r>
            <a:endParaRPr lang="en-US" altLang="en-US" sz="1200" dirty="0">
              <a:solidFill>
                <a:prstClr val="black"/>
              </a:solidFill>
              <a:latin typeface="Arial" panose="020B0604020202020204" pitchFamily="34" charset="0"/>
            </a:endParaRPr>
          </a:p>
        </p:txBody>
      </p:sp>
      <p:pic>
        <p:nvPicPr>
          <p:cNvPr id="2" name="Picture 1"/>
          <p:cNvPicPr>
            <a:picLocks noChangeAspect="1"/>
          </p:cNvPicPr>
          <p:nvPr/>
        </p:nvPicPr>
        <p:blipFill rotWithShape="1">
          <a:blip r:embed="rId5"/>
          <a:srcRect b="2288"/>
          <a:stretch/>
        </p:blipFill>
        <p:spPr>
          <a:xfrm>
            <a:off x="4635404" y="1698955"/>
            <a:ext cx="3715072" cy="2217137"/>
          </a:xfrm>
          <a:prstGeom prst="rect">
            <a:avLst/>
          </a:prstGeom>
        </p:spPr>
      </p:pic>
      <p:pic>
        <p:nvPicPr>
          <p:cNvPr id="3" name="Picture 2"/>
          <p:cNvPicPr>
            <a:picLocks noChangeAspect="1"/>
          </p:cNvPicPr>
          <p:nvPr/>
        </p:nvPicPr>
        <p:blipFill rotWithShape="1">
          <a:blip r:embed="rId6"/>
          <a:srcRect t="3051" b="3943"/>
          <a:stretch/>
        </p:blipFill>
        <p:spPr>
          <a:xfrm>
            <a:off x="672777" y="1698954"/>
            <a:ext cx="3715072" cy="2221993"/>
          </a:xfrm>
          <a:prstGeom prst="rect">
            <a:avLst/>
          </a:prstGeom>
        </p:spPr>
      </p:pic>
      <p:pic>
        <p:nvPicPr>
          <p:cNvPr id="5" name="Picture 4"/>
          <p:cNvPicPr>
            <a:picLocks noChangeAspect="1"/>
          </p:cNvPicPr>
          <p:nvPr/>
        </p:nvPicPr>
        <p:blipFill>
          <a:blip r:embed="rId7"/>
          <a:stretch>
            <a:fillRect/>
          </a:stretch>
        </p:blipFill>
        <p:spPr>
          <a:xfrm>
            <a:off x="672777" y="3638818"/>
            <a:ext cx="3715072" cy="2257621"/>
          </a:xfrm>
          <a:prstGeom prst="rect">
            <a:avLst/>
          </a:prstGeom>
        </p:spPr>
      </p:pic>
      <p:pic>
        <p:nvPicPr>
          <p:cNvPr id="8" name="Picture 7"/>
          <p:cNvPicPr>
            <a:picLocks noChangeAspect="1"/>
          </p:cNvPicPr>
          <p:nvPr/>
        </p:nvPicPr>
        <p:blipFill rotWithShape="1">
          <a:blip r:embed="rId8"/>
          <a:srcRect b="1137"/>
          <a:stretch/>
        </p:blipFill>
        <p:spPr>
          <a:xfrm>
            <a:off x="4635403" y="3638818"/>
            <a:ext cx="3715072" cy="2243236"/>
          </a:xfrm>
          <a:prstGeom prst="rect">
            <a:avLst/>
          </a:prstGeom>
        </p:spPr>
      </p:pic>
      <p:sp>
        <p:nvSpPr>
          <p:cNvPr id="4" name="Slide Number Placeholder 3"/>
          <p:cNvSpPr>
            <a:spLocks noGrp="1"/>
          </p:cNvSpPr>
          <p:nvPr>
            <p:ph type="sldNum" sz="quarter" idx="12"/>
          </p:nvPr>
        </p:nvSpPr>
        <p:spPr/>
        <p:txBody>
          <a:bodyPr/>
          <a:lstStyle/>
          <a:p>
            <a:fld id="{ABEB651E-0DF9-4D61-9940-6403C1D4B5BD}" type="slidenum">
              <a:rPr lang="en-US" smtClean="0"/>
              <a:t>13</a:t>
            </a:fld>
            <a:endParaRPr lang="en-US" dirty="0"/>
          </a:p>
        </p:txBody>
      </p:sp>
      <p:sp>
        <p:nvSpPr>
          <p:cNvPr id="6" name="TextBox 5"/>
          <p:cNvSpPr txBox="1"/>
          <p:nvPr/>
        </p:nvSpPr>
        <p:spPr>
          <a:xfrm>
            <a:off x="672777" y="6056269"/>
            <a:ext cx="2190197"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SS = Startle/Surprise</a:t>
            </a:r>
            <a:br>
              <a:rPr lang="en-US" sz="1100" dirty="0" smtClean="0"/>
            </a:br>
            <a:r>
              <a:rPr lang="en-US" sz="1100" dirty="0" smtClean="0"/>
              <a:t>CA = Channelized Attention</a:t>
            </a:r>
            <a:br>
              <a:rPr lang="en-US" sz="1100" dirty="0" smtClean="0"/>
            </a:br>
            <a:r>
              <a:rPr lang="en-US" sz="1100" dirty="0" smtClean="0"/>
              <a:t>LW = Low Workload</a:t>
            </a:r>
            <a:endParaRPr lang="en-US" sz="1100" dirty="0"/>
          </a:p>
        </p:txBody>
      </p:sp>
    </p:spTree>
    <p:extLst>
      <p:ext uri="{BB962C8B-B14F-4D97-AF65-F5344CB8AC3E}">
        <p14:creationId xmlns:p14="http://schemas.microsoft.com/office/powerpoint/2010/main" val="1640110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Variance Challenge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Preferred Modalities</a:t>
            </a:r>
            <a:endParaRPr lang="en-US" altLang="en-US" sz="1200" dirty="0">
              <a:solidFill>
                <a:prstClr val="black"/>
              </a:solidFill>
              <a:latin typeface="Arial"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439" y="2120423"/>
            <a:ext cx="3713572" cy="2199577"/>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3663" b="2844"/>
          <a:stretch/>
        </p:blipFill>
        <p:spPr>
          <a:xfrm>
            <a:off x="785916" y="2120423"/>
            <a:ext cx="3568023" cy="220589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91" t="12807" r="291" b="1584"/>
          <a:stretch/>
        </p:blipFill>
        <p:spPr>
          <a:xfrm>
            <a:off x="785916" y="4161601"/>
            <a:ext cx="3634884" cy="2154316"/>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13434" b="2795"/>
          <a:stretch/>
        </p:blipFill>
        <p:spPr>
          <a:xfrm>
            <a:off x="4291672" y="4123196"/>
            <a:ext cx="3777339" cy="2194088"/>
          </a:xfrm>
          <a:prstGeom prst="rect">
            <a:avLst/>
          </a:prstGeom>
        </p:spPr>
      </p:pic>
      <p:sp>
        <p:nvSpPr>
          <p:cNvPr id="2" name="Slide Number Placeholder 1"/>
          <p:cNvSpPr>
            <a:spLocks noGrp="1"/>
          </p:cNvSpPr>
          <p:nvPr>
            <p:ph type="sldNum" sz="quarter" idx="12"/>
          </p:nvPr>
        </p:nvSpPr>
        <p:spPr/>
        <p:txBody>
          <a:bodyPr/>
          <a:lstStyle/>
          <a:p>
            <a:fld id="{ABEB651E-0DF9-4D61-9940-6403C1D4B5BD}" type="slidenum">
              <a:rPr lang="en-US" smtClean="0"/>
              <a:t>14</a:t>
            </a:fld>
            <a:endParaRPr lang="en-US" dirty="0"/>
          </a:p>
        </p:txBody>
      </p:sp>
    </p:spTree>
    <p:extLst>
      <p:ext uri="{BB962C8B-B14F-4D97-AF65-F5344CB8AC3E}">
        <p14:creationId xmlns:p14="http://schemas.microsoft.com/office/powerpoint/2010/main" val="1760254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Variance Challenge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Difference Between LOFT and Benchmarks</a:t>
            </a:r>
            <a:endParaRPr lang="en-US" altLang="en-US" sz="1200" dirty="0">
              <a:solidFill>
                <a:prstClr val="black"/>
              </a:solidFill>
              <a:latin typeface="Arial" panose="020B0604020202020204" pitchFamily="34" charset="0"/>
            </a:endParaRPr>
          </a:p>
        </p:txBody>
      </p:sp>
      <p:sp>
        <p:nvSpPr>
          <p:cNvPr id="6" name="Content Placeholder 2"/>
          <p:cNvSpPr txBox="1">
            <a:spLocks/>
          </p:cNvSpPr>
          <p:nvPr/>
        </p:nvSpPr>
        <p:spPr>
          <a:xfrm>
            <a:off x="722605" y="5255884"/>
            <a:ext cx="7886700" cy="332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Often difficult to translate between benchmark and LOFT</a:t>
            </a:r>
          </a:p>
        </p:txBody>
      </p:sp>
      <p:pic>
        <p:nvPicPr>
          <p:cNvPr id="2" name="Picture 1"/>
          <p:cNvPicPr>
            <a:picLocks noChangeAspect="1"/>
          </p:cNvPicPr>
          <p:nvPr/>
        </p:nvPicPr>
        <p:blipFill>
          <a:blip r:embed="rId5"/>
          <a:stretch>
            <a:fillRect/>
          </a:stretch>
        </p:blipFill>
        <p:spPr>
          <a:xfrm>
            <a:off x="643930" y="1927807"/>
            <a:ext cx="3715072" cy="2240474"/>
          </a:xfrm>
          <a:prstGeom prst="rect">
            <a:avLst/>
          </a:prstGeom>
        </p:spPr>
      </p:pic>
      <p:pic>
        <p:nvPicPr>
          <p:cNvPr id="4" name="Picture 3"/>
          <p:cNvPicPr>
            <a:picLocks noChangeAspect="1"/>
          </p:cNvPicPr>
          <p:nvPr/>
        </p:nvPicPr>
        <p:blipFill rotWithShape="1">
          <a:blip r:embed="rId6"/>
          <a:srcRect t="1126" b="1017"/>
          <a:stretch/>
        </p:blipFill>
        <p:spPr>
          <a:xfrm>
            <a:off x="4353939" y="1930688"/>
            <a:ext cx="3715072" cy="2237232"/>
          </a:xfrm>
          <a:prstGeom prst="rect">
            <a:avLst/>
          </a:prstGeom>
        </p:spPr>
      </p:pic>
      <p:sp>
        <p:nvSpPr>
          <p:cNvPr id="3" name="Slide Number Placeholder 2"/>
          <p:cNvSpPr>
            <a:spLocks noGrp="1"/>
          </p:cNvSpPr>
          <p:nvPr>
            <p:ph type="sldNum" sz="quarter" idx="12"/>
          </p:nvPr>
        </p:nvSpPr>
        <p:spPr/>
        <p:txBody>
          <a:bodyPr/>
          <a:lstStyle/>
          <a:p>
            <a:fld id="{ABEB651E-0DF9-4D61-9940-6403C1D4B5BD}" type="slidenum">
              <a:rPr lang="en-US" smtClean="0"/>
              <a:t>15</a:t>
            </a:fld>
            <a:endParaRPr lang="en-US" dirty="0"/>
          </a:p>
        </p:txBody>
      </p:sp>
    </p:spTree>
    <p:extLst>
      <p:ext uri="{BB962C8B-B14F-4D97-AF65-F5344CB8AC3E}">
        <p14:creationId xmlns:p14="http://schemas.microsoft.com/office/powerpoint/2010/main" val="8945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Variance Challenge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pic>
        <p:nvPicPr>
          <p:cNvPr id="3" name="Picture 2"/>
          <p:cNvPicPr>
            <a:picLocks noChangeAspect="1"/>
          </p:cNvPicPr>
          <p:nvPr/>
        </p:nvPicPr>
        <p:blipFill rotWithShape="1">
          <a:blip r:embed="rId5"/>
          <a:srcRect b="1590"/>
          <a:stretch/>
        </p:blipFill>
        <p:spPr>
          <a:xfrm>
            <a:off x="722605" y="1611282"/>
            <a:ext cx="3715072" cy="2249859"/>
          </a:xfrm>
          <a:prstGeom prst="rect">
            <a:avLst/>
          </a:prstGeom>
        </p:spPr>
      </p:pic>
      <p:pic>
        <p:nvPicPr>
          <p:cNvPr id="9" name="Picture 8"/>
          <p:cNvPicPr>
            <a:picLocks noChangeAspect="1"/>
          </p:cNvPicPr>
          <p:nvPr/>
        </p:nvPicPr>
        <p:blipFill rotWithShape="1">
          <a:blip r:embed="rId6"/>
          <a:srcRect r="4700"/>
          <a:stretch/>
        </p:blipFill>
        <p:spPr>
          <a:xfrm>
            <a:off x="4437677" y="1611282"/>
            <a:ext cx="3540464" cy="2249859"/>
          </a:xfrm>
          <a:prstGeom prst="rect">
            <a:avLst/>
          </a:prstGeom>
        </p:spPr>
      </p:pic>
      <p:pic>
        <p:nvPicPr>
          <p:cNvPr id="10" name="Picture 9"/>
          <p:cNvPicPr>
            <a:picLocks noChangeAspect="1"/>
          </p:cNvPicPr>
          <p:nvPr/>
        </p:nvPicPr>
        <p:blipFill rotWithShape="1">
          <a:blip r:embed="rId7"/>
          <a:srcRect b="1704"/>
          <a:stretch/>
        </p:blipFill>
        <p:spPr>
          <a:xfrm>
            <a:off x="722605" y="3616835"/>
            <a:ext cx="3715072" cy="2275331"/>
          </a:xfrm>
          <a:prstGeom prst="rect">
            <a:avLst/>
          </a:prstGeom>
        </p:spPr>
      </p:pic>
      <p:pic>
        <p:nvPicPr>
          <p:cNvPr id="11" name="Picture 10"/>
          <p:cNvPicPr>
            <a:picLocks noChangeAspect="1"/>
          </p:cNvPicPr>
          <p:nvPr/>
        </p:nvPicPr>
        <p:blipFill>
          <a:blip r:embed="rId8"/>
          <a:stretch>
            <a:fillRect/>
          </a:stretch>
        </p:blipFill>
        <p:spPr>
          <a:xfrm>
            <a:off x="4262417" y="3653985"/>
            <a:ext cx="3715072" cy="2240474"/>
          </a:xfrm>
          <a:prstGeom prst="rect">
            <a:avLst/>
          </a:prstGeom>
        </p:spPr>
      </p:pic>
      <p:sp>
        <p:nvSpPr>
          <p:cNvPr id="2" name="Slide Number Placeholder 1"/>
          <p:cNvSpPr>
            <a:spLocks noGrp="1"/>
          </p:cNvSpPr>
          <p:nvPr>
            <p:ph type="sldNum" sz="quarter" idx="12"/>
          </p:nvPr>
        </p:nvSpPr>
        <p:spPr/>
        <p:txBody>
          <a:bodyPr/>
          <a:lstStyle/>
          <a:p>
            <a:fld id="{ABEB651E-0DF9-4D61-9940-6403C1D4B5BD}" type="slidenum">
              <a:rPr lang="en-US" smtClean="0"/>
              <a:t>16</a:t>
            </a:fld>
            <a:endParaRPr lang="en-US" dirty="0"/>
          </a:p>
        </p:txBody>
      </p:sp>
    </p:spTree>
    <p:extLst>
      <p:ext uri="{BB962C8B-B14F-4D97-AF65-F5344CB8AC3E}">
        <p14:creationId xmlns:p14="http://schemas.microsoft.com/office/powerpoint/2010/main" val="3686632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The Pipeline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Training a Pilot Dependent Model</a:t>
            </a:r>
            <a:endParaRPr lang="en-US" altLang="en-US" sz="1200" dirty="0">
              <a:solidFill>
                <a:prstClr val="black"/>
              </a:solidFill>
              <a:latin typeface="Arial" panose="020B0604020202020204" pitchFamily="34" charset="0"/>
            </a:endParaRPr>
          </a:p>
        </p:txBody>
      </p:sp>
      <p:sp>
        <p:nvSpPr>
          <p:cNvPr id="28" name="Content Placeholder 2"/>
          <p:cNvSpPr txBox="1">
            <a:spLocks/>
          </p:cNvSpPr>
          <p:nvPr/>
        </p:nvSpPr>
        <p:spPr>
          <a:xfrm>
            <a:off x="628650" y="2226468"/>
            <a:ext cx="4131181" cy="398713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Input raw sensor data</a:t>
            </a:r>
          </a:p>
          <a:p>
            <a:pPr lvl="1"/>
            <a:r>
              <a:rPr lang="en-US" sz="1800" dirty="0"/>
              <a:t>SS, LW, and CA Day 1 Benchmarks</a:t>
            </a:r>
          </a:p>
          <a:p>
            <a:pPr lvl="1"/>
            <a:r>
              <a:rPr lang="en-US" sz="1800" dirty="0"/>
              <a:t>66% holdout of LOFT</a:t>
            </a:r>
          </a:p>
          <a:p>
            <a:r>
              <a:rPr lang="en-US" sz="2100" dirty="0"/>
              <a:t>Generate features</a:t>
            </a:r>
          </a:p>
          <a:p>
            <a:r>
              <a:rPr lang="en-US" sz="2100" dirty="0" smtClean="0"/>
              <a:t>Create X </a:t>
            </a:r>
            <a:r>
              <a:rPr lang="en-US" sz="2100" dirty="0"/>
              <a:t>State </a:t>
            </a:r>
            <a:r>
              <a:rPr lang="en-US" sz="2100" dirty="0" smtClean="0"/>
              <a:t>Detector </a:t>
            </a:r>
            <a:r>
              <a:rPr lang="en-US" sz="2100" dirty="0"/>
              <a:t>for each state</a:t>
            </a:r>
          </a:p>
          <a:p>
            <a:r>
              <a:rPr lang="en-US" sz="2100" dirty="0"/>
              <a:t>Each detector is comprised of multiple anomaly/novelty detectors (with the state being the anomaly) each built with a different modality combination</a:t>
            </a:r>
          </a:p>
          <a:p>
            <a:r>
              <a:rPr lang="en-US" sz="2100" dirty="0"/>
              <a:t>Each anomaly detector is trained with benchmark data and individually tuned on the LOFT holdout</a:t>
            </a:r>
          </a:p>
        </p:txBody>
      </p:sp>
      <p:grpSp>
        <p:nvGrpSpPr>
          <p:cNvPr id="29" name="Group 17"/>
          <p:cNvGrpSpPr>
            <a:grpSpLocks/>
          </p:cNvGrpSpPr>
          <p:nvPr/>
        </p:nvGrpSpPr>
        <p:grpSpPr bwMode="auto">
          <a:xfrm>
            <a:off x="5136876" y="2226469"/>
            <a:ext cx="3274996" cy="3120763"/>
            <a:chOff x="105871945" y="106777965"/>
            <a:chExt cx="7408167" cy="6783647"/>
          </a:xfrm>
        </p:grpSpPr>
        <p:sp>
          <p:nvSpPr>
            <p:cNvPr id="30" name="Text Box 18"/>
            <p:cNvSpPr txBox="1">
              <a:spLocks noChangeArrowheads="1"/>
            </p:cNvSpPr>
            <p:nvPr/>
          </p:nvSpPr>
          <p:spPr bwMode="auto">
            <a:xfrm>
              <a:off x="108776785" y="106777965"/>
              <a:ext cx="2411427" cy="119762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b="1" dirty="0">
                  <a:solidFill>
                    <a:srgbClr val="000000"/>
                  </a:solidFill>
                  <a:latin typeface="Calibri" panose="020F0502020204030204" pitchFamily="34" charset="0"/>
                </a:rPr>
                <a:t>Super Model</a:t>
              </a:r>
            </a:p>
            <a:p>
              <a:pPr algn="ctr" defTabSz="685800" eaLnBrk="0" fontAlgn="base" hangingPunct="0">
                <a:spcBef>
                  <a:spcPct val="0"/>
                </a:spcBef>
                <a:spcAft>
                  <a:spcPct val="0"/>
                </a:spcAft>
              </a:pPr>
              <a:r>
                <a:rPr lang="en-US" altLang="en-US" sz="900" dirty="0">
                  <a:solidFill>
                    <a:srgbClr val="000000"/>
                  </a:solidFill>
                  <a:latin typeface="Calibri" panose="020F0502020204030204" pitchFamily="34" charset="0"/>
                </a:rPr>
                <a:t>Wrapper to hold all the state detectors</a:t>
              </a:r>
              <a:endParaRPr lang="en-US" altLang="en-US" sz="1050" dirty="0">
                <a:latin typeface="Arial" panose="020B0604020202020204" pitchFamily="34" charset="0"/>
              </a:endParaRPr>
            </a:p>
          </p:txBody>
        </p:sp>
        <p:sp>
          <p:nvSpPr>
            <p:cNvPr id="31" name="Text Box 19"/>
            <p:cNvSpPr txBox="1">
              <a:spLocks noChangeArrowheads="1"/>
            </p:cNvSpPr>
            <p:nvPr/>
          </p:nvSpPr>
          <p:spPr bwMode="auto">
            <a:xfrm>
              <a:off x="106776030" y="108817246"/>
              <a:ext cx="2039193" cy="882031"/>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b="1" dirty="0">
                  <a:solidFill>
                    <a:srgbClr val="000000"/>
                  </a:solidFill>
                  <a:latin typeface="Calibri" panose="020F0502020204030204" pitchFamily="34" charset="0"/>
                </a:rPr>
                <a:t>Voting Ensemble</a:t>
              </a:r>
            </a:p>
            <a:p>
              <a:pPr algn="ctr" defTabSz="685800" eaLnBrk="0" fontAlgn="base" hangingPunct="0">
                <a:spcBef>
                  <a:spcPct val="0"/>
                </a:spcBef>
                <a:spcAft>
                  <a:spcPct val="0"/>
                </a:spcAft>
              </a:pPr>
              <a:r>
                <a:rPr lang="en-US" altLang="en-US" sz="900" dirty="0">
                  <a:solidFill>
                    <a:srgbClr val="000000"/>
                  </a:solidFill>
                  <a:latin typeface="Calibri" panose="020F0502020204030204" pitchFamily="34" charset="0"/>
                </a:rPr>
                <a:t>(SS vs Other)</a:t>
              </a:r>
              <a:endParaRPr lang="en-US" altLang="en-US" sz="1050" dirty="0">
                <a:latin typeface="Arial" panose="020B0604020202020204" pitchFamily="34" charset="0"/>
              </a:endParaRPr>
            </a:p>
          </p:txBody>
        </p:sp>
        <p:sp>
          <p:nvSpPr>
            <p:cNvPr id="32" name="Text Box 20"/>
            <p:cNvSpPr txBox="1">
              <a:spLocks noChangeArrowheads="1"/>
            </p:cNvSpPr>
            <p:nvPr/>
          </p:nvSpPr>
          <p:spPr bwMode="auto">
            <a:xfrm>
              <a:off x="111240919" y="108813600"/>
              <a:ext cx="2039193" cy="882031"/>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Voting Ensemble</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(CA vs Other)</a:t>
              </a:r>
              <a:endParaRPr lang="en-US" altLang="en-US" sz="900" dirty="0">
                <a:latin typeface="Arial" panose="020B0604020202020204" pitchFamily="34" charset="0"/>
              </a:endParaRPr>
            </a:p>
          </p:txBody>
        </p:sp>
        <p:sp>
          <p:nvSpPr>
            <p:cNvPr id="33" name="Text Box 21"/>
            <p:cNvSpPr txBox="1">
              <a:spLocks noChangeArrowheads="1"/>
            </p:cNvSpPr>
            <p:nvPr/>
          </p:nvSpPr>
          <p:spPr bwMode="auto">
            <a:xfrm>
              <a:off x="105871945" y="110253662"/>
              <a:ext cx="1788340" cy="151321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Anomaly Detector based on R</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OC SVM or Isolation Forest</a:t>
              </a:r>
              <a:endParaRPr lang="en-US" altLang="en-US" sz="900" dirty="0">
                <a:latin typeface="Arial" panose="020B0604020202020204" pitchFamily="34" charset="0"/>
              </a:endParaRPr>
            </a:p>
          </p:txBody>
        </p:sp>
        <p:sp>
          <p:nvSpPr>
            <p:cNvPr id="34" name="Text Box 22"/>
            <p:cNvSpPr txBox="1">
              <a:spLocks noChangeArrowheads="1"/>
            </p:cNvSpPr>
            <p:nvPr/>
          </p:nvSpPr>
          <p:spPr bwMode="auto">
            <a:xfrm>
              <a:off x="107905480" y="110253662"/>
              <a:ext cx="1788340" cy="151321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Anomaly Detector based on GSR + EEG</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OC SVM or Isolation Forest</a:t>
              </a:r>
              <a:endParaRPr lang="en-US" altLang="en-US" sz="900" dirty="0">
                <a:latin typeface="Arial" panose="020B0604020202020204" pitchFamily="34" charset="0"/>
              </a:endParaRPr>
            </a:p>
          </p:txBody>
        </p:sp>
        <p:sp>
          <p:nvSpPr>
            <p:cNvPr id="35" name="Text Box 23"/>
            <p:cNvSpPr txBox="1">
              <a:spLocks noChangeArrowheads="1"/>
            </p:cNvSpPr>
            <p:nvPr/>
          </p:nvSpPr>
          <p:spPr bwMode="auto">
            <a:xfrm>
              <a:off x="109949064" y="110253662"/>
              <a:ext cx="1788340" cy="151321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Anomaly Detector based on ...</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OC SVM or Isolation Forest</a:t>
              </a:r>
              <a:endParaRPr lang="en-US" altLang="en-US" sz="900" dirty="0">
                <a:latin typeface="Arial" panose="020B0604020202020204" pitchFamily="34" charset="0"/>
              </a:endParaRPr>
            </a:p>
          </p:txBody>
        </p:sp>
        <p:sp>
          <p:nvSpPr>
            <p:cNvPr id="36" name="Text Box 24"/>
            <p:cNvSpPr txBox="1">
              <a:spLocks noChangeArrowheads="1"/>
            </p:cNvSpPr>
            <p:nvPr/>
          </p:nvSpPr>
          <p:spPr bwMode="auto">
            <a:xfrm>
              <a:off x="107633908" y="112388179"/>
              <a:ext cx="2622620" cy="1173433"/>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rPr>
                <a:t>Majority Vote to answer </a:t>
              </a:r>
            </a:p>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rPr>
                <a:t>“SS? Yes or No”</a:t>
              </a:r>
              <a:endParaRPr lang="en-US" altLang="en-US" sz="1200" dirty="0">
                <a:latin typeface="Arial" panose="020B0604020202020204" pitchFamily="34" charset="0"/>
              </a:endParaRPr>
            </a:p>
          </p:txBody>
        </p:sp>
        <p:cxnSp>
          <p:nvCxnSpPr>
            <p:cNvPr id="37" name="AutoShape 25"/>
            <p:cNvCxnSpPr>
              <a:cxnSpLocks noChangeShapeType="1"/>
            </p:cNvCxnSpPr>
            <p:nvPr/>
          </p:nvCxnSpPr>
          <p:spPr bwMode="auto">
            <a:xfrm flipH="1">
              <a:off x="107788668" y="107959490"/>
              <a:ext cx="1798655" cy="85411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6"/>
            <p:cNvCxnSpPr>
              <a:cxnSpLocks noChangeShapeType="1"/>
            </p:cNvCxnSpPr>
            <p:nvPr/>
          </p:nvCxnSpPr>
          <p:spPr bwMode="auto">
            <a:xfrm>
              <a:off x="110163847" y="107963258"/>
              <a:ext cx="2130251" cy="82396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9" name="AutoShape 27"/>
            <p:cNvCxnSpPr>
              <a:cxnSpLocks noChangeShapeType="1"/>
            </p:cNvCxnSpPr>
            <p:nvPr/>
          </p:nvCxnSpPr>
          <p:spPr bwMode="auto">
            <a:xfrm flipH="1">
              <a:off x="106783833" y="109697855"/>
              <a:ext cx="482321" cy="552659"/>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0" name="AutoShape 28"/>
            <p:cNvCxnSpPr>
              <a:cxnSpLocks noChangeShapeType="1"/>
            </p:cNvCxnSpPr>
            <p:nvPr/>
          </p:nvCxnSpPr>
          <p:spPr bwMode="auto">
            <a:xfrm>
              <a:off x="107788668" y="109677758"/>
              <a:ext cx="924448" cy="562708"/>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1" name="AutoShape 29"/>
            <p:cNvCxnSpPr>
              <a:cxnSpLocks noChangeShapeType="1"/>
            </p:cNvCxnSpPr>
            <p:nvPr/>
          </p:nvCxnSpPr>
          <p:spPr bwMode="auto">
            <a:xfrm>
              <a:off x="108572440" y="109697855"/>
              <a:ext cx="2250830" cy="542611"/>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2" name="AutoShape 30"/>
            <p:cNvCxnSpPr>
              <a:cxnSpLocks noChangeShapeType="1"/>
            </p:cNvCxnSpPr>
            <p:nvPr/>
          </p:nvCxnSpPr>
          <p:spPr bwMode="auto">
            <a:xfrm flipH="1">
              <a:off x="109078726" y="111777864"/>
              <a:ext cx="1704351" cy="613486"/>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3" name="AutoShape 31"/>
            <p:cNvCxnSpPr>
              <a:cxnSpLocks noChangeShapeType="1"/>
            </p:cNvCxnSpPr>
            <p:nvPr/>
          </p:nvCxnSpPr>
          <p:spPr bwMode="auto">
            <a:xfrm>
              <a:off x="108823648" y="111757767"/>
              <a:ext cx="10049" cy="653143"/>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4" name="AutoShape 32"/>
            <p:cNvCxnSpPr>
              <a:cxnSpLocks noChangeShapeType="1"/>
            </p:cNvCxnSpPr>
            <p:nvPr/>
          </p:nvCxnSpPr>
          <p:spPr bwMode="auto">
            <a:xfrm>
              <a:off x="106763736" y="111797960"/>
              <a:ext cx="1870336" cy="594196"/>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2" name="Slide Number Placeholder 1"/>
          <p:cNvSpPr>
            <a:spLocks noGrp="1"/>
          </p:cNvSpPr>
          <p:nvPr>
            <p:ph type="sldNum" sz="quarter" idx="12"/>
          </p:nvPr>
        </p:nvSpPr>
        <p:spPr/>
        <p:txBody>
          <a:bodyPr/>
          <a:lstStyle/>
          <a:p>
            <a:fld id="{ABEB651E-0DF9-4D61-9940-6403C1D4B5BD}" type="slidenum">
              <a:rPr lang="en-US" smtClean="0"/>
              <a:t>17</a:t>
            </a:fld>
            <a:endParaRPr lang="en-US" dirty="0"/>
          </a:p>
        </p:txBody>
      </p:sp>
    </p:spTree>
    <p:extLst>
      <p:ext uri="{BB962C8B-B14F-4D97-AF65-F5344CB8AC3E}">
        <p14:creationId xmlns:p14="http://schemas.microsoft.com/office/powerpoint/2010/main" val="4011674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The Pipeline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smtClean="0">
                <a:solidFill>
                  <a:srgbClr val="002060"/>
                </a:solidFill>
                <a:latin typeface="Calibri Light" panose="020F0302020204030204"/>
              </a:rPr>
              <a:t>Testing</a:t>
            </a:r>
            <a:endParaRPr lang="en-US" altLang="en-US" sz="1200" dirty="0">
              <a:solidFill>
                <a:prstClr val="black"/>
              </a:solidFill>
              <a:latin typeface="Arial" panose="020B0604020202020204" pitchFamily="34" charset="0"/>
            </a:endParaRPr>
          </a:p>
        </p:txBody>
      </p:sp>
      <p:grpSp>
        <p:nvGrpSpPr>
          <p:cNvPr id="29" name="Group 17"/>
          <p:cNvGrpSpPr>
            <a:grpSpLocks/>
          </p:cNvGrpSpPr>
          <p:nvPr/>
        </p:nvGrpSpPr>
        <p:grpSpPr bwMode="auto">
          <a:xfrm>
            <a:off x="5136876" y="2226469"/>
            <a:ext cx="3274996" cy="3120763"/>
            <a:chOff x="105871945" y="106777965"/>
            <a:chExt cx="7408167" cy="6783647"/>
          </a:xfrm>
        </p:grpSpPr>
        <p:sp>
          <p:nvSpPr>
            <p:cNvPr id="30" name="Text Box 18"/>
            <p:cNvSpPr txBox="1">
              <a:spLocks noChangeArrowheads="1"/>
            </p:cNvSpPr>
            <p:nvPr/>
          </p:nvSpPr>
          <p:spPr bwMode="auto">
            <a:xfrm>
              <a:off x="108776785" y="106777965"/>
              <a:ext cx="2411427" cy="119762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b="1" dirty="0">
                  <a:solidFill>
                    <a:srgbClr val="000000"/>
                  </a:solidFill>
                  <a:latin typeface="Calibri" panose="020F0502020204030204" pitchFamily="34" charset="0"/>
                </a:rPr>
                <a:t>Super Model</a:t>
              </a:r>
            </a:p>
            <a:p>
              <a:pPr algn="ctr" defTabSz="685800" eaLnBrk="0" fontAlgn="base" hangingPunct="0">
                <a:spcBef>
                  <a:spcPct val="0"/>
                </a:spcBef>
                <a:spcAft>
                  <a:spcPct val="0"/>
                </a:spcAft>
              </a:pPr>
              <a:r>
                <a:rPr lang="en-US" altLang="en-US" sz="900" dirty="0">
                  <a:solidFill>
                    <a:srgbClr val="000000"/>
                  </a:solidFill>
                  <a:latin typeface="Calibri" panose="020F0502020204030204" pitchFamily="34" charset="0"/>
                </a:rPr>
                <a:t>Wrapper to hold all the state detectors</a:t>
              </a:r>
              <a:endParaRPr lang="en-US" altLang="en-US" sz="1050" dirty="0">
                <a:latin typeface="Arial" panose="020B0604020202020204" pitchFamily="34" charset="0"/>
              </a:endParaRPr>
            </a:p>
          </p:txBody>
        </p:sp>
        <p:sp>
          <p:nvSpPr>
            <p:cNvPr id="31" name="Text Box 19"/>
            <p:cNvSpPr txBox="1">
              <a:spLocks noChangeArrowheads="1"/>
            </p:cNvSpPr>
            <p:nvPr/>
          </p:nvSpPr>
          <p:spPr bwMode="auto">
            <a:xfrm>
              <a:off x="106776030" y="108817246"/>
              <a:ext cx="2039193" cy="882031"/>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b="1" dirty="0">
                  <a:solidFill>
                    <a:srgbClr val="000000"/>
                  </a:solidFill>
                  <a:latin typeface="Calibri" panose="020F0502020204030204" pitchFamily="34" charset="0"/>
                </a:rPr>
                <a:t>Voting Ensemble</a:t>
              </a:r>
            </a:p>
            <a:p>
              <a:pPr algn="ctr" defTabSz="685800" eaLnBrk="0" fontAlgn="base" hangingPunct="0">
                <a:spcBef>
                  <a:spcPct val="0"/>
                </a:spcBef>
                <a:spcAft>
                  <a:spcPct val="0"/>
                </a:spcAft>
              </a:pPr>
              <a:r>
                <a:rPr lang="en-US" altLang="en-US" sz="900" dirty="0">
                  <a:solidFill>
                    <a:srgbClr val="000000"/>
                  </a:solidFill>
                  <a:latin typeface="Calibri" panose="020F0502020204030204" pitchFamily="34" charset="0"/>
                </a:rPr>
                <a:t>(SS vs Other)</a:t>
              </a:r>
              <a:endParaRPr lang="en-US" altLang="en-US" sz="1050" dirty="0">
                <a:latin typeface="Arial" panose="020B0604020202020204" pitchFamily="34" charset="0"/>
              </a:endParaRPr>
            </a:p>
          </p:txBody>
        </p:sp>
        <p:sp>
          <p:nvSpPr>
            <p:cNvPr id="32" name="Text Box 20"/>
            <p:cNvSpPr txBox="1">
              <a:spLocks noChangeArrowheads="1"/>
            </p:cNvSpPr>
            <p:nvPr/>
          </p:nvSpPr>
          <p:spPr bwMode="auto">
            <a:xfrm>
              <a:off x="111240919" y="108813600"/>
              <a:ext cx="2039193" cy="882031"/>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Voting Ensemble</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(CA vs Other)</a:t>
              </a:r>
              <a:endParaRPr lang="en-US" altLang="en-US" sz="900" dirty="0">
                <a:latin typeface="Arial" panose="020B0604020202020204" pitchFamily="34" charset="0"/>
              </a:endParaRPr>
            </a:p>
          </p:txBody>
        </p:sp>
        <p:sp>
          <p:nvSpPr>
            <p:cNvPr id="33" name="Text Box 21"/>
            <p:cNvSpPr txBox="1">
              <a:spLocks noChangeArrowheads="1"/>
            </p:cNvSpPr>
            <p:nvPr/>
          </p:nvSpPr>
          <p:spPr bwMode="auto">
            <a:xfrm>
              <a:off x="105871945" y="110253662"/>
              <a:ext cx="1788340" cy="151321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Anomaly Detector based on R</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OC SVM or Isolation Forest</a:t>
              </a:r>
              <a:endParaRPr lang="en-US" altLang="en-US" sz="900" dirty="0">
                <a:latin typeface="Arial" panose="020B0604020202020204" pitchFamily="34" charset="0"/>
              </a:endParaRPr>
            </a:p>
          </p:txBody>
        </p:sp>
        <p:sp>
          <p:nvSpPr>
            <p:cNvPr id="34" name="Text Box 22"/>
            <p:cNvSpPr txBox="1">
              <a:spLocks noChangeArrowheads="1"/>
            </p:cNvSpPr>
            <p:nvPr/>
          </p:nvSpPr>
          <p:spPr bwMode="auto">
            <a:xfrm>
              <a:off x="107905480" y="110253662"/>
              <a:ext cx="1788340" cy="151321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Anomaly Detector based on GSR + EEG</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OC SVM or Isolation Forest</a:t>
              </a:r>
              <a:endParaRPr lang="en-US" altLang="en-US" sz="900" dirty="0">
                <a:latin typeface="Arial" panose="020B0604020202020204" pitchFamily="34" charset="0"/>
              </a:endParaRPr>
            </a:p>
          </p:txBody>
        </p:sp>
        <p:sp>
          <p:nvSpPr>
            <p:cNvPr id="35" name="Text Box 23"/>
            <p:cNvSpPr txBox="1">
              <a:spLocks noChangeArrowheads="1"/>
            </p:cNvSpPr>
            <p:nvPr/>
          </p:nvSpPr>
          <p:spPr bwMode="auto">
            <a:xfrm>
              <a:off x="109949064" y="110253662"/>
              <a:ext cx="1788340" cy="1513210"/>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25" b="1" dirty="0">
                  <a:solidFill>
                    <a:srgbClr val="000000"/>
                  </a:solidFill>
                  <a:latin typeface="Calibri" panose="020F0502020204030204" pitchFamily="34" charset="0"/>
                </a:rPr>
                <a:t>Anomaly Detector based on ...</a:t>
              </a:r>
            </a:p>
            <a:p>
              <a:pPr algn="ctr" defTabSz="685800" eaLnBrk="0" fontAlgn="base" hangingPunct="0">
                <a:spcBef>
                  <a:spcPct val="0"/>
                </a:spcBef>
                <a:spcAft>
                  <a:spcPct val="0"/>
                </a:spcAft>
              </a:pPr>
              <a:r>
                <a:rPr lang="en-US" altLang="en-US" sz="825" dirty="0">
                  <a:solidFill>
                    <a:srgbClr val="000000"/>
                  </a:solidFill>
                  <a:latin typeface="Calibri" panose="020F0502020204030204" pitchFamily="34" charset="0"/>
                </a:rPr>
                <a:t>OC SVM or Isolation Forest</a:t>
              </a:r>
              <a:endParaRPr lang="en-US" altLang="en-US" sz="900" dirty="0">
                <a:latin typeface="Arial" panose="020B0604020202020204" pitchFamily="34" charset="0"/>
              </a:endParaRPr>
            </a:p>
          </p:txBody>
        </p:sp>
        <p:sp>
          <p:nvSpPr>
            <p:cNvPr id="36" name="Text Box 24"/>
            <p:cNvSpPr txBox="1">
              <a:spLocks noChangeArrowheads="1"/>
            </p:cNvSpPr>
            <p:nvPr/>
          </p:nvSpPr>
          <p:spPr bwMode="auto">
            <a:xfrm>
              <a:off x="107633908" y="112388179"/>
              <a:ext cx="2622620" cy="1173433"/>
            </a:xfrm>
            <a:prstGeom prst="rect">
              <a:avLst/>
            </a:prstGeom>
            <a:solidFill>
              <a:srgbClr val="FFF3CC"/>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rPr>
                <a:t>Majority </a:t>
              </a:r>
              <a:r>
                <a:rPr lang="en-US" altLang="en-US" sz="1050" b="1" dirty="0" smtClean="0">
                  <a:solidFill>
                    <a:srgbClr val="000000"/>
                  </a:solidFill>
                  <a:latin typeface="Calibri" panose="020F0502020204030204" pitchFamily="34" charset="0"/>
                </a:rPr>
                <a:t>Vote </a:t>
              </a:r>
              <a:r>
                <a:rPr lang="en-US" altLang="en-US" sz="1050" b="1" dirty="0">
                  <a:solidFill>
                    <a:srgbClr val="000000"/>
                  </a:solidFill>
                  <a:latin typeface="Calibri" panose="020F0502020204030204" pitchFamily="34" charset="0"/>
                </a:rPr>
                <a:t>to answer </a:t>
              </a:r>
            </a:p>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rPr>
                <a:t>“SS? Yes or No”</a:t>
              </a:r>
              <a:endParaRPr lang="en-US" altLang="en-US" sz="1200" dirty="0">
                <a:latin typeface="Arial" panose="020B0604020202020204" pitchFamily="34" charset="0"/>
              </a:endParaRPr>
            </a:p>
          </p:txBody>
        </p:sp>
        <p:cxnSp>
          <p:nvCxnSpPr>
            <p:cNvPr id="37" name="AutoShape 25"/>
            <p:cNvCxnSpPr>
              <a:cxnSpLocks noChangeShapeType="1"/>
            </p:cNvCxnSpPr>
            <p:nvPr/>
          </p:nvCxnSpPr>
          <p:spPr bwMode="auto">
            <a:xfrm flipH="1">
              <a:off x="107788668" y="107959490"/>
              <a:ext cx="1798655" cy="85411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6"/>
            <p:cNvCxnSpPr>
              <a:cxnSpLocks noChangeShapeType="1"/>
            </p:cNvCxnSpPr>
            <p:nvPr/>
          </p:nvCxnSpPr>
          <p:spPr bwMode="auto">
            <a:xfrm>
              <a:off x="110163847" y="107963258"/>
              <a:ext cx="2130251" cy="82396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9" name="AutoShape 27"/>
            <p:cNvCxnSpPr>
              <a:cxnSpLocks noChangeShapeType="1"/>
            </p:cNvCxnSpPr>
            <p:nvPr/>
          </p:nvCxnSpPr>
          <p:spPr bwMode="auto">
            <a:xfrm flipH="1">
              <a:off x="106783833" y="109697855"/>
              <a:ext cx="482321" cy="552659"/>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0" name="AutoShape 28"/>
            <p:cNvCxnSpPr>
              <a:cxnSpLocks noChangeShapeType="1"/>
            </p:cNvCxnSpPr>
            <p:nvPr/>
          </p:nvCxnSpPr>
          <p:spPr bwMode="auto">
            <a:xfrm>
              <a:off x="107788668" y="109677758"/>
              <a:ext cx="924448" cy="562708"/>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1" name="AutoShape 29"/>
            <p:cNvCxnSpPr>
              <a:cxnSpLocks noChangeShapeType="1"/>
            </p:cNvCxnSpPr>
            <p:nvPr/>
          </p:nvCxnSpPr>
          <p:spPr bwMode="auto">
            <a:xfrm>
              <a:off x="108572440" y="109697855"/>
              <a:ext cx="2250830" cy="542611"/>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2" name="AutoShape 30"/>
            <p:cNvCxnSpPr>
              <a:cxnSpLocks noChangeShapeType="1"/>
            </p:cNvCxnSpPr>
            <p:nvPr/>
          </p:nvCxnSpPr>
          <p:spPr bwMode="auto">
            <a:xfrm flipH="1">
              <a:off x="109078726" y="111777864"/>
              <a:ext cx="1704351" cy="613486"/>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3" name="AutoShape 31"/>
            <p:cNvCxnSpPr>
              <a:cxnSpLocks noChangeShapeType="1"/>
            </p:cNvCxnSpPr>
            <p:nvPr/>
          </p:nvCxnSpPr>
          <p:spPr bwMode="auto">
            <a:xfrm>
              <a:off x="108823648" y="111757767"/>
              <a:ext cx="10049" cy="653143"/>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4" name="AutoShape 32"/>
            <p:cNvCxnSpPr>
              <a:cxnSpLocks noChangeShapeType="1"/>
            </p:cNvCxnSpPr>
            <p:nvPr/>
          </p:nvCxnSpPr>
          <p:spPr bwMode="auto">
            <a:xfrm>
              <a:off x="106763736" y="111797960"/>
              <a:ext cx="1870336" cy="594196"/>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23" name="Content Placeholder 2"/>
          <p:cNvSpPr txBox="1">
            <a:spLocks/>
          </p:cNvSpPr>
          <p:nvPr/>
        </p:nvSpPr>
        <p:spPr>
          <a:xfrm>
            <a:off x="628650" y="2226469"/>
            <a:ext cx="4131181" cy="26400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Deploy on remaining </a:t>
            </a:r>
            <a:r>
              <a:rPr lang="en-US" sz="2100" dirty="0" smtClean="0"/>
              <a:t>34</a:t>
            </a:r>
            <a:r>
              <a:rPr lang="en-US" sz="2100" dirty="0" smtClean="0"/>
              <a:t>% </a:t>
            </a:r>
            <a:r>
              <a:rPr lang="en-US" sz="2100" dirty="0"/>
              <a:t>of LOFT</a:t>
            </a:r>
          </a:p>
          <a:p>
            <a:r>
              <a:rPr lang="en-US" sz="2100" dirty="0"/>
              <a:t>For each testing window:</a:t>
            </a:r>
          </a:p>
          <a:p>
            <a:pPr lvl="1"/>
            <a:r>
              <a:rPr lang="en-US" sz="1800" dirty="0"/>
              <a:t>Generate features</a:t>
            </a:r>
          </a:p>
          <a:p>
            <a:pPr lvl="1"/>
            <a:r>
              <a:rPr lang="en-US" sz="1800" dirty="0"/>
              <a:t>For each state detector:</a:t>
            </a:r>
          </a:p>
          <a:p>
            <a:pPr lvl="2"/>
            <a:r>
              <a:rPr lang="en-US" sz="1500" dirty="0"/>
              <a:t>Run data through each model in the ensemble and gather predictions</a:t>
            </a:r>
          </a:p>
          <a:p>
            <a:pPr lvl="2"/>
            <a:r>
              <a:rPr lang="en-US" sz="1500" dirty="0"/>
              <a:t>Hold a simple majority vote to choose the prediction</a:t>
            </a:r>
          </a:p>
          <a:p>
            <a:pPr lvl="2"/>
            <a:r>
              <a:rPr lang="en-US" sz="1500" dirty="0"/>
              <a:t>Alternative: return the probability:</a:t>
            </a:r>
          </a:p>
        </p:txBody>
      </p:sp>
      <mc:AlternateContent xmlns:mc="http://schemas.openxmlformats.org/markup-compatibility/2006" xmlns:a14="http://schemas.microsoft.com/office/drawing/2010/main">
        <mc:Choice Requires="a14">
          <p:sp>
            <p:nvSpPr>
              <p:cNvPr id="25" name="Rectangle 24"/>
              <p:cNvSpPr/>
              <p:nvPr/>
            </p:nvSpPr>
            <p:spPr>
              <a:xfrm>
                <a:off x="1839749" y="4807403"/>
                <a:ext cx="1979901" cy="523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350" i="1">
                              <a:latin typeface="Cambria Math" panose="02040503050406030204" pitchFamily="18" charset="0"/>
                            </a:rPr>
                          </m:ctrlPr>
                        </m:fPr>
                        <m:num>
                          <m:r>
                            <a:rPr lang="en-US" sz="1350" i="1">
                              <a:latin typeface="Cambria Math" panose="02040503050406030204" pitchFamily="18" charset="0"/>
                            </a:rPr>
                            <m:t># </m:t>
                          </m:r>
                          <m:r>
                            <a:rPr lang="en-US" sz="1350" i="1">
                              <a:latin typeface="Cambria Math" panose="02040503050406030204" pitchFamily="18" charset="0"/>
                            </a:rPr>
                            <m:t>𝑛𝑢𝑚𝑏𝑒𝑟</m:t>
                          </m:r>
                          <m:r>
                            <a:rPr lang="en-US" sz="1350" i="1">
                              <a:latin typeface="Cambria Math" panose="02040503050406030204" pitchFamily="18" charset="0"/>
                            </a:rPr>
                            <m:t> </m:t>
                          </m:r>
                          <m:r>
                            <a:rPr lang="en-US" sz="1350" i="1">
                              <a:latin typeface="Cambria Math" panose="02040503050406030204" pitchFamily="18" charset="0"/>
                            </a:rPr>
                            <m:t>𝑜𝑓</m:t>
                          </m:r>
                          <m:r>
                            <a:rPr lang="en-US" sz="1350" i="1">
                              <a:latin typeface="Cambria Math" panose="02040503050406030204" pitchFamily="18" charset="0"/>
                            </a:rPr>
                            <m:t> </m:t>
                          </m:r>
                          <m:r>
                            <a:rPr lang="en-US" sz="1350" i="1">
                              <a:latin typeface="Cambria Math" panose="02040503050406030204" pitchFamily="18" charset="0"/>
                            </a:rPr>
                            <m:t>𝑦𝑒𝑠</m:t>
                          </m:r>
                          <m:r>
                            <a:rPr lang="en-US" sz="1350" i="1">
                              <a:latin typeface="Cambria Math" panose="02040503050406030204" pitchFamily="18" charset="0"/>
                            </a:rPr>
                            <m:t> </m:t>
                          </m:r>
                          <m:r>
                            <a:rPr lang="en-US" sz="1350" i="1">
                              <a:latin typeface="Cambria Math" panose="02040503050406030204" pitchFamily="18" charset="0"/>
                            </a:rPr>
                            <m:t>𝑣𝑜𝑡𝑒𝑠</m:t>
                          </m:r>
                        </m:num>
                        <m:den>
                          <m:r>
                            <a:rPr lang="en-US" sz="1350" i="1">
                              <a:latin typeface="Cambria Math" panose="02040503050406030204" pitchFamily="18" charset="0"/>
                            </a:rPr>
                            <m:t># </m:t>
                          </m:r>
                          <m:r>
                            <a:rPr lang="en-US" sz="1350" i="1">
                              <a:latin typeface="Cambria Math" panose="02040503050406030204" pitchFamily="18" charset="0"/>
                            </a:rPr>
                            <m:t>𝑛𝑢𝑚𝑏𝑒𝑟</m:t>
                          </m:r>
                          <m:r>
                            <a:rPr lang="en-US" sz="1350" i="1">
                              <a:latin typeface="Cambria Math" panose="02040503050406030204" pitchFamily="18" charset="0"/>
                            </a:rPr>
                            <m:t> </m:t>
                          </m:r>
                          <m:r>
                            <a:rPr lang="en-US" sz="1350" i="1">
                              <a:latin typeface="Cambria Math" panose="02040503050406030204" pitchFamily="18" charset="0"/>
                            </a:rPr>
                            <m:t>𝑜𝑓</m:t>
                          </m:r>
                          <m:r>
                            <a:rPr lang="en-US" sz="1350" i="1">
                              <a:latin typeface="Cambria Math" panose="02040503050406030204" pitchFamily="18" charset="0"/>
                            </a:rPr>
                            <m:t> </m:t>
                          </m:r>
                          <m:r>
                            <a:rPr lang="en-US" sz="1350" i="1">
                              <a:latin typeface="Cambria Math" panose="02040503050406030204" pitchFamily="18" charset="0"/>
                            </a:rPr>
                            <m:t>𝑚𝑜𝑑𝑒𝑙𝑠</m:t>
                          </m:r>
                        </m:den>
                      </m:f>
                    </m:oMath>
                  </m:oMathPara>
                </a14:m>
                <a:endParaRPr lang="en-US" sz="1350" dirty="0"/>
              </a:p>
            </p:txBody>
          </p:sp>
        </mc:Choice>
        <mc:Fallback xmlns="">
          <p:sp>
            <p:nvSpPr>
              <p:cNvPr id="25" name="Rectangle 24"/>
              <p:cNvSpPr>
                <a:spLocks noRot="1" noChangeAspect="1" noMove="1" noResize="1" noEditPoints="1" noAdjustHandles="1" noChangeArrowheads="1" noChangeShapeType="1" noTextEdit="1"/>
              </p:cNvSpPr>
              <p:nvPr/>
            </p:nvSpPr>
            <p:spPr>
              <a:xfrm>
                <a:off x="2452998" y="5266871"/>
                <a:ext cx="2576795" cy="667490"/>
              </a:xfrm>
              <a:prstGeom prst="rect">
                <a:avLst/>
              </a:prstGeom>
              <a:blipFill rotWithShape="0">
                <a:blip r:embed="rId5"/>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ABEB651E-0DF9-4D61-9940-6403C1D4B5BD}" type="slidenum">
              <a:rPr lang="en-US" smtClean="0"/>
              <a:t>18</a:t>
            </a:fld>
            <a:endParaRPr lang="en-US" dirty="0"/>
          </a:p>
        </p:txBody>
      </p:sp>
    </p:spTree>
    <p:extLst>
      <p:ext uri="{BB962C8B-B14F-4D97-AF65-F5344CB8AC3E}">
        <p14:creationId xmlns:p14="http://schemas.microsoft.com/office/powerpoint/2010/main" val="1113217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Results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8" name="TextBox 7"/>
          <p:cNvSpPr txBox="1"/>
          <p:nvPr/>
        </p:nvSpPr>
        <p:spPr>
          <a:xfrm>
            <a:off x="4801887" y="2303635"/>
            <a:ext cx="2198989" cy="300082"/>
          </a:xfrm>
          <a:prstGeom prst="rect">
            <a:avLst/>
          </a:prstGeom>
          <a:noFill/>
        </p:spPr>
        <p:txBody>
          <a:bodyPr wrap="square" rtlCol="0">
            <a:spAutoFit/>
          </a:bodyPr>
          <a:lstStyle/>
          <a:p>
            <a:r>
              <a:rPr lang="en-US" sz="1350" dirty="0"/>
              <a:t>CA Detector Metrics</a:t>
            </a:r>
          </a:p>
        </p:txBody>
      </p:sp>
      <p:sp>
        <p:nvSpPr>
          <p:cNvPr id="16" name="TextBox 15"/>
          <p:cNvSpPr txBox="1"/>
          <p:nvPr/>
        </p:nvSpPr>
        <p:spPr>
          <a:xfrm>
            <a:off x="1211011" y="2303634"/>
            <a:ext cx="2198982" cy="300082"/>
          </a:xfrm>
          <a:prstGeom prst="rect">
            <a:avLst/>
          </a:prstGeom>
          <a:noFill/>
        </p:spPr>
        <p:txBody>
          <a:bodyPr wrap="square" rtlCol="0">
            <a:spAutoFit/>
          </a:bodyPr>
          <a:lstStyle/>
          <a:p>
            <a:r>
              <a:rPr lang="en-US" sz="1350" dirty="0"/>
              <a:t>SS Detector Metrics</a:t>
            </a:r>
          </a:p>
        </p:txBody>
      </p:sp>
      <p:graphicFrame>
        <p:nvGraphicFramePr>
          <p:cNvPr id="3" name="Table 2"/>
          <p:cNvGraphicFramePr>
            <a:graphicFrameLocks noGrp="1"/>
          </p:cNvGraphicFramePr>
          <p:nvPr>
            <p:extLst>
              <p:ext uri="{D42A27DB-BD31-4B8C-83A1-F6EECF244321}">
                <p14:modId xmlns:p14="http://schemas.microsoft.com/office/powerpoint/2010/main" val="3687554203"/>
              </p:ext>
            </p:extLst>
          </p:nvPr>
        </p:nvGraphicFramePr>
        <p:xfrm>
          <a:off x="1211011" y="2749070"/>
          <a:ext cx="3005690" cy="2344446"/>
        </p:xfrm>
        <a:graphic>
          <a:graphicData uri="http://schemas.openxmlformats.org/drawingml/2006/table">
            <a:tbl>
              <a:tblPr/>
              <a:tblGrid>
                <a:gridCol w="601138"/>
                <a:gridCol w="601138"/>
                <a:gridCol w="601138"/>
                <a:gridCol w="601138"/>
                <a:gridCol w="601138"/>
              </a:tblGrid>
              <a:tr h="180342">
                <a:tc>
                  <a:txBody>
                    <a:bodyPr/>
                    <a:lstStyle/>
                    <a:p>
                      <a:pPr algn="l" rtl="0" fontAlgn="b"/>
                      <a:r>
                        <a:rPr lang="en-US" sz="1100" b="0" i="0" u="none" strike="noStrike" dirty="0">
                          <a:solidFill>
                            <a:srgbClr val="000000"/>
                          </a:solidFill>
                          <a:effectLst/>
                          <a:latin typeface="Calibri" panose="020F0502020204030204" pitchFamily="34" charset="0"/>
                        </a:rPr>
                        <a:t>Pilot</a:t>
                      </a:r>
                    </a:p>
                  </a:txBody>
                  <a:tcPr marL="7514" marR="7514" marT="7514" marB="0" anchor="b">
                    <a:lnL>
                      <a:noFill/>
                    </a:lnL>
                    <a:lnR w="6350" cap="flat" cmpd="sng" algn="ctr">
                      <a:solidFill>
                        <a:srgbClr val="7F7F7F"/>
                      </a:solidFill>
                      <a:prstDash val="solid"/>
                      <a:round/>
                      <a:headEnd type="none" w="med" len="med"/>
                      <a:tailEnd type="none" w="med" len="med"/>
                    </a:lnR>
                    <a:lnT>
                      <a:noFill/>
                    </a:lnT>
                    <a:lnB w="6350" cap="flat" cmpd="sng" algn="ctr">
                      <a:solidFill>
                        <a:srgbClr val="7F7F7F"/>
                      </a:solidFill>
                      <a:prstDash val="solid"/>
                      <a:round/>
                      <a:headEnd type="none" w="med" len="med"/>
                      <a:tailEnd type="none" w="med" len="med"/>
                    </a:lnB>
                  </a:tcPr>
                </a:tc>
                <a:tc>
                  <a:txBody>
                    <a:bodyPr/>
                    <a:lstStyle/>
                    <a:p>
                      <a:pPr algn="l" rtl="0" fontAlgn="b"/>
                      <a:r>
                        <a:rPr lang="en-US" sz="1100" b="1" i="0" u="none" strike="noStrike">
                          <a:solidFill>
                            <a:srgbClr val="3F3F76"/>
                          </a:solidFill>
                          <a:effectLst/>
                          <a:latin typeface="Calibri" panose="020F0502020204030204" pitchFamily="34" charset="0"/>
                        </a:rPr>
                        <a:t>AUC</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rtl="0" fontAlgn="b"/>
                      <a:r>
                        <a:rPr lang="en-US" sz="1100" b="1" i="0" u="none" strike="noStrike">
                          <a:solidFill>
                            <a:srgbClr val="3F3F76"/>
                          </a:solidFill>
                          <a:effectLst/>
                          <a:latin typeface="Calibri" panose="020F0502020204030204" pitchFamily="34" charset="0"/>
                        </a:rPr>
                        <a:t>ACC</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rtl="0" fontAlgn="b"/>
                      <a:r>
                        <a:rPr lang="en-US" sz="1100" b="1" i="0" u="none" strike="noStrike">
                          <a:solidFill>
                            <a:srgbClr val="3F3F76"/>
                          </a:solidFill>
                          <a:effectLst/>
                          <a:latin typeface="Calibri" panose="020F0502020204030204" pitchFamily="34" charset="0"/>
                        </a:rPr>
                        <a:t>SS ACC</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rtl="0" fontAlgn="b"/>
                      <a:r>
                        <a:rPr lang="en-US" sz="1100" b="1" i="0" u="none" strike="noStrike" dirty="0">
                          <a:solidFill>
                            <a:srgbClr val="3F3F76"/>
                          </a:solidFill>
                          <a:effectLst/>
                          <a:latin typeface="Calibri" panose="020F0502020204030204" pitchFamily="34" charset="0"/>
                        </a:rPr>
                        <a:t>Other</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13</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9C0006"/>
                          </a:solidFill>
                          <a:effectLst/>
                          <a:latin typeface="Calibri" panose="020F0502020204030204" pitchFamily="34" charset="0"/>
                        </a:rPr>
                        <a:t>0.5073</a:t>
                      </a:r>
                    </a:p>
                  </a:txBody>
                  <a:tcPr marL="7514" marR="7514" marT="7514"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0.9029</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0.0909</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0.9236</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solidFill>
                      <a:srgbClr val="FFC7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14</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0000"/>
                          </a:solidFill>
                          <a:effectLst/>
                          <a:latin typeface="Calibri" panose="020F0502020204030204" pitchFamily="34" charset="0"/>
                        </a:rPr>
                        <a:t>0.6309</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0.8849</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0.3636</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0.8981</a:t>
                      </a:r>
                    </a:p>
                  </a:txBody>
                  <a:tcPr marL="7514" marR="7514" marT="7514" marB="0" anchor="b">
                    <a:lnL>
                      <a:noFill/>
                    </a:lnL>
                    <a:lnR>
                      <a:noFill/>
                    </a:lnR>
                    <a:lnT>
                      <a:noFill/>
                    </a:lnT>
                    <a:lnB>
                      <a:noFill/>
                    </a:lnB>
                  </a:tcPr>
                </a:tc>
              </a:tr>
              <a:tr h="180342">
                <a:tc>
                  <a:txBody>
                    <a:bodyPr/>
                    <a:lstStyle/>
                    <a:p>
                      <a:pPr algn="r" rtl="0" fontAlgn="b"/>
                      <a:r>
                        <a:rPr lang="en-US" sz="1100" b="1" i="0" u="none" strike="noStrike">
                          <a:solidFill>
                            <a:srgbClr val="3F3F76"/>
                          </a:solidFill>
                          <a:effectLst/>
                          <a:latin typeface="Calibri" panose="020F0502020204030204" pitchFamily="34" charset="0"/>
                        </a:rPr>
                        <a:t>17</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6100"/>
                          </a:solidFill>
                          <a:effectLst/>
                          <a:latin typeface="Calibri" panose="020F0502020204030204" pitchFamily="34" charset="0"/>
                        </a:rPr>
                        <a:t>0.7504</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0.5099</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1</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0.5008</a:t>
                      </a:r>
                    </a:p>
                  </a:txBody>
                  <a:tcPr marL="7514" marR="7514" marT="7514" marB="0" anchor="b">
                    <a:lnL>
                      <a:noFill/>
                    </a:lnL>
                    <a:lnR>
                      <a:noFill/>
                    </a:lnR>
                    <a:lnT>
                      <a:noFill/>
                    </a:lnT>
                    <a:lnB>
                      <a:noFill/>
                    </a:lnB>
                    <a:solidFill>
                      <a:srgbClr val="C6EF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18</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9C0006"/>
                          </a:solidFill>
                          <a:effectLst/>
                          <a:latin typeface="Calibri" panose="020F0502020204030204" pitchFamily="34" charset="0"/>
                        </a:rPr>
                        <a:t>0.5495</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0.8162</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0.2727</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0.8263</a:t>
                      </a:r>
                    </a:p>
                  </a:txBody>
                  <a:tcPr marL="7514" marR="7514" marT="7514" marB="0" anchor="b">
                    <a:lnL>
                      <a:noFill/>
                    </a:lnL>
                    <a:lnR>
                      <a:noFill/>
                    </a:lnR>
                    <a:lnT>
                      <a:noFill/>
                    </a:lnT>
                    <a:lnB>
                      <a:noFill/>
                    </a:lnB>
                    <a:solidFill>
                      <a:srgbClr val="FFC7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21</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6100"/>
                          </a:solidFill>
                          <a:effectLst/>
                          <a:latin typeface="Calibri" panose="020F0502020204030204" pitchFamily="34" charset="0"/>
                        </a:rPr>
                        <a:t>0.8945</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r" fontAlgn="b"/>
                      <a:r>
                        <a:rPr lang="en-US" sz="1100" b="0" i="0" u="none" strike="noStrike" dirty="0">
                          <a:solidFill>
                            <a:srgbClr val="006100"/>
                          </a:solidFill>
                          <a:effectLst/>
                          <a:latin typeface="Calibri" panose="020F0502020204030204" pitchFamily="34" charset="0"/>
                        </a:rPr>
                        <a:t>0.7929</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1</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0.7889</a:t>
                      </a:r>
                    </a:p>
                  </a:txBody>
                  <a:tcPr marL="7514" marR="7514" marT="7514" marB="0" anchor="b">
                    <a:lnL>
                      <a:noFill/>
                    </a:lnL>
                    <a:lnR>
                      <a:noFill/>
                    </a:lnR>
                    <a:lnT>
                      <a:noFill/>
                    </a:lnT>
                    <a:lnB>
                      <a:noFill/>
                    </a:lnB>
                    <a:solidFill>
                      <a:srgbClr val="C6EF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22</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0000"/>
                          </a:solidFill>
                          <a:effectLst/>
                          <a:latin typeface="Calibri" panose="020F0502020204030204" pitchFamily="34" charset="0"/>
                        </a:rPr>
                        <a:t>0.6772</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0.7165</a:t>
                      </a:r>
                    </a:p>
                  </a:txBody>
                  <a:tcPr marL="7514" marR="7514" marT="751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0.6364</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0.718</a:t>
                      </a:r>
                    </a:p>
                  </a:txBody>
                  <a:tcPr marL="7514" marR="7514" marT="7514" marB="0" anchor="b">
                    <a:lnL>
                      <a:noFill/>
                    </a:lnL>
                    <a:lnR>
                      <a:noFill/>
                    </a:lnR>
                    <a:lnT>
                      <a:noFill/>
                    </a:lnT>
                    <a:lnB>
                      <a:noFill/>
                    </a:lnB>
                  </a:tcPr>
                </a:tc>
              </a:tr>
              <a:tr h="180342">
                <a:tc>
                  <a:txBody>
                    <a:bodyPr/>
                    <a:lstStyle/>
                    <a:p>
                      <a:pPr algn="r" rtl="0" fontAlgn="b"/>
                      <a:r>
                        <a:rPr lang="en-US" sz="1100" b="1" i="0" u="none" strike="noStrike">
                          <a:solidFill>
                            <a:srgbClr val="3F3F76"/>
                          </a:solidFill>
                          <a:effectLst/>
                          <a:latin typeface="Calibri" panose="020F0502020204030204" pitchFamily="34" charset="0"/>
                        </a:rPr>
                        <a:t>23</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1" i="0" u="none" strike="noStrike">
                          <a:solidFill>
                            <a:srgbClr val="006100"/>
                          </a:solidFill>
                          <a:effectLst/>
                          <a:latin typeface="Calibri" panose="020F0502020204030204" pitchFamily="34" charset="0"/>
                        </a:rPr>
                        <a:t>0.8752</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r" fontAlgn="b"/>
                      <a:r>
                        <a:rPr lang="en-US" sz="1100" b="1" i="0" u="none" strike="noStrike" dirty="0">
                          <a:solidFill>
                            <a:srgbClr val="006100"/>
                          </a:solidFill>
                          <a:effectLst/>
                          <a:latin typeface="Calibri" panose="020F0502020204030204" pitchFamily="34" charset="0"/>
                        </a:rPr>
                        <a:t>0.9283</a:t>
                      </a:r>
                    </a:p>
                  </a:txBody>
                  <a:tcPr marL="7514" marR="7514" marT="7514" marB="0" anchor="b">
                    <a:lnL>
                      <a:noFill/>
                    </a:lnL>
                    <a:lnR>
                      <a:noFill/>
                    </a:lnR>
                    <a:lnT>
                      <a:noFill/>
                    </a:lnT>
                    <a:lnB>
                      <a:noFill/>
                    </a:lnB>
                    <a:solidFill>
                      <a:srgbClr val="C6EFCE"/>
                    </a:solidFill>
                  </a:tcPr>
                </a:tc>
                <a:tc>
                  <a:txBody>
                    <a:bodyPr/>
                    <a:lstStyle/>
                    <a:p>
                      <a:pPr algn="r" fontAlgn="b"/>
                      <a:r>
                        <a:rPr lang="en-US" sz="1100" b="1" i="0" u="none" strike="noStrike" dirty="0">
                          <a:solidFill>
                            <a:srgbClr val="006100"/>
                          </a:solidFill>
                          <a:effectLst/>
                          <a:latin typeface="Calibri" panose="020F0502020204030204" pitchFamily="34" charset="0"/>
                        </a:rPr>
                        <a:t>0.8182</a:t>
                      </a:r>
                    </a:p>
                  </a:txBody>
                  <a:tcPr marL="7514" marR="7514" marT="7514" marB="0" anchor="b">
                    <a:lnL>
                      <a:noFill/>
                    </a:lnL>
                    <a:lnR>
                      <a:noFill/>
                    </a:lnR>
                    <a:lnT>
                      <a:noFill/>
                    </a:lnT>
                    <a:lnB>
                      <a:noFill/>
                    </a:lnB>
                    <a:solidFill>
                      <a:srgbClr val="C6EFCE"/>
                    </a:solidFill>
                  </a:tcPr>
                </a:tc>
                <a:tc>
                  <a:txBody>
                    <a:bodyPr/>
                    <a:lstStyle/>
                    <a:p>
                      <a:pPr algn="r" fontAlgn="b"/>
                      <a:r>
                        <a:rPr lang="en-US" sz="1100" b="1" i="0" u="none" strike="noStrike">
                          <a:solidFill>
                            <a:srgbClr val="006100"/>
                          </a:solidFill>
                          <a:effectLst/>
                          <a:latin typeface="Calibri" panose="020F0502020204030204" pitchFamily="34" charset="0"/>
                        </a:rPr>
                        <a:t>0.9323</a:t>
                      </a:r>
                    </a:p>
                  </a:txBody>
                  <a:tcPr marL="7514" marR="7514" marT="7514" marB="0" anchor="b">
                    <a:lnL>
                      <a:noFill/>
                    </a:lnL>
                    <a:lnR>
                      <a:noFill/>
                    </a:lnR>
                    <a:lnT>
                      <a:noFill/>
                    </a:lnT>
                    <a:lnB>
                      <a:noFill/>
                    </a:lnB>
                    <a:solidFill>
                      <a:srgbClr val="C6EF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24</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0000"/>
                          </a:solidFill>
                          <a:effectLst/>
                          <a:latin typeface="Calibri" panose="020F0502020204030204" pitchFamily="34" charset="0"/>
                        </a:rPr>
                        <a:t>0.662</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0.6012</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0.7273</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0.5968</a:t>
                      </a:r>
                    </a:p>
                  </a:txBody>
                  <a:tcPr marL="7514" marR="7514" marT="7514" marB="0" anchor="b">
                    <a:lnL>
                      <a:noFill/>
                    </a:lnL>
                    <a:lnR>
                      <a:noFill/>
                    </a:lnR>
                    <a:lnT>
                      <a:noFill/>
                    </a:lnT>
                    <a:lnB>
                      <a:noFill/>
                    </a:lnB>
                  </a:tcPr>
                </a:tc>
              </a:tr>
              <a:tr h="180342">
                <a:tc>
                  <a:txBody>
                    <a:bodyPr/>
                    <a:lstStyle/>
                    <a:p>
                      <a:pPr algn="r" rtl="0" fontAlgn="b"/>
                      <a:r>
                        <a:rPr lang="en-US" sz="1100" b="1" i="0" u="none" strike="noStrike">
                          <a:solidFill>
                            <a:srgbClr val="3F3F76"/>
                          </a:solidFill>
                          <a:effectLst/>
                          <a:latin typeface="Calibri" panose="020F0502020204030204" pitchFamily="34" charset="0"/>
                        </a:rPr>
                        <a:t>25</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6100"/>
                          </a:solidFill>
                          <a:effectLst/>
                          <a:latin typeface="Calibri" panose="020F0502020204030204" pitchFamily="34" charset="0"/>
                        </a:rPr>
                        <a:t>0.7034</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0.6812</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0.7273</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dirty="0">
                          <a:solidFill>
                            <a:srgbClr val="006100"/>
                          </a:solidFill>
                          <a:effectLst/>
                          <a:latin typeface="Calibri" panose="020F0502020204030204" pitchFamily="34" charset="0"/>
                        </a:rPr>
                        <a:t>0.6794</a:t>
                      </a:r>
                    </a:p>
                  </a:txBody>
                  <a:tcPr marL="7514" marR="7514" marT="7514" marB="0" anchor="b">
                    <a:lnL>
                      <a:noFill/>
                    </a:lnL>
                    <a:lnR>
                      <a:noFill/>
                    </a:lnR>
                    <a:lnT>
                      <a:noFill/>
                    </a:lnT>
                    <a:lnB>
                      <a:noFill/>
                    </a:lnB>
                    <a:solidFill>
                      <a:srgbClr val="C6EF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26</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6100"/>
                          </a:solidFill>
                          <a:effectLst/>
                          <a:latin typeface="Calibri" panose="020F0502020204030204" pitchFamily="34" charset="0"/>
                        </a:rPr>
                        <a:t>0.7384</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0.6644</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0.8182</a:t>
                      </a:r>
                    </a:p>
                  </a:txBody>
                  <a:tcPr marL="7514" marR="7514" marT="7514" marB="0" anchor="b">
                    <a:lnL>
                      <a:noFill/>
                    </a:lnL>
                    <a:lnR>
                      <a:noFill/>
                    </a:lnR>
                    <a:lnT>
                      <a:noFill/>
                    </a:lnT>
                    <a:lnB>
                      <a:noFill/>
                    </a:lnB>
                    <a:solidFill>
                      <a:srgbClr val="C6EFCE"/>
                    </a:solidFill>
                  </a:tcPr>
                </a:tc>
                <a:tc>
                  <a:txBody>
                    <a:bodyPr/>
                    <a:lstStyle/>
                    <a:p>
                      <a:pPr algn="r" fontAlgn="b"/>
                      <a:r>
                        <a:rPr lang="en-US" sz="1100" b="0" i="0" u="none" strike="noStrike">
                          <a:solidFill>
                            <a:srgbClr val="006100"/>
                          </a:solidFill>
                          <a:effectLst/>
                          <a:latin typeface="Calibri" panose="020F0502020204030204" pitchFamily="34" charset="0"/>
                        </a:rPr>
                        <a:t>0.6585</a:t>
                      </a:r>
                    </a:p>
                  </a:txBody>
                  <a:tcPr marL="7514" marR="7514" marT="7514" marB="0" anchor="b">
                    <a:lnL>
                      <a:noFill/>
                    </a:lnL>
                    <a:lnR>
                      <a:noFill/>
                    </a:lnR>
                    <a:lnT>
                      <a:noFill/>
                    </a:lnT>
                    <a:lnB>
                      <a:noFill/>
                    </a:lnB>
                    <a:solidFill>
                      <a:srgbClr val="C6EFCE"/>
                    </a:solidFill>
                  </a:tcPr>
                </a:tc>
              </a:tr>
              <a:tr h="180342">
                <a:tc>
                  <a:txBody>
                    <a:bodyPr/>
                    <a:lstStyle/>
                    <a:p>
                      <a:pPr algn="l" rtl="0" fontAlgn="b"/>
                      <a:r>
                        <a:rPr lang="en-US" sz="1100" b="0" i="0" u="none" strike="noStrike">
                          <a:solidFill>
                            <a:srgbClr val="000000"/>
                          </a:solidFill>
                          <a:effectLst/>
                          <a:latin typeface="Calibri" panose="020F0502020204030204" pitchFamily="34" charset="0"/>
                        </a:rPr>
                        <a:t>Avg</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r" rtl="0" fontAlgn="b"/>
                      <a:r>
                        <a:rPr lang="en-US" sz="1100" b="1" i="0" u="none" strike="noStrike">
                          <a:solidFill>
                            <a:srgbClr val="000000"/>
                          </a:solidFill>
                          <a:effectLst/>
                          <a:latin typeface="Calibri" panose="020F0502020204030204" pitchFamily="34" charset="0"/>
                        </a:rPr>
                        <a:t>0.6989</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0.7499</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0.6455</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0.7523</a:t>
                      </a:r>
                    </a:p>
                  </a:txBody>
                  <a:tcPr marL="7514" marR="7514" marT="7514" marB="0" anchor="b">
                    <a:lnL>
                      <a:noFill/>
                    </a:lnL>
                    <a:lnR>
                      <a:noFill/>
                    </a:lnR>
                    <a:lnT>
                      <a:noFill/>
                    </a:lnT>
                    <a:lnB>
                      <a:noFill/>
                    </a:lnB>
                  </a:tcPr>
                </a:tc>
              </a:tr>
              <a:tr h="180342">
                <a:tc>
                  <a:txBody>
                    <a:bodyPr/>
                    <a:lstStyle/>
                    <a:p>
                      <a:pPr algn="l" rtl="0" fontAlgn="b"/>
                      <a:r>
                        <a:rPr lang="en-US" sz="1100" b="0" i="0" u="none" strike="noStrike">
                          <a:solidFill>
                            <a:srgbClr val="000000"/>
                          </a:solidFill>
                          <a:effectLst/>
                          <a:latin typeface="Calibri" panose="020F0502020204030204" pitchFamily="34" charset="0"/>
                        </a:rPr>
                        <a:t>STD</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0.1179</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0.1314</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0.2916</a:t>
                      </a:r>
                    </a:p>
                  </a:txBody>
                  <a:tcPr marL="7514" marR="7514" marT="7514" marB="0" anchor="b">
                    <a:lnL>
                      <a:noFill/>
                    </a:lnL>
                    <a:lnR>
                      <a:noFill/>
                    </a:lnR>
                    <a:lnT>
                      <a:noFill/>
                    </a:lnT>
                    <a:lnB>
                      <a:noFill/>
                    </a:lnB>
                  </a:tcPr>
                </a:tc>
                <a:tc>
                  <a:txBody>
                    <a:bodyPr/>
                    <a:lstStyle/>
                    <a:p>
                      <a:pPr algn="r" rtl="0" fontAlgn="b"/>
                      <a:r>
                        <a:rPr lang="en-US" sz="1100" b="1" i="0" u="none" strike="noStrike" dirty="0">
                          <a:solidFill>
                            <a:srgbClr val="000000"/>
                          </a:solidFill>
                          <a:effectLst/>
                          <a:latin typeface="Calibri" panose="020F0502020204030204" pitchFamily="34" charset="0"/>
                        </a:rPr>
                        <a:t>0.1388</a:t>
                      </a:r>
                    </a:p>
                  </a:txBody>
                  <a:tcPr marL="7514" marR="7514" marT="7514" marB="0" anchor="b">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23453025"/>
              </p:ext>
            </p:extLst>
          </p:nvPr>
        </p:nvGraphicFramePr>
        <p:xfrm>
          <a:off x="4662372" y="2749069"/>
          <a:ext cx="3005705" cy="2344446"/>
        </p:xfrm>
        <a:graphic>
          <a:graphicData uri="http://schemas.openxmlformats.org/drawingml/2006/table">
            <a:tbl>
              <a:tblPr/>
              <a:tblGrid>
                <a:gridCol w="601141"/>
                <a:gridCol w="601141"/>
                <a:gridCol w="601141"/>
                <a:gridCol w="601141"/>
                <a:gridCol w="601141"/>
              </a:tblGrid>
              <a:tr h="180342">
                <a:tc>
                  <a:txBody>
                    <a:bodyPr/>
                    <a:lstStyle/>
                    <a:p>
                      <a:pPr algn="l" rtl="0" fontAlgn="b"/>
                      <a:r>
                        <a:rPr lang="en-US" sz="1100" b="0" i="0" u="none" strike="noStrike" dirty="0">
                          <a:solidFill>
                            <a:srgbClr val="000000"/>
                          </a:solidFill>
                          <a:effectLst/>
                          <a:latin typeface="Calibri" panose="020F0502020204030204" pitchFamily="34" charset="0"/>
                        </a:rPr>
                        <a:t>Pilot</a:t>
                      </a:r>
                    </a:p>
                  </a:txBody>
                  <a:tcPr marL="7514" marR="7514" marT="7514" marB="0" anchor="b">
                    <a:lnL>
                      <a:noFill/>
                    </a:lnL>
                    <a:lnR w="6350" cap="flat" cmpd="sng" algn="ctr">
                      <a:solidFill>
                        <a:srgbClr val="7F7F7F"/>
                      </a:solidFill>
                      <a:prstDash val="solid"/>
                      <a:round/>
                      <a:headEnd type="none" w="med" len="med"/>
                      <a:tailEnd type="none" w="med" len="med"/>
                    </a:lnR>
                    <a:lnT>
                      <a:noFill/>
                    </a:lnT>
                    <a:lnB w="6350" cap="flat" cmpd="sng" algn="ctr">
                      <a:solidFill>
                        <a:srgbClr val="7F7F7F"/>
                      </a:solidFill>
                      <a:prstDash val="solid"/>
                      <a:round/>
                      <a:headEnd type="none" w="med" len="med"/>
                      <a:tailEnd type="none" w="med" len="med"/>
                    </a:lnB>
                  </a:tcPr>
                </a:tc>
                <a:tc>
                  <a:txBody>
                    <a:bodyPr/>
                    <a:lstStyle/>
                    <a:p>
                      <a:pPr algn="l" rtl="0" fontAlgn="b"/>
                      <a:r>
                        <a:rPr lang="en-US" sz="1100" b="1" i="0" u="none" strike="noStrike">
                          <a:solidFill>
                            <a:srgbClr val="3F3F76"/>
                          </a:solidFill>
                          <a:effectLst/>
                          <a:latin typeface="Calibri" panose="020F0502020204030204" pitchFamily="34" charset="0"/>
                        </a:rPr>
                        <a:t>AUC</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rtl="0" fontAlgn="b"/>
                      <a:r>
                        <a:rPr lang="en-US" sz="1100" b="1" i="0" u="none" strike="noStrike">
                          <a:solidFill>
                            <a:srgbClr val="3F3F76"/>
                          </a:solidFill>
                          <a:effectLst/>
                          <a:latin typeface="Calibri" panose="020F0502020204030204" pitchFamily="34" charset="0"/>
                        </a:rPr>
                        <a:t>ACC</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rtl="0" fontAlgn="b"/>
                      <a:r>
                        <a:rPr lang="en-US" sz="1100" b="1" i="0" u="none" strike="noStrike">
                          <a:solidFill>
                            <a:srgbClr val="3F3F76"/>
                          </a:solidFill>
                          <a:effectLst/>
                          <a:latin typeface="Calibri" panose="020F0502020204030204" pitchFamily="34" charset="0"/>
                        </a:rPr>
                        <a:t>CA ACC</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rtl="0" fontAlgn="b"/>
                      <a:r>
                        <a:rPr lang="en-US" sz="1100" b="1" i="0" u="none" strike="noStrike">
                          <a:solidFill>
                            <a:srgbClr val="3F3F76"/>
                          </a:solidFill>
                          <a:effectLst/>
                          <a:latin typeface="Calibri" panose="020F0502020204030204" pitchFamily="34" charset="0"/>
                        </a:rPr>
                        <a:t>Other</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13</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dirty="0">
                          <a:solidFill>
                            <a:srgbClr val="9C0006"/>
                          </a:solidFill>
                          <a:effectLst/>
                          <a:latin typeface="Calibri" panose="020F0502020204030204" pitchFamily="34" charset="0"/>
                        </a:rPr>
                        <a:t>0.4991</a:t>
                      </a:r>
                    </a:p>
                  </a:txBody>
                  <a:tcPr marL="7514" marR="7514" marT="7514"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0.5643</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0.3554</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0.6429</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solidFill>
                      <a:srgbClr val="FFC7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14</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0000"/>
                          </a:solidFill>
                          <a:effectLst/>
                          <a:latin typeface="Calibri" panose="020F0502020204030204" pitchFamily="34" charset="0"/>
                        </a:rPr>
                        <a:t>0.6321</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0.754</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0.3636</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0.9006</a:t>
                      </a:r>
                    </a:p>
                  </a:txBody>
                  <a:tcPr marL="7514" marR="7514" marT="7514" marB="0" anchor="b">
                    <a:lnL>
                      <a:noFill/>
                    </a:lnL>
                    <a:lnR>
                      <a:noFill/>
                    </a:lnR>
                    <a:lnT>
                      <a:noFill/>
                    </a:lnT>
                    <a:lnB>
                      <a:noFill/>
                    </a:lnB>
                  </a:tcPr>
                </a:tc>
              </a:tr>
              <a:tr h="180342">
                <a:tc>
                  <a:txBody>
                    <a:bodyPr/>
                    <a:lstStyle/>
                    <a:p>
                      <a:pPr algn="r" rtl="0" fontAlgn="b"/>
                      <a:r>
                        <a:rPr lang="en-US" sz="1100" b="1" i="0" u="none" strike="noStrike">
                          <a:solidFill>
                            <a:srgbClr val="3F3F76"/>
                          </a:solidFill>
                          <a:effectLst/>
                          <a:latin typeface="Calibri" panose="020F0502020204030204" pitchFamily="34" charset="0"/>
                        </a:rPr>
                        <a:t>17</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9C0006"/>
                          </a:solidFill>
                          <a:effectLst/>
                          <a:latin typeface="Calibri" panose="020F0502020204030204" pitchFamily="34" charset="0"/>
                        </a:rPr>
                        <a:t>0.4554</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0.4189</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0.51</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0.4008</a:t>
                      </a:r>
                    </a:p>
                  </a:txBody>
                  <a:tcPr marL="7514" marR="7514" marT="7514" marB="0" anchor="b">
                    <a:lnL>
                      <a:noFill/>
                    </a:lnL>
                    <a:lnR>
                      <a:noFill/>
                    </a:lnR>
                    <a:lnT>
                      <a:noFill/>
                    </a:lnT>
                    <a:lnB>
                      <a:noFill/>
                    </a:lnB>
                    <a:solidFill>
                      <a:srgbClr val="FFC7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18</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9C0006"/>
                          </a:solidFill>
                          <a:effectLst/>
                          <a:latin typeface="Calibri" panose="020F0502020204030204" pitchFamily="34" charset="0"/>
                        </a:rPr>
                        <a:t>0.5291</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0.3278</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0.83</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0.2282</a:t>
                      </a:r>
                    </a:p>
                  </a:txBody>
                  <a:tcPr marL="7514" marR="7514" marT="7514" marB="0" anchor="b">
                    <a:lnL>
                      <a:noFill/>
                    </a:lnL>
                    <a:lnR>
                      <a:noFill/>
                    </a:lnR>
                    <a:lnT>
                      <a:noFill/>
                    </a:lnT>
                    <a:lnB>
                      <a:noFill/>
                    </a:lnB>
                    <a:solidFill>
                      <a:srgbClr val="FFC7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21</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0000"/>
                          </a:solidFill>
                          <a:effectLst/>
                          <a:latin typeface="Calibri" panose="020F0502020204030204" pitchFamily="34" charset="0"/>
                        </a:rPr>
                        <a:t>0.6438</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0.7606</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0.404</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0.8836</a:t>
                      </a:r>
                    </a:p>
                  </a:txBody>
                  <a:tcPr marL="7514" marR="7514" marT="7514" marB="0" anchor="b">
                    <a:lnL>
                      <a:noFill/>
                    </a:lnL>
                    <a:lnR>
                      <a:noFill/>
                    </a:lnR>
                    <a:lnT>
                      <a:noFill/>
                    </a:lnT>
                    <a:lnB>
                      <a:noFill/>
                    </a:lnB>
                  </a:tcPr>
                </a:tc>
              </a:tr>
              <a:tr h="180342">
                <a:tc>
                  <a:txBody>
                    <a:bodyPr/>
                    <a:lstStyle/>
                    <a:p>
                      <a:pPr algn="r" rtl="0" fontAlgn="b"/>
                      <a:r>
                        <a:rPr lang="en-US" sz="1100" b="1" i="0" u="none" strike="noStrike">
                          <a:solidFill>
                            <a:srgbClr val="3F3F76"/>
                          </a:solidFill>
                          <a:effectLst/>
                          <a:latin typeface="Calibri" panose="020F0502020204030204" pitchFamily="34" charset="0"/>
                        </a:rPr>
                        <a:t>22</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dirty="0">
                          <a:solidFill>
                            <a:srgbClr val="000000"/>
                          </a:solidFill>
                          <a:effectLst/>
                          <a:latin typeface="Calibri" panose="020F0502020204030204" pitchFamily="34" charset="0"/>
                        </a:rPr>
                        <a:t>0.6388</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0.5271</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0.8676</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0.41</a:t>
                      </a:r>
                    </a:p>
                  </a:txBody>
                  <a:tcPr marL="7514" marR="7514" marT="7514" marB="0" anchor="b">
                    <a:lnL>
                      <a:noFill/>
                    </a:lnL>
                    <a:lnR>
                      <a:noFill/>
                    </a:lnR>
                    <a:lnT>
                      <a:noFill/>
                    </a:lnT>
                    <a:lnB>
                      <a:noFill/>
                    </a:lnB>
                  </a:tcPr>
                </a:tc>
              </a:tr>
              <a:tr h="180342">
                <a:tc>
                  <a:txBody>
                    <a:bodyPr/>
                    <a:lstStyle/>
                    <a:p>
                      <a:pPr algn="r" rtl="0" fontAlgn="b"/>
                      <a:r>
                        <a:rPr lang="en-US" sz="1100" b="1" i="0" u="none" strike="noStrike">
                          <a:solidFill>
                            <a:srgbClr val="3F3F76"/>
                          </a:solidFill>
                          <a:effectLst/>
                          <a:latin typeface="Calibri" panose="020F0502020204030204" pitchFamily="34" charset="0"/>
                        </a:rPr>
                        <a:t>23</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9C0006"/>
                          </a:solidFill>
                          <a:effectLst/>
                          <a:latin typeface="Calibri" panose="020F0502020204030204" pitchFamily="34" charset="0"/>
                        </a:rPr>
                        <a:t>0.4617</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FFC7CE"/>
                    </a:solidFill>
                  </a:tcPr>
                </a:tc>
                <a:tc>
                  <a:txBody>
                    <a:bodyPr/>
                    <a:lstStyle/>
                    <a:p>
                      <a:pPr algn="r" fontAlgn="b"/>
                      <a:r>
                        <a:rPr lang="en-US" sz="1100" b="0" i="0" u="none" strike="noStrike" dirty="0">
                          <a:solidFill>
                            <a:srgbClr val="9C0006"/>
                          </a:solidFill>
                          <a:effectLst/>
                          <a:latin typeface="Calibri" panose="020F0502020204030204" pitchFamily="34" charset="0"/>
                        </a:rPr>
                        <a:t>0.3531</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0.8091</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0.1143</a:t>
                      </a:r>
                    </a:p>
                  </a:txBody>
                  <a:tcPr marL="7514" marR="7514" marT="7514" marB="0" anchor="b">
                    <a:lnL>
                      <a:noFill/>
                    </a:lnL>
                    <a:lnR>
                      <a:noFill/>
                    </a:lnR>
                    <a:lnT>
                      <a:noFill/>
                    </a:lnT>
                    <a:lnB>
                      <a:noFill/>
                    </a:lnB>
                    <a:solidFill>
                      <a:srgbClr val="FFC7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24</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dirty="0">
                          <a:solidFill>
                            <a:srgbClr val="9C0006"/>
                          </a:solidFill>
                          <a:effectLst/>
                          <a:latin typeface="Calibri" panose="020F0502020204030204" pitchFamily="34" charset="0"/>
                        </a:rPr>
                        <a:t>0.5771</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FFC7CE"/>
                    </a:solidFill>
                  </a:tcPr>
                </a:tc>
                <a:tc>
                  <a:txBody>
                    <a:bodyPr/>
                    <a:lstStyle/>
                    <a:p>
                      <a:pPr algn="r" fontAlgn="b"/>
                      <a:r>
                        <a:rPr lang="en-US" sz="1100" b="0" i="0" u="none" strike="noStrike" dirty="0">
                          <a:solidFill>
                            <a:srgbClr val="9C0006"/>
                          </a:solidFill>
                          <a:effectLst/>
                          <a:latin typeface="Calibri" panose="020F0502020204030204" pitchFamily="34" charset="0"/>
                        </a:rPr>
                        <a:t>0.675</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0.2636</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0.8905</a:t>
                      </a:r>
                    </a:p>
                  </a:txBody>
                  <a:tcPr marL="7514" marR="7514" marT="7514" marB="0" anchor="b">
                    <a:lnL>
                      <a:noFill/>
                    </a:lnL>
                    <a:lnR>
                      <a:noFill/>
                    </a:lnR>
                    <a:lnT>
                      <a:noFill/>
                    </a:lnT>
                    <a:lnB>
                      <a:noFill/>
                    </a:lnB>
                    <a:solidFill>
                      <a:srgbClr val="FFC7CE"/>
                    </a:solidFill>
                  </a:tcPr>
                </a:tc>
              </a:tr>
              <a:tr h="180342">
                <a:tc>
                  <a:txBody>
                    <a:bodyPr/>
                    <a:lstStyle/>
                    <a:p>
                      <a:pPr algn="r" rtl="0" fontAlgn="b"/>
                      <a:r>
                        <a:rPr lang="en-US" sz="1100" b="1" i="0" u="none" strike="noStrike">
                          <a:solidFill>
                            <a:srgbClr val="3F3F76"/>
                          </a:solidFill>
                          <a:effectLst/>
                          <a:latin typeface="Calibri" panose="020F0502020204030204" pitchFamily="34" charset="0"/>
                        </a:rPr>
                        <a:t>25</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000000"/>
                          </a:solidFill>
                          <a:effectLst/>
                          <a:latin typeface="Calibri" panose="020F0502020204030204" pitchFamily="34" charset="0"/>
                        </a:rPr>
                        <a:t>0.6354</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0.5336</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0.8378</a:t>
                      </a:r>
                    </a:p>
                  </a:txBody>
                  <a:tcPr marL="7514" marR="7514" marT="751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0.433</a:t>
                      </a:r>
                    </a:p>
                  </a:txBody>
                  <a:tcPr marL="7514" marR="7514" marT="7514" marB="0" anchor="b">
                    <a:lnL>
                      <a:noFill/>
                    </a:lnL>
                    <a:lnR>
                      <a:noFill/>
                    </a:lnR>
                    <a:lnT>
                      <a:noFill/>
                    </a:lnT>
                    <a:lnB>
                      <a:noFill/>
                    </a:lnB>
                  </a:tcPr>
                </a:tc>
              </a:tr>
              <a:tr h="180342">
                <a:tc>
                  <a:txBody>
                    <a:bodyPr/>
                    <a:lstStyle/>
                    <a:p>
                      <a:pPr algn="r" rtl="0" fontAlgn="b"/>
                      <a:r>
                        <a:rPr lang="en-US" sz="1100" b="1" i="0" u="none" strike="noStrike">
                          <a:solidFill>
                            <a:srgbClr val="3F3F76"/>
                          </a:solidFill>
                          <a:effectLst/>
                          <a:latin typeface="Calibri" panose="020F0502020204030204" pitchFamily="34" charset="0"/>
                        </a:rPr>
                        <a:t>26</a:t>
                      </a:r>
                    </a:p>
                  </a:txBody>
                  <a:tcPr marL="7514" marR="7514" marT="751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r" fontAlgn="b"/>
                      <a:r>
                        <a:rPr lang="en-US" sz="1100" b="0" i="0" u="none" strike="noStrike">
                          <a:solidFill>
                            <a:srgbClr val="9C0006"/>
                          </a:solidFill>
                          <a:effectLst/>
                          <a:latin typeface="Calibri" panose="020F0502020204030204" pitchFamily="34" charset="0"/>
                        </a:rPr>
                        <a:t>0.4448</a:t>
                      </a:r>
                    </a:p>
                  </a:txBody>
                  <a:tcPr marL="7514" marR="7514" marT="7514" marB="0" anchor="b">
                    <a:lnL w="6350" cap="flat" cmpd="sng" algn="ctr">
                      <a:solidFill>
                        <a:srgbClr val="7F7F7F"/>
                      </a:solidFill>
                      <a:prstDash val="solid"/>
                      <a:round/>
                      <a:headEnd type="none" w="med" len="med"/>
                      <a:tailEnd type="none" w="med" len="med"/>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0.349</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0.6351</a:t>
                      </a:r>
                    </a:p>
                  </a:txBody>
                  <a:tcPr marL="7514" marR="7514" marT="7514" marB="0" anchor="b">
                    <a:lnL>
                      <a:noFill/>
                    </a:lnL>
                    <a:lnR>
                      <a:noFill/>
                    </a:lnR>
                    <a:lnT>
                      <a:noFill/>
                    </a:lnT>
                    <a:lnB>
                      <a:noFill/>
                    </a:lnB>
                    <a:solidFill>
                      <a:srgbClr val="FFC7CE"/>
                    </a:solidFill>
                  </a:tcPr>
                </a:tc>
                <a:tc>
                  <a:txBody>
                    <a:bodyPr/>
                    <a:lstStyle/>
                    <a:p>
                      <a:pPr algn="r" fontAlgn="b"/>
                      <a:r>
                        <a:rPr lang="en-US" sz="1100" b="0" i="0" u="none" strike="noStrike">
                          <a:solidFill>
                            <a:srgbClr val="9C0006"/>
                          </a:solidFill>
                          <a:effectLst/>
                          <a:latin typeface="Calibri" panose="020F0502020204030204" pitchFamily="34" charset="0"/>
                        </a:rPr>
                        <a:t>0.2545</a:t>
                      </a:r>
                    </a:p>
                  </a:txBody>
                  <a:tcPr marL="7514" marR="7514" marT="7514" marB="0" anchor="b">
                    <a:lnL>
                      <a:noFill/>
                    </a:lnL>
                    <a:lnR>
                      <a:noFill/>
                    </a:lnR>
                    <a:lnT>
                      <a:noFill/>
                    </a:lnT>
                    <a:lnB>
                      <a:noFill/>
                    </a:lnB>
                    <a:solidFill>
                      <a:srgbClr val="FFC7CE"/>
                    </a:solidFill>
                  </a:tcPr>
                </a:tc>
              </a:tr>
              <a:tr h="180342">
                <a:tc>
                  <a:txBody>
                    <a:bodyPr/>
                    <a:lstStyle/>
                    <a:p>
                      <a:pPr algn="l" rtl="0" fontAlgn="b"/>
                      <a:r>
                        <a:rPr lang="en-US" sz="1100" b="0" i="0" u="none" strike="noStrike">
                          <a:solidFill>
                            <a:srgbClr val="000000"/>
                          </a:solidFill>
                          <a:effectLst/>
                          <a:latin typeface="Calibri" panose="020F0502020204030204" pitchFamily="34" charset="0"/>
                        </a:rPr>
                        <a:t>Avg</a:t>
                      </a:r>
                    </a:p>
                  </a:txBody>
                  <a:tcPr marL="7514" marR="7514" marT="751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r" rtl="0" fontAlgn="b"/>
                      <a:r>
                        <a:rPr lang="en-US" sz="1100" b="1" i="0" u="none" strike="noStrike">
                          <a:solidFill>
                            <a:srgbClr val="000000"/>
                          </a:solidFill>
                          <a:effectLst/>
                          <a:latin typeface="Calibri" panose="020F0502020204030204" pitchFamily="34" charset="0"/>
                        </a:rPr>
                        <a:t>0.5517</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0.5263</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0.5876</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0.5158</a:t>
                      </a:r>
                    </a:p>
                  </a:txBody>
                  <a:tcPr marL="7514" marR="7514" marT="7514" marB="0" anchor="b">
                    <a:lnL>
                      <a:noFill/>
                    </a:lnL>
                    <a:lnR>
                      <a:noFill/>
                    </a:lnR>
                    <a:lnT>
                      <a:noFill/>
                    </a:lnT>
                    <a:lnB>
                      <a:noFill/>
                    </a:lnB>
                  </a:tcPr>
                </a:tc>
              </a:tr>
              <a:tr h="180342">
                <a:tc>
                  <a:txBody>
                    <a:bodyPr/>
                    <a:lstStyle/>
                    <a:p>
                      <a:pPr algn="l" rtl="0" fontAlgn="b"/>
                      <a:r>
                        <a:rPr lang="en-US" sz="1100" b="0" i="0" u="none" strike="noStrike">
                          <a:solidFill>
                            <a:srgbClr val="000000"/>
                          </a:solidFill>
                          <a:effectLst/>
                          <a:latin typeface="Calibri" panose="020F0502020204030204" pitchFamily="34" charset="0"/>
                        </a:rPr>
                        <a:t>STD</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0.0789</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0.1558</a:t>
                      </a:r>
                    </a:p>
                  </a:txBody>
                  <a:tcPr marL="7514" marR="7514" marT="7514" marB="0" anchor="b">
                    <a:lnL>
                      <a:noFill/>
                    </a:lnL>
                    <a:lnR>
                      <a:noFill/>
                    </a:lnR>
                    <a:lnT>
                      <a:noFill/>
                    </a:lnT>
                    <a:lnB>
                      <a:noFill/>
                    </a:lnB>
                  </a:tcPr>
                </a:tc>
                <a:tc>
                  <a:txBody>
                    <a:bodyPr/>
                    <a:lstStyle/>
                    <a:p>
                      <a:pPr algn="r" rtl="0" fontAlgn="b"/>
                      <a:r>
                        <a:rPr lang="en-US" sz="1100" b="1" i="0" u="none" strike="noStrike">
                          <a:solidFill>
                            <a:srgbClr val="000000"/>
                          </a:solidFill>
                          <a:effectLst/>
                          <a:latin typeface="Calibri" panose="020F0502020204030204" pitchFamily="34" charset="0"/>
                        </a:rPr>
                        <a:t>0.2236</a:t>
                      </a:r>
                    </a:p>
                  </a:txBody>
                  <a:tcPr marL="7514" marR="7514" marT="7514" marB="0" anchor="b">
                    <a:lnL>
                      <a:noFill/>
                    </a:lnL>
                    <a:lnR>
                      <a:noFill/>
                    </a:lnR>
                    <a:lnT>
                      <a:noFill/>
                    </a:lnT>
                    <a:lnB>
                      <a:noFill/>
                    </a:lnB>
                  </a:tcPr>
                </a:tc>
                <a:tc>
                  <a:txBody>
                    <a:bodyPr/>
                    <a:lstStyle/>
                    <a:p>
                      <a:pPr algn="r" rtl="0" fontAlgn="b"/>
                      <a:r>
                        <a:rPr lang="en-US" sz="1100" b="1" i="0" u="none" strike="noStrike" dirty="0">
                          <a:solidFill>
                            <a:srgbClr val="000000"/>
                          </a:solidFill>
                          <a:effectLst/>
                          <a:latin typeface="Calibri" panose="020F0502020204030204" pitchFamily="34" charset="0"/>
                        </a:rPr>
                        <a:t>0.2799</a:t>
                      </a:r>
                    </a:p>
                  </a:txBody>
                  <a:tcPr marL="7514" marR="7514" marT="7514" marB="0" anchor="b">
                    <a:lnL>
                      <a:noFill/>
                    </a:lnL>
                    <a:lnR>
                      <a:noFill/>
                    </a:lnR>
                    <a:lnT>
                      <a:noFill/>
                    </a:lnT>
                    <a:lnB>
                      <a:noFill/>
                    </a:lnB>
                  </a:tcPr>
                </a:tc>
              </a:tr>
            </a:tbl>
          </a:graphicData>
        </a:graphic>
      </p:graphicFrame>
      <p:sp>
        <p:nvSpPr>
          <p:cNvPr id="10" name="Rectangle 9"/>
          <p:cNvSpPr/>
          <p:nvPr/>
        </p:nvSpPr>
        <p:spPr>
          <a:xfrm>
            <a:off x="3096077" y="5338237"/>
            <a:ext cx="4572000" cy="83099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1200" dirty="0"/>
              <a:t>AUC: Receiver Operating Characteristic Area Under the Curve</a:t>
            </a:r>
          </a:p>
          <a:p>
            <a:r>
              <a:rPr lang="en-US" sz="1200" dirty="0"/>
              <a:t>ACC: Straight Accuracy Metric</a:t>
            </a:r>
          </a:p>
          <a:p>
            <a:r>
              <a:rPr lang="en-US" sz="1200" dirty="0"/>
              <a:t>X ACC: How well did we predict the state?</a:t>
            </a:r>
          </a:p>
          <a:p>
            <a:r>
              <a:rPr lang="en-US" sz="1200" dirty="0"/>
              <a:t>Other: How well did we predict “Other” as “Other”?</a:t>
            </a:r>
          </a:p>
        </p:txBody>
      </p:sp>
      <p:sp>
        <p:nvSpPr>
          <p:cNvPr id="2" name="Slide Number Placeholder 1"/>
          <p:cNvSpPr>
            <a:spLocks noGrp="1"/>
          </p:cNvSpPr>
          <p:nvPr>
            <p:ph type="sldNum" sz="quarter" idx="12"/>
          </p:nvPr>
        </p:nvSpPr>
        <p:spPr/>
        <p:txBody>
          <a:bodyPr/>
          <a:lstStyle/>
          <a:p>
            <a:fld id="{ABEB651E-0DF9-4D61-9940-6403C1D4B5BD}" type="slidenum">
              <a:rPr lang="en-US" smtClean="0"/>
              <a:t>19</a:t>
            </a:fld>
            <a:endParaRPr lang="en-US" dirty="0"/>
          </a:p>
        </p:txBody>
      </p:sp>
    </p:spTree>
    <p:extLst>
      <p:ext uri="{BB962C8B-B14F-4D97-AF65-F5344CB8AC3E}">
        <p14:creationId xmlns:p14="http://schemas.microsoft.com/office/powerpoint/2010/main" val="2147947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Summary</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6" name="Content Placeholder 2"/>
          <p:cNvSpPr txBox="1">
            <a:spLocks/>
          </p:cNvSpPr>
          <p:nvPr/>
        </p:nvSpPr>
        <p:spPr>
          <a:xfrm>
            <a:off x="628650" y="2226469"/>
            <a:ext cx="78867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Goal</a:t>
            </a:r>
          </a:p>
          <a:p>
            <a:r>
              <a:rPr lang="en-US" sz="2100" dirty="0" smtClean="0"/>
              <a:t>The Data</a:t>
            </a:r>
          </a:p>
          <a:p>
            <a:r>
              <a:rPr lang="en-US" sz="2100" dirty="0" smtClean="0"/>
              <a:t>Challenges</a:t>
            </a:r>
            <a:endParaRPr lang="en-US" sz="2100" dirty="0"/>
          </a:p>
          <a:p>
            <a:r>
              <a:rPr lang="en-US" sz="2100" dirty="0"/>
              <a:t>Current Pipeline</a:t>
            </a:r>
          </a:p>
          <a:p>
            <a:r>
              <a:rPr lang="en-US" sz="2100" dirty="0"/>
              <a:t>Future Work</a:t>
            </a:r>
          </a:p>
        </p:txBody>
      </p:sp>
      <p:sp>
        <p:nvSpPr>
          <p:cNvPr id="2" name="Slide Number Placeholder 1"/>
          <p:cNvSpPr>
            <a:spLocks noGrp="1"/>
          </p:cNvSpPr>
          <p:nvPr>
            <p:ph type="sldNum" sz="quarter" idx="12"/>
          </p:nvPr>
        </p:nvSpPr>
        <p:spPr/>
        <p:txBody>
          <a:bodyPr/>
          <a:lstStyle/>
          <a:p>
            <a:fld id="{ABEB651E-0DF9-4D61-9940-6403C1D4B5BD}" type="slidenum">
              <a:rPr lang="en-US" smtClean="0"/>
              <a:t>2</a:t>
            </a:fld>
            <a:endParaRPr lang="en-US" dirty="0"/>
          </a:p>
        </p:txBody>
      </p:sp>
    </p:spTree>
    <p:extLst>
      <p:ext uri="{BB962C8B-B14F-4D97-AF65-F5344CB8AC3E}">
        <p14:creationId xmlns:p14="http://schemas.microsoft.com/office/powerpoint/2010/main" val="3467296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Takeaways and Future Work</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6" name="Content Placeholder 2"/>
          <p:cNvSpPr txBox="1">
            <a:spLocks/>
          </p:cNvSpPr>
          <p:nvPr/>
        </p:nvSpPr>
        <p:spPr>
          <a:xfrm>
            <a:off x="628650" y="2226469"/>
            <a:ext cx="78867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Generalization is difficult (in general </a:t>
            </a:r>
            <a:r>
              <a:rPr lang="en-US" sz="2100" dirty="0">
                <a:sym typeface="Wingdings" panose="05000000000000000000" pitchFamily="2" charset="2"/>
              </a:rPr>
              <a:t></a:t>
            </a:r>
            <a:r>
              <a:rPr lang="en-US" sz="2100" dirty="0"/>
              <a:t>)</a:t>
            </a:r>
          </a:p>
          <a:p>
            <a:pPr lvl="1"/>
            <a:r>
              <a:rPr lang="en-US" sz="1800" dirty="0"/>
              <a:t>Some modalities are easier to generalize than others</a:t>
            </a:r>
          </a:p>
          <a:p>
            <a:pPr lvl="1"/>
            <a:r>
              <a:rPr lang="en-US" sz="1800" dirty="0"/>
              <a:t>Some state detection is easier to generalize than others</a:t>
            </a:r>
          </a:p>
          <a:p>
            <a:pPr lvl="1"/>
            <a:r>
              <a:rPr lang="en-US" sz="1800" dirty="0"/>
              <a:t>Some machine learning tools can be used to mitigate some of this</a:t>
            </a:r>
          </a:p>
          <a:p>
            <a:r>
              <a:rPr lang="en-US" sz="2100" dirty="0"/>
              <a:t>Work is continuing on many avenues:</a:t>
            </a:r>
          </a:p>
          <a:p>
            <a:pPr lvl="1"/>
            <a:r>
              <a:rPr lang="en-US" sz="1800" dirty="0"/>
              <a:t>Different Features</a:t>
            </a:r>
          </a:p>
          <a:p>
            <a:pPr lvl="1"/>
            <a:r>
              <a:rPr lang="en-US" sz="1800" dirty="0"/>
              <a:t>Different Modalities</a:t>
            </a:r>
          </a:p>
          <a:p>
            <a:pPr lvl="1"/>
            <a:r>
              <a:rPr lang="en-US" sz="1800" dirty="0"/>
              <a:t>Different Sensors</a:t>
            </a:r>
          </a:p>
          <a:p>
            <a:pPr lvl="1"/>
            <a:r>
              <a:rPr lang="en-US" sz="1800" dirty="0"/>
              <a:t>Concentrating on Startle/Surprise</a:t>
            </a:r>
          </a:p>
          <a:p>
            <a:pPr lvl="1"/>
            <a:endParaRPr lang="en-US" sz="1800" dirty="0"/>
          </a:p>
        </p:txBody>
      </p:sp>
      <p:sp>
        <p:nvSpPr>
          <p:cNvPr id="2" name="Slide Number Placeholder 1"/>
          <p:cNvSpPr>
            <a:spLocks noGrp="1"/>
          </p:cNvSpPr>
          <p:nvPr>
            <p:ph type="sldNum" sz="quarter" idx="12"/>
          </p:nvPr>
        </p:nvSpPr>
        <p:spPr/>
        <p:txBody>
          <a:bodyPr/>
          <a:lstStyle/>
          <a:p>
            <a:fld id="{ABEB651E-0DF9-4D61-9940-6403C1D4B5BD}" type="slidenum">
              <a:rPr lang="en-US" smtClean="0"/>
              <a:t>20</a:t>
            </a:fld>
            <a:endParaRPr lang="en-US" dirty="0"/>
          </a:p>
        </p:txBody>
      </p:sp>
    </p:spTree>
    <p:extLst>
      <p:ext uri="{BB962C8B-B14F-4D97-AF65-F5344CB8AC3E}">
        <p14:creationId xmlns:p14="http://schemas.microsoft.com/office/powerpoint/2010/main" val="890979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Questions?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5" name="Content Placeholder 2"/>
          <p:cNvSpPr txBox="1">
            <a:spLocks/>
          </p:cNvSpPr>
          <p:nvPr/>
        </p:nvSpPr>
        <p:spPr>
          <a:xfrm>
            <a:off x="696661" y="1600068"/>
            <a:ext cx="7886700" cy="5031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050" dirty="0"/>
              <a:t>Commercial  Aviation  Safety  Team,  “Airplane  State  Awareness  Joint  Safety  Analysis  Team  Interim  Report,” URL: </a:t>
            </a:r>
            <a:r>
              <a:rPr lang="en-US" sz="1050" dirty="0">
                <a:hlinkClick r:id="rId5"/>
              </a:rPr>
              <a:t>http://www.skybrary.aero/index.php/Commercial_Aviation_Safety_Team_%28CAST%29_Reports</a:t>
            </a:r>
            <a:r>
              <a:rPr lang="en-US" sz="1050" dirty="0"/>
              <a:t> [cited 5 March 2017]</a:t>
            </a:r>
          </a:p>
          <a:p>
            <a:pPr>
              <a:spcBef>
                <a:spcPts val="600"/>
              </a:spcBef>
            </a:pPr>
            <a:r>
              <a:rPr lang="en-US" sz="1050" dirty="0"/>
              <a:t>Harrivel, Angela R., et al. “Prediction of Cognitive States during Flight Simulation using Multimodal Psychophysiological Sensing.” </a:t>
            </a:r>
            <a:r>
              <a:rPr lang="en-US" sz="1050" i="1" dirty="0"/>
              <a:t>AIAA Information Systems-AIAA </a:t>
            </a:r>
            <a:r>
              <a:rPr lang="en-US" sz="1050" i="1" dirty="0" err="1"/>
              <a:t>Infotech</a:t>
            </a:r>
            <a:r>
              <a:rPr lang="en-US" sz="1050" i="1" dirty="0"/>
              <a:t> @ Aerospace</a:t>
            </a:r>
            <a:r>
              <a:rPr lang="en-US" sz="1050" dirty="0"/>
              <a:t>, May 2017, doi:10.2514/6.2017-1135. </a:t>
            </a:r>
          </a:p>
          <a:p>
            <a:pPr>
              <a:spcBef>
                <a:spcPts val="600"/>
              </a:spcBef>
            </a:pPr>
            <a:r>
              <a:rPr lang="en-US" sz="1050" dirty="0"/>
              <a:t>Christensen, J. C., </a:t>
            </a:r>
            <a:r>
              <a:rPr lang="en-US" sz="1050" dirty="0" err="1"/>
              <a:t>Estepp</a:t>
            </a:r>
            <a:r>
              <a:rPr lang="en-US" sz="1050" dirty="0"/>
              <a:t>, J. R., Wilson, G. F., </a:t>
            </a:r>
            <a:r>
              <a:rPr lang="en-US" sz="1050" dirty="0" err="1"/>
              <a:t>Russel</a:t>
            </a:r>
            <a:r>
              <a:rPr lang="en-US" sz="1050" dirty="0"/>
              <a:t>, C. </a:t>
            </a:r>
            <a:r>
              <a:rPr lang="en-US" sz="1050" dirty="0" err="1"/>
              <a:t>A.,“The</a:t>
            </a:r>
            <a:r>
              <a:rPr lang="en-US" sz="1050" dirty="0"/>
              <a:t> effects of day-to-day variability of physiological data on operator functional state classification,” </a:t>
            </a:r>
            <a:r>
              <a:rPr lang="en-US" sz="1050" dirty="0" err="1"/>
              <a:t>NeuroImage</a:t>
            </a:r>
            <a:r>
              <a:rPr lang="en-US" sz="1050" dirty="0"/>
              <a:t>, Vol.59,2012, pp.57–63.</a:t>
            </a:r>
          </a:p>
          <a:p>
            <a:pPr>
              <a:spcBef>
                <a:spcPts val="600"/>
              </a:spcBef>
            </a:pPr>
            <a:r>
              <a:rPr lang="en-US" sz="1050" dirty="0" err="1"/>
              <a:t>Berka</a:t>
            </a:r>
            <a:r>
              <a:rPr lang="en-US" sz="1050" dirty="0"/>
              <a:t>, C., </a:t>
            </a:r>
            <a:r>
              <a:rPr lang="en-US" sz="1050" dirty="0" err="1"/>
              <a:t>Levendowski</a:t>
            </a:r>
            <a:r>
              <a:rPr lang="en-US" sz="1050" dirty="0"/>
              <a:t>, D. J., </a:t>
            </a:r>
            <a:r>
              <a:rPr lang="en-US" sz="1050" dirty="0" err="1"/>
              <a:t>Lumicao</a:t>
            </a:r>
            <a:r>
              <a:rPr lang="en-US" sz="1050" dirty="0"/>
              <a:t>, M. N., </a:t>
            </a:r>
            <a:r>
              <a:rPr lang="en-US" sz="1050" dirty="0" err="1"/>
              <a:t>Yau</a:t>
            </a:r>
            <a:r>
              <a:rPr lang="en-US" sz="1050" dirty="0"/>
              <a:t>, A., Davis, G., </a:t>
            </a:r>
            <a:r>
              <a:rPr lang="en-US" sz="1050" dirty="0" err="1"/>
              <a:t>Zivkovic</a:t>
            </a:r>
            <a:r>
              <a:rPr lang="en-US" sz="1050" dirty="0"/>
              <a:t>, V. T., Olmstead, R. E., </a:t>
            </a:r>
            <a:r>
              <a:rPr lang="en-US" sz="1050" dirty="0" err="1"/>
              <a:t>Tremoulet</a:t>
            </a:r>
            <a:r>
              <a:rPr lang="en-US" sz="1050" dirty="0"/>
              <a:t>, P. D., Craven, P. L., “EEG Correlates of Task Engagement and Mental Workload in Vigilance, Learning, and Memory Tasks,” Aviation, Space and Environmental Medicine, Vol. 78, No. 5, 2007, Section II.</a:t>
            </a:r>
          </a:p>
          <a:p>
            <a:pPr>
              <a:spcBef>
                <a:spcPts val="600"/>
              </a:spcBef>
            </a:pPr>
            <a:r>
              <a:rPr lang="en-US" altLang="en-US" sz="1050" dirty="0"/>
              <a:t>Li, F., “Improving Engagement Assessment by Model Individualization and Deep Learning,” Dissertation, Old Dominion University, 2015.</a:t>
            </a:r>
          </a:p>
          <a:p>
            <a:pPr>
              <a:spcBef>
                <a:spcPts val="600"/>
              </a:spcBef>
            </a:pPr>
            <a:r>
              <a:rPr lang="en-US" altLang="en-US" sz="1050" dirty="0"/>
              <a:t>Gross, J. J. and </a:t>
            </a:r>
            <a:r>
              <a:rPr lang="en-US" altLang="en-US" sz="1050" dirty="0" err="1"/>
              <a:t>Levenson</a:t>
            </a:r>
            <a:r>
              <a:rPr lang="en-US" altLang="en-US" sz="1050" dirty="0"/>
              <a:t>, R. W. Emotion elicitation using films. Cognition &amp; Emotion, Vol. 9, 1995, pp. 87-108.</a:t>
            </a:r>
          </a:p>
          <a:p>
            <a:pPr>
              <a:spcBef>
                <a:spcPts val="600"/>
              </a:spcBef>
            </a:pPr>
            <a:r>
              <a:rPr lang="en-US" altLang="en-US" sz="1050" dirty="0"/>
              <a:t>Pope, A. T., Bogart, E. H., Bartolome, E. S., “</a:t>
            </a:r>
            <a:r>
              <a:rPr lang="en-US" altLang="en-US" sz="1050" dirty="0" err="1"/>
              <a:t>Biocybernetic</a:t>
            </a:r>
            <a:r>
              <a:rPr lang="en-US" altLang="en-US" sz="1050" dirty="0"/>
              <a:t> system evaluates indices of operator engagement in automated task,” Biological Psychology, Vol. 40, 1995, pp. 187-195.</a:t>
            </a:r>
          </a:p>
          <a:p>
            <a:pPr>
              <a:spcBef>
                <a:spcPts val="600"/>
              </a:spcBef>
            </a:pPr>
            <a:r>
              <a:rPr lang="en-US" altLang="en-US" sz="1050" dirty="0"/>
              <a:t>Santiago-</a:t>
            </a:r>
            <a:r>
              <a:rPr lang="en-US" altLang="en-US" sz="1050" dirty="0" err="1"/>
              <a:t>Espada</a:t>
            </a:r>
            <a:r>
              <a:rPr lang="en-US" altLang="en-US" sz="1050" dirty="0"/>
              <a:t>, Y., Myer, R. R., </a:t>
            </a:r>
            <a:r>
              <a:rPr lang="en-US" altLang="en-US" sz="1050" dirty="0" err="1"/>
              <a:t>Latorella</a:t>
            </a:r>
            <a:r>
              <a:rPr lang="en-US" altLang="en-US" sz="1050" dirty="0"/>
              <a:t>, K. A., &amp; Comstock, J. R. (2011). The Multi-Attribute Task Battery II (MATB-II) Software for Human Performance and Workload Research: A User's Guide. NASA, Langley Research Center. Hampton: NASA/TM-2011-217164, L-20031, NF1676L-12800</a:t>
            </a:r>
            <a:r>
              <a:rPr lang="en-US" altLang="en-US" sz="1050" dirty="0" smtClean="0"/>
              <a:t>.</a:t>
            </a:r>
          </a:p>
          <a:p>
            <a:pPr>
              <a:spcBef>
                <a:spcPts val="600"/>
              </a:spcBef>
            </a:pPr>
            <a:r>
              <a:rPr lang="en-US" sz="1050" dirty="0"/>
              <a:t>“</a:t>
            </a:r>
            <a:r>
              <a:rPr lang="en-US" sz="1050" dirty="0" err="1"/>
              <a:t>Scikit</a:t>
            </a:r>
            <a:r>
              <a:rPr lang="en-US" sz="1050" dirty="0"/>
              <a:t>-Learn.” </a:t>
            </a:r>
            <a:r>
              <a:rPr lang="en-US" sz="1050" i="1" dirty="0" err="1"/>
              <a:t>Scikit</a:t>
            </a:r>
            <a:r>
              <a:rPr lang="en-US" sz="1050" i="1" dirty="0"/>
              <a:t>-Learn: Machine Learning in </a:t>
            </a:r>
            <a:r>
              <a:rPr lang="en-US" sz="1050" i="1" dirty="0" smtClean="0"/>
              <a:t>Python</a:t>
            </a:r>
            <a:r>
              <a:rPr lang="en-US" sz="1050" dirty="0"/>
              <a:t>, 0.19.0, scikit-learn.org/stable/index.html. </a:t>
            </a:r>
            <a:endParaRPr lang="en-US" sz="1050" dirty="0" smtClean="0"/>
          </a:p>
          <a:p>
            <a:pPr>
              <a:spcBef>
                <a:spcPts val="600"/>
              </a:spcBef>
            </a:pPr>
            <a:r>
              <a:rPr lang="en-US" sz="1050" dirty="0" err="1"/>
              <a:t>Bao</a:t>
            </a:r>
            <a:r>
              <a:rPr lang="en-US" sz="1050" dirty="0"/>
              <a:t>, Forrest Sheng. “</a:t>
            </a:r>
            <a:r>
              <a:rPr lang="en-US" sz="1050" dirty="0" err="1"/>
              <a:t>PyEEG</a:t>
            </a:r>
            <a:r>
              <a:rPr lang="en-US" sz="1050" dirty="0"/>
              <a:t>.” </a:t>
            </a:r>
            <a:r>
              <a:rPr lang="en-US" sz="1050" i="1" dirty="0" err="1"/>
              <a:t>PyEEG</a:t>
            </a:r>
            <a:r>
              <a:rPr lang="en-US" sz="1050" i="1" dirty="0"/>
              <a:t> Reference Guide</a:t>
            </a:r>
            <a:r>
              <a:rPr lang="en-US" sz="1050" dirty="0"/>
              <a:t>, 0.02 r1, pyeeg.sourceforge.net/. </a:t>
            </a:r>
            <a:endParaRPr lang="en-US" sz="1050" dirty="0" smtClean="0"/>
          </a:p>
          <a:p>
            <a:pPr>
              <a:spcBef>
                <a:spcPts val="600"/>
              </a:spcBef>
            </a:pPr>
            <a:r>
              <a:rPr lang="en-US" altLang="en-US" sz="1050" dirty="0" smtClean="0"/>
              <a:t>Python Core Team. “Python.” </a:t>
            </a:r>
            <a:r>
              <a:rPr lang="en-US" altLang="en-US" sz="1050" i="1" dirty="0" smtClean="0"/>
              <a:t>Python Software Foundation, </a:t>
            </a:r>
            <a:r>
              <a:rPr lang="en-US" altLang="en-US" sz="1050" dirty="0" smtClean="0"/>
              <a:t>3.6.3, </a:t>
            </a:r>
            <a:r>
              <a:rPr lang="en-US" altLang="en-US" sz="1050" dirty="0" smtClean="0">
                <a:hlinkClick r:id="rId6"/>
              </a:rPr>
              <a:t>https://www.python.org</a:t>
            </a:r>
            <a:endParaRPr lang="en-US" altLang="en-US" sz="1050" dirty="0" smtClean="0"/>
          </a:p>
          <a:p>
            <a:pPr>
              <a:spcBef>
                <a:spcPts val="600"/>
              </a:spcBef>
            </a:pPr>
            <a:r>
              <a:rPr lang="en-US" altLang="en-US" sz="1050" dirty="0" smtClean="0"/>
              <a:t>A. </a:t>
            </a:r>
            <a:r>
              <a:rPr lang="en-US" altLang="en-US" sz="1050" dirty="0" err="1" smtClean="0"/>
              <a:t>Gramfort</a:t>
            </a:r>
            <a:r>
              <a:rPr lang="en-US" altLang="en-US" sz="1050" dirty="0"/>
              <a:t>, M. </a:t>
            </a:r>
            <a:r>
              <a:rPr lang="en-US" altLang="en-US" sz="1050" dirty="0" err="1"/>
              <a:t>Luessi</a:t>
            </a:r>
            <a:r>
              <a:rPr lang="en-US" altLang="en-US" sz="1050" dirty="0"/>
              <a:t>, E. Larson, D. </a:t>
            </a:r>
            <a:r>
              <a:rPr lang="en-US" altLang="en-US" sz="1050" dirty="0" err="1"/>
              <a:t>Engemann</a:t>
            </a:r>
            <a:r>
              <a:rPr lang="en-US" altLang="en-US" sz="1050" dirty="0"/>
              <a:t>, D. </a:t>
            </a:r>
            <a:r>
              <a:rPr lang="en-US" altLang="en-US" sz="1050" dirty="0" err="1"/>
              <a:t>Strohmeier</a:t>
            </a:r>
            <a:r>
              <a:rPr lang="en-US" altLang="en-US" sz="1050" dirty="0"/>
              <a:t>, C. </a:t>
            </a:r>
            <a:r>
              <a:rPr lang="en-US" altLang="en-US" sz="1050" dirty="0" err="1"/>
              <a:t>Brodbeck</a:t>
            </a:r>
            <a:r>
              <a:rPr lang="en-US" altLang="en-US" sz="1050" dirty="0"/>
              <a:t>, L. </a:t>
            </a:r>
            <a:r>
              <a:rPr lang="en-US" altLang="en-US" sz="1050" dirty="0" err="1"/>
              <a:t>Parkkonen</a:t>
            </a:r>
            <a:r>
              <a:rPr lang="en-US" altLang="en-US" sz="1050" dirty="0"/>
              <a:t>, M. </a:t>
            </a:r>
            <a:r>
              <a:rPr lang="en-US" altLang="en-US" sz="1050" dirty="0" err="1"/>
              <a:t>Hämäläinen</a:t>
            </a:r>
            <a:r>
              <a:rPr lang="en-US" altLang="en-US" sz="1050" dirty="0"/>
              <a:t>, MNE software for processing MEG and EEG data, </a:t>
            </a:r>
            <a:r>
              <a:rPr lang="en-US" altLang="en-US" sz="1050" dirty="0" err="1"/>
              <a:t>NeuroImage</a:t>
            </a:r>
            <a:r>
              <a:rPr lang="en-US" altLang="en-US" sz="1050" dirty="0"/>
              <a:t>, Volume 86, 1 February 2014, Pages 446-460, ISSN </a:t>
            </a:r>
            <a:r>
              <a:rPr lang="en-US" altLang="en-US" sz="1050" dirty="0" smtClean="0"/>
              <a:t>1053-8119</a:t>
            </a:r>
          </a:p>
          <a:p>
            <a:pPr>
              <a:spcBef>
                <a:spcPts val="600"/>
              </a:spcBef>
            </a:pPr>
            <a:r>
              <a:rPr lang="en-US" sz="1050" dirty="0" smtClean="0"/>
              <a:t>A. </a:t>
            </a:r>
            <a:r>
              <a:rPr lang="en-US" sz="1050" dirty="0" err="1" smtClean="0"/>
              <a:t>Gramfort</a:t>
            </a:r>
            <a:r>
              <a:rPr lang="en-US" sz="1050" dirty="0"/>
              <a:t>, M. </a:t>
            </a:r>
            <a:r>
              <a:rPr lang="en-US" sz="1050" dirty="0" err="1"/>
              <a:t>Luessi</a:t>
            </a:r>
            <a:r>
              <a:rPr lang="en-US" sz="1050" dirty="0"/>
              <a:t>, E. Larson, D. </a:t>
            </a:r>
            <a:r>
              <a:rPr lang="en-US" sz="1050" dirty="0" err="1"/>
              <a:t>Engemann</a:t>
            </a:r>
            <a:r>
              <a:rPr lang="en-US" sz="1050" dirty="0"/>
              <a:t>, D. </a:t>
            </a:r>
            <a:r>
              <a:rPr lang="en-US" sz="1050" dirty="0" err="1"/>
              <a:t>Strohmeier</a:t>
            </a:r>
            <a:r>
              <a:rPr lang="en-US" sz="1050" dirty="0"/>
              <a:t>, C. </a:t>
            </a:r>
            <a:r>
              <a:rPr lang="en-US" sz="1050" dirty="0" err="1"/>
              <a:t>Brodbeck</a:t>
            </a:r>
            <a:r>
              <a:rPr lang="en-US" sz="1050" dirty="0"/>
              <a:t>, R. </a:t>
            </a:r>
            <a:r>
              <a:rPr lang="en-US" sz="1050" dirty="0" err="1"/>
              <a:t>Goj</a:t>
            </a:r>
            <a:r>
              <a:rPr lang="en-US" sz="1050" dirty="0"/>
              <a:t>, M. Jas, T. Brooks, L. </a:t>
            </a:r>
            <a:r>
              <a:rPr lang="en-US" sz="1050" dirty="0" err="1"/>
              <a:t>Parkkonen</a:t>
            </a:r>
            <a:r>
              <a:rPr lang="en-US" sz="1050" dirty="0"/>
              <a:t>, M. </a:t>
            </a:r>
            <a:r>
              <a:rPr lang="en-US" sz="1050" dirty="0" err="1"/>
              <a:t>Hämäläinen</a:t>
            </a:r>
            <a:r>
              <a:rPr lang="en-US" sz="1050" dirty="0"/>
              <a:t>, MEG and EEG data analysis with MNE-Python, Frontiers in Neuroscience, Volume 7, 2013, ISSN </a:t>
            </a:r>
            <a:r>
              <a:rPr lang="en-US" sz="1050" dirty="0" smtClean="0"/>
              <a:t>1662-453X</a:t>
            </a:r>
            <a:endParaRPr lang="en-US" sz="2400" dirty="0"/>
          </a:p>
        </p:txBody>
      </p:sp>
      <p:sp>
        <p:nvSpPr>
          <p:cNvPr id="2" name="Slide Number Placeholder 1"/>
          <p:cNvSpPr>
            <a:spLocks noGrp="1"/>
          </p:cNvSpPr>
          <p:nvPr>
            <p:ph type="sldNum" sz="quarter" idx="12"/>
          </p:nvPr>
        </p:nvSpPr>
        <p:spPr/>
        <p:txBody>
          <a:bodyPr/>
          <a:lstStyle/>
          <a:p>
            <a:fld id="{ABEB651E-0DF9-4D61-9940-6403C1D4B5BD}" type="slidenum">
              <a:rPr lang="en-US" smtClean="0"/>
              <a:t>21</a:t>
            </a:fld>
            <a:endParaRPr lang="en-US" dirty="0"/>
          </a:p>
        </p:txBody>
      </p:sp>
    </p:spTree>
    <p:extLst>
      <p:ext uri="{BB962C8B-B14F-4D97-AF65-F5344CB8AC3E}">
        <p14:creationId xmlns:p14="http://schemas.microsoft.com/office/powerpoint/2010/main" val="4291704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The Team</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6" name="Content Placeholder 2"/>
          <p:cNvSpPr txBox="1">
            <a:spLocks/>
          </p:cNvSpPr>
          <p:nvPr/>
        </p:nvSpPr>
        <p:spPr>
          <a:xfrm>
            <a:off x="628650" y="2226468"/>
            <a:ext cx="7886700" cy="366313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Tina Heinich (NASA)</a:t>
            </a:r>
          </a:p>
          <a:p>
            <a:r>
              <a:rPr lang="en-US" sz="2100" dirty="0"/>
              <a:t>Angela Harrivel (NASA)</a:t>
            </a:r>
          </a:p>
          <a:p>
            <a:r>
              <a:rPr lang="en-US" sz="2100" dirty="0"/>
              <a:t>Chad Stephens (NASA)</a:t>
            </a:r>
          </a:p>
          <a:p>
            <a:r>
              <a:rPr lang="en-US" sz="2100" dirty="0"/>
              <a:t>Robert </a:t>
            </a:r>
            <a:r>
              <a:rPr lang="en-US" sz="2100" dirty="0" smtClean="0"/>
              <a:t>Milletich </a:t>
            </a:r>
            <a:r>
              <a:rPr lang="en-US" sz="2100" dirty="0"/>
              <a:t>(Booz Allen Hamilton)</a:t>
            </a:r>
          </a:p>
          <a:p>
            <a:r>
              <a:rPr lang="en-US" sz="2100" dirty="0"/>
              <a:t>Kellie Kennedy (NASA)</a:t>
            </a:r>
          </a:p>
          <a:p>
            <a:r>
              <a:rPr lang="en-US" sz="2100" dirty="0"/>
              <a:t>James Comstock (NASA)</a:t>
            </a:r>
          </a:p>
          <a:p>
            <a:r>
              <a:rPr lang="en-US" sz="2100" dirty="0"/>
              <a:t>Alan Pope (NASA Distinguished Research Associate)</a:t>
            </a:r>
          </a:p>
          <a:p>
            <a:r>
              <a:rPr lang="en-US" sz="2100" dirty="0"/>
              <a:t>Charles Liles (NASA)</a:t>
            </a:r>
          </a:p>
          <a:p>
            <a:r>
              <a:rPr lang="en-US" sz="2100" dirty="0"/>
              <a:t>Mary Carolyn Last (Analytical Mechanics Assoc.)</a:t>
            </a:r>
          </a:p>
          <a:p>
            <a:r>
              <a:rPr lang="en-US" sz="2100" dirty="0" err="1"/>
              <a:t>Nijo</a:t>
            </a:r>
            <a:r>
              <a:rPr lang="en-US" sz="2100" dirty="0"/>
              <a:t> Abraham (NASA)</a:t>
            </a:r>
          </a:p>
          <a:p>
            <a:r>
              <a:rPr lang="en-US" sz="2100" dirty="0"/>
              <a:t>Nick Napoli (UVA)</a:t>
            </a:r>
          </a:p>
          <a:p>
            <a:r>
              <a:rPr lang="en-US" sz="2100" dirty="0"/>
              <a:t>And many more….</a:t>
            </a:r>
          </a:p>
          <a:p>
            <a:endParaRPr lang="en-US" sz="2100" dirty="0"/>
          </a:p>
        </p:txBody>
      </p:sp>
      <p:pic>
        <p:nvPicPr>
          <p:cNvPr id="9" name="Picture 8"/>
          <p:cNvPicPr/>
          <p:nvPr/>
        </p:nvPicPr>
        <p:blipFill>
          <a:blip r:embed="rId5" cstate="hqprint">
            <a:extLst>
              <a:ext uri="{28A0092B-C50C-407E-A947-70E740481C1C}">
                <a14:useLocalDpi xmlns:a14="http://schemas.microsoft.com/office/drawing/2010/main"/>
              </a:ext>
            </a:extLst>
          </a:blip>
          <a:stretch>
            <a:fillRect/>
          </a:stretch>
        </p:blipFill>
        <p:spPr>
          <a:xfrm>
            <a:off x="5344826" y="4583004"/>
            <a:ext cx="3067046" cy="1306595"/>
          </a:xfrm>
          <a:prstGeom prst="rect">
            <a:avLst/>
          </a:prstGeom>
        </p:spPr>
      </p:pic>
      <p:sp>
        <p:nvSpPr>
          <p:cNvPr id="2" name="Slide Number Placeholder 1"/>
          <p:cNvSpPr>
            <a:spLocks noGrp="1"/>
          </p:cNvSpPr>
          <p:nvPr>
            <p:ph type="sldNum" sz="quarter" idx="12"/>
          </p:nvPr>
        </p:nvSpPr>
        <p:spPr/>
        <p:txBody>
          <a:bodyPr/>
          <a:lstStyle/>
          <a:p>
            <a:fld id="{ABEB651E-0DF9-4D61-9940-6403C1D4B5BD}" type="slidenum">
              <a:rPr lang="en-US" smtClean="0"/>
              <a:t>3</a:t>
            </a:fld>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6582" y="2226468"/>
            <a:ext cx="2435290" cy="810970"/>
          </a:xfrm>
          <a:prstGeom prst="rect">
            <a:avLst/>
          </a:prstGeom>
        </p:spPr>
      </p:pic>
    </p:spTree>
    <p:extLst>
      <p:ext uri="{BB962C8B-B14F-4D97-AF65-F5344CB8AC3E}">
        <p14:creationId xmlns:p14="http://schemas.microsoft.com/office/powerpoint/2010/main" val="322897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Goal of CSM</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6" name="Content Placeholder 2"/>
          <p:cNvSpPr txBox="1">
            <a:spLocks/>
          </p:cNvSpPr>
          <p:nvPr/>
        </p:nvSpPr>
        <p:spPr>
          <a:xfrm>
            <a:off x="628650" y="2226469"/>
            <a:ext cx="7886700" cy="317595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In 2001-2010, Commercial Aviation Safety Team (CAST) identified unsafe cognitive states as a key factor in almost all studied airplane accidents.</a:t>
            </a:r>
          </a:p>
          <a:p>
            <a:r>
              <a:rPr lang="en-US" sz="2100" dirty="0" smtClean="0"/>
              <a:t>Want to </a:t>
            </a:r>
            <a:r>
              <a:rPr lang="en-US" sz="2100" dirty="0"/>
              <a:t>predict if a subject is currently in an unsafe cognitive state</a:t>
            </a:r>
          </a:p>
          <a:p>
            <a:r>
              <a:rPr lang="en-US" sz="2100" dirty="0"/>
              <a:t>Create a machine learning model </a:t>
            </a:r>
            <a:r>
              <a:rPr lang="en-US" sz="2100" dirty="0" smtClean="0"/>
              <a:t>that can reliably </a:t>
            </a:r>
            <a:r>
              <a:rPr lang="en-US" sz="2100" dirty="0"/>
              <a:t>predict the cognitive state a subject is in using various physiological sensors</a:t>
            </a:r>
          </a:p>
          <a:p>
            <a:r>
              <a:rPr lang="en-US" sz="2100" b="1" dirty="0"/>
              <a:t>Specific Goal: Using previously collected </a:t>
            </a:r>
            <a:br>
              <a:rPr lang="en-US" sz="2100" b="1" dirty="0"/>
            </a:br>
            <a:r>
              <a:rPr lang="en-US" sz="2100" b="1" dirty="0"/>
              <a:t>data in a non-flight scenario, can we </a:t>
            </a:r>
            <a:br>
              <a:rPr lang="en-US" sz="2100" b="1" dirty="0"/>
            </a:br>
            <a:r>
              <a:rPr lang="en-US" sz="2100" b="1" dirty="0"/>
              <a:t>predict cognitive states in an actual </a:t>
            </a:r>
            <a:br>
              <a:rPr lang="en-US" sz="2100" b="1" dirty="0"/>
            </a:br>
            <a:r>
              <a:rPr lang="en-US" sz="2100" b="1" dirty="0"/>
              <a:t>flight simulation?</a:t>
            </a:r>
          </a:p>
          <a:p>
            <a:pPr marL="0" indent="0">
              <a:buNone/>
            </a:pPr>
            <a:endParaRPr lang="en-US" sz="2100" b="1" dirty="0"/>
          </a:p>
        </p:txBody>
      </p:sp>
      <p:pic>
        <p:nvPicPr>
          <p:cNvPr id="8" name="Picture 7" descr="2013-L-00691[1].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03862" y="4279210"/>
            <a:ext cx="2808010" cy="2077141"/>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ABEB651E-0DF9-4D61-9940-6403C1D4B5BD}" type="slidenum">
              <a:rPr lang="en-US" smtClean="0"/>
              <a:t>4</a:t>
            </a:fld>
            <a:endParaRPr lang="en-US" dirty="0"/>
          </a:p>
        </p:txBody>
      </p:sp>
    </p:spTree>
    <p:extLst>
      <p:ext uri="{BB962C8B-B14F-4D97-AF65-F5344CB8AC3E}">
        <p14:creationId xmlns:p14="http://schemas.microsoft.com/office/powerpoint/2010/main" val="384996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Cognitive States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6" name="Content Placeholder 2"/>
          <p:cNvSpPr txBox="1">
            <a:spLocks/>
          </p:cNvSpPr>
          <p:nvPr/>
        </p:nvSpPr>
        <p:spPr>
          <a:xfrm>
            <a:off x="628650" y="2226469"/>
            <a:ext cx="78867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Startle/Surprise (SS)</a:t>
            </a:r>
          </a:p>
          <a:p>
            <a:pPr lvl="1"/>
            <a:r>
              <a:rPr lang="en-US" sz="1800" dirty="0"/>
              <a:t>Includes the “onset” as well as the initial 13 seconds “recovery” afterwards</a:t>
            </a:r>
          </a:p>
          <a:p>
            <a:r>
              <a:rPr lang="en-US" sz="2100" dirty="0"/>
              <a:t>Channelized Attention (CA)</a:t>
            </a:r>
          </a:p>
          <a:p>
            <a:pPr lvl="1"/>
            <a:r>
              <a:rPr lang="en-US" sz="1800" dirty="0"/>
              <a:t>Subject is focused on one particular task/input to the exclusion of all other tasks/inputs</a:t>
            </a:r>
          </a:p>
          <a:p>
            <a:r>
              <a:rPr lang="en-US" sz="2100" dirty="0"/>
              <a:t>Low Workload (LW)</a:t>
            </a:r>
          </a:p>
          <a:p>
            <a:pPr lvl="1"/>
            <a:r>
              <a:rPr lang="en-US" sz="1800" dirty="0"/>
              <a:t>Demand requires minimal resources to complete</a:t>
            </a:r>
          </a:p>
          <a:p>
            <a:r>
              <a:rPr lang="en-US" sz="2100" dirty="0"/>
              <a:t>“Other”</a:t>
            </a:r>
          </a:p>
          <a:p>
            <a:pPr lvl="1"/>
            <a:r>
              <a:rPr lang="en-US" sz="1800" dirty="0"/>
              <a:t>Not really a class, but whenever a pilot is NOT experiencing these states</a:t>
            </a:r>
          </a:p>
        </p:txBody>
      </p:sp>
      <p:sp>
        <p:nvSpPr>
          <p:cNvPr id="2" name="Slide Number Placeholder 1"/>
          <p:cNvSpPr>
            <a:spLocks noGrp="1"/>
          </p:cNvSpPr>
          <p:nvPr>
            <p:ph type="sldNum" sz="quarter" idx="12"/>
          </p:nvPr>
        </p:nvSpPr>
        <p:spPr/>
        <p:txBody>
          <a:bodyPr/>
          <a:lstStyle/>
          <a:p>
            <a:fld id="{ABEB651E-0DF9-4D61-9940-6403C1D4B5BD}" type="slidenum">
              <a:rPr lang="en-US" smtClean="0"/>
              <a:t>5</a:t>
            </a:fld>
            <a:endParaRPr lang="en-US" dirty="0"/>
          </a:p>
        </p:txBody>
      </p:sp>
    </p:spTree>
    <p:extLst>
      <p:ext uri="{BB962C8B-B14F-4D97-AF65-F5344CB8AC3E}">
        <p14:creationId xmlns:p14="http://schemas.microsoft.com/office/powerpoint/2010/main" val="331861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Physiological Modalities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6" name="Content Placeholder 2"/>
          <p:cNvSpPr txBox="1">
            <a:spLocks/>
          </p:cNvSpPr>
          <p:nvPr/>
        </p:nvSpPr>
        <p:spPr>
          <a:xfrm>
            <a:off x="590013" y="2023624"/>
            <a:ext cx="7886700" cy="3263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20-channel </a:t>
            </a:r>
            <a:r>
              <a:rPr lang="en-US" sz="2100" dirty="0" smtClean="0"/>
              <a:t>Electroencephalography </a:t>
            </a:r>
            <a:r>
              <a:rPr lang="en-US" sz="2100" dirty="0"/>
              <a:t>(EEG)</a:t>
            </a:r>
          </a:p>
          <a:p>
            <a:pPr lvl="1"/>
            <a:r>
              <a:rPr lang="en-US" sz="1800" dirty="0"/>
              <a:t>ABM B Alert X24</a:t>
            </a:r>
          </a:p>
          <a:p>
            <a:r>
              <a:rPr lang="en-US" sz="2100" dirty="0"/>
              <a:t>Galvanic Skin Response (GSR)</a:t>
            </a:r>
          </a:p>
          <a:p>
            <a:pPr lvl="1"/>
            <a:r>
              <a:rPr lang="en-US" sz="1800" dirty="0"/>
              <a:t>NeXus-10</a:t>
            </a:r>
          </a:p>
          <a:p>
            <a:r>
              <a:rPr lang="en-US" sz="2100" dirty="0"/>
              <a:t>Electrocardiogram</a:t>
            </a:r>
            <a:r>
              <a:rPr lang="en-US" sz="2100" dirty="0">
                <a:solidFill>
                  <a:srgbClr val="FF0000"/>
                </a:solidFill>
              </a:rPr>
              <a:t> </a:t>
            </a:r>
            <a:r>
              <a:rPr lang="en-US" sz="2100" dirty="0"/>
              <a:t>(EKG)</a:t>
            </a:r>
          </a:p>
          <a:p>
            <a:pPr lvl="1"/>
            <a:r>
              <a:rPr lang="en-US" sz="1800" dirty="0"/>
              <a:t>NeXus-10</a:t>
            </a:r>
          </a:p>
          <a:p>
            <a:r>
              <a:rPr lang="en-US" sz="2100" dirty="0"/>
              <a:t>Respiration (R)</a:t>
            </a:r>
          </a:p>
          <a:p>
            <a:pPr lvl="1"/>
            <a:r>
              <a:rPr lang="en-US" sz="1800" dirty="0"/>
              <a:t>NeXus-10</a:t>
            </a:r>
          </a:p>
        </p:txBody>
      </p:sp>
      <p:pic>
        <p:nvPicPr>
          <p:cNvPr id="8" name="Picture 7"/>
          <p:cNvPicPr>
            <a:picLocks noChangeAspect="1"/>
          </p:cNvPicPr>
          <p:nvPr/>
        </p:nvPicPr>
        <p:blipFill>
          <a:blip r:embed="rId5"/>
          <a:stretch>
            <a:fillRect/>
          </a:stretch>
        </p:blipFill>
        <p:spPr>
          <a:xfrm>
            <a:off x="6871421" y="1711237"/>
            <a:ext cx="1482240" cy="1212742"/>
          </a:xfrm>
          <a:prstGeom prst="rect">
            <a:avLst/>
          </a:prstGeom>
        </p:spPr>
      </p:pic>
      <p:pic>
        <p:nvPicPr>
          <p:cNvPr id="3" name="Picture 2"/>
          <p:cNvPicPr>
            <a:picLocks noChangeAspect="1"/>
          </p:cNvPicPr>
          <p:nvPr/>
        </p:nvPicPr>
        <p:blipFill>
          <a:blip r:embed="rId6"/>
          <a:stretch>
            <a:fillRect/>
          </a:stretch>
        </p:blipFill>
        <p:spPr>
          <a:xfrm>
            <a:off x="2961867" y="4199683"/>
            <a:ext cx="2622197" cy="1740692"/>
          </a:xfrm>
          <a:prstGeom prst="rect">
            <a:avLst/>
          </a:prstGeom>
        </p:spPr>
      </p:pic>
      <p:grpSp>
        <p:nvGrpSpPr>
          <p:cNvPr id="2" name="Group 1"/>
          <p:cNvGrpSpPr/>
          <p:nvPr/>
        </p:nvGrpSpPr>
        <p:grpSpPr>
          <a:xfrm>
            <a:off x="4045621" y="2479491"/>
            <a:ext cx="4677052" cy="2251426"/>
            <a:chOff x="3863155" y="3399802"/>
            <a:chExt cx="6236069" cy="3001901"/>
          </a:xfrm>
        </p:grpSpPr>
        <p:pic>
          <p:nvPicPr>
            <p:cNvPr id="10" name="Picture 9"/>
            <p:cNvPicPr>
              <a:picLocks noChangeAspect="1"/>
            </p:cNvPicPr>
            <p:nvPr/>
          </p:nvPicPr>
          <p:blipFill>
            <a:blip r:embed="rId7"/>
            <a:stretch>
              <a:fillRect/>
            </a:stretch>
          </p:blipFill>
          <p:spPr>
            <a:xfrm>
              <a:off x="5799846" y="3399802"/>
              <a:ext cx="1613524" cy="2138499"/>
            </a:xfrm>
            <a:prstGeom prst="rect">
              <a:avLst/>
            </a:prstGeom>
          </p:spPr>
        </p:pic>
        <p:pic>
          <p:nvPicPr>
            <p:cNvPr id="11" name="Picture 10"/>
            <p:cNvPicPr>
              <a:picLocks noChangeAspect="1"/>
            </p:cNvPicPr>
            <p:nvPr/>
          </p:nvPicPr>
          <p:blipFill>
            <a:blip r:embed="rId8"/>
            <a:stretch>
              <a:fillRect/>
            </a:stretch>
          </p:blipFill>
          <p:spPr>
            <a:xfrm>
              <a:off x="7344938" y="4189352"/>
              <a:ext cx="2754286" cy="1566322"/>
            </a:xfrm>
            <a:prstGeom prst="rect">
              <a:avLst/>
            </a:prstGeom>
          </p:spPr>
        </p:pic>
        <p:pic>
          <p:nvPicPr>
            <p:cNvPr id="12" name="Picture 11"/>
            <p:cNvPicPr>
              <a:picLocks noChangeAspect="1"/>
            </p:cNvPicPr>
            <p:nvPr/>
          </p:nvPicPr>
          <p:blipFill>
            <a:blip r:embed="rId9"/>
            <a:stretch>
              <a:fillRect/>
            </a:stretch>
          </p:blipFill>
          <p:spPr>
            <a:xfrm>
              <a:off x="3863155" y="4092706"/>
              <a:ext cx="2036228" cy="1554281"/>
            </a:xfrm>
            <a:prstGeom prst="rect">
              <a:avLst/>
            </a:prstGeom>
          </p:spPr>
        </p:pic>
        <p:pic>
          <p:nvPicPr>
            <p:cNvPr id="9" name="Picture 8"/>
            <p:cNvPicPr>
              <a:picLocks noChangeAspect="1"/>
            </p:cNvPicPr>
            <p:nvPr/>
          </p:nvPicPr>
          <p:blipFill>
            <a:blip r:embed="rId10"/>
            <a:stretch>
              <a:fillRect/>
            </a:stretch>
          </p:blipFill>
          <p:spPr>
            <a:xfrm>
              <a:off x="7420145" y="4985078"/>
              <a:ext cx="2080919" cy="1416625"/>
            </a:xfrm>
            <a:prstGeom prst="rect">
              <a:avLst/>
            </a:prstGeom>
          </p:spPr>
        </p:pic>
      </p:grpSp>
      <p:sp>
        <p:nvSpPr>
          <p:cNvPr id="4" name="Slide Number Placeholder 3"/>
          <p:cNvSpPr>
            <a:spLocks noGrp="1"/>
          </p:cNvSpPr>
          <p:nvPr>
            <p:ph type="sldNum" sz="quarter" idx="12"/>
          </p:nvPr>
        </p:nvSpPr>
        <p:spPr/>
        <p:txBody>
          <a:bodyPr/>
          <a:lstStyle/>
          <a:p>
            <a:fld id="{ABEB651E-0DF9-4D61-9940-6403C1D4B5BD}" type="slidenum">
              <a:rPr lang="en-US" smtClean="0"/>
              <a:t>6</a:t>
            </a:fld>
            <a:endParaRPr lang="en-US" dirty="0"/>
          </a:p>
        </p:txBody>
      </p:sp>
    </p:spTree>
    <p:extLst>
      <p:ext uri="{BB962C8B-B14F-4D97-AF65-F5344CB8AC3E}">
        <p14:creationId xmlns:p14="http://schemas.microsoft.com/office/powerpoint/2010/main" val="93007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Tour of the Data</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The Experiments</a:t>
            </a:r>
            <a:endParaRPr lang="en-US" altLang="en-US" sz="1200" dirty="0">
              <a:solidFill>
                <a:prstClr val="black"/>
              </a:solidFill>
              <a:latin typeface="Arial" panose="020B0604020202020204" pitchFamily="34" charset="0"/>
            </a:endParaRPr>
          </a:p>
        </p:txBody>
      </p:sp>
      <p:sp>
        <p:nvSpPr>
          <p:cNvPr id="6" name="Content Placeholder 2"/>
          <p:cNvSpPr txBox="1">
            <a:spLocks/>
          </p:cNvSpPr>
          <p:nvPr/>
        </p:nvSpPr>
        <p:spPr>
          <a:xfrm>
            <a:off x="628650" y="2226469"/>
            <a:ext cx="6248011" cy="3263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Data was collected for 13 </a:t>
            </a:r>
            <a:r>
              <a:rPr lang="en-US" sz="2100" dirty="0" smtClean="0"/>
              <a:t>crews </a:t>
            </a:r>
            <a:r>
              <a:rPr lang="en-US" sz="2100" dirty="0"/>
              <a:t>of pilot and copilot (26 total participants)</a:t>
            </a:r>
          </a:p>
          <a:p>
            <a:pPr lvl="1"/>
            <a:r>
              <a:rPr lang="en-US" sz="1800" dirty="0"/>
              <a:t>Because of various data collection issues, we concentrate primarily on 5 full crews (10 pilots)</a:t>
            </a:r>
          </a:p>
          <a:p>
            <a:r>
              <a:rPr lang="en-US" sz="2100" dirty="0"/>
              <a:t>Benchmark Tasks</a:t>
            </a:r>
          </a:p>
          <a:p>
            <a:pPr lvl="1"/>
            <a:r>
              <a:rPr lang="en-US" sz="1800" dirty="0"/>
              <a:t>6 minute </a:t>
            </a:r>
            <a:r>
              <a:rPr lang="en-US" sz="1800" dirty="0" smtClean="0"/>
              <a:t>tasks that </a:t>
            </a:r>
            <a:r>
              <a:rPr lang="en-US" sz="1800" dirty="0"/>
              <a:t>induce various cognitive </a:t>
            </a:r>
            <a:r>
              <a:rPr lang="en-US" sz="1800" dirty="0" smtClean="0"/>
              <a:t>states</a:t>
            </a:r>
            <a:endParaRPr lang="en-US" sz="1800" dirty="0"/>
          </a:p>
          <a:p>
            <a:pPr lvl="1"/>
            <a:r>
              <a:rPr lang="en-US" sz="1800" dirty="0"/>
              <a:t>Tasks were done on two different days</a:t>
            </a:r>
          </a:p>
          <a:p>
            <a:pPr lvl="2"/>
            <a:r>
              <a:rPr lang="en-US" sz="1500" dirty="0"/>
              <a:t>Known as “Day 1 Benchmark” and “Day 2 Benchmark”</a:t>
            </a:r>
          </a:p>
          <a:p>
            <a:r>
              <a:rPr lang="en-US" sz="2100" dirty="0"/>
              <a:t>Line-Oriented Flight Training (LOFT) Data</a:t>
            </a:r>
          </a:p>
          <a:p>
            <a:pPr lvl="1"/>
            <a:r>
              <a:rPr lang="en-US" sz="1800" dirty="0"/>
              <a:t>Flight scenario with full flight </a:t>
            </a:r>
          </a:p>
          <a:p>
            <a:pPr marL="342900" lvl="1" indent="0">
              <a:buNone/>
            </a:pPr>
            <a:endParaRPr lang="en-US" sz="1800" dirty="0"/>
          </a:p>
        </p:txBody>
      </p:sp>
      <p:grpSp>
        <p:nvGrpSpPr>
          <p:cNvPr id="3" name="Group 2"/>
          <p:cNvGrpSpPr/>
          <p:nvPr/>
        </p:nvGrpSpPr>
        <p:grpSpPr>
          <a:xfrm>
            <a:off x="6302911" y="3366242"/>
            <a:ext cx="2108961" cy="2422393"/>
            <a:chOff x="7792195" y="2467109"/>
            <a:chExt cx="2811947" cy="3229857"/>
          </a:xfrm>
        </p:grpSpPr>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92195" y="3585196"/>
              <a:ext cx="1370085" cy="109606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97784" y="4705794"/>
              <a:ext cx="1329366" cy="991172"/>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74114" y="2467109"/>
              <a:ext cx="1430028" cy="1118086"/>
            </a:xfrm>
            <a:prstGeom prst="rect">
              <a:avLst/>
            </a:prstGeom>
          </p:spPr>
        </p:pic>
      </p:grpSp>
      <p:sp>
        <p:nvSpPr>
          <p:cNvPr id="2" name="Slide Number Placeholder 1"/>
          <p:cNvSpPr>
            <a:spLocks noGrp="1"/>
          </p:cNvSpPr>
          <p:nvPr>
            <p:ph type="sldNum" sz="quarter" idx="12"/>
          </p:nvPr>
        </p:nvSpPr>
        <p:spPr/>
        <p:txBody>
          <a:bodyPr/>
          <a:lstStyle/>
          <a:p>
            <a:fld id="{ABEB651E-0DF9-4D61-9940-6403C1D4B5BD}" type="slidenum">
              <a:rPr lang="en-US" smtClean="0"/>
              <a:t>7</a:t>
            </a:fld>
            <a:endParaRPr lang="en-US" dirty="0"/>
          </a:p>
        </p:txBody>
      </p:sp>
    </p:spTree>
    <p:extLst>
      <p:ext uri="{BB962C8B-B14F-4D97-AF65-F5344CB8AC3E}">
        <p14:creationId xmlns:p14="http://schemas.microsoft.com/office/powerpoint/2010/main" val="340371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Tour of the Data</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The Features</a:t>
            </a:r>
            <a:endParaRPr lang="en-US" altLang="en-US" sz="1200" dirty="0">
              <a:solidFill>
                <a:prstClr val="black"/>
              </a:solidFill>
              <a:latin typeface="Arial" panose="020B0604020202020204" pitchFamily="34" charset="0"/>
            </a:endParaRPr>
          </a:p>
        </p:txBody>
      </p:sp>
      <p:sp>
        <p:nvSpPr>
          <p:cNvPr id="6" name="Content Placeholder 2"/>
          <p:cNvSpPr txBox="1">
            <a:spLocks/>
          </p:cNvSpPr>
          <p:nvPr/>
        </p:nvSpPr>
        <p:spPr>
          <a:xfrm>
            <a:off x="628650" y="2226468"/>
            <a:ext cx="3943350" cy="396553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EEG </a:t>
            </a:r>
          </a:p>
          <a:p>
            <a:pPr lvl="1"/>
            <a:r>
              <a:rPr lang="en-US" sz="1800" dirty="0"/>
              <a:t>Focus on MVP Channels</a:t>
            </a:r>
          </a:p>
          <a:p>
            <a:pPr lvl="1"/>
            <a:r>
              <a:rPr lang="en-US" sz="1800" dirty="0"/>
              <a:t>Summary Statistics :</a:t>
            </a:r>
          </a:p>
          <a:p>
            <a:pPr lvl="2"/>
            <a:r>
              <a:rPr lang="en-US" sz="1500" dirty="0" err="1"/>
              <a:t>Quantiles</a:t>
            </a:r>
            <a:r>
              <a:rPr lang="en-US" sz="1500" dirty="0"/>
              <a:t>: Q005, Q995, Q75 and Inter-</a:t>
            </a:r>
            <a:r>
              <a:rPr lang="en-US" sz="1500" dirty="0" err="1"/>
              <a:t>Quantile</a:t>
            </a:r>
            <a:r>
              <a:rPr lang="en-US" sz="1500" dirty="0"/>
              <a:t> Range </a:t>
            </a:r>
          </a:p>
          <a:p>
            <a:pPr lvl="2"/>
            <a:r>
              <a:rPr lang="en-US" sz="1500" dirty="0"/>
              <a:t>Skew and Kurtosis</a:t>
            </a:r>
          </a:p>
          <a:p>
            <a:pPr lvl="2"/>
            <a:r>
              <a:rPr lang="en-US" sz="1500" dirty="0"/>
              <a:t>Variance</a:t>
            </a:r>
            <a:endParaRPr lang="en-US" sz="1500" dirty="0">
              <a:solidFill>
                <a:srgbClr val="FF0000"/>
              </a:solidFill>
            </a:endParaRPr>
          </a:p>
          <a:p>
            <a:pPr lvl="1"/>
            <a:r>
              <a:rPr lang="en-US" sz="1800" dirty="0"/>
              <a:t>4 Power Band Features</a:t>
            </a:r>
          </a:p>
          <a:p>
            <a:pPr lvl="2"/>
            <a:r>
              <a:rPr lang="en-US" sz="1500" dirty="0"/>
              <a:t>Alpha Band Mean (4-8 Hz)</a:t>
            </a:r>
          </a:p>
          <a:p>
            <a:pPr lvl="2"/>
            <a:r>
              <a:rPr lang="en-US" sz="1500" dirty="0"/>
              <a:t>Beta Band Mean (8-13 Hz)</a:t>
            </a:r>
          </a:p>
          <a:p>
            <a:pPr lvl="2"/>
            <a:r>
              <a:rPr lang="en-US" sz="1500" dirty="0"/>
              <a:t>Theta Band Mean (13-22 Hz)</a:t>
            </a:r>
          </a:p>
          <a:p>
            <a:pPr lvl="1"/>
            <a:r>
              <a:rPr lang="en-US" sz="1800" dirty="0"/>
              <a:t>Engagement Index and Task Load Index</a:t>
            </a:r>
          </a:p>
          <a:p>
            <a:r>
              <a:rPr lang="en-US" sz="2100" dirty="0"/>
              <a:t>ECG</a:t>
            </a:r>
          </a:p>
          <a:p>
            <a:pPr lvl="1"/>
            <a:r>
              <a:rPr lang="en-US" sz="1800" dirty="0"/>
              <a:t>Heart Rate Variability Mean and Variance</a:t>
            </a:r>
          </a:p>
          <a:p>
            <a:pPr lvl="1"/>
            <a:r>
              <a:rPr lang="en-US" sz="1800" dirty="0"/>
              <a:t>Summary Statistics</a:t>
            </a:r>
          </a:p>
          <a:p>
            <a:pPr lvl="2"/>
            <a:r>
              <a:rPr lang="en-US" sz="1500" dirty="0" err="1"/>
              <a:t>Quantiles</a:t>
            </a:r>
            <a:r>
              <a:rPr lang="en-US" sz="1500" dirty="0"/>
              <a:t>: q005 and IQR</a:t>
            </a:r>
          </a:p>
          <a:p>
            <a:pPr lvl="2"/>
            <a:r>
              <a:rPr lang="en-US" sz="1500" dirty="0"/>
              <a:t>Skew and Kurtosis</a:t>
            </a:r>
          </a:p>
          <a:p>
            <a:pPr lvl="2"/>
            <a:r>
              <a:rPr lang="en-US" sz="1500" dirty="0"/>
              <a:t>Variance</a:t>
            </a:r>
          </a:p>
        </p:txBody>
      </p:sp>
      <p:sp>
        <p:nvSpPr>
          <p:cNvPr id="8" name="Content Placeholder 2"/>
          <p:cNvSpPr txBox="1">
            <a:spLocks/>
          </p:cNvSpPr>
          <p:nvPr/>
        </p:nvSpPr>
        <p:spPr>
          <a:xfrm>
            <a:off x="4572000" y="2226468"/>
            <a:ext cx="3839871" cy="305833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GSR</a:t>
            </a:r>
          </a:p>
          <a:p>
            <a:pPr lvl="1"/>
            <a:r>
              <a:rPr lang="en-US" sz="1800" dirty="0" err="1"/>
              <a:t>Avg</a:t>
            </a:r>
            <a:r>
              <a:rPr lang="en-US" sz="1800" dirty="0"/>
              <a:t> Slope and Drop Score</a:t>
            </a:r>
          </a:p>
          <a:p>
            <a:pPr lvl="2"/>
            <a:r>
              <a:rPr lang="en-US" sz="1500" dirty="0"/>
              <a:t>“drop score” essentially counts how often the slope drops under a given threshold</a:t>
            </a:r>
          </a:p>
          <a:p>
            <a:pPr lvl="1"/>
            <a:r>
              <a:rPr lang="en-US" sz="1800" dirty="0"/>
              <a:t>Summary Statistics</a:t>
            </a:r>
          </a:p>
          <a:p>
            <a:pPr lvl="2"/>
            <a:r>
              <a:rPr lang="en-US" sz="1500" dirty="0" err="1"/>
              <a:t>Quantiles</a:t>
            </a:r>
            <a:r>
              <a:rPr lang="en-US" sz="1500" dirty="0"/>
              <a:t>: q975</a:t>
            </a:r>
          </a:p>
          <a:p>
            <a:pPr lvl="2"/>
            <a:r>
              <a:rPr lang="en-US" sz="1500" dirty="0"/>
              <a:t>Variance</a:t>
            </a:r>
          </a:p>
          <a:p>
            <a:pPr lvl="2"/>
            <a:r>
              <a:rPr lang="en-US" sz="1500" dirty="0"/>
              <a:t>Skew</a:t>
            </a:r>
          </a:p>
          <a:p>
            <a:r>
              <a:rPr lang="en-US" sz="2100" dirty="0"/>
              <a:t>Respiration</a:t>
            </a:r>
          </a:p>
          <a:p>
            <a:pPr lvl="1"/>
            <a:r>
              <a:rPr lang="en-US" sz="1800" dirty="0"/>
              <a:t>Respiration Rate</a:t>
            </a:r>
          </a:p>
          <a:p>
            <a:pPr lvl="1"/>
            <a:r>
              <a:rPr lang="en-US" sz="1800" dirty="0"/>
              <a:t>Summary Statistics</a:t>
            </a:r>
          </a:p>
          <a:p>
            <a:pPr lvl="2"/>
            <a:r>
              <a:rPr lang="en-US" sz="1500" dirty="0" err="1"/>
              <a:t>Quantiles</a:t>
            </a:r>
            <a:r>
              <a:rPr lang="en-US" sz="1500" dirty="0"/>
              <a:t> q75, q975, and q025</a:t>
            </a:r>
          </a:p>
          <a:p>
            <a:pPr lvl="2"/>
            <a:r>
              <a:rPr lang="en-US" sz="1500" dirty="0"/>
              <a:t>Skew and Kurtosis</a:t>
            </a:r>
          </a:p>
          <a:p>
            <a:pPr lvl="2"/>
            <a:r>
              <a:rPr lang="en-US" sz="1500" dirty="0"/>
              <a:t>Variance</a:t>
            </a:r>
          </a:p>
        </p:txBody>
      </p:sp>
      <p:sp>
        <p:nvSpPr>
          <p:cNvPr id="9" name="TextBox 8"/>
          <p:cNvSpPr txBox="1"/>
          <p:nvPr/>
        </p:nvSpPr>
        <p:spPr>
          <a:xfrm>
            <a:off x="4930955" y="5421598"/>
            <a:ext cx="313805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Data was divided into sliding 5 second windows with 1 second stride.</a:t>
            </a:r>
          </a:p>
          <a:p>
            <a:r>
              <a:rPr lang="en-US" sz="1200" dirty="0"/>
              <a:t>Within each window, features for each modality were calculated.</a:t>
            </a:r>
          </a:p>
        </p:txBody>
      </p:sp>
      <p:sp>
        <p:nvSpPr>
          <p:cNvPr id="2" name="Slide Number Placeholder 1"/>
          <p:cNvSpPr>
            <a:spLocks noGrp="1"/>
          </p:cNvSpPr>
          <p:nvPr>
            <p:ph type="sldNum" sz="quarter" idx="12"/>
          </p:nvPr>
        </p:nvSpPr>
        <p:spPr/>
        <p:txBody>
          <a:bodyPr/>
          <a:lstStyle/>
          <a:p>
            <a:fld id="{ABEB651E-0DF9-4D61-9940-6403C1D4B5BD}" type="slidenum">
              <a:rPr lang="en-US" smtClean="0"/>
              <a:t>8</a:t>
            </a:fld>
            <a:endParaRPr lang="en-US" dirty="0"/>
          </a:p>
        </p:txBody>
      </p:sp>
    </p:spTree>
    <p:extLst>
      <p:ext uri="{BB962C8B-B14F-4D97-AF65-F5344CB8AC3E}">
        <p14:creationId xmlns:p14="http://schemas.microsoft.com/office/powerpoint/2010/main" val="108684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011" y="891799"/>
            <a:ext cx="6858000" cy="507831"/>
          </a:xfrm>
          <a:prstGeom prst="rect">
            <a:avLst/>
          </a:prstGeom>
          <a:noFill/>
        </p:spPr>
        <p:txBody>
          <a:bodyPr wrap="square" rtlCol="0">
            <a:spAutoFit/>
          </a:bodyPr>
          <a:lstStyle/>
          <a:p>
            <a:pPr algn="ctr" defTabSz="685800">
              <a:defRPr/>
            </a:pPr>
            <a:r>
              <a:rPr lang="en-US" sz="2700" dirty="0">
                <a:solidFill>
                  <a:srgbClr val="000085"/>
                </a:solidFill>
                <a:latin typeface="Calibri Light" panose="020F0302020204030204"/>
              </a:rPr>
              <a:t>Tour of the Data</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 y="857250"/>
            <a:ext cx="648357" cy="64835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872" y="935440"/>
            <a:ext cx="682064" cy="570167"/>
          </a:xfrm>
          <a:prstGeom prst="rect">
            <a:avLst/>
          </a:prstGeom>
        </p:spPr>
      </p:pic>
      <p:sp>
        <p:nvSpPr>
          <p:cNvPr id="22" name="Text Box 2"/>
          <p:cNvSpPr txBox="1">
            <a:spLocks noChangeArrowheads="1"/>
          </p:cNvSpPr>
          <p:nvPr/>
        </p:nvSpPr>
        <p:spPr bwMode="auto">
          <a:xfrm>
            <a:off x="424427" y="1376547"/>
            <a:ext cx="8421954" cy="551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ts val="600"/>
              </a:spcAft>
              <a:defRPr/>
            </a:pPr>
            <a:r>
              <a:rPr lang="en-US" altLang="en-US" sz="1500" dirty="0">
                <a:solidFill>
                  <a:srgbClr val="002060"/>
                </a:solidFill>
                <a:latin typeface="Calibri Light" panose="020F0302020204030204"/>
              </a:rPr>
              <a:t>Various Notes</a:t>
            </a:r>
            <a:endParaRPr lang="en-US" altLang="en-US" sz="1200" dirty="0">
              <a:solidFill>
                <a:prstClr val="black"/>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42946778"/>
              </p:ext>
            </p:extLst>
          </p:nvPr>
        </p:nvGraphicFramePr>
        <p:xfrm>
          <a:off x="5069149" y="4515440"/>
          <a:ext cx="2772642" cy="1623060"/>
        </p:xfrm>
        <a:graphic>
          <a:graphicData uri="http://schemas.openxmlformats.org/drawingml/2006/table">
            <a:tbl>
              <a:tblPr firstRow="1" firstCol="1" bandRow="1">
                <a:tableStyleId>{74C1A8A3-306A-4EB7-A6B1-4F7E0EB9C5D6}</a:tableStyleId>
              </a:tblPr>
              <a:tblGrid>
                <a:gridCol w="1300932"/>
                <a:gridCol w="787160"/>
                <a:gridCol w="684550"/>
              </a:tblGrid>
              <a:tr h="278130">
                <a:tc>
                  <a:txBody>
                    <a:bodyPr/>
                    <a:lstStyle/>
                    <a:p>
                      <a:endParaRPr lang="en-US" sz="1400" dirty="0"/>
                    </a:p>
                  </a:txBody>
                  <a:tcPr marL="68580" marR="68580" marT="34290" marB="34290"/>
                </a:tc>
                <a:tc>
                  <a:txBody>
                    <a:bodyPr/>
                    <a:lstStyle/>
                    <a:p>
                      <a:pPr algn="r"/>
                      <a:r>
                        <a:rPr lang="en-US" sz="1400" dirty="0" smtClean="0"/>
                        <a:t>Bench1</a:t>
                      </a:r>
                      <a:endParaRPr lang="en-US" sz="1400" dirty="0"/>
                    </a:p>
                  </a:txBody>
                  <a:tcPr marL="68580" marR="68580" marT="34290" marB="34290"/>
                </a:tc>
                <a:tc>
                  <a:txBody>
                    <a:bodyPr/>
                    <a:lstStyle/>
                    <a:p>
                      <a:pPr algn="r"/>
                      <a:r>
                        <a:rPr lang="en-US" sz="1400" dirty="0" smtClean="0"/>
                        <a:t>LOFT</a:t>
                      </a:r>
                      <a:endParaRPr lang="en-US" sz="1400" dirty="0"/>
                    </a:p>
                  </a:txBody>
                  <a:tcPr marL="68580" marR="68580" marT="34290" marB="34290"/>
                </a:tc>
              </a:tr>
              <a:tr h="278130">
                <a:tc>
                  <a:txBody>
                    <a:bodyPr/>
                    <a:lstStyle/>
                    <a:p>
                      <a:r>
                        <a:rPr lang="en-US" sz="1400" dirty="0" smtClean="0"/>
                        <a:t>CA Windows</a:t>
                      </a:r>
                      <a:endParaRPr lang="en-US" sz="1400" dirty="0"/>
                    </a:p>
                  </a:txBody>
                  <a:tcPr marL="68580" marR="68580" marT="34290" marB="34290"/>
                </a:tc>
                <a:tc>
                  <a:txBody>
                    <a:bodyPr/>
                    <a:lstStyle/>
                    <a:p>
                      <a:pPr algn="r"/>
                      <a:r>
                        <a:rPr lang="en-US" sz="1400" dirty="0" smtClean="0"/>
                        <a:t>2852</a:t>
                      </a:r>
                      <a:endParaRPr lang="en-US" sz="1400" dirty="0"/>
                    </a:p>
                  </a:txBody>
                  <a:tcPr marL="68580" marR="68580" marT="34290" marB="34290"/>
                </a:tc>
                <a:tc>
                  <a:txBody>
                    <a:bodyPr/>
                    <a:lstStyle/>
                    <a:p>
                      <a:pPr algn="r"/>
                      <a:r>
                        <a:rPr lang="en-US" sz="1400" dirty="0" smtClean="0"/>
                        <a:t>2932</a:t>
                      </a:r>
                      <a:endParaRPr lang="en-US" sz="1400" dirty="0"/>
                    </a:p>
                  </a:txBody>
                  <a:tcPr marL="68580" marR="68580" marT="34290" marB="34290"/>
                </a:tc>
              </a:tr>
              <a:tr h="278130">
                <a:tc>
                  <a:txBody>
                    <a:bodyPr/>
                    <a:lstStyle/>
                    <a:p>
                      <a:r>
                        <a:rPr lang="en-US" sz="1400" dirty="0" smtClean="0"/>
                        <a:t>LW Windows</a:t>
                      </a:r>
                      <a:endParaRPr lang="en-US" sz="1400" dirty="0">
                        <a:solidFill>
                          <a:schemeClr val="bg1"/>
                        </a:solidFill>
                      </a:endParaRPr>
                    </a:p>
                  </a:txBody>
                  <a:tcPr marL="68580" marR="68580" marT="34290" marB="34290"/>
                </a:tc>
                <a:tc>
                  <a:txBody>
                    <a:bodyPr/>
                    <a:lstStyle/>
                    <a:p>
                      <a:pPr algn="r"/>
                      <a:r>
                        <a:rPr lang="en-US" sz="1400" dirty="0" smtClean="0"/>
                        <a:t>2841</a:t>
                      </a:r>
                      <a:endParaRPr lang="en-US" sz="1400" dirty="0"/>
                    </a:p>
                  </a:txBody>
                  <a:tcPr marL="68580" marR="68580" marT="34290" marB="34290"/>
                </a:tc>
                <a:tc>
                  <a:txBody>
                    <a:bodyPr/>
                    <a:lstStyle/>
                    <a:p>
                      <a:pPr algn="r"/>
                      <a:r>
                        <a:rPr lang="en-US" sz="1400" dirty="0" smtClean="0"/>
                        <a:t>6669</a:t>
                      </a:r>
                      <a:endParaRPr lang="en-US" sz="1400" dirty="0"/>
                    </a:p>
                  </a:txBody>
                  <a:tcPr marL="68580" marR="68580" marT="34290" marB="34290"/>
                </a:tc>
              </a:tr>
              <a:tr h="278130">
                <a:tc>
                  <a:txBody>
                    <a:bodyPr/>
                    <a:lstStyle/>
                    <a:p>
                      <a:r>
                        <a:rPr lang="en-US" sz="1400" dirty="0" smtClean="0"/>
                        <a:t>SS Windows</a:t>
                      </a:r>
                      <a:endParaRPr lang="en-US" sz="1400" dirty="0">
                        <a:solidFill>
                          <a:schemeClr val="bg1"/>
                        </a:solidFill>
                      </a:endParaRPr>
                    </a:p>
                  </a:txBody>
                  <a:tcPr marL="68580" marR="68580" marT="34290" marB="34290"/>
                </a:tc>
                <a:tc>
                  <a:txBody>
                    <a:bodyPr/>
                    <a:lstStyle/>
                    <a:p>
                      <a:pPr algn="r"/>
                      <a:r>
                        <a:rPr lang="en-US" sz="1400" dirty="0" smtClean="0"/>
                        <a:t>241</a:t>
                      </a:r>
                      <a:endParaRPr lang="en-US" sz="1400" dirty="0"/>
                    </a:p>
                  </a:txBody>
                  <a:tcPr marL="68580" marR="68580" marT="34290" marB="34290"/>
                </a:tc>
                <a:tc>
                  <a:txBody>
                    <a:bodyPr/>
                    <a:lstStyle/>
                    <a:p>
                      <a:pPr algn="r"/>
                      <a:r>
                        <a:rPr lang="en-US" sz="1400" dirty="0" smtClean="0"/>
                        <a:t>282</a:t>
                      </a:r>
                      <a:endParaRPr lang="en-US" sz="1400" dirty="0"/>
                    </a:p>
                  </a:txBody>
                  <a:tcPr marL="68580" marR="68580" marT="34290" marB="34290"/>
                </a:tc>
              </a:tr>
              <a:tr h="278130">
                <a:tc>
                  <a:txBody>
                    <a:bodyPr/>
                    <a:lstStyle/>
                    <a:p>
                      <a:r>
                        <a:rPr lang="en-US" sz="1400" dirty="0" smtClean="0"/>
                        <a:t>Other Windows </a:t>
                      </a:r>
                      <a:endParaRPr lang="en-US" sz="1400" dirty="0">
                        <a:solidFill>
                          <a:schemeClr val="bg1"/>
                        </a:solidFill>
                      </a:endParaRPr>
                    </a:p>
                  </a:txBody>
                  <a:tcPr marL="68580" marR="68580" marT="34290" marB="34290"/>
                </a:tc>
                <a:tc>
                  <a:txBody>
                    <a:bodyPr/>
                    <a:lstStyle/>
                    <a:p>
                      <a:pPr algn="r"/>
                      <a:r>
                        <a:rPr lang="en-US" sz="1400" dirty="0" smtClean="0"/>
                        <a:t>3504</a:t>
                      </a:r>
                      <a:endParaRPr lang="en-US" sz="1400" dirty="0"/>
                    </a:p>
                  </a:txBody>
                  <a:tcPr marL="68580" marR="68580" marT="34290" marB="34290"/>
                </a:tc>
                <a:tc>
                  <a:txBody>
                    <a:bodyPr/>
                    <a:lstStyle/>
                    <a:p>
                      <a:pPr algn="r"/>
                      <a:r>
                        <a:rPr lang="en-US" sz="1400" dirty="0" smtClean="0"/>
                        <a:t>31173</a:t>
                      </a:r>
                      <a:endParaRPr lang="en-US" sz="1400" dirty="0"/>
                    </a:p>
                  </a:txBody>
                  <a:tcPr marL="68580" marR="68580" marT="34290" marB="34290"/>
                </a:tc>
              </a:tr>
            </a:tbl>
          </a:graphicData>
        </a:graphic>
      </p:graphicFrame>
      <p:sp>
        <p:nvSpPr>
          <p:cNvPr id="9" name="Content Placeholder 2"/>
          <p:cNvSpPr txBox="1">
            <a:spLocks/>
          </p:cNvSpPr>
          <p:nvPr/>
        </p:nvSpPr>
        <p:spPr>
          <a:xfrm>
            <a:off x="628650" y="2226469"/>
            <a:ext cx="78867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There is a class imbalance between SS, CA, and LW</a:t>
            </a:r>
          </a:p>
          <a:p>
            <a:r>
              <a:rPr lang="en-US" sz="1800" dirty="0"/>
              <a:t>Class labels are largely based on state induction (not actual cognitive state)</a:t>
            </a:r>
          </a:p>
          <a:p>
            <a:r>
              <a:rPr lang="en-US" sz="1800" dirty="0"/>
              <a:t>We can’t rely on the sensor data always being there</a:t>
            </a:r>
          </a:p>
          <a:p>
            <a:pPr lvl="1"/>
            <a:r>
              <a:rPr lang="en-US" sz="1500" dirty="0"/>
              <a:t>Sometimes a sensor falls off, or gets skewed a little</a:t>
            </a:r>
          </a:p>
          <a:p>
            <a:r>
              <a:rPr lang="en-US" sz="1800" dirty="0"/>
              <a:t>There is often variance between the different datasets</a:t>
            </a:r>
          </a:p>
          <a:p>
            <a:pPr marL="0" indent="0">
              <a:buNone/>
            </a:pPr>
            <a:endParaRPr lang="en-US" sz="1800" dirty="0"/>
          </a:p>
        </p:txBody>
      </p:sp>
      <p:sp>
        <p:nvSpPr>
          <p:cNvPr id="3" name="TextBox 2"/>
          <p:cNvSpPr txBox="1"/>
          <p:nvPr/>
        </p:nvSpPr>
        <p:spPr>
          <a:xfrm>
            <a:off x="722604" y="5215170"/>
            <a:ext cx="367298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dirty="0"/>
              <a:t>Future Work Note: Currently have experts and flight instructor reviews of the data recordings so to improve the class labels/find other cognitive states in the data. </a:t>
            </a:r>
          </a:p>
        </p:txBody>
      </p:sp>
      <p:sp>
        <p:nvSpPr>
          <p:cNvPr id="2" name="Slide Number Placeholder 1"/>
          <p:cNvSpPr>
            <a:spLocks noGrp="1"/>
          </p:cNvSpPr>
          <p:nvPr>
            <p:ph type="sldNum" sz="quarter" idx="12"/>
          </p:nvPr>
        </p:nvSpPr>
        <p:spPr/>
        <p:txBody>
          <a:bodyPr/>
          <a:lstStyle/>
          <a:p>
            <a:fld id="{ABEB651E-0DF9-4D61-9940-6403C1D4B5BD}" type="slidenum">
              <a:rPr lang="en-US" smtClean="0"/>
              <a:t>9</a:t>
            </a:fld>
            <a:endParaRPr lang="en-US" dirty="0"/>
          </a:p>
        </p:txBody>
      </p:sp>
    </p:spTree>
    <p:extLst>
      <p:ext uri="{BB962C8B-B14F-4D97-AF65-F5344CB8AC3E}">
        <p14:creationId xmlns:p14="http://schemas.microsoft.com/office/powerpoint/2010/main" val="4055661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1904</TotalTime>
  <Words>5807</Words>
  <Application>Microsoft Office PowerPoint</Application>
  <PresentationFormat>On-screen Show (4:3)</PresentationFormat>
  <Paragraphs>538</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Calibri Light</vt:lpstr>
      <vt:lpstr>Cambria Math</vt:lpstr>
      <vt:lpstr>Helvetica 65 Medium</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Yagle, Jeremy J. (LARC-B702)</dc:creator>
  <cp:lastModifiedBy>HEINICH, CHRISTINA M. (LARC-B702)</cp:lastModifiedBy>
  <cp:revision>122</cp:revision>
  <dcterms:created xsi:type="dcterms:W3CDTF">2018-03-01T20:39:17Z</dcterms:created>
  <dcterms:modified xsi:type="dcterms:W3CDTF">2018-03-19T18:32:24Z</dcterms:modified>
</cp:coreProperties>
</file>