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29"/>
  </p:notesMasterIdLst>
  <p:sldIdLst>
    <p:sldId id="256" r:id="rId2"/>
    <p:sldId id="288" r:id="rId3"/>
    <p:sldId id="263" r:id="rId4"/>
    <p:sldId id="312" r:id="rId5"/>
    <p:sldId id="265" r:id="rId6"/>
    <p:sldId id="289" r:id="rId7"/>
    <p:sldId id="283" r:id="rId8"/>
    <p:sldId id="290" r:id="rId9"/>
    <p:sldId id="273" r:id="rId10"/>
    <p:sldId id="298" r:id="rId11"/>
    <p:sldId id="284" r:id="rId12"/>
    <p:sldId id="297" r:id="rId13"/>
    <p:sldId id="260" r:id="rId14"/>
    <p:sldId id="278" r:id="rId15"/>
    <p:sldId id="296" r:id="rId16"/>
    <p:sldId id="308" r:id="rId17"/>
    <p:sldId id="299" r:id="rId18"/>
    <p:sldId id="301" r:id="rId19"/>
    <p:sldId id="305" r:id="rId20"/>
    <p:sldId id="309" r:id="rId21"/>
    <p:sldId id="307" r:id="rId22"/>
    <p:sldId id="292" r:id="rId23"/>
    <p:sldId id="310" r:id="rId24"/>
    <p:sldId id="311" r:id="rId25"/>
    <p:sldId id="269" r:id="rId26"/>
    <p:sldId id="277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2D465D"/>
    <a:srgbClr val="385773"/>
    <a:srgbClr val="4D4D4D"/>
    <a:srgbClr val="FFFFFF"/>
    <a:srgbClr val="2C6CA6"/>
    <a:srgbClr val="2F73B1"/>
    <a:srgbClr val="E7E6E6"/>
    <a:srgbClr val="A5A5A5"/>
    <a:srgbClr val="365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8" autoAdjust="0"/>
    <p:restoredTop sz="95924" autoAdjust="0"/>
  </p:normalViewPr>
  <p:slideViewPr>
    <p:cSldViewPr snapToGrid="0">
      <p:cViewPr varScale="1">
        <p:scale>
          <a:sx n="112" d="100"/>
          <a:sy n="112" d="100"/>
        </p:scale>
        <p:origin x="165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206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66830337300651"/>
          <c:y val="9.273401051712056E-2"/>
          <c:w val="0.52287976009308368"/>
          <c:h val="0.7921861835745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Fire/Smoke (Non-Impact)</c:v>
                </c:pt>
                <c:pt idx="1">
                  <c:v>Runway Excursion (Takeoff)</c:v>
                </c:pt>
                <c:pt idx="2">
                  <c:v>Ground Handling</c:v>
                </c:pt>
                <c:pt idx="3">
                  <c:v>Unknown</c:v>
                </c:pt>
                <c:pt idx="4">
                  <c:v>Wind Shear or Thunderstorm</c:v>
                </c:pt>
                <c:pt idx="5">
                  <c:v>System/Component Failure or Malfunction (Powerplant)</c:v>
                </c:pt>
                <c:pt idx="6">
                  <c:v>Midair/Near Midair Collision</c:v>
                </c:pt>
                <c:pt idx="7">
                  <c:v>Runway Excursion (Landing) + Abnormal Runway Contact + Undershoot/Overshoot</c:v>
                </c:pt>
                <c:pt idx="8">
                  <c:v>Controlled Flight into or Toward Terrain</c:v>
                </c:pt>
                <c:pt idx="9">
                  <c:v>Loss of Control - In Flight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7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14</c:v>
                </c:pt>
                <c:pt idx="8">
                  <c:v>14</c:v>
                </c:pt>
                <c:pt idx="9">
                  <c:v>15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axId val="515734896"/>
        <c:axId val="515735288"/>
      </c:barChart>
      <c:catAx>
        <c:axId val="515734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5735288"/>
        <c:crosses val="autoZero"/>
        <c:auto val="0"/>
        <c:lblAlgn val="ctr"/>
        <c:lblOffset val="100"/>
        <c:noMultiLvlLbl val="0"/>
      </c:catAx>
      <c:valAx>
        <c:axId val="5157352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Fatal Accidents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15734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66830337300651"/>
          <c:y val="9.273401051712056E-2"/>
          <c:w val="0.52287976009308368"/>
          <c:h val="0.7921861835745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Fire/Smoke (Non-Impact)</c:v>
                </c:pt>
                <c:pt idx="1">
                  <c:v>Runway Excursion (Takeoff)</c:v>
                </c:pt>
                <c:pt idx="2">
                  <c:v>Ground Handling</c:v>
                </c:pt>
                <c:pt idx="3">
                  <c:v>Unknown</c:v>
                </c:pt>
                <c:pt idx="4">
                  <c:v>Wind Shear or Thunderstorm</c:v>
                </c:pt>
                <c:pt idx="5">
                  <c:v>System/Component Failure or Malfunction (Powerplant)</c:v>
                </c:pt>
                <c:pt idx="6">
                  <c:v>Midair/Near Midair Collision</c:v>
                </c:pt>
                <c:pt idx="7">
                  <c:v>Runway Excursion (Landing) + Abnormal Runway Contact + Undershoot/Overshoot</c:v>
                </c:pt>
                <c:pt idx="8">
                  <c:v>Controlled Flight into or Toward Terrain</c:v>
                </c:pt>
                <c:pt idx="9">
                  <c:v>Loss of Control - In Flight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85</c:v>
                </c:pt>
                <c:pt idx="4">
                  <c:v>96</c:v>
                </c:pt>
                <c:pt idx="5">
                  <c:v>153</c:v>
                </c:pt>
                <c:pt idx="6">
                  <c:v>154</c:v>
                </c:pt>
                <c:pt idx="7">
                  <c:v>632</c:v>
                </c:pt>
                <c:pt idx="8">
                  <c:v>658</c:v>
                </c:pt>
                <c:pt idx="9">
                  <c:v>1396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axId val="515736072"/>
        <c:axId val="515736464"/>
      </c:barChart>
      <c:catAx>
        <c:axId val="515736072"/>
        <c:scaling>
          <c:orientation val="minMax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spc="-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5736464"/>
        <c:crosses val="autoZero"/>
        <c:auto val="0"/>
        <c:lblAlgn val="ctr"/>
        <c:lblOffset val="100"/>
        <c:noMultiLvlLbl val="0"/>
      </c:catAx>
      <c:valAx>
        <c:axId val="51573646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Onboard Fatalities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1573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66699867617306"/>
          <c:y val="9.273401051712056E-2"/>
          <c:w val="0.44688102778440836"/>
          <c:h val="0.7921861835745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Aerodrome</c:v>
                </c:pt>
                <c:pt idx="1">
                  <c:v>Wind Shear or Thunderstorm</c:v>
                </c:pt>
                <c:pt idx="2">
                  <c:v>Runway Incursion</c:v>
                </c:pt>
                <c:pt idx="3">
                  <c:v>Midair Collision</c:v>
                </c:pt>
                <c:pt idx="4">
                  <c:v>Icing</c:v>
                </c:pt>
                <c:pt idx="5">
                  <c:v>Unknown or Undetermined</c:v>
                </c:pt>
                <c:pt idx="6">
                  <c:v>Fuel Related</c:v>
                </c:pt>
                <c:pt idx="7">
                  <c:v>Other</c:v>
                </c:pt>
                <c:pt idx="8">
                  <c:v>System/Component Failure or Malfunction (Powerplant)</c:v>
                </c:pt>
                <c:pt idx="9">
                  <c:v>Runway Excursion + Undershoot/Overshoot + Abnormal Runway Contact</c:v>
                </c:pt>
                <c:pt idx="10">
                  <c:v>Fire/Smoke (Non-Impact)</c:v>
                </c:pt>
                <c:pt idx="11">
                  <c:v>System/Component Failure or Malfunction (Non-Powerplant)</c:v>
                </c:pt>
                <c:pt idx="12">
                  <c:v>Loss of Control - In Flight</c:v>
                </c:pt>
                <c:pt idx="13">
                  <c:v>Controlled Flight Into or Toward Terrain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</c:v>
                </c:pt>
                <c:pt idx="1">
                  <c:v>48</c:v>
                </c:pt>
                <c:pt idx="2">
                  <c:v>110</c:v>
                </c:pt>
                <c:pt idx="3">
                  <c:v>144</c:v>
                </c:pt>
                <c:pt idx="4">
                  <c:v>159</c:v>
                </c:pt>
                <c:pt idx="5">
                  <c:v>165</c:v>
                </c:pt>
                <c:pt idx="6">
                  <c:v>245</c:v>
                </c:pt>
                <c:pt idx="7">
                  <c:v>298</c:v>
                </c:pt>
                <c:pt idx="8">
                  <c:v>489</c:v>
                </c:pt>
                <c:pt idx="9">
                  <c:v>563</c:v>
                </c:pt>
                <c:pt idx="10">
                  <c:v>618</c:v>
                </c:pt>
                <c:pt idx="11">
                  <c:v>862</c:v>
                </c:pt>
                <c:pt idx="12">
                  <c:v>2830</c:v>
                </c:pt>
                <c:pt idx="13">
                  <c:v>3735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axId val="515736856"/>
        <c:axId val="515738032"/>
      </c:barChart>
      <c:catAx>
        <c:axId val="515736856"/>
        <c:scaling>
          <c:orientation val="minMax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spc="-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5738032"/>
        <c:crosses val="autoZero"/>
        <c:auto val="0"/>
        <c:lblAlgn val="ctr"/>
        <c:lblOffset val="100"/>
        <c:noMultiLvlLbl val="0"/>
      </c:catAx>
      <c:valAx>
        <c:axId val="51573803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Onboard Fatalities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1573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66830337300651"/>
          <c:y val="9.273401051712056E-2"/>
          <c:w val="0.52287976009308368"/>
          <c:h val="0.7921861835745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ADRM</c:v>
                </c:pt>
                <c:pt idx="1">
                  <c:v>Wind Shear or Thunderstorm</c:v>
                </c:pt>
                <c:pt idx="2">
                  <c:v>Runway Incursion</c:v>
                </c:pt>
                <c:pt idx="3">
                  <c:v>Midair Collision</c:v>
                </c:pt>
                <c:pt idx="4">
                  <c:v>ICE</c:v>
                </c:pt>
                <c:pt idx="5">
                  <c:v>Unknown or Undetermined</c:v>
                </c:pt>
                <c:pt idx="6">
                  <c:v>FUEL</c:v>
                </c:pt>
                <c:pt idx="7">
                  <c:v>Other</c:v>
                </c:pt>
                <c:pt idx="8">
                  <c:v>System/Component Failure or Malfunction (Powerplant)</c:v>
                </c:pt>
                <c:pt idx="9">
                  <c:v>runway +USOS+ARC</c:v>
                </c:pt>
                <c:pt idx="10">
                  <c:v>Fire/Smoke (Non-Impact)</c:v>
                </c:pt>
                <c:pt idx="11">
                  <c:v>System/Component Failure or Malfunction (Not Powerplant)</c:v>
                </c:pt>
                <c:pt idx="12">
                  <c:v>Loss of Control - In Flight</c:v>
                </c:pt>
                <c:pt idx="13">
                  <c:v>Controlled Flight Into or Toward Terrain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9</c:v>
                </c:pt>
                <c:pt idx="7">
                  <c:v>4</c:v>
                </c:pt>
                <c:pt idx="8">
                  <c:v>15</c:v>
                </c:pt>
                <c:pt idx="9">
                  <c:v>70</c:v>
                </c:pt>
                <c:pt idx="10">
                  <c:v>10</c:v>
                </c:pt>
                <c:pt idx="11">
                  <c:v>12</c:v>
                </c:pt>
                <c:pt idx="12">
                  <c:v>39</c:v>
                </c:pt>
                <c:pt idx="13">
                  <c:v>57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axId val="120132776"/>
        <c:axId val="120133168"/>
      </c:barChart>
      <c:catAx>
        <c:axId val="120132776"/>
        <c:scaling>
          <c:orientation val="minMax"/>
        </c:scaling>
        <c:delete val="1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120133168"/>
        <c:crosses val="autoZero"/>
        <c:auto val="0"/>
        <c:lblAlgn val="ctr"/>
        <c:lblOffset val="100"/>
        <c:noMultiLvlLbl val="0"/>
      </c:catAx>
      <c:valAx>
        <c:axId val="12013316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Fatal Accidents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20132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56D4D-845D-4F5C-BCA1-F45575BF5985}" type="datetimeFigureOut">
              <a:rPr lang="en-US" smtClean="0"/>
              <a:t>3/5/2018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DB23D-2093-4C8C-9E62-CA885598E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6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1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52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18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1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62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93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37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0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67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06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9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2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85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83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91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15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17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73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60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60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77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08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7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7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9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0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B23D-2093-4C8C-9E62-CA885598E52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3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429C-3873-42F6-8BD8-BEA1E319C036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4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C7640-163B-426A-82E0-84B849333854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2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123E-36A5-4BE6-84AE-200E9E732F94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8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B9E4-93F0-4AD2-B131-0D9B6A9E4FFB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405DD02-D0FC-4149-9729-E26B8A5C9D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7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6564-FB2F-482B-8A5A-4D5B18A8DB98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2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D9F8-38CA-489E-BACC-639198593AE5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3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8792E-2587-4D9E-B9BE-8DBE75E278A1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1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7C59C-4688-4B27-A224-EA9B75C531FE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4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8EAD4-9D54-4E46-9029-D1A274A0EB49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0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3911-80A8-4765-9C87-75B47B151FDC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4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AB17-00EA-47A9-93B0-96782E96F1BB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6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6EEF4-021F-46E0-BF49-27EBEBC7C871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5DD02-D0FC-4149-9729-E26B8A5C9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8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2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-QRfUWWKlo?rel=0&amp;start=50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48000">
              <a:schemeClr val="accent1">
                <a:lumMod val="75000"/>
              </a:schemeClr>
            </a:gs>
            <a:gs pos="49000">
              <a:srgbClr val="385773"/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000">
                <a:srgbClr val="385773">
                  <a:alpha val="95000"/>
                </a:srgbClr>
              </a:gs>
              <a:gs pos="50000">
                <a:schemeClr val="accent1">
                  <a:lumMod val="75000"/>
                  <a:alpha val="90000"/>
                </a:schemeClr>
              </a:gs>
              <a:gs pos="0">
                <a:srgbClr val="365D80"/>
              </a:gs>
              <a:gs pos="57000">
                <a:srgbClr val="385773">
                  <a:alpha val="90000"/>
                </a:srgbClr>
              </a:gs>
              <a:gs pos="87000">
                <a:srgbClr val="385773"/>
              </a:gs>
              <a:gs pos="100000">
                <a:srgbClr val="385773">
                  <a:alpha val="9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258" y="1187993"/>
            <a:ext cx="8029767" cy="2646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600" b="1" dirty="0">
                <a:solidFill>
                  <a:schemeClr val="bg1"/>
                </a:solidFill>
                <a:ea typeface="Ebrima" panose="02000000000000000000" pitchFamily="2" charset="0"/>
                <a:cs typeface="Estrangelo Edessa" panose="03080600000000000000" pitchFamily="66" charset="0"/>
              </a:rPr>
              <a:t>MITIGATING PILOT DISORIENTATION WITH </a:t>
            </a:r>
            <a:br>
              <a:rPr lang="en-US" sz="5600" b="1" dirty="0">
                <a:solidFill>
                  <a:schemeClr val="bg1"/>
                </a:solidFill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5600" b="1" dirty="0">
                <a:solidFill>
                  <a:schemeClr val="bg1"/>
                </a:solidFill>
                <a:ea typeface="Ebrima" panose="02000000000000000000" pitchFamily="2" charset="0"/>
                <a:cs typeface="Estrangelo Edessa" panose="03080600000000000000" pitchFamily="66" charset="0"/>
              </a:rPr>
              <a:t>SYNTHETIC VISION DISPLAYS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19" y="4554425"/>
            <a:ext cx="1207537" cy="10023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7096"/>
              </p:ext>
            </p:extLst>
          </p:nvPr>
        </p:nvGraphicFramePr>
        <p:xfrm>
          <a:off x="799287" y="4390958"/>
          <a:ext cx="212266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Kathryn Ballard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Trey Arthur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Kyle Ellis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Renee</a:t>
                      </a:r>
                      <a:r>
                        <a:rPr lang="en-US" sz="18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 Lake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Ebrima" panose="02000000000000000000" pitchFamily="2" charset="0"/>
                        <a:cs typeface="Estrangelo Edessa" panose="03080600000000000000" pitchFamily="66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Stephanie</a:t>
                      </a:r>
                      <a:r>
                        <a:rPr lang="en-US" sz="18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 Nicholas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Ebrima" panose="02000000000000000000" pitchFamily="2" charset="0"/>
                        <a:cs typeface="Estrangelo Edessa" panose="03080600000000000000" pitchFamily="66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Ebrima" panose="02000000000000000000" pitchFamily="2" charset="0"/>
                          <a:cs typeface="Estrangelo Edessa" panose="03080600000000000000" pitchFamily="66" charset="0"/>
                        </a:rPr>
                        <a:t>Lance Prinzel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03" y="4490735"/>
            <a:ext cx="2500878" cy="11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2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AFDC Research Questions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16712" y="1515325"/>
            <a:ext cx="78866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 synthetic vision displays improve spatial awareness during unusual attitudes?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How should synthetic vision displays be presented?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Can synthetic vision displays provide enough visual dominance to overcome physical illusions?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6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131371" y="6533582"/>
            <a:ext cx="2057400" cy="365125"/>
          </a:xfrm>
        </p:spPr>
        <p:txBody>
          <a:bodyPr/>
          <a:lstStyle/>
          <a:p>
            <a:fld id="{0405DD02-D0FC-4149-9729-E26B8A5C9DB7}" type="slidenum">
              <a:rPr lang="en-US" smtClean="0"/>
              <a:t>11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1427676" y="2954788"/>
            <a:ext cx="6288650" cy="6685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37736" y="5312721"/>
            <a:ext cx="74295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7736" y="102534"/>
            <a:ext cx="74295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39827" y="3575992"/>
            <a:ext cx="74295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9827" y="1839263"/>
            <a:ext cx="74295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2016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39" y="153082"/>
            <a:ext cx="1216812" cy="958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513463" y="1069481"/>
            <a:ext cx="231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Attitude Recognition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76532" y="459270"/>
            <a:ext cx="8672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MARCH</a:t>
            </a:r>
            <a:r>
              <a:rPr lang="en-US" sz="1500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50041" y="930982"/>
            <a:ext cx="8672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JULY</a:t>
            </a:r>
            <a:endParaRPr lang="en-US" sz="15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564" y="286180"/>
            <a:ext cx="1219291" cy="958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137096" y="1192486"/>
            <a:ext cx="373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 of Virtual Day-VMC Displays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99341" y="486257"/>
            <a:ext cx="350700" cy="256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530" y="144725"/>
            <a:ext cx="1032553" cy="967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4799664" y="964356"/>
            <a:ext cx="488256" cy="25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149" y="286179"/>
            <a:ext cx="1216812" cy="958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4314122" y="2397105"/>
            <a:ext cx="592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MAY</a:t>
            </a:r>
            <a:endParaRPr lang="en-US" sz="1500" dirty="0"/>
          </a:p>
        </p:txBody>
      </p:sp>
      <p:sp>
        <p:nvSpPr>
          <p:cNvPr id="35" name="Rectangle 34"/>
          <p:cNvSpPr/>
          <p:nvPr/>
        </p:nvSpPr>
        <p:spPr>
          <a:xfrm>
            <a:off x="4836133" y="2430601"/>
            <a:ext cx="488256" cy="25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9379" y="1865598"/>
            <a:ext cx="1390328" cy="964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227" y="1865597"/>
            <a:ext cx="1208459" cy="967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5222098" y="2788520"/>
            <a:ext cx="287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Attitude Awareness – UARs and SPOT Scenarios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73173" y="5887016"/>
            <a:ext cx="488256" cy="25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" descr="Image result for disorientation research dev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20" y="5189422"/>
            <a:ext cx="1461796" cy="9745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disorientation research devi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00" y="5204327"/>
            <a:ext cx="1356394" cy="9649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190075" y="6098638"/>
            <a:ext cx="357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and Attitude State – Extreme Upsets and Recovery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60838" y="5583611"/>
            <a:ext cx="488256" cy="25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960390" y="5542754"/>
            <a:ext cx="11831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JANUARY</a:t>
            </a:r>
            <a:endParaRPr lang="en-US" sz="1500" dirty="0"/>
          </a:p>
        </p:txBody>
      </p:sp>
      <p:sp>
        <p:nvSpPr>
          <p:cNvPr id="41" name="TextBox 40"/>
          <p:cNvSpPr txBox="1"/>
          <p:nvPr/>
        </p:nvSpPr>
        <p:spPr>
          <a:xfrm>
            <a:off x="4205135" y="5857557"/>
            <a:ext cx="845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APRIL/MAY</a:t>
            </a:r>
            <a:endParaRPr lang="en-US" sz="1500" dirty="0"/>
          </a:p>
        </p:txBody>
      </p:sp>
      <p:pic>
        <p:nvPicPr>
          <p:cNvPr id="48" name="Picture 4" descr="Image result for miami boeing training cen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4" y="5115405"/>
            <a:ext cx="1479258" cy="983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miami boeing training cen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16" y="5115405"/>
            <a:ext cx="1590085" cy="991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674443" y="6056915"/>
            <a:ext cx="339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Low-Hour and International Pilots UARs and LOFT Scenarios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01402" y="4108473"/>
            <a:ext cx="488256" cy="25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251779" y="4075099"/>
            <a:ext cx="8672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APRIL</a:t>
            </a:r>
            <a:endParaRPr lang="en-US" sz="15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5673" y="3746335"/>
            <a:ext cx="1393185" cy="1011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5293" y="3744631"/>
            <a:ext cx="1390328" cy="1000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/>
          <p:cNvSpPr txBox="1"/>
          <p:nvPr/>
        </p:nvSpPr>
        <p:spPr>
          <a:xfrm>
            <a:off x="5213919" y="4703351"/>
            <a:ext cx="373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Display Transition During Recovery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198418" y="3359377"/>
            <a:ext cx="2995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Head-Up and Head-Worn Display Simulator and Flight Test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780835" y="2986403"/>
            <a:ext cx="488256" cy="25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040222" y="2949046"/>
            <a:ext cx="1063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AUGUST</a:t>
            </a:r>
            <a:endParaRPr lang="en-US" sz="15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45" y="2401615"/>
            <a:ext cx="1312898" cy="985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1728" y="2410123"/>
            <a:ext cx="1154885" cy="977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771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1389"/>
            <a:ext cx="7024754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NASA Langley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Keep or remove synthetic vision during unusual attitude recovery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088" y="1696952"/>
            <a:ext cx="7352778" cy="4928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Experiment Design </a:t>
            </a:r>
          </a:p>
          <a:p>
            <a:pPr marL="0" indent="0">
              <a:buNone/>
            </a:pPr>
            <a:endParaRPr lang="en-US" sz="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Balancing act between: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Facility schedule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Available pilots</a:t>
            </a:r>
          </a:p>
          <a:p>
            <a:r>
              <a:rPr lang="en-US" dirty="0">
                <a:solidFill>
                  <a:schemeClr val="bg1"/>
                </a:solidFill>
              </a:rPr>
              <a:t>Tested 12 pilots, around 1.5 hours each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Able to complete a repetition of the run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D5843F1D-1670-4036-B1F8-6DCC7407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650" y="232582"/>
            <a:ext cx="1390328" cy="964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12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506138"/>
              </p:ext>
            </p:extLst>
          </p:nvPr>
        </p:nvGraphicFramePr>
        <p:xfrm>
          <a:off x="204410" y="1645272"/>
          <a:ext cx="8710991" cy="4248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51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84889">
                <a:tc>
                  <a:txBody>
                    <a:bodyPr/>
                    <a:lstStyle/>
                    <a:p>
                      <a:r>
                        <a:rPr lang="en-US" sz="1900" b="0" dirty="0"/>
                        <a:t>Keep synthetic </a:t>
                      </a:r>
                    </a:p>
                    <a:p>
                      <a:r>
                        <a:rPr lang="en-US" sz="1900" b="0" dirty="0"/>
                        <a:t>vision during </a:t>
                      </a:r>
                    </a:p>
                    <a:p>
                      <a:r>
                        <a:rPr lang="en-US" sz="1900" b="0" dirty="0"/>
                        <a:t>unusual attitudes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67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Pull synthetic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vision during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unusual attitudes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71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68" t="1884"/>
          <a:stretch/>
        </p:blipFill>
        <p:spPr>
          <a:xfrm>
            <a:off x="4041891" y="1766290"/>
            <a:ext cx="1537537" cy="1154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ircular Arrow 8"/>
          <p:cNvSpPr/>
          <p:nvPr/>
        </p:nvSpPr>
        <p:spPr>
          <a:xfrm rot="16563125">
            <a:off x="4614990" y="2078679"/>
            <a:ext cx="512922" cy="526911"/>
          </a:xfrm>
          <a:prstGeom prst="circularArrow">
            <a:avLst>
              <a:gd name="adj1" fmla="val 8402"/>
              <a:gd name="adj2" fmla="val 852265"/>
              <a:gd name="adj3" fmla="val 20252274"/>
              <a:gd name="adj4" fmla="val 15683885"/>
              <a:gd name="adj5" fmla="val 6619"/>
            </a:avLst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54" t="939" b="1209"/>
          <a:stretch/>
        </p:blipFill>
        <p:spPr>
          <a:xfrm>
            <a:off x="2347587" y="3166691"/>
            <a:ext cx="1541899" cy="1154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2474" t="466" r="921" b="37475"/>
          <a:stretch/>
        </p:blipFill>
        <p:spPr>
          <a:xfrm>
            <a:off x="4050327" y="3169071"/>
            <a:ext cx="1522831" cy="11517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mainR_021216.154117.bmp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7587" y="4592257"/>
            <a:ext cx="1527324" cy="115471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2474" t="466" r="921" b="37475"/>
          <a:stretch/>
        </p:blipFill>
        <p:spPr>
          <a:xfrm>
            <a:off x="4050327" y="4582386"/>
            <a:ext cx="1539837" cy="116458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mainR_021216.154117.bmp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580" y="4592257"/>
            <a:ext cx="1527324" cy="115471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754" t="939" b="1209"/>
          <a:stretch/>
        </p:blipFill>
        <p:spPr>
          <a:xfrm>
            <a:off x="5733999" y="3164741"/>
            <a:ext cx="1541899" cy="1154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54" t="939" b="1209"/>
          <a:stretch/>
        </p:blipFill>
        <p:spPr>
          <a:xfrm>
            <a:off x="2347587" y="1768239"/>
            <a:ext cx="1541899" cy="1154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54" t="939" b="1209"/>
          <a:stretch/>
        </p:blipFill>
        <p:spPr>
          <a:xfrm>
            <a:off x="5733999" y="1766289"/>
            <a:ext cx="1541899" cy="1154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 10">
            <a:extLst>
              <a:ext uri="{FF2B5EF4-FFF2-40B4-BE49-F238E27FC236}">
                <a16:creationId xmlns:a16="http://schemas.microsoft.com/office/drawing/2014/main" xmlns="" id="{494D166D-1174-4DC9-93DE-8CE798969F3C}"/>
              </a:ext>
            </a:extLst>
          </p:cNvPr>
          <p:cNvSpPr/>
          <p:nvPr/>
        </p:nvSpPr>
        <p:spPr>
          <a:xfrm rot="2457839">
            <a:off x="8281189" y="2549054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xmlns="" id="{2E625FF1-E018-4AE8-9AE3-DBF83EFC2972}"/>
              </a:ext>
            </a:extLst>
          </p:cNvPr>
          <p:cNvSpPr/>
          <p:nvPr/>
        </p:nvSpPr>
        <p:spPr>
          <a:xfrm rot="18718400">
            <a:off x="8267782" y="1867274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439E19CB-2CF0-4B76-ACE1-343408E91E95}"/>
              </a:ext>
            </a:extLst>
          </p:cNvPr>
          <p:cNvSpPr/>
          <p:nvPr/>
        </p:nvSpPr>
        <p:spPr>
          <a:xfrm rot="2457839" flipH="1">
            <a:off x="7490144" y="1867274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FA30804D-0EAD-4075-83D4-E7C09BD21701}"/>
              </a:ext>
            </a:extLst>
          </p:cNvPr>
          <p:cNvSpPr/>
          <p:nvPr/>
        </p:nvSpPr>
        <p:spPr>
          <a:xfrm rot="18788500" flipH="1">
            <a:off x="7539289" y="2549053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25D4C979-F536-4EA4-80F4-3B564A58F745}"/>
              </a:ext>
            </a:extLst>
          </p:cNvPr>
          <p:cNvSpPr/>
          <p:nvPr/>
        </p:nvSpPr>
        <p:spPr>
          <a:xfrm rot="2457839">
            <a:off x="8280906" y="3993928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B71AD445-62C3-4211-AFE6-5E5B3C8822CE}"/>
              </a:ext>
            </a:extLst>
          </p:cNvPr>
          <p:cNvSpPr/>
          <p:nvPr/>
        </p:nvSpPr>
        <p:spPr>
          <a:xfrm rot="18718400">
            <a:off x="8267499" y="3312148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922D1938-8503-4064-8C80-B8B7EE51ED2A}"/>
              </a:ext>
            </a:extLst>
          </p:cNvPr>
          <p:cNvSpPr/>
          <p:nvPr/>
        </p:nvSpPr>
        <p:spPr>
          <a:xfrm rot="2457839" flipH="1">
            <a:off x="7489861" y="3312148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xmlns="" id="{12FEEEC5-F9B9-4BA3-95D3-374FA0F83036}"/>
              </a:ext>
            </a:extLst>
          </p:cNvPr>
          <p:cNvSpPr/>
          <p:nvPr/>
        </p:nvSpPr>
        <p:spPr>
          <a:xfrm rot="18788500" flipH="1">
            <a:off x="7539006" y="3993927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xmlns="" id="{E26F943F-1BB3-47DD-AD5D-5738DE13EC1C}"/>
              </a:ext>
            </a:extLst>
          </p:cNvPr>
          <p:cNvSpPr/>
          <p:nvPr/>
        </p:nvSpPr>
        <p:spPr>
          <a:xfrm rot="2457839">
            <a:off x="8280908" y="5412220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xmlns="" id="{158519EC-4D8C-457A-B624-665E8D2ABEAD}"/>
              </a:ext>
            </a:extLst>
          </p:cNvPr>
          <p:cNvSpPr/>
          <p:nvPr/>
        </p:nvSpPr>
        <p:spPr>
          <a:xfrm rot="18718400">
            <a:off x="8267501" y="4730440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xmlns="" id="{1A7D7EEA-650C-49EC-86E5-9660C1A2042B}"/>
              </a:ext>
            </a:extLst>
          </p:cNvPr>
          <p:cNvSpPr/>
          <p:nvPr/>
        </p:nvSpPr>
        <p:spPr>
          <a:xfrm rot="2457839" flipH="1">
            <a:off x="7489863" y="4730440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xmlns="" id="{D41BF4E4-38D6-4EFC-9296-6A5845FAC077}"/>
              </a:ext>
            </a:extLst>
          </p:cNvPr>
          <p:cNvSpPr/>
          <p:nvPr/>
        </p:nvSpPr>
        <p:spPr>
          <a:xfrm rot="18788500" flipH="1">
            <a:off x="7539008" y="5412219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F752DA37-BEF0-4FDC-BC73-3DA7EFF7D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389"/>
            <a:ext cx="7024754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NASA Langley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Keep or remove synthetic vision during unusual attitude recovery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B50209-EE9B-4868-9E99-5F71400EF473}"/>
              </a:ext>
            </a:extLst>
          </p:cNvPr>
          <p:cNvSpPr/>
          <p:nvPr/>
        </p:nvSpPr>
        <p:spPr>
          <a:xfrm>
            <a:off x="628650" y="5987019"/>
            <a:ext cx="7387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Each pilot flew 4 unusual attitude recoveries at different orientations at each of three display configurations, then repeated everything</a:t>
            </a:r>
            <a:endParaRPr lang="en-US" dirty="0"/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xmlns="" id="{B9541E7C-B222-4396-BE03-946B6796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6650" y="232582"/>
            <a:ext cx="1390328" cy="964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983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  <a:gs pos="100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Analysis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8792" y="1513742"/>
                <a:ext cx="8878365" cy="18997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       A variety of mixed models were used to test the hypothesis of the form:</a:t>
                </a:r>
              </a:p>
              <a:p>
                <a:pPr marL="0" indent="0">
                  <a:buNone/>
                </a:pPr>
                <a:r>
                  <a:rPr lang="en-US" sz="800" dirty="0">
                    <a:solidFill>
                      <a:schemeClr val="bg1"/>
                    </a:solidFill>
                  </a:rPr>
                  <a:t> </a:t>
                </a:r>
                <a:endParaRPr lang="en-US" sz="7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𝐷𝑖𝑠𝑝𝑙𝑎𝑦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𝑑𝑜𝑒𝑠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𝑛𝑜𝑡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𝑎𝑓𝑓𝑒𝑐𝑡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𝑣𝑎𝑟𝑖𝑎𝑏𝑙𝑒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𝑖𝑛𝑡𝑒𝑟𝑒𝑠𝑡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𝐷𝑖𝑠𝑝𝑙𝑎𝑦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𝑑𝑜𝑒𝑠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𝑎𝑓𝑓𝑒𝑐𝑡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𝑣𝑎𝑟𝑖𝑎𝑏𝑙𝑒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𝑖𝑛𝑡𝑒𝑟𝑒𝑠𝑡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300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Model: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𝑉𝑎𝑟𝑖𝑎𝑏𝑙𝑒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𝐼𝑛𝑡𝑒𝑟𝑒𝑠𝑡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𝐷𝑖𝑠𝑝𝑙𝑎𝑦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𝑂𝑟𝑖𝑒𝑛𝑡𝑎𝑡𝑖𝑜𝑛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𝐷𝑖𝑠𝑝𝑙𝑎𝑦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𝑂𝑟𝑖𝑒𝑛𝑡𝑎𝑡𝑖𝑜𝑛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+1|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𝑃𝑖𝑙𝑜𝑡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792" y="1513742"/>
                <a:ext cx="8878365" cy="1899740"/>
              </a:xfrm>
              <a:blipFill>
                <a:blip r:embed="rId3"/>
                <a:stretch>
                  <a:fillRect l="-549" t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756782"/>
              </p:ext>
            </p:extLst>
          </p:nvPr>
        </p:nvGraphicFramePr>
        <p:xfrm>
          <a:off x="568395" y="3258054"/>
          <a:ext cx="8054998" cy="31714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36728">
                  <a:extLst>
                    <a:ext uri="{9D8B030D-6E8A-4147-A177-3AD203B41FA5}">
                      <a16:colId xmlns:a16="http://schemas.microsoft.com/office/drawing/2014/main" xmlns="" val="645347716"/>
                    </a:ext>
                  </a:extLst>
                </a:gridCol>
                <a:gridCol w="2702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4331">
                <a:tc>
                  <a:txBody>
                    <a:bodyPr/>
                    <a:lstStyle/>
                    <a:p>
                      <a:r>
                        <a:rPr lang="en-US" sz="1600" b="1" dirty="0"/>
                        <a:t>Linear mixed model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Continuous normal variables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Max roll, max pitch, max alpha, delta altitude, delta speed</a:t>
                      </a:r>
                      <a:endParaRPr lang="en-US" sz="1600" b="1" dirty="0"/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207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Generalized linear mixed model with a log link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event variables</a:t>
                      </a:r>
                      <a:endParaRPr lang="en-US" sz="160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first pitch input, time to first roll input,</a:t>
                      </a:r>
                    </a:p>
                    <a:p>
                      <a:r>
                        <a:rPr lang="en-US" sz="16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first correct roll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Generalized linear mixed model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Poisson family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Discrete count variable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sz="16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roll reversals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Cumulative link mixed model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Ordered discrete variable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Total UAR score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642061" y="6488668"/>
            <a:ext cx="16610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dirty="0">
                <a:solidFill>
                  <a:schemeClr val="bg1"/>
                </a:solidFill>
              </a:rPr>
              <a:t>α</a:t>
            </a:r>
            <a:r>
              <a:rPr lang="en-US" sz="1300" dirty="0">
                <a:solidFill>
                  <a:schemeClr val="bg1"/>
                </a:solidFill>
              </a:rPr>
              <a:t> = 0.05/12 = 0.004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3193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71389"/>
            <a:ext cx="8286749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Boeing Facility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Synthetic Vision vs Blue-over-Brown 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with International Pilots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088" y="1696952"/>
            <a:ext cx="7352778" cy="4928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Experiment Design </a:t>
            </a:r>
          </a:p>
          <a:p>
            <a:pPr marL="0" indent="0">
              <a:buNone/>
            </a:pPr>
            <a:endParaRPr lang="en-US" sz="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Balancing act between: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Boeing facility schedule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Nearly all time slots were midnight – 4am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Researcher staffing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International pilots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There was a pilot strike before testing was supposed to start</a:t>
            </a:r>
          </a:p>
          <a:p>
            <a:r>
              <a:rPr lang="en-US" dirty="0">
                <a:solidFill>
                  <a:schemeClr val="bg1"/>
                </a:solidFill>
              </a:rPr>
              <a:t>Worked with 12 crews, two hours each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Limited the number of unusual attitude recoveries (no repetition – less power)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15</a:t>
            </a:fld>
            <a:endParaRPr lang="en-US" dirty="0"/>
          </a:p>
        </p:txBody>
      </p:sp>
      <p:pic>
        <p:nvPicPr>
          <p:cNvPr id="19" name="Picture 4" descr="Image result for miami boeing training center">
            <a:extLst>
              <a:ext uri="{FF2B5EF4-FFF2-40B4-BE49-F238E27FC236}">
                <a16:creationId xmlns:a16="http://schemas.microsoft.com/office/drawing/2014/main" xmlns="" id="{55B98F8B-8167-4AAF-8C2D-C59FD0F6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3" y="232582"/>
            <a:ext cx="1479258" cy="983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62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768952"/>
              </p:ext>
            </p:extLst>
          </p:nvPr>
        </p:nvGraphicFramePr>
        <p:xfrm>
          <a:off x="1127087" y="1645271"/>
          <a:ext cx="6526317" cy="4341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1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4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8235">
                <a:tc>
                  <a:txBody>
                    <a:bodyPr/>
                    <a:lstStyle/>
                    <a:p>
                      <a:r>
                        <a:rPr lang="en-US" sz="1900" b="0" dirty="0"/>
                        <a:t>Synthetic Vision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35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16</a:t>
            </a:fld>
            <a:endParaRPr lang="en-US" dirty="0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xmlns="" id="{494D166D-1174-4DC9-93DE-8CE798969F3C}"/>
              </a:ext>
            </a:extLst>
          </p:cNvPr>
          <p:cNvSpPr/>
          <p:nvPr/>
        </p:nvSpPr>
        <p:spPr>
          <a:xfrm rot="2457839">
            <a:off x="6961876" y="2919070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xmlns="" id="{2E625FF1-E018-4AE8-9AE3-DBF83EFC2972}"/>
              </a:ext>
            </a:extLst>
          </p:cNvPr>
          <p:cNvSpPr/>
          <p:nvPr/>
        </p:nvSpPr>
        <p:spPr>
          <a:xfrm rot="18718400">
            <a:off x="6948469" y="2237290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439E19CB-2CF0-4B76-ACE1-343408E91E95}"/>
              </a:ext>
            </a:extLst>
          </p:cNvPr>
          <p:cNvSpPr/>
          <p:nvPr/>
        </p:nvSpPr>
        <p:spPr>
          <a:xfrm rot="2457839" flipH="1">
            <a:off x="6170831" y="2237290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FA30804D-0EAD-4075-83D4-E7C09BD21701}"/>
              </a:ext>
            </a:extLst>
          </p:cNvPr>
          <p:cNvSpPr/>
          <p:nvPr/>
        </p:nvSpPr>
        <p:spPr>
          <a:xfrm rot="18788500" flipH="1">
            <a:off x="6219976" y="2919069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25D4C979-F536-4EA4-80F4-3B564A58F745}"/>
              </a:ext>
            </a:extLst>
          </p:cNvPr>
          <p:cNvSpPr/>
          <p:nvPr/>
        </p:nvSpPr>
        <p:spPr>
          <a:xfrm rot="2457839">
            <a:off x="6963026" y="4998126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B71AD445-62C3-4211-AFE6-5E5B3C8822CE}"/>
              </a:ext>
            </a:extLst>
          </p:cNvPr>
          <p:cNvSpPr/>
          <p:nvPr/>
        </p:nvSpPr>
        <p:spPr>
          <a:xfrm rot="18718400">
            <a:off x="6949619" y="4316346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922D1938-8503-4064-8C80-B8B7EE51ED2A}"/>
              </a:ext>
            </a:extLst>
          </p:cNvPr>
          <p:cNvSpPr/>
          <p:nvPr/>
        </p:nvSpPr>
        <p:spPr>
          <a:xfrm rot="2457839" flipH="1">
            <a:off x="6171981" y="4316346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xmlns="" id="{12FEEEC5-F9B9-4BA3-95D3-374FA0F83036}"/>
              </a:ext>
            </a:extLst>
          </p:cNvPr>
          <p:cNvSpPr/>
          <p:nvPr/>
        </p:nvSpPr>
        <p:spPr>
          <a:xfrm rot="18788500" flipH="1">
            <a:off x="6221126" y="4998125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B50209-EE9B-4868-9E99-5F71400EF473}"/>
              </a:ext>
            </a:extLst>
          </p:cNvPr>
          <p:cNvSpPr/>
          <p:nvPr/>
        </p:nvSpPr>
        <p:spPr>
          <a:xfrm>
            <a:off x="628650" y="5987019"/>
            <a:ext cx="7387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Each crew flew 4 unusual attitude recoveries at different orientations at two display configurations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42A3EDD-B9C4-4838-8FA8-688A775B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515" y="1739354"/>
            <a:ext cx="2752511" cy="19925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8258A83-DAC3-4267-AEBD-9C8592AA5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232" y="3902603"/>
            <a:ext cx="2752511" cy="200824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9C0D149-44B4-4BEC-9B11-066834DC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71389"/>
            <a:ext cx="8286749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Boeing Facility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Synthetic Vision vs Blue-over-Brown 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with International Pilots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4" descr="Image result for miami boeing training center">
            <a:extLst>
              <a:ext uri="{FF2B5EF4-FFF2-40B4-BE49-F238E27FC236}">
                <a16:creationId xmlns:a16="http://schemas.microsoft.com/office/drawing/2014/main" xmlns="" id="{2BC4AA56-95F1-47AD-9D28-C47B3F4E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3" y="232582"/>
            <a:ext cx="1479258" cy="983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5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  <a:gs pos="100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Analysis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8792" y="1513742"/>
                <a:ext cx="8878365" cy="18997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       Two mixed models will be used to test the hypothesis of the form:</a:t>
                </a:r>
              </a:p>
              <a:p>
                <a:pPr marL="0" indent="0">
                  <a:buNone/>
                </a:pPr>
                <a:r>
                  <a:rPr lang="en-US" sz="800" dirty="0">
                    <a:solidFill>
                      <a:schemeClr val="bg1"/>
                    </a:solidFill>
                  </a:rPr>
                  <a:t> </a:t>
                </a:r>
                <a:endParaRPr lang="en-US" sz="7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𝐷𝑖𝑠𝑝𝑙𝑎𝑦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𝑑𝑜𝑒𝑠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𝑛𝑜𝑡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𝑎𝑓𝑓𝑒𝑐𝑡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𝑣𝑎𝑟𝑖𝑎𝑏𝑙𝑒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𝑖𝑛𝑡𝑒𝑟𝑒𝑠𝑡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𝐷𝑖𝑠𝑝𝑙𝑎𝑦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𝑑𝑜𝑒𝑠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𝑎𝑓𝑓𝑒𝑐𝑡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𝑣𝑎𝑟𝑖𝑎𝑏𝑙𝑒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𝑖𝑛𝑡𝑒𝑟𝑒𝑠𝑡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300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Model: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𝑉𝑎𝑟𝑖𝑎𝑏𝑙𝑒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𝐼𝑛𝑡𝑒𝑟𝑒𝑠𝑡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𝐷𝑖𝑠𝑝𝑙𝑎𝑦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𝑂𝑟𝑖𝑒𝑛𝑡𝑎𝑡𝑖𝑜𝑛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𝐷𝑖𝑠𝑝𝑙𝑎𝑦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𝑂𝑟𝑖𝑒𝑛𝑡𝑎𝑡𝑖𝑜𝑛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+1|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𝑃𝑖𝑙𝑜𝑡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792" y="1513742"/>
                <a:ext cx="8878365" cy="1899740"/>
              </a:xfrm>
              <a:blipFill>
                <a:blip r:embed="rId3"/>
                <a:stretch>
                  <a:fillRect l="-549" t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13213"/>
              </p:ext>
            </p:extLst>
          </p:nvPr>
        </p:nvGraphicFramePr>
        <p:xfrm>
          <a:off x="568395" y="3258054"/>
          <a:ext cx="8054998" cy="31714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36728">
                  <a:extLst>
                    <a:ext uri="{9D8B030D-6E8A-4147-A177-3AD203B41FA5}">
                      <a16:colId xmlns:a16="http://schemas.microsoft.com/office/drawing/2014/main" xmlns="" val="645347716"/>
                    </a:ext>
                  </a:extLst>
                </a:gridCol>
                <a:gridCol w="2702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4331">
                <a:tc>
                  <a:txBody>
                    <a:bodyPr/>
                    <a:lstStyle/>
                    <a:p>
                      <a:r>
                        <a:rPr lang="en-US" sz="1600" b="1" dirty="0"/>
                        <a:t>Linear mixed model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Continuous normal variables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Max roll, max pitch, max alpha, delta altitude, delta speed</a:t>
                      </a:r>
                      <a:endParaRPr lang="en-US" sz="1600" b="1" dirty="0"/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207">
                <a:tc>
                  <a:txBody>
                    <a:bodyPr/>
                    <a:lstStyle/>
                    <a:p>
                      <a:r>
                        <a:rPr lang="en-US" sz="16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Generalized linear mixed model with a log link</a:t>
                      </a:r>
                      <a:endParaRPr lang="en-US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event variables</a:t>
                      </a:r>
                      <a:endParaRPr lang="en-US" sz="1600" i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first pitch input, time to first roll input,</a:t>
                      </a:r>
                    </a:p>
                    <a:p>
                      <a:r>
                        <a:rPr lang="en-US" sz="1600" b="0" i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first correct roll</a:t>
                      </a:r>
                      <a:endParaRPr lang="en-US" sz="1600" b="0" i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Generalized linear mixed model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Poisson family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Discrete count variable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sz="16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roll reversals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Cumulative link mixed model</a:t>
                      </a:r>
                      <a:endParaRPr lang="en-US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Ordered discrete variable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Total UAR score</a:t>
                      </a:r>
                      <a:endParaRPr lang="en-US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69882" y="6538913"/>
            <a:ext cx="446425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Subjective questionnaire data may give more insights.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CEECCA-F9E3-42F2-BE46-FBFD4942D9D8}"/>
              </a:ext>
            </a:extLst>
          </p:cNvPr>
          <p:cNvSpPr/>
          <p:nvPr/>
        </p:nvSpPr>
        <p:spPr>
          <a:xfrm>
            <a:off x="623600" y="4130588"/>
            <a:ext cx="7946955" cy="863019"/>
          </a:xfrm>
          <a:prstGeom prst="rect">
            <a:avLst/>
          </a:prstGeom>
          <a:solidFill>
            <a:srgbClr val="2D465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F2A97F-4F67-4AC6-B546-767673A00057}"/>
              </a:ext>
            </a:extLst>
          </p:cNvPr>
          <p:cNvSpPr/>
          <p:nvPr/>
        </p:nvSpPr>
        <p:spPr>
          <a:xfrm>
            <a:off x="640914" y="5688661"/>
            <a:ext cx="7946955" cy="701574"/>
          </a:xfrm>
          <a:prstGeom prst="rect">
            <a:avLst/>
          </a:prstGeom>
          <a:solidFill>
            <a:srgbClr val="2D465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1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71389"/>
            <a:ext cx="577820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DRD Facility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Synthetic Vision with Background Attitude Indicator vs Blue-over-Brown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088" y="1749577"/>
            <a:ext cx="7352778" cy="4928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Experiment Design </a:t>
            </a:r>
          </a:p>
          <a:p>
            <a:pPr marL="0" indent="0">
              <a:buNone/>
            </a:pPr>
            <a:endParaRPr lang="en-US" sz="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Balancing act between: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DRD Facility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Pilot availability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Pilot fortitude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Subjected to vestibular illusions and up to 3g’s of force during each unusual attitude recovery</a:t>
            </a:r>
          </a:p>
          <a:p>
            <a:r>
              <a:rPr lang="en-US" dirty="0">
                <a:solidFill>
                  <a:schemeClr val="bg1"/>
                </a:solidFill>
              </a:rPr>
              <a:t>We plan to recruit 24 pilots who will spend around six hours at the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2" descr="Image result for disorientation research device">
            <a:extLst>
              <a:ext uri="{FF2B5EF4-FFF2-40B4-BE49-F238E27FC236}">
                <a16:creationId xmlns:a16="http://schemas.microsoft.com/office/drawing/2014/main" xmlns="" id="{8472E346-FBE3-411F-B3D6-DDD39BA7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53" y="232582"/>
            <a:ext cx="1356394" cy="9649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646D94B-7387-4E33-8AF4-0D9A44D16C5C}"/>
              </a:ext>
            </a:extLst>
          </p:cNvPr>
          <p:cNvSpPr txBox="1">
            <a:spLocks/>
          </p:cNvSpPr>
          <p:nvPr/>
        </p:nvSpPr>
        <p:spPr>
          <a:xfrm>
            <a:off x="7454783" y="-15248"/>
            <a:ext cx="1551069" cy="386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 smtClean="0">
                <a:solidFill>
                  <a:schemeClr val="bg1"/>
                </a:solidFill>
              </a:rPr>
              <a:t>Disorientation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646D94B-7387-4E33-8AF4-0D9A44D16C5C}"/>
              </a:ext>
            </a:extLst>
          </p:cNvPr>
          <p:cNvSpPr txBox="1">
            <a:spLocks/>
          </p:cNvSpPr>
          <p:nvPr/>
        </p:nvSpPr>
        <p:spPr>
          <a:xfrm>
            <a:off x="7441629" y="1161482"/>
            <a:ext cx="1642069" cy="322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 smtClean="0">
                <a:solidFill>
                  <a:schemeClr val="bg1"/>
                </a:solidFill>
              </a:rPr>
              <a:t>Research Device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71389"/>
            <a:ext cx="577820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DRD Facility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Synthetic Vision with Background Attitude Indicator vs Blue-over-Brown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414" y="1696952"/>
            <a:ext cx="8294394" cy="4928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Daily Experiment Schedule </a:t>
            </a:r>
          </a:p>
          <a:p>
            <a:pPr marL="0" indent="0">
              <a:buNone/>
            </a:pPr>
            <a:endParaRPr lang="en-US" sz="4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Pilot 1 completes unusual attitude recoveries</a:t>
            </a:r>
          </a:p>
          <a:p>
            <a:r>
              <a:rPr lang="en-US" sz="3000" dirty="0">
                <a:solidFill>
                  <a:schemeClr val="bg1"/>
                </a:solidFill>
              </a:rPr>
              <a:t>Pilot 2 joins Pilot 1 for a Special Purpose Orientation Training run</a:t>
            </a:r>
          </a:p>
          <a:p>
            <a:r>
              <a:rPr lang="en-US" sz="3000" dirty="0">
                <a:solidFill>
                  <a:schemeClr val="bg1"/>
                </a:solidFill>
              </a:rPr>
              <a:t>Pilot 1 completes illusion runs</a:t>
            </a:r>
          </a:p>
          <a:p>
            <a:r>
              <a:rPr lang="en-US" sz="3000" dirty="0">
                <a:solidFill>
                  <a:schemeClr val="bg1"/>
                </a:solidFill>
              </a:rPr>
              <a:t>Pilot 2 completes unusual attitude recoveries</a:t>
            </a:r>
          </a:p>
          <a:p>
            <a:r>
              <a:rPr lang="en-US" sz="3000" dirty="0">
                <a:solidFill>
                  <a:schemeClr val="bg1"/>
                </a:solidFill>
              </a:rPr>
              <a:t>Pilot 2 completes illusion runs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2" descr="Image result for disorientation research device">
            <a:extLst>
              <a:ext uri="{FF2B5EF4-FFF2-40B4-BE49-F238E27FC236}">
                <a16:creationId xmlns:a16="http://schemas.microsoft.com/office/drawing/2014/main" xmlns="" id="{8472E346-FBE3-411F-B3D6-DDD39BA7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53" y="232582"/>
            <a:ext cx="1356394" cy="9649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48000">
              <a:schemeClr val="accent1">
                <a:lumMod val="75000"/>
              </a:schemeClr>
            </a:gs>
            <a:gs pos="49000">
              <a:srgbClr val="385773"/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385773">
                  <a:alpha val="95000"/>
                </a:srgbClr>
              </a:gs>
              <a:gs pos="77000">
                <a:schemeClr val="accent1">
                  <a:lumMod val="75000"/>
                  <a:alpha val="90000"/>
                </a:schemeClr>
              </a:gs>
              <a:gs pos="0">
                <a:srgbClr val="365D80"/>
              </a:gs>
              <a:gs pos="94000">
                <a:srgbClr val="385773">
                  <a:alpha val="90000"/>
                </a:srgbClr>
              </a:gs>
              <a:gs pos="100000">
                <a:srgbClr val="385773"/>
              </a:gs>
              <a:gs pos="100000">
                <a:srgbClr val="385773">
                  <a:alpha val="9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283" y="436051"/>
            <a:ext cx="8875268" cy="5529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What is the problem?</a:t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16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Why NASA?</a:t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16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What are synthetic vision displays?</a:t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16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How were they tested?</a:t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16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How did pilot subjects affect testing and analysis?</a:t>
            </a:r>
          </a:p>
        </p:txBody>
      </p:sp>
    </p:spTree>
    <p:extLst>
      <p:ext uri="{BB962C8B-B14F-4D97-AF65-F5344CB8AC3E}">
        <p14:creationId xmlns:p14="http://schemas.microsoft.com/office/powerpoint/2010/main" val="4275825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1472"/>
              </p:ext>
            </p:extLst>
          </p:nvPr>
        </p:nvGraphicFramePr>
        <p:xfrm>
          <a:off x="204410" y="1645272"/>
          <a:ext cx="8710991" cy="4248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51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84889">
                <a:tc>
                  <a:txBody>
                    <a:bodyPr/>
                    <a:lstStyle/>
                    <a:p>
                      <a:r>
                        <a:rPr lang="en-US" sz="1900" b="0" dirty="0"/>
                        <a:t>Synthetic </a:t>
                      </a:r>
                      <a:endParaRPr lang="en-US" sz="1900" b="0" dirty="0" smtClean="0"/>
                    </a:p>
                    <a:p>
                      <a:r>
                        <a:rPr lang="en-US" sz="1900" b="0" dirty="0" smtClean="0"/>
                        <a:t>vision</a:t>
                      </a:r>
                      <a:endParaRPr lang="en-US" sz="1900" b="0" dirty="0"/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67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Background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attitude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71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solidFill>
                      <a:srgbClr val="003366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20</a:t>
            </a:fld>
            <a:endParaRPr lang="en-US" dirty="0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xmlns="" id="{494D166D-1174-4DC9-93DE-8CE798969F3C}"/>
              </a:ext>
            </a:extLst>
          </p:cNvPr>
          <p:cNvSpPr/>
          <p:nvPr/>
        </p:nvSpPr>
        <p:spPr>
          <a:xfrm rot="2457839">
            <a:off x="8281189" y="2549054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xmlns="" id="{2E625FF1-E018-4AE8-9AE3-DBF83EFC2972}"/>
              </a:ext>
            </a:extLst>
          </p:cNvPr>
          <p:cNvSpPr/>
          <p:nvPr/>
        </p:nvSpPr>
        <p:spPr>
          <a:xfrm rot="18718400">
            <a:off x="8267782" y="1867274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439E19CB-2CF0-4B76-ACE1-343408E91E95}"/>
              </a:ext>
            </a:extLst>
          </p:cNvPr>
          <p:cNvSpPr/>
          <p:nvPr/>
        </p:nvSpPr>
        <p:spPr>
          <a:xfrm rot="2457839" flipH="1">
            <a:off x="7490144" y="1867274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FA30804D-0EAD-4075-83D4-E7C09BD21701}"/>
              </a:ext>
            </a:extLst>
          </p:cNvPr>
          <p:cNvSpPr/>
          <p:nvPr/>
        </p:nvSpPr>
        <p:spPr>
          <a:xfrm rot="18788500" flipH="1">
            <a:off x="7539289" y="2549053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25D4C979-F536-4EA4-80F4-3B564A58F745}"/>
              </a:ext>
            </a:extLst>
          </p:cNvPr>
          <p:cNvSpPr/>
          <p:nvPr/>
        </p:nvSpPr>
        <p:spPr>
          <a:xfrm rot="2457839">
            <a:off x="8280906" y="3993928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B71AD445-62C3-4211-AFE6-5E5B3C8822CE}"/>
              </a:ext>
            </a:extLst>
          </p:cNvPr>
          <p:cNvSpPr/>
          <p:nvPr/>
        </p:nvSpPr>
        <p:spPr>
          <a:xfrm rot="18718400">
            <a:off x="8267499" y="3312148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922D1938-8503-4064-8C80-B8B7EE51ED2A}"/>
              </a:ext>
            </a:extLst>
          </p:cNvPr>
          <p:cNvSpPr/>
          <p:nvPr/>
        </p:nvSpPr>
        <p:spPr>
          <a:xfrm rot="2457839" flipH="1">
            <a:off x="7489861" y="3312148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xmlns="" id="{12FEEEC5-F9B9-4BA3-95D3-374FA0F83036}"/>
              </a:ext>
            </a:extLst>
          </p:cNvPr>
          <p:cNvSpPr/>
          <p:nvPr/>
        </p:nvSpPr>
        <p:spPr>
          <a:xfrm rot="18788500" flipH="1">
            <a:off x="7539006" y="3993927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xmlns="" id="{E26F943F-1BB3-47DD-AD5D-5738DE13EC1C}"/>
              </a:ext>
            </a:extLst>
          </p:cNvPr>
          <p:cNvSpPr/>
          <p:nvPr/>
        </p:nvSpPr>
        <p:spPr>
          <a:xfrm rot="2457839">
            <a:off x="8280908" y="5412220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xmlns="" id="{158519EC-4D8C-457A-B624-665E8D2ABEAD}"/>
              </a:ext>
            </a:extLst>
          </p:cNvPr>
          <p:cNvSpPr/>
          <p:nvPr/>
        </p:nvSpPr>
        <p:spPr>
          <a:xfrm rot="18718400">
            <a:off x="8267501" y="4730440"/>
            <a:ext cx="495138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xmlns="" id="{1A7D7EEA-650C-49EC-86E5-9660C1A2042B}"/>
              </a:ext>
            </a:extLst>
          </p:cNvPr>
          <p:cNvSpPr/>
          <p:nvPr/>
        </p:nvSpPr>
        <p:spPr>
          <a:xfrm rot="2457839" flipH="1">
            <a:off x="7489863" y="4730440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xmlns="" id="{D41BF4E4-38D6-4EFC-9296-6A5845FAC077}"/>
              </a:ext>
            </a:extLst>
          </p:cNvPr>
          <p:cNvSpPr/>
          <p:nvPr/>
        </p:nvSpPr>
        <p:spPr>
          <a:xfrm rot="18788500" flipH="1">
            <a:off x="7539008" y="5412219"/>
            <a:ext cx="473647" cy="338979"/>
          </a:xfrm>
          <a:custGeom>
            <a:avLst/>
            <a:gdLst>
              <a:gd name="connsiteX0" fmla="*/ 255070 w 4488895"/>
              <a:gd name="connsiteY0" fmla="*/ 294821 h 2920460"/>
              <a:gd name="connsiteX1" fmla="*/ 311779 w 4488895"/>
              <a:gd name="connsiteY1" fmla="*/ 309705 h 2920460"/>
              <a:gd name="connsiteX2" fmla="*/ 570709 w 4488895"/>
              <a:gd name="connsiteY2" fmla="*/ 850596 h 2920460"/>
              <a:gd name="connsiteX3" fmla="*/ 577686 w 4488895"/>
              <a:gd name="connsiteY3" fmla="*/ 869709 h 2920460"/>
              <a:gd name="connsiteX4" fmla="*/ 579195 w 4488895"/>
              <a:gd name="connsiteY4" fmla="*/ 869709 h 2920460"/>
              <a:gd name="connsiteX5" fmla="*/ 582441 w 4488895"/>
              <a:gd name="connsiteY5" fmla="*/ 881472 h 2920460"/>
              <a:gd name="connsiteX6" fmla="*/ 591236 w 4488895"/>
              <a:gd name="connsiteY6" fmla="*/ 893476 h 2920460"/>
              <a:gd name="connsiteX7" fmla="*/ 603150 w 4488895"/>
              <a:gd name="connsiteY7" fmla="*/ 918364 h 2920460"/>
              <a:gd name="connsiteX8" fmla="*/ 610259 w 4488895"/>
              <a:gd name="connsiteY8" fmla="*/ 916146 h 2920460"/>
              <a:gd name="connsiteX9" fmla="*/ 635465 w 4488895"/>
              <a:gd name="connsiteY9" fmla="*/ 935286 h 2920460"/>
              <a:gd name="connsiteX10" fmla="*/ 713708 w 4488895"/>
              <a:gd name="connsiteY10" fmla="*/ 953439 h 2920460"/>
              <a:gd name="connsiteX11" fmla="*/ 1538533 w 4488895"/>
              <a:gd name="connsiteY11" fmla="*/ 914295 h 2920460"/>
              <a:gd name="connsiteX12" fmla="*/ 3898857 w 4488895"/>
              <a:gd name="connsiteY12" fmla="*/ 809676 h 2920460"/>
              <a:gd name="connsiteX13" fmla="*/ 3925741 w 4488895"/>
              <a:gd name="connsiteY13" fmla="*/ 812187 h 2920460"/>
              <a:gd name="connsiteX14" fmla="*/ 4477609 w 4488895"/>
              <a:gd name="connsiteY14" fmla="*/ 1323657 h 2920460"/>
              <a:gd name="connsiteX15" fmla="*/ 4488895 w 4488895"/>
              <a:gd name="connsiteY15" fmla="*/ 1427417 h 2920460"/>
              <a:gd name="connsiteX16" fmla="*/ 4453010 w 4488895"/>
              <a:gd name="connsiteY16" fmla="*/ 1467778 h 2920460"/>
              <a:gd name="connsiteX17" fmla="*/ 3368908 w 4488895"/>
              <a:gd name="connsiteY17" fmla="*/ 1637616 h 2920460"/>
              <a:gd name="connsiteX18" fmla="*/ 3052301 w 4488895"/>
              <a:gd name="connsiteY18" fmla="*/ 1654358 h 2920460"/>
              <a:gd name="connsiteX19" fmla="*/ 1851243 w 4488895"/>
              <a:gd name="connsiteY19" fmla="*/ 2810914 h 2920460"/>
              <a:gd name="connsiteX20" fmla="*/ 1837899 w 4488895"/>
              <a:gd name="connsiteY20" fmla="*/ 2820197 h 2920460"/>
              <a:gd name="connsiteX21" fmla="*/ 1282967 w 4488895"/>
              <a:gd name="connsiteY21" fmla="*/ 2902962 h 2920460"/>
              <a:gd name="connsiteX22" fmla="*/ 1246915 w 4488895"/>
              <a:gd name="connsiteY22" fmla="*/ 2891710 h 2920460"/>
              <a:gd name="connsiteX23" fmla="*/ 1974562 w 4488895"/>
              <a:gd name="connsiteY23" fmla="*/ 1668252 h 2920460"/>
              <a:gd name="connsiteX24" fmla="*/ 1796089 w 4488895"/>
              <a:gd name="connsiteY24" fmla="*/ 1666213 h 2920460"/>
              <a:gd name="connsiteX25" fmla="*/ 136512 w 4488895"/>
              <a:gd name="connsiteY25" fmla="*/ 1504075 h 2920460"/>
              <a:gd name="connsiteX26" fmla="*/ 69943 w 4488895"/>
              <a:gd name="connsiteY26" fmla="*/ 1476133 h 2920460"/>
              <a:gd name="connsiteX27" fmla="*/ 59174 w 4488895"/>
              <a:gd name="connsiteY27" fmla="*/ 1469404 h 2920460"/>
              <a:gd name="connsiteX28" fmla="*/ 10469 w 4488895"/>
              <a:gd name="connsiteY28" fmla="*/ 1402453 h 2920460"/>
              <a:gd name="connsiteX29" fmla="*/ 0 w 4488895"/>
              <a:gd name="connsiteY29" fmla="*/ 1354400 h 2920460"/>
              <a:gd name="connsiteX30" fmla="*/ 0 w 4488895"/>
              <a:gd name="connsiteY30" fmla="*/ 396571 h 2920460"/>
              <a:gd name="connsiteX31" fmla="*/ 101143 w 4488895"/>
              <a:gd name="connsiteY31" fmla="*/ 320715 h 2920460"/>
              <a:gd name="connsiteX32" fmla="*/ 172435 w 4488895"/>
              <a:gd name="connsiteY32" fmla="*/ 300201 h 2920460"/>
              <a:gd name="connsiteX33" fmla="*/ 1384551 w 4488895"/>
              <a:gd name="connsiteY33" fmla="*/ 1 h 2920460"/>
              <a:gd name="connsiteX34" fmla="*/ 1665616 w 4488895"/>
              <a:gd name="connsiteY34" fmla="*/ 50547 h 2920460"/>
              <a:gd name="connsiteX35" fmla="*/ 1686856 w 4488895"/>
              <a:gd name="connsiteY35" fmla="*/ 60781 h 2920460"/>
              <a:gd name="connsiteX36" fmla="*/ 2405305 w 4488895"/>
              <a:gd name="connsiteY36" fmla="*/ 762735 h 2920460"/>
              <a:gd name="connsiteX37" fmla="*/ 1690363 w 4488895"/>
              <a:gd name="connsiteY37" fmla="*/ 794423 h 2920460"/>
              <a:gd name="connsiteX38" fmla="*/ 1275943 w 4488895"/>
              <a:gd name="connsiteY38" fmla="*/ 23844 h 2920460"/>
              <a:gd name="connsiteX39" fmla="*/ 1300596 w 4488895"/>
              <a:gd name="connsiteY39" fmla="*/ 7851 h 292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88895" h="2920460">
                <a:moveTo>
                  <a:pt x="255070" y="294821"/>
                </a:moveTo>
                <a:lnTo>
                  <a:pt x="311779" y="309705"/>
                </a:lnTo>
                <a:lnTo>
                  <a:pt x="570709" y="850596"/>
                </a:lnTo>
                <a:lnTo>
                  <a:pt x="577686" y="869709"/>
                </a:lnTo>
                <a:lnTo>
                  <a:pt x="579195" y="869709"/>
                </a:lnTo>
                <a:lnTo>
                  <a:pt x="582441" y="881472"/>
                </a:lnTo>
                <a:lnTo>
                  <a:pt x="591236" y="893476"/>
                </a:lnTo>
                <a:lnTo>
                  <a:pt x="603150" y="918364"/>
                </a:lnTo>
                <a:lnTo>
                  <a:pt x="610259" y="916146"/>
                </a:lnTo>
                <a:lnTo>
                  <a:pt x="635465" y="935286"/>
                </a:lnTo>
                <a:cubicBezTo>
                  <a:pt x="658217" y="948011"/>
                  <a:pt x="685172" y="954793"/>
                  <a:pt x="713708" y="953439"/>
                </a:cubicBezTo>
                <a:lnTo>
                  <a:pt x="1538533" y="914295"/>
                </a:lnTo>
                <a:lnTo>
                  <a:pt x="3898857" y="809676"/>
                </a:lnTo>
                <a:lnTo>
                  <a:pt x="3925741" y="812187"/>
                </a:lnTo>
                <a:cubicBezTo>
                  <a:pt x="4202747" y="864721"/>
                  <a:pt x="4420925" y="1066929"/>
                  <a:pt x="4477609" y="1323657"/>
                </a:cubicBezTo>
                <a:lnTo>
                  <a:pt x="4488895" y="1427417"/>
                </a:lnTo>
                <a:lnTo>
                  <a:pt x="4453010" y="1467778"/>
                </a:lnTo>
                <a:cubicBezTo>
                  <a:pt x="4321899" y="1540426"/>
                  <a:pt x="3918420" y="1601801"/>
                  <a:pt x="3368908" y="1637616"/>
                </a:cubicBezTo>
                <a:lnTo>
                  <a:pt x="3052301" y="1654358"/>
                </a:lnTo>
                <a:lnTo>
                  <a:pt x="1851243" y="2810914"/>
                </a:lnTo>
                <a:lnTo>
                  <a:pt x="1837899" y="2820197"/>
                </a:lnTo>
                <a:cubicBezTo>
                  <a:pt x="1671961" y="2913392"/>
                  <a:pt x="1472074" y="2943204"/>
                  <a:pt x="1282967" y="2902962"/>
                </a:cubicBezTo>
                <a:lnTo>
                  <a:pt x="1246915" y="2891710"/>
                </a:lnTo>
                <a:lnTo>
                  <a:pt x="1974562" y="1668252"/>
                </a:lnTo>
                <a:lnTo>
                  <a:pt x="1796089" y="1666213"/>
                </a:lnTo>
                <a:cubicBezTo>
                  <a:pt x="1027412" y="1648386"/>
                  <a:pt x="401451" y="1586110"/>
                  <a:pt x="136512" y="1504075"/>
                </a:cubicBezTo>
                <a:lnTo>
                  <a:pt x="69943" y="1476133"/>
                </a:lnTo>
                <a:lnTo>
                  <a:pt x="59174" y="1469404"/>
                </a:lnTo>
                <a:cubicBezTo>
                  <a:pt x="38609" y="1450345"/>
                  <a:pt x="21969" y="1427652"/>
                  <a:pt x="10469" y="1402453"/>
                </a:cubicBezTo>
                <a:lnTo>
                  <a:pt x="0" y="1354400"/>
                </a:lnTo>
                <a:lnTo>
                  <a:pt x="0" y="396571"/>
                </a:lnTo>
                <a:cubicBezTo>
                  <a:pt x="0" y="370153"/>
                  <a:pt x="35412" y="344676"/>
                  <a:pt x="101143" y="320715"/>
                </a:cubicBezTo>
                <a:lnTo>
                  <a:pt x="172435" y="300201"/>
                </a:lnTo>
                <a:close/>
                <a:moveTo>
                  <a:pt x="1384551" y="1"/>
                </a:moveTo>
                <a:cubicBezTo>
                  <a:pt x="1481566" y="-126"/>
                  <a:pt x="1577004" y="17378"/>
                  <a:pt x="1665616" y="50547"/>
                </a:cubicBezTo>
                <a:lnTo>
                  <a:pt x="1686856" y="60781"/>
                </a:lnTo>
                <a:lnTo>
                  <a:pt x="2405305" y="762735"/>
                </a:lnTo>
                <a:lnTo>
                  <a:pt x="1690363" y="794423"/>
                </a:lnTo>
                <a:lnTo>
                  <a:pt x="1275943" y="23844"/>
                </a:lnTo>
                <a:lnTo>
                  <a:pt x="1300596" y="7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B50209-EE9B-4868-9E99-5F71400EF473}"/>
              </a:ext>
            </a:extLst>
          </p:cNvPr>
          <p:cNvSpPr/>
          <p:nvPr/>
        </p:nvSpPr>
        <p:spPr>
          <a:xfrm>
            <a:off x="302559" y="5987019"/>
            <a:ext cx="7927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Each pilot </a:t>
            </a:r>
            <a:r>
              <a:rPr lang="en-US" dirty="0" smtClean="0">
                <a:solidFill>
                  <a:schemeClr val="bg1"/>
                </a:solidFill>
              </a:rPr>
              <a:t>will fly </a:t>
            </a:r>
            <a:r>
              <a:rPr lang="en-US" dirty="0">
                <a:solidFill>
                  <a:schemeClr val="bg1"/>
                </a:solidFill>
              </a:rPr>
              <a:t>4 unusual attitude recoveries at different orientations at each of three display configurations, then </a:t>
            </a:r>
            <a:r>
              <a:rPr lang="en-US" dirty="0" smtClean="0">
                <a:solidFill>
                  <a:schemeClr val="bg1"/>
                </a:solidFill>
              </a:rPr>
              <a:t>repeat everything.</a:t>
            </a:r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E2EB7C0D-F039-4ACE-AF8D-C02D3FC3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71389"/>
            <a:ext cx="577820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DRD Facility Experiment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Synthetic Vision with Background Attitude Indicator vs Blue-over-Brown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" name="Picture 2" descr="Image result for disorientation research device">
            <a:extLst>
              <a:ext uri="{FF2B5EF4-FFF2-40B4-BE49-F238E27FC236}">
                <a16:creationId xmlns:a16="http://schemas.microsoft.com/office/drawing/2014/main" xmlns="" id="{02DC56A9-B16B-40BE-BAC2-6E8FF50C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53" y="232582"/>
            <a:ext cx="1356394" cy="9649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79F3D2D-8085-4482-9124-7646CAF4A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21" y="3237700"/>
            <a:ext cx="1406875" cy="10868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F3B2759-CE94-41E5-9548-7B40F1798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46" y="3247465"/>
            <a:ext cx="1406875" cy="10868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EBD9F0A-C1F5-4AC2-A4FD-B98A8E587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95" y="3233881"/>
            <a:ext cx="1406875" cy="10868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6F1F862-D299-49B6-B9C6-200DF8B71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70" y="3233881"/>
            <a:ext cx="1406875" cy="10868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DC7CDD7-5FFD-4A3F-9CDE-C6E2353911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33" y="4617441"/>
            <a:ext cx="1440948" cy="11591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CB78082-7386-4EEB-98D0-DA2FB5C70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81" y="4620449"/>
            <a:ext cx="1436445" cy="11491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2C3E0A7-9EF4-42D7-8363-5A6F8FF019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21" y="4627389"/>
            <a:ext cx="1436446" cy="11491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FA791C3-C28A-4105-AC90-2D5F134EC7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66" y="4626494"/>
            <a:ext cx="1436446" cy="11491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02" y="1809353"/>
            <a:ext cx="1422710" cy="1147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93" y="1816293"/>
            <a:ext cx="1410433" cy="11479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CB78082-7386-4EEB-98D0-DA2FB5C70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07" y="1809353"/>
            <a:ext cx="1436445" cy="11491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2C3E0A7-9EF4-42D7-8363-5A6F8FF019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7" y="1816293"/>
            <a:ext cx="1436446" cy="11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  <a:gs pos="100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Analysis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8792" y="1513742"/>
                <a:ext cx="8878365" cy="18997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       Mixed models will be used to test the hypothesis of the form:</a:t>
                </a:r>
              </a:p>
              <a:p>
                <a:pPr marL="0" indent="0">
                  <a:buNone/>
                </a:pPr>
                <a:r>
                  <a:rPr lang="en-US" sz="800" dirty="0">
                    <a:solidFill>
                      <a:schemeClr val="bg1"/>
                    </a:solidFill>
                  </a:rPr>
                  <a:t> </a:t>
                </a:r>
                <a:endParaRPr lang="en-US" sz="7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𝐷𝑖𝑠𝑝𝑙𝑎𝑦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𝑑𝑜𝑒𝑠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𝑛𝑜𝑡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𝑎𝑓𝑓𝑒𝑐𝑡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𝑣𝑎𝑟𝑖𝑎𝑏𝑙𝑒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𝑖𝑛𝑡𝑒𝑟𝑒𝑠𝑡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𝐷𝑖𝑠𝑝𝑙𝑎𝑦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𝑑𝑜𝑒𝑠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𝑎𝑓𝑓𝑒𝑐𝑡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𝑣𝑎𝑟𝑖𝑎𝑏𝑙𝑒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𝑖𝑛𝑡𝑒𝑟𝑒𝑠𝑡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300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Model: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𝑉𝑎𝑟𝑖𝑎𝑏𝑙𝑒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𝐼𝑛𝑡𝑒𝑟𝑒𝑠𝑡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𝐷𝑖𝑠𝑝𝑙𝑎𝑦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𝑂𝑟𝑖𝑒𝑛𝑡𝑎𝑡𝑖𝑜𝑛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𝐷𝑖𝑠𝑝𝑙𝑎𝑦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𝑂𝑟𝑖𝑒𝑛𝑡𝑎𝑡𝑖𝑜𝑛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+1|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𝑃𝑖𝑙𝑜𝑡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792" y="1513742"/>
                <a:ext cx="8878365" cy="1899740"/>
              </a:xfrm>
              <a:blipFill>
                <a:blip r:embed="rId3"/>
                <a:stretch>
                  <a:fillRect l="-549" t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4963"/>
              </p:ext>
            </p:extLst>
          </p:nvPr>
        </p:nvGraphicFramePr>
        <p:xfrm>
          <a:off x="568395" y="3258054"/>
          <a:ext cx="8054998" cy="31714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36728">
                  <a:extLst>
                    <a:ext uri="{9D8B030D-6E8A-4147-A177-3AD203B41FA5}">
                      <a16:colId xmlns:a16="http://schemas.microsoft.com/office/drawing/2014/main" xmlns="" val="645347716"/>
                    </a:ext>
                  </a:extLst>
                </a:gridCol>
                <a:gridCol w="2702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4331">
                <a:tc>
                  <a:txBody>
                    <a:bodyPr/>
                    <a:lstStyle/>
                    <a:p>
                      <a:r>
                        <a:rPr lang="en-US" sz="1600" b="1" dirty="0"/>
                        <a:t>Linear mixed model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Continuous normal variables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Max roll, max pitch, max alpha, delta altitude, delta speed</a:t>
                      </a:r>
                      <a:endParaRPr lang="en-US" sz="1600" b="1" dirty="0"/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207"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Generalized linear mixed model with a log link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event variables</a:t>
                      </a:r>
                      <a:endParaRPr lang="en-US" sz="1600" i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first pitch input, time to first roll input,</a:t>
                      </a:r>
                    </a:p>
                    <a:p>
                      <a:r>
                        <a:rPr lang="en-US" sz="1600" b="0" i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first correct roll</a:t>
                      </a:r>
                      <a:endParaRPr lang="en-US" sz="16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Generalized linear mixed model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Poisson family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Discrete count variable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sz="16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roll reversals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Cumulative link mixed model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Ordered discrete variable</a:t>
                      </a: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Total UAR score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68580" marT="9144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ross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843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  <a:gs pos="100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79" y="365126"/>
            <a:ext cx="865719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AFDC </a:t>
            </a:r>
            <a:r>
              <a:rPr lang="en-US" dirty="0" smtClean="0">
                <a:solidFill>
                  <a:schemeClr val="bg1"/>
                </a:solidFill>
              </a:rPr>
              <a:t>Experiment Series </a:t>
            </a:r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1712"/>
            <a:ext cx="7497042" cy="4927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collection and analysis still ongoing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Very positive feedback from pilots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Test Planning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Consider facility and pilot constraints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Each pilot has a unique recovery </a:t>
            </a:r>
            <a:r>
              <a:rPr lang="en-US" dirty="0" smtClean="0">
                <a:solidFill>
                  <a:schemeClr val="bg1"/>
                </a:solidFill>
              </a:rPr>
              <a:t>style so a mixed </a:t>
            </a:r>
            <a:r>
              <a:rPr lang="en-US" dirty="0">
                <a:solidFill>
                  <a:schemeClr val="bg1"/>
                </a:solidFill>
              </a:rPr>
              <a:t>effects </a:t>
            </a:r>
            <a:r>
              <a:rPr lang="en-US" dirty="0" smtClean="0">
                <a:solidFill>
                  <a:schemeClr val="bg1"/>
                </a:solidFill>
              </a:rPr>
              <a:t>model is appropriate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With pilot as a random effect, each pilot’s performance is compared to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54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458008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Questions?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646D94B-7387-4E33-8AF4-0D9A44D1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071" y="5144776"/>
            <a:ext cx="5509013" cy="6235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Disorientation Research Device </a:t>
            </a:r>
            <a:r>
              <a:rPr lang="en-US" sz="1800" dirty="0" smtClean="0">
                <a:solidFill>
                  <a:schemeClr val="bg1"/>
                </a:solidFill>
              </a:rPr>
              <a:t>video – </a:t>
            </a:r>
            <a:r>
              <a:rPr lang="en-US" sz="1800" dirty="0">
                <a:solidFill>
                  <a:schemeClr val="bg1"/>
                </a:solidFill>
              </a:rPr>
              <a:t>“Kraken” 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Wright-Patterson </a:t>
            </a:r>
            <a:r>
              <a:rPr lang="en-US" sz="1800" dirty="0">
                <a:solidFill>
                  <a:schemeClr val="bg1"/>
                </a:solidFill>
              </a:rPr>
              <a:t>Air Force base in Dayton, OH</a:t>
            </a:r>
          </a:p>
        </p:txBody>
      </p:sp>
      <p:pic>
        <p:nvPicPr>
          <p:cNvPr id="8" name="m-QRfUWWKl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8590" y="1630086"/>
            <a:ext cx="5995131" cy="33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7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0503" y="4839234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Back up slides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  <a:gs pos="100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Langley Experiment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26" y="1856247"/>
            <a:ext cx="3700357" cy="34390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initial orientation of the aircraft was a bigger factor than display type in some metrics of interest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Max roll  </a:t>
            </a:r>
          </a:p>
          <a:p>
            <a:pPr marL="342892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Max pitch</a:t>
            </a:r>
          </a:p>
          <a:p>
            <a:pPr marL="342892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Delta altitude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92889" y="1579186"/>
            <a:ext cx="4398870" cy="4959727"/>
            <a:chOff x="6378210" y="266630"/>
            <a:chExt cx="5495843" cy="6196564"/>
          </a:xfrm>
          <a:effectLst/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6554"/>
            <a:stretch/>
          </p:blipFill>
          <p:spPr>
            <a:xfrm>
              <a:off x="6454262" y="266630"/>
              <a:ext cx="5320147" cy="6184178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6378210" y="6070427"/>
              <a:ext cx="5495843" cy="392767"/>
              <a:chOff x="5443969" y="6176963"/>
              <a:chExt cx="6357256" cy="39276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443969" y="6176963"/>
                <a:ext cx="6332394" cy="392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548739" y="6176963"/>
                <a:ext cx="2252486" cy="374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9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Initial roll degree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9993761" y="6283499"/>
                <a:ext cx="0" cy="234018"/>
              </a:xfrm>
              <a:prstGeom prst="line">
                <a:avLst/>
              </a:prstGeom>
              <a:ln w="19050">
                <a:solidFill>
                  <a:srgbClr val="CDCDCD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76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385773"/>
            </a:gs>
            <a:gs pos="20000">
              <a:schemeClr val="accent1">
                <a:lumMod val="75000"/>
              </a:schemeClr>
            </a:gs>
            <a:gs pos="21000">
              <a:srgbClr val="385773"/>
            </a:gs>
            <a:gs pos="100000">
              <a:srgbClr val="3857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Langley Experiment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5849"/>
            <a:ext cx="2639712" cy="373171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Most incorrect roll inputs happened in nose up scenarios</a:t>
            </a:r>
          </a:p>
          <a:p>
            <a:r>
              <a:rPr lang="en-US" dirty="0">
                <a:solidFill>
                  <a:schemeClr val="bg1"/>
                </a:solidFill>
              </a:rPr>
              <a:t>Not enough data to compare displays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504" t="91" r="509" b="427"/>
          <a:stretch/>
        </p:blipFill>
        <p:spPr bwMode="auto">
          <a:xfrm>
            <a:off x="3268362" y="1709807"/>
            <a:ext cx="5644468" cy="4829106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771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xmlns="" id="{AB63AD24-6F10-4662-AAC5-1A694DDF0A0A}"/>
              </a:ext>
            </a:extLst>
          </p:cNvPr>
          <p:cNvPicPr/>
          <p:nvPr/>
        </p:nvPicPr>
        <p:blipFill rotWithShape="1">
          <a:blip r:embed="rId3"/>
          <a:srcRect l="4820" r="5486"/>
          <a:stretch/>
        </p:blipFill>
        <p:spPr bwMode="auto">
          <a:xfrm>
            <a:off x="1063811" y="510329"/>
            <a:ext cx="7016377" cy="618574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3BEDE1-5E63-4E12-A1D4-0D4815843D2A}"/>
              </a:ext>
            </a:extLst>
          </p:cNvPr>
          <p:cNvSpPr/>
          <p:nvPr/>
        </p:nvSpPr>
        <p:spPr>
          <a:xfrm>
            <a:off x="976555" y="124746"/>
            <a:ext cx="5337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Boeing Experiment: Pilot Workload by Orientation</a:t>
            </a:r>
          </a:p>
        </p:txBody>
      </p:sp>
    </p:spTree>
    <p:extLst>
      <p:ext uri="{BB962C8B-B14F-4D97-AF65-F5344CB8AC3E}">
        <p14:creationId xmlns:p14="http://schemas.microsoft.com/office/powerpoint/2010/main" val="60508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46233" y="263137"/>
            <a:ext cx="8642046" cy="560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2348" y="5972285"/>
            <a:ext cx="8619343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" i="1" dirty="0">
                <a:solidFill>
                  <a:schemeClr val="bg1"/>
                </a:solidFill>
                <a:latin typeface="Arial" panose="020B0604020202020204" pitchFamily="34" charset="0"/>
              </a:rPr>
              <a:t>Boeing Statistical Summary of Commercial Jet Airplane Accidents Worldwide Operations, 2016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2218723629"/>
              </p:ext>
            </p:extLst>
          </p:nvPr>
        </p:nvGraphicFramePr>
        <p:xfrm>
          <a:off x="6422145" y="322420"/>
          <a:ext cx="2340154" cy="567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100557380"/>
              </p:ext>
            </p:extLst>
          </p:nvPr>
        </p:nvGraphicFramePr>
        <p:xfrm>
          <a:off x="81777" y="322420"/>
          <a:ext cx="7438087" cy="567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21"/>
          <p:cNvSpPr/>
          <p:nvPr/>
        </p:nvSpPr>
        <p:spPr>
          <a:xfrm>
            <a:off x="945269" y="320078"/>
            <a:ext cx="7193499" cy="37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Fatal Accidents | Worldwide Commercial Jet Fleet | 2006 to 2015</a:t>
            </a:r>
          </a:p>
        </p:txBody>
      </p:sp>
    </p:spTree>
    <p:extLst>
      <p:ext uri="{BB962C8B-B14F-4D97-AF65-F5344CB8AC3E}">
        <p14:creationId xmlns:p14="http://schemas.microsoft.com/office/powerpoint/2010/main" val="246707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09226" y="263137"/>
            <a:ext cx="8725547" cy="560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2348" y="5972285"/>
            <a:ext cx="8619343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" i="1" dirty="0">
                <a:solidFill>
                  <a:schemeClr val="bg1"/>
                </a:solidFill>
                <a:latin typeface="Arial" panose="020B0604020202020204" pitchFamily="34" charset="0"/>
              </a:rPr>
              <a:t>Boeing Statistical Summary of Commercial Jet Airplane Accidents Worldwide Operations, </a:t>
            </a:r>
            <a:r>
              <a:rPr lang="en-US" sz="155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2006 </a:t>
            </a:r>
            <a:endParaRPr lang="en-US" sz="1550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927954052"/>
              </p:ext>
            </p:extLst>
          </p:nvPr>
        </p:nvGraphicFramePr>
        <p:xfrm>
          <a:off x="46494" y="322420"/>
          <a:ext cx="7519865" cy="567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21"/>
          <p:cNvSpPr/>
          <p:nvPr/>
        </p:nvSpPr>
        <p:spPr>
          <a:xfrm>
            <a:off x="945269" y="320078"/>
            <a:ext cx="7193499" cy="37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Fatal Accidents | Worldwide Commercial Jet Fleet |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1987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890388478"/>
              </p:ext>
            </p:extLst>
          </p:nvPr>
        </p:nvGraphicFramePr>
        <p:xfrm>
          <a:off x="6492799" y="322420"/>
          <a:ext cx="2472583" cy="567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63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49" y="230765"/>
            <a:ext cx="4708502" cy="856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35" y="1363434"/>
            <a:ext cx="1801969" cy="149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7" y="1386953"/>
            <a:ext cx="1426592" cy="1472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4" b="98433" l="1567" r="98903">
                        <a14:foregroundMark x1="40282" y1="52978" x2="40282" y2="52978"/>
                        <a14:foregroundMark x1="40282" y1="52978" x2="47806" y2="12539"/>
                        <a14:foregroundMark x1="29937" y1="7837" x2="69749" y2="8307"/>
                        <a14:foregroundMark x1="22727" y1="14734" x2="78997" y2="14263"/>
                        <a14:foregroundMark x1="24138" y1="25078" x2="24138" y2="25078"/>
                        <a14:foregroundMark x1="70063" y1="65204" x2="70063" y2="65204"/>
                        <a14:foregroundMark x1="79937" y1="67555" x2="79937" y2="67555"/>
                        <a14:foregroundMark x1="53762" y1="67555" x2="53762" y2="67555"/>
                        <a14:foregroundMark x1="42947" y1="70690" x2="33072" y2="54389"/>
                        <a14:foregroundMark x1="67085" y1="36834" x2="46238" y2="48276"/>
                        <a14:foregroundMark x1="70533" y1="34953" x2="78213" y2="34013"/>
                        <a14:foregroundMark x1="54859" y1="61442" x2="57524" y2="64263"/>
                        <a14:foregroundMark x1="61285" y1="59091" x2="62226" y2="68339"/>
                        <a14:foregroundMark x1="57053" y1="67085" x2="56270" y2="68339"/>
                        <a14:foregroundMark x1="65987" y1="62853" x2="65987" y2="72257"/>
                        <a14:foregroundMark x1="50940" y1="68495" x2="50940" y2="68025"/>
                        <a14:foregroundMark x1="82759" y1="62853" x2="83229" y2="69749"/>
                        <a14:foregroundMark x1="77586" y1="67085" x2="76803" y2="69906"/>
                        <a14:foregroundMark x1="72884" y1="64263" x2="72884" y2="66928"/>
                        <a14:foregroundMark x1="16614" y1="23824" x2="26646" y2="10031"/>
                        <a14:foregroundMark x1="22414" y1="35110" x2="32132" y2="14263"/>
                        <a14:foregroundMark x1="39342" y1="35580" x2="42006" y2="19436"/>
                        <a14:foregroundMark x1="58934" y1="18652" x2="78683" y2="18025"/>
                        <a14:foregroundMark x1="50157" y1="26489" x2="50157" y2="26489"/>
                        <a14:foregroundMark x1="66928" y1="22414" x2="66928" y2="22414"/>
                        <a14:foregroundMark x1="80094" y1="21003" x2="80094" y2="21003"/>
                        <a14:foregroundMark x1="31818" y1="29937" x2="31818" y2="29937"/>
                        <a14:foregroundMark x1="24138" y1="10972" x2="24138" y2="10972"/>
                        <a14:foregroundMark x1="42947" y1="3448" x2="56270" y2="3448"/>
                        <a14:foregroundMark x1="75862" y1="10031" x2="78527" y2="12069"/>
                        <a14:foregroundMark x1="22257" y1="11912" x2="24138" y2="10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0" y="5179149"/>
            <a:ext cx="1460850" cy="14608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50" y="1386206"/>
            <a:ext cx="1450300" cy="1450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21" y="5064603"/>
            <a:ext cx="2183880" cy="14072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50" y="2664772"/>
            <a:ext cx="3070199" cy="23026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18" y="3146943"/>
            <a:ext cx="2836088" cy="1338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15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49" y="230765"/>
            <a:ext cx="4708502" cy="856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2466" y="1479722"/>
            <a:ext cx="4739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Airplane State Awareness (ASA)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Joint Safety Analysis Team (JSAT)</a:t>
            </a:r>
          </a:p>
        </p:txBody>
      </p:sp>
      <p:sp>
        <p:nvSpPr>
          <p:cNvPr id="16" name="Chevron 15"/>
          <p:cNvSpPr/>
          <p:nvPr/>
        </p:nvSpPr>
        <p:spPr>
          <a:xfrm rot="5400000">
            <a:off x="4428875" y="2303884"/>
            <a:ext cx="286251" cy="364703"/>
          </a:xfrm>
          <a:prstGeom prst="chevron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 rot="5400000">
            <a:off x="4428875" y="1181814"/>
            <a:ext cx="286251" cy="364703"/>
          </a:xfrm>
          <a:prstGeom prst="chevron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13657" y="2678899"/>
            <a:ext cx="6766561" cy="2179684"/>
            <a:chOff x="1213657" y="2647149"/>
            <a:chExt cx="6766561" cy="2179684"/>
          </a:xfrm>
          <a:solidFill>
            <a:srgbClr val="2C6CA6"/>
          </a:solidFill>
        </p:grpSpPr>
        <p:sp>
          <p:nvSpPr>
            <p:cNvPr id="9" name="Rectangle 8"/>
            <p:cNvSpPr/>
            <p:nvPr/>
          </p:nvSpPr>
          <p:spPr>
            <a:xfrm>
              <a:off x="1213657" y="2647149"/>
              <a:ext cx="6766561" cy="21796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87281" y="3555117"/>
              <a:ext cx="6569438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Majority of </a:t>
              </a:r>
              <a:r>
                <a:rPr lang="en-US" sz="2400" dirty="0" smtClean="0">
                  <a:solidFill>
                    <a:schemeClr val="bg1"/>
                  </a:solidFill>
                </a:rPr>
                <a:t>these </a:t>
              </a:r>
              <a:r>
                <a:rPr lang="en-US" sz="2400" dirty="0">
                  <a:solidFill>
                    <a:schemeClr val="bg1"/>
                  </a:solidFill>
                </a:rPr>
                <a:t>accidents involved loss of attitude (spatial disorientation) and/or loss-of-energy state awareness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281" y="2669247"/>
              <a:ext cx="6569437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STUDIED 18 </a:t>
              </a:r>
              <a:r>
                <a:rPr lang="en-US" sz="2400" dirty="0" smtClean="0">
                  <a:solidFill>
                    <a:schemeClr val="bg1"/>
                  </a:solidFill>
                </a:rPr>
                <a:t>LOSS OF CONTROL – IN FLIGHT </a:t>
              </a:r>
              <a:r>
                <a:rPr lang="en-US" sz="2400" dirty="0">
                  <a:solidFill>
                    <a:schemeClr val="bg1"/>
                  </a:solidFill>
                </a:rPr>
                <a:t>ACCIDENTS AND INCIDENTS (2001-2010)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72" y="5290251"/>
            <a:ext cx="2500878" cy="1137433"/>
          </a:xfrm>
          <a:prstGeom prst="rect">
            <a:avLst/>
          </a:prstGeom>
        </p:spPr>
      </p:pic>
      <p:sp>
        <p:nvSpPr>
          <p:cNvPr id="20" name="Chevron 19"/>
          <p:cNvSpPr/>
          <p:nvPr/>
        </p:nvSpPr>
        <p:spPr>
          <a:xfrm rot="5400000">
            <a:off x="4428875" y="4915116"/>
            <a:ext cx="286251" cy="364703"/>
          </a:xfrm>
          <a:prstGeom prst="chevron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3657" y="5283331"/>
            <a:ext cx="3928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Design and research “Virtual Day-VMC” or “Synthetic Vision” display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508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3" grpId="0" animBg="1"/>
      <p:bldP spid="2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794" y="1733947"/>
            <a:ext cx="8040917" cy="4470980"/>
          </a:xfrm>
          <a:prstGeom prst="rect">
            <a:avLst/>
          </a:prstGeom>
          <a:noFill/>
          <a:ln w="825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8571" y="6252476"/>
            <a:ext cx="4125681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i="1" dirty="0">
                <a:solidFill>
                  <a:schemeClr val="bg1">
                    <a:lumMod val="85000"/>
                  </a:schemeClr>
                </a:solidFill>
              </a:rPr>
              <a:t>upload.wikimedia.org/wikipedia/commons/4/44/Boeing_787-8_N787BA_cockpit.jpg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3855" y="2917343"/>
            <a:ext cx="339090" cy="266700"/>
          </a:xfrm>
          <a:prstGeom prst="rect">
            <a:avLst/>
          </a:prstGeom>
          <a:noFill/>
          <a:ln>
            <a:solidFill>
              <a:srgbClr val="000000">
                <a:alpha val="2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8571" y="227968"/>
            <a:ext cx="7783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Source Sans Pro" panose="020B0503030403020204" pitchFamily="34" charset="0"/>
              </a:rPr>
              <a:t>Traditional Blue-Over-Brown vs Synthetic Vision Display</a:t>
            </a:r>
            <a:endParaRPr lang="en-US" sz="2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4873" y="3551594"/>
            <a:ext cx="452401" cy="343446"/>
          </a:xfrm>
          <a:prstGeom prst="rect">
            <a:avLst/>
          </a:prstGeom>
          <a:noFill/>
          <a:ln w="825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783" b="48193" l="65105" r="66527">
                        <a14:foregroundMark x1="65690" y1="46687" x2="65690" y2="46687"/>
                        <a14:foregroundMark x1="65858" y1="46988" x2="65858" y2="46988"/>
                        <a14:foregroundMark x1="65607" y1="47289" x2="65607" y2="47289"/>
                        <a14:foregroundMark x1="65272" y1="47741" x2="65272" y2="47741"/>
                        <a14:foregroundMark x1="65523" y1="47741" x2="65523" y2="47741"/>
                        <a14:foregroundMark x1="65690" y1="47741" x2="65690" y2="47741"/>
                        <a14:foregroundMark x1="65858" y1="47741" x2="65858" y2="47741"/>
                        <a14:foregroundMark x1="66192" y1="46687" x2="66192" y2="46687"/>
                        <a14:foregroundMark x1="66276" y1="47139" x2="66276" y2="47139"/>
                        <a14:foregroundMark x1="66025" y1="46235" x2="66025" y2="4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15" t="45555" r="33397" b="51722"/>
          <a:stretch/>
        </p:blipFill>
        <p:spPr>
          <a:xfrm>
            <a:off x="5819775" y="3771389"/>
            <a:ext cx="127635" cy="121746"/>
          </a:xfrm>
          <a:prstGeom prst="rect">
            <a:avLst/>
          </a:prstGeom>
          <a:noFill/>
          <a:ln w="825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Straight Connector 37"/>
          <p:cNvCxnSpPr>
            <a:stCxn id="4" idx="0"/>
            <a:endCxn id="4" idx="2"/>
          </p:cNvCxnSpPr>
          <p:nvPr/>
        </p:nvCxnSpPr>
        <p:spPr>
          <a:xfrm>
            <a:off x="4614253" y="1733947"/>
            <a:ext cx="0" cy="447098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478747" y="921859"/>
            <a:ext cx="3214712" cy="2979781"/>
          </a:xfrm>
          <a:custGeom>
            <a:avLst/>
            <a:gdLst>
              <a:gd name="connsiteX0" fmla="*/ 0 w 3272118"/>
              <a:gd name="connsiteY0" fmla="*/ 2160495 h 3052483"/>
              <a:gd name="connsiteX1" fmla="*/ 2828365 w 3272118"/>
              <a:gd name="connsiteY1" fmla="*/ 3052483 h 3052483"/>
              <a:gd name="connsiteX2" fmla="*/ 2823883 w 3272118"/>
              <a:gd name="connsiteY2" fmla="*/ 2707342 h 3052483"/>
              <a:gd name="connsiteX3" fmla="*/ 3272118 w 3272118"/>
              <a:gd name="connsiteY3" fmla="*/ 2707342 h 3052483"/>
              <a:gd name="connsiteX4" fmla="*/ 2814918 w 3272118"/>
              <a:gd name="connsiteY4" fmla="*/ 0 h 3052483"/>
              <a:gd name="connsiteX5" fmla="*/ 0 w 3272118"/>
              <a:gd name="connsiteY5" fmla="*/ 2160495 h 3052483"/>
              <a:gd name="connsiteX0" fmla="*/ 0 w 3272118"/>
              <a:gd name="connsiteY0" fmla="*/ 2108243 h 3000231"/>
              <a:gd name="connsiteX1" fmla="*/ 2828365 w 3272118"/>
              <a:gd name="connsiteY1" fmla="*/ 3000231 h 3000231"/>
              <a:gd name="connsiteX2" fmla="*/ 2823883 w 3272118"/>
              <a:gd name="connsiteY2" fmla="*/ 2655090 h 3000231"/>
              <a:gd name="connsiteX3" fmla="*/ 3272118 w 3272118"/>
              <a:gd name="connsiteY3" fmla="*/ 2655090 h 3000231"/>
              <a:gd name="connsiteX4" fmla="*/ 2762666 w 3272118"/>
              <a:gd name="connsiteY4" fmla="*/ 0 h 3000231"/>
              <a:gd name="connsiteX5" fmla="*/ 0 w 3272118"/>
              <a:gd name="connsiteY5" fmla="*/ 2108243 h 3000231"/>
              <a:gd name="connsiteX0" fmla="*/ 0 w 3226398"/>
              <a:gd name="connsiteY0" fmla="*/ 2049460 h 3000231"/>
              <a:gd name="connsiteX1" fmla="*/ 2782645 w 3226398"/>
              <a:gd name="connsiteY1" fmla="*/ 3000231 h 3000231"/>
              <a:gd name="connsiteX2" fmla="*/ 2778163 w 3226398"/>
              <a:gd name="connsiteY2" fmla="*/ 2655090 h 3000231"/>
              <a:gd name="connsiteX3" fmla="*/ 3226398 w 3226398"/>
              <a:gd name="connsiteY3" fmla="*/ 2655090 h 3000231"/>
              <a:gd name="connsiteX4" fmla="*/ 2716946 w 3226398"/>
              <a:gd name="connsiteY4" fmla="*/ 0 h 3000231"/>
              <a:gd name="connsiteX5" fmla="*/ 0 w 3226398"/>
              <a:gd name="connsiteY5" fmla="*/ 2049460 h 3000231"/>
              <a:gd name="connsiteX0" fmla="*/ 0 w 3226398"/>
              <a:gd name="connsiteY0" fmla="*/ 2029010 h 2979781"/>
              <a:gd name="connsiteX1" fmla="*/ 2782645 w 3226398"/>
              <a:gd name="connsiteY1" fmla="*/ 2979781 h 2979781"/>
              <a:gd name="connsiteX2" fmla="*/ 2778163 w 3226398"/>
              <a:gd name="connsiteY2" fmla="*/ 2634640 h 2979781"/>
              <a:gd name="connsiteX3" fmla="*/ 3226398 w 3226398"/>
              <a:gd name="connsiteY3" fmla="*/ 2634640 h 2979781"/>
              <a:gd name="connsiteX4" fmla="*/ 2714025 w 3226398"/>
              <a:gd name="connsiteY4" fmla="*/ 0 h 2979781"/>
              <a:gd name="connsiteX5" fmla="*/ 0 w 3226398"/>
              <a:gd name="connsiteY5" fmla="*/ 2029010 h 2979781"/>
              <a:gd name="connsiteX0" fmla="*/ 0 w 3214712"/>
              <a:gd name="connsiteY0" fmla="*/ 2029010 h 2979781"/>
              <a:gd name="connsiteX1" fmla="*/ 2770959 w 3214712"/>
              <a:gd name="connsiteY1" fmla="*/ 2979781 h 2979781"/>
              <a:gd name="connsiteX2" fmla="*/ 2766477 w 3214712"/>
              <a:gd name="connsiteY2" fmla="*/ 2634640 h 2979781"/>
              <a:gd name="connsiteX3" fmla="*/ 3214712 w 3214712"/>
              <a:gd name="connsiteY3" fmla="*/ 2634640 h 2979781"/>
              <a:gd name="connsiteX4" fmla="*/ 2702339 w 3214712"/>
              <a:gd name="connsiteY4" fmla="*/ 0 h 2979781"/>
              <a:gd name="connsiteX5" fmla="*/ 0 w 3214712"/>
              <a:gd name="connsiteY5" fmla="*/ 2029010 h 297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4712" h="2979781">
                <a:moveTo>
                  <a:pt x="0" y="2029010"/>
                </a:moveTo>
                <a:lnTo>
                  <a:pt x="2770959" y="2979781"/>
                </a:lnTo>
                <a:lnTo>
                  <a:pt x="2766477" y="2634640"/>
                </a:lnTo>
                <a:lnTo>
                  <a:pt x="3214712" y="2634640"/>
                </a:lnTo>
                <a:lnTo>
                  <a:pt x="2702339" y="0"/>
                </a:lnTo>
                <a:lnTo>
                  <a:pt x="0" y="202901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inR_021216.154117.bmp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29" y="907578"/>
            <a:ext cx="2718185" cy="2055042"/>
          </a:xfrm>
          <a:prstGeom prst="rect">
            <a:avLst/>
          </a:prstGeom>
          <a:noFill/>
          <a:ln w="571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Freeform 43"/>
          <p:cNvSpPr/>
          <p:nvPr/>
        </p:nvSpPr>
        <p:spPr>
          <a:xfrm>
            <a:off x="5600699" y="933352"/>
            <a:ext cx="3150963" cy="2949509"/>
          </a:xfrm>
          <a:custGeom>
            <a:avLst/>
            <a:gdLst>
              <a:gd name="connsiteX0" fmla="*/ 354724 w 3235872"/>
              <a:gd name="connsiteY0" fmla="*/ 0 h 3054569"/>
              <a:gd name="connsiteX1" fmla="*/ 0 w 3235872"/>
              <a:gd name="connsiteY1" fmla="*/ 2719552 h 3054569"/>
              <a:gd name="connsiteX2" fmla="*/ 453259 w 3235872"/>
              <a:gd name="connsiteY2" fmla="*/ 2719552 h 3054569"/>
              <a:gd name="connsiteX3" fmla="*/ 461141 w 3235872"/>
              <a:gd name="connsiteY3" fmla="*/ 3054569 h 3054569"/>
              <a:gd name="connsiteX4" fmla="*/ 3235872 w 3235872"/>
              <a:gd name="connsiteY4" fmla="*/ 2226880 h 3054569"/>
              <a:gd name="connsiteX5" fmla="*/ 354724 w 3235872"/>
              <a:gd name="connsiteY5" fmla="*/ 0 h 3054569"/>
              <a:gd name="connsiteX0" fmla="*/ 354724 w 3150963"/>
              <a:gd name="connsiteY0" fmla="*/ 0 h 3054569"/>
              <a:gd name="connsiteX1" fmla="*/ 0 w 3150963"/>
              <a:gd name="connsiteY1" fmla="*/ 2719552 h 3054569"/>
              <a:gd name="connsiteX2" fmla="*/ 453259 w 3150963"/>
              <a:gd name="connsiteY2" fmla="*/ 2719552 h 3054569"/>
              <a:gd name="connsiteX3" fmla="*/ 461141 w 3150963"/>
              <a:gd name="connsiteY3" fmla="*/ 3054569 h 3054569"/>
              <a:gd name="connsiteX4" fmla="*/ 3150963 w 3150963"/>
              <a:gd name="connsiteY4" fmla="*/ 2135440 h 3054569"/>
              <a:gd name="connsiteX5" fmla="*/ 354724 w 3150963"/>
              <a:gd name="connsiteY5" fmla="*/ 0 h 3054569"/>
              <a:gd name="connsiteX0" fmla="*/ 452696 w 3150963"/>
              <a:gd name="connsiteY0" fmla="*/ 0 h 2956598"/>
              <a:gd name="connsiteX1" fmla="*/ 0 w 3150963"/>
              <a:gd name="connsiteY1" fmla="*/ 2621581 h 2956598"/>
              <a:gd name="connsiteX2" fmla="*/ 453259 w 3150963"/>
              <a:gd name="connsiteY2" fmla="*/ 2621581 h 2956598"/>
              <a:gd name="connsiteX3" fmla="*/ 461141 w 3150963"/>
              <a:gd name="connsiteY3" fmla="*/ 2956598 h 2956598"/>
              <a:gd name="connsiteX4" fmla="*/ 3150963 w 3150963"/>
              <a:gd name="connsiteY4" fmla="*/ 2037469 h 2956598"/>
              <a:gd name="connsiteX5" fmla="*/ 452696 w 3150963"/>
              <a:gd name="connsiteY5" fmla="*/ 0 h 2956598"/>
              <a:gd name="connsiteX0" fmla="*/ 438519 w 3150963"/>
              <a:gd name="connsiteY0" fmla="*/ 0 h 2949509"/>
              <a:gd name="connsiteX1" fmla="*/ 0 w 3150963"/>
              <a:gd name="connsiteY1" fmla="*/ 2614492 h 2949509"/>
              <a:gd name="connsiteX2" fmla="*/ 453259 w 3150963"/>
              <a:gd name="connsiteY2" fmla="*/ 2614492 h 2949509"/>
              <a:gd name="connsiteX3" fmla="*/ 461141 w 3150963"/>
              <a:gd name="connsiteY3" fmla="*/ 2949509 h 2949509"/>
              <a:gd name="connsiteX4" fmla="*/ 3150963 w 3150963"/>
              <a:gd name="connsiteY4" fmla="*/ 2030380 h 2949509"/>
              <a:gd name="connsiteX5" fmla="*/ 438519 w 3150963"/>
              <a:gd name="connsiteY5" fmla="*/ 0 h 294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0963" h="2949509">
                <a:moveTo>
                  <a:pt x="438519" y="0"/>
                </a:moveTo>
                <a:lnTo>
                  <a:pt x="0" y="2614492"/>
                </a:lnTo>
                <a:lnTo>
                  <a:pt x="453259" y="2614492"/>
                </a:lnTo>
                <a:lnTo>
                  <a:pt x="461141" y="2949509"/>
                </a:lnTo>
                <a:lnTo>
                  <a:pt x="3150963" y="2030380"/>
                </a:lnTo>
                <a:lnTo>
                  <a:pt x="438519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5791" y="907578"/>
            <a:ext cx="2718185" cy="2063544"/>
          </a:xfrm>
          <a:prstGeom prst="rect">
            <a:avLst/>
          </a:prstGeom>
          <a:noFill/>
          <a:ln w="825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46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3933" y="136524"/>
            <a:ext cx="7886700" cy="13588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Synthetic Vision Displays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6" y="1233880"/>
            <a:ext cx="4368621" cy="3285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18" y="1226488"/>
            <a:ext cx="4410390" cy="3292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66E2DF-F083-4E9C-9AFE-3DAA5EA9A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2022" r="608" b="1033"/>
          <a:stretch/>
        </p:blipFill>
        <p:spPr>
          <a:xfrm>
            <a:off x="2190244" y="4663710"/>
            <a:ext cx="4857919" cy="19555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30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385773"/>
            </a:gs>
            <a:gs pos="80000">
              <a:srgbClr val="2F71AD"/>
            </a:gs>
            <a:gs pos="19000">
              <a:schemeClr val="accent1">
                <a:lumMod val="75000"/>
              </a:schemeClr>
            </a:gs>
            <a:gs pos="100000">
              <a:srgbClr val="38577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AFDC Research Questions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DD02-D0FC-4149-9729-E26B8A5C9DB7}" type="slidenum">
              <a:rPr lang="en-US" smtClean="0"/>
              <a:t>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16712" y="1515325"/>
            <a:ext cx="78866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 synthetic vision displays improve spatial awareness during unusual attitudes?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920538-D124-4E7D-A804-07CA7C30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450" y="2645815"/>
            <a:ext cx="5072835" cy="3324955"/>
          </a:xfrm>
          <a:prstGeom prst="rect">
            <a:avLst/>
          </a:prstGeom>
          <a:noFill/>
          <a:ln w="7937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CE0977-800E-4FD1-8300-26340ECD98EF}"/>
              </a:ext>
            </a:extLst>
          </p:cNvPr>
          <p:cNvSpPr/>
          <p:nvPr/>
        </p:nvSpPr>
        <p:spPr>
          <a:xfrm>
            <a:off x="2128082" y="5970771"/>
            <a:ext cx="2733140" cy="213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i="1" dirty="0">
                <a:solidFill>
                  <a:schemeClr val="bg1">
                    <a:lumMod val="85000"/>
                  </a:schemeClr>
                </a:solidFill>
              </a:rPr>
              <a:t>www.linkaviation.com/images/410_unusual_attitude.jpg</a:t>
            </a:r>
          </a:p>
        </p:txBody>
      </p:sp>
    </p:spTree>
    <p:extLst>
      <p:ext uri="{BB962C8B-B14F-4D97-AF65-F5344CB8AC3E}">
        <p14:creationId xmlns:p14="http://schemas.microsoft.com/office/powerpoint/2010/main" val="4066350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982</Words>
  <Application>Microsoft Office PowerPoint</Application>
  <PresentationFormat>On-screen Show (4:3)</PresentationFormat>
  <Paragraphs>250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Ebrima</vt:lpstr>
      <vt:lpstr>Estrangelo Edessa</vt:lpstr>
      <vt:lpstr>Source Sans Pro</vt:lpstr>
      <vt:lpstr>Trebuchet MS</vt:lpstr>
      <vt:lpstr>Office Theme</vt:lpstr>
      <vt:lpstr>MITIGATING PILOT DISORIENTATION WITH  SYNTHETIC VISION DISPLAYS</vt:lpstr>
      <vt:lpstr>What is the problem?   Why NASA?   What are synthetic vision displays?   How were they tested?   How did pilot subjects affect testing and analysis?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Synthetic Vision Displays</vt:lpstr>
      <vt:lpstr>AFDC Research Questions</vt:lpstr>
      <vt:lpstr>AFDC Research Questions</vt:lpstr>
      <vt:lpstr>PowerPoint Presentation</vt:lpstr>
      <vt:lpstr>NASA Langley Experiment Keep or remove synthetic vision during unusual attitude recovery </vt:lpstr>
      <vt:lpstr>NASA Langley Experiment Keep or remove synthetic vision during unusual attitude recovery </vt:lpstr>
      <vt:lpstr>Analysis Methods</vt:lpstr>
      <vt:lpstr>Boeing Facility Experiment Synthetic Vision vs Blue-over-Brown  with International Pilots </vt:lpstr>
      <vt:lpstr>Boeing Facility Experiment Synthetic Vision vs Blue-over-Brown  with International Pilots </vt:lpstr>
      <vt:lpstr>Analysis Methods</vt:lpstr>
      <vt:lpstr>DRD Facility Experiment Synthetic Vision with Background Attitude Indicator vs Blue-over-Brown  </vt:lpstr>
      <vt:lpstr>DRD Facility Experiment Synthetic Vision with Background Attitude Indicator vs Blue-over-Brown  </vt:lpstr>
      <vt:lpstr>DRD Facility Experiment Synthetic Vision with Background Attitude Indicator vs Blue-over-Brown  </vt:lpstr>
      <vt:lpstr>Analysis Methods</vt:lpstr>
      <vt:lpstr>AFDC Experiment Series Summary</vt:lpstr>
      <vt:lpstr>Questions?</vt:lpstr>
      <vt:lpstr>Back up slides </vt:lpstr>
      <vt:lpstr>Langley Experiment Results</vt:lpstr>
      <vt:lpstr>Langley Experiment Results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2017-11-28T13:12:03Z</dcterms:created>
  <dcterms:modified xsi:type="dcterms:W3CDTF">2018-03-05T20:30:22Z</dcterms:modified>
</cp:coreProperties>
</file>