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493" r:id="rId3"/>
    <p:sldId id="607" r:id="rId4"/>
    <p:sldId id="611" r:id="rId5"/>
    <p:sldId id="609" r:id="rId6"/>
    <p:sldId id="610" r:id="rId7"/>
    <p:sldId id="613" r:id="rId8"/>
    <p:sldId id="614" r:id="rId9"/>
    <p:sldId id="615" r:id="rId10"/>
    <p:sldId id="616" r:id="rId11"/>
    <p:sldId id="619" r:id="rId12"/>
    <p:sldId id="617" r:id="rId13"/>
    <p:sldId id="618" r:id="rId14"/>
    <p:sldId id="620" r:id="rId15"/>
    <p:sldId id="621" r:id="rId16"/>
    <p:sldId id="62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 id="2" name="McNamara, Laura A" initials="MLA"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070"/>
    <a:srgbClr val="000000"/>
    <a:srgbClr val="00AC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21" autoAdjust="0"/>
    <p:restoredTop sz="92818"/>
  </p:normalViewPr>
  <p:slideViewPr>
    <p:cSldViewPr snapToGrid="0" snapToObjects="1">
      <p:cViewPr varScale="1">
        <p:scale>
          <a:sx n="109" d="100"/>
          <a:sy n="109" d="100"/>
        </p:scale>
        <p:origin x="224" y="3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C89B6-0167-0549-A9D3-815C20C90D38}" type="datetimeFigureOut">
              <a:rPr lang="en-US" smtClean="0"/>
              <a:t>4/13/20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30F75-B5EC-044F-A636-30352D0A1350}" type="slidenum">
              <a:rPr lang="en-US" smtClean="0"/>
              <a:t>‹#›</a:t>
            </a:fld>
            <a:endParaRPr lang="en-US"/>
          </a:p>
        </p:txBody>
      </p:sp>
    </p:spTree>
    <p:extLst>
      <p:ext uri="{BB962C8B-B14F-4D97-AF65-F5344CB8AC3E}">
        <p14:creationId xmlns:p14="http://schemas.microsoft.com/office/powerpoint/2010/main" val="160283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30F75-B5EC-044F-A636-30352D0A1350}" type="slidenum">
              <a:rPr lang="en-US" smtClean="0"/>
              <a:t>1</a:t>
            </a:fld>
            <a:endParaRPr lang="en-US"/>
          </a:p>
        </p:txBody>
      </p:sp>
    </p:spTree>
    <p:extLst>
      <p:ext uri="{BB962C8B-B14F-4D97-AF65-F5344CB8AC3E}">
        <p14:creationId xmlns:p14="http://schemas.microsoft.com/office/powerpoint/2010/main" val="94472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430F75-B5EC-044F-A636-30352D0A1350}" type="slidenum">
              <a:rPr lang="en-US" smtClean="0"/>
              <a:t>2</a:t>
            </a:fld>
            <a:endParaRPr lang="en-US"/>
          </a:p>
        </p:txBody>
      </p:sp>
    </p:spTree>
    <p:extLst>
      <p:ext uri="{BB962C8B-B14F-4D97-AF65-F5344CB8AC3E}">
        <p14:creationId xmlns:p14="http://schemas.microsoft.com/office/powerpoint/2010/main" val="384248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Innovators - These are people who want to be the first to try the innovation. They are venturesome and interested in new ideas. These people are very willing to take risks, and are often the first to develop new ideas. Very little, if anything, needs to be done to appeal to this population.</a:t>
            </a:r>
          </a:p>
          <a:p>
            <a:r>
              <a:rPr lang="en-US" dirty="0"/>
              <a:t>Early Adopters - These are people who represent opinion leaders. They enjoy leadership roles, and embrace change opportunities. They are already aware of the need to change and so are very comfortable adopting new ideas. Strategies to appeal to this population include how-to manuals and information sheets on implementation. They do not need information to convince them to change.</a:t>
            </a:r>
          </a:p>
          <a:p>
            <a:r>
              <a:rPr lang="en-US" dirty="0"/>
              <a:t>Early Majority - These people are rarely leaders, but they do adopt new ideas before the average person. That said, they typically need to see evidence that the innovation works before they are willing to adopt it. Strategies to appeal to this population include success stories and evidence of the innovation's effectiveness.</a:t>
            </a:r>
          </a:p>
          <a:p>
            <a:r>
              <a:rPr lang="en-US" dirty="0"/>
              <a:t>Late Majority - These people are skeptical of change, and will only adopt an innovation after it has been tried by the majority. Strategies to appeal to this population include information on how many other people have tried the innovation and have adopted it successfully.</a:t>
            </a:r>
          </a:p>
          <a:p>
            <a:r>
              <a:rPr lang="en-US" dirty="0"/>
              <a:t>Laggards - These people are bound by tradition and very conservative. They are very skeptical of change and are the hardest group to bring on board. Strategies to appeal to this population include statistics, fear appeals, and pressure from people in the other adopter groups.</a:t>
            </a:r>
          </a:p>
          <a:p>
            <a:endParaRPr lang="en-US" dirty="0"/>
          </a:p>
        </p:txBody>
      </p:sp>
      <p:sp>
        <p:nvSpPr>
          <p:cNvPr id="4" name="Slide Number Placeholder 3"/>
          <p:cNvSpPr>
            <a:spLocks noGrp="1"/>
          </p:cNvSpPr>
          <p:nvPr>
            <p:ph type="sldNum" sz="quarter" idx="5"/>
          </p:nvPr>
        </p:nvSpPr>
        <p:spPr/>
        <p:txBody>
          <a:bodyPr/>
          <a:lstStyle/>
          <a:p>
            <a:fld id="{A2430F75-B5EC-044F-A636-30352D0A1350}" type="slidenum">
              <a:rPr lang="en-US" smtClean="0"/>
              <a:t>5</a:t>
            </a:fld>
            <a:endParaRPr lang="en-US"/>
          </a:p>
        </p:txBody>
      </p:sp>
    </p:spTree>
    <p:extLst>
      <p:ext uri="{BB962C8B-B14F-4D97-AF65-F5344CB8AC3E}">
        <p14:creationId xmlns:p14="http://schemas.microsoft.com/office/powerpoint/2010/main" val="396336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Visbility</a:t>
            </a:r>
            <a:r>
              <a:rPr lang="en-US" dirty="0"/>
              <a:t> – AKA observability, communicability.</a:t>
            </a:r>
          </a:p>
          <a:p>
            <a:r>
              <a:rPr lang="en-US" dirty="0"/>
              <a:t>Testability – AKA trialability. </a:t>
            </a:r>
          </a:p>
        </p:txBody>
      </p:sp>
      <p:sp>
        <p:nvSpPr>
          <p:cNvPr id="4" name="Slide Number Placeholder 3"/>
          <p:cNvSpPr>
            <a:spLocks noGrp="1"/>
          </p:cNvSpPr>
          <p:nvPr>
            <p:ph type="sldNum" sz="quarter" idx="5"/>
          </p:nvPr>
        </p:nvSpPr>
        <p:spPr/>
        <p:txBody>
          <a:bodyPr/>
          <a:lstStyle/>
          <a:p>
            <a:fld id="{A2430F75-B5EC-044F-A636-30352D0A1350}" type="slidenum">
              <a:rPr lang="en-US" smtClean="0"/>
              <a:t>6</a:t>
            </a:fld>
            <a:endParaRPr lang="en-US"/>
          </a:p>
        </p:txBody>
      </p:sp>
    </p:spTree>
    <p:extLst>
      <p:ext uri="{BB962C8B-B14F-4D97-AF65-F5344CB8AC3E}">
        <p14:creationId xmlns:p14="http://schemas.microsoft.com/office/powerpoint/2010/main" val="3144324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Anpother</a:t>
            </a:r>
            <a:r>
              <a:rPr lang="en-US" dirty="0"/>
              <a:t> thing, which I don’t have on this slide – what kind of environment is this?  Is the innovation decision optional?  Is it something that’s decided by authority? or is it </a:t>
            </a:r>
            <a:r>
              <a:rPr lang="en-US" dirty="0" err="1"/>
              <a:t>somehwre</a:t>
            </a:r>
            <a:r>
              <a:rPr lang="en-US" dirty="0"/>
              <a:t> in the middle – a collective decision?  Externalities dominate those.  </a:t>
            </a:r>
          </a:p>
          <a:p>
            <a:endParaRPr lang="en-US" dirty="0"/>
          </a:p>
          <a:p>
            <a:r>
              <a:rPr lang="en-US" dirty="0"/>
              <a:t>Existing context, or what Rogers calls “prior conditions”</a:t>
            </a:r>
          </a:p>
          <a:p>
            <a:endParaRPr lang="en-US" dirty="0"/>
          </a:p>
          <a:p>
            <a:r>
              <a:rPr lang="en-US" dirty="0"/>
              <a:t>Knowledge – how well do the potential adopters understand what this innovation is, what it brings?  </a:t>
            </a:r>
          </a:p>
        </p:txBody>
      </p:sp>
      <p:sp>
        <p:nvSpPr>
          <p:cNvPr id="4" name="Slide Number Placeholder 3"/>
          <p:cNvSpPr>
            <a:spLocks noGrp="1"/>
          </p:cNvSpPr>
          <p:nvPr>
            <p:ph type="sldNum" sz="quarter" idx="5"/>
          </p:nvPr>
        </p:nvSpPr>
        <p:spPr/>
        <p:txBody>
          <a:bodyPr/>
          <a:lstStyle/>
          <a:p>
            <a:fld id="{A2430F75-B5EC-044F-A636-30352D0A1350}" type="slidenum">
              <a:rPr lang="en-US" smtClean="0"/>
              <a:t>7</a:t>
            </a:fld>
            <a:endParaRPr lang="en-US"/>
          </a:p>
        </p:txBody>
      </p:sp>
    </p:spTree>
    <p:extLst>
      <p:ext uri="{BB962C8B-B14F-4D97-AF65-F5344CB8AC3E}">
        <p14:creationId xmlns:p14="http://schemas.microsoft.com/office/powerpoint/2010/main" val="3933571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1.png"/><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png"/><Relationship Id="rId8" Type="http://schemas.openxmlformats.org/officeDocument/2006/relationships/image" Target="../media/image11.png"/><Relationship Id="rId9" Type="http://schemas.openxmlformats.org/officeDocument/2006/relationships/image" Target="../media/image17.png"/><Relationship Id="rId10" Type="http://schemas.openxmlformats.org/officeDocument/2006/relationships/image" Target="../media/image18.png"/><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png"/><Relationship Id="rId8" Type="http://schemas.openxmlformats.org/officeDocument/2006/relationships/image" Target="../media/image11.png"/><Relationship Id="rId9" Type="http://schemas.openxmlformats.org/officeDocument/2006/relationships/image" Target="../media/image17.png"/><Relationship Id="rId10" Type="http://schemas.openxmlformats.org/officeDocument/2006/relationships/image" Target="../media/image18.png"/><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M Title Slide">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6" name="Picture 25"/>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a:stretch/>
        </p:blipFill>
        <p:spPr>
          <a:xfrm>
            <a:off x="-1" y="-144376"/>
            <a:ext cx="7565572" cy="5427879"/>
          </a:xfrm>
          <a:prstGeom prst="rect">
            <a:avLst/>
          </a:prstGeom>
        </p:spPr>
      </p:pic>
      <p:sp>
        <p:nvSpPr>
          <p:cNvPr id="13" name="Rectangle 12"/>
          <p:cNvSpPr/>
          <p:nvPr userDrawn="1"/>
        </p:nvSpPr>
        <p:spPr>
          <a:xfrm>
            <a:off x="1" y="1228439"/>
            <a:ext cx="12192000" cy="1690255"/>
          </a:xfrm>
          <a:prstGeom prst="rect">
            <a:avLst/>
          </a:prstGeom>
          <a:solidFill>
            <a:schemeClr val="bg2">
              <a:lumMod val="1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7565572" y="0"/>
            <a:ext cx="2623459" cy="6858000"/>
          </a:xfrm>
          <a:prstGeom prst="rect">
            <a:avLst/>
          </a:prstGeom>
          <a:solidFill>
            <a:schemeClr val="accent6">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1"/>
          <p:cNvSpPr>
            <a:spLocks noGrp="1"/>
          </p:cNvSpPr>
          <p:nvPr>
            <p:ph type="ctrTitle" hasCustomPrompt="1"/>
          </p:nvPr>
        </p:nvSpPr>
        <p:spPr>
          <a:xfrm>
            <a:off x="687681" y="1228439"/>
            <a:ext cx="6190211" cy="1690255"/>
          </a:xfrm>
        </p:spPr>
        <p:txBody>
          <a:bodyPr anchor="ctr">
            <a:normAutofit/>
          </a:bodyPr>
          <a:lstStyle>
            <a:lvl1pPr algn="l">
              <a:lnSpc>
                <a:spcPts val="3700"/>
              </a:lnSpc>
              <a:defRPr sz="3600" spc="31" baseline="0">
                <a:solidFill>
                  <a:schemeClr val="bg1"/>
                </a:solidFill>
                <a:latin typeface="Gill Sans MT" charset="0"/>
                <a:ea typeface="Gill Sans MT" charset="0"/>
                <a:cs typeface="Gill Sans MT" charset="0"/>
              </a:defRPr>
            </a:lvl1pPr>
          </a:lstStyle>
          <a:p>
            <a:r>
              <a:rPr lang="en-US" dirty="0"/>
              <a:t>CLICK TO EDIT MASTER TITLE STYLE</a:t>
            </a:r>
          </a:p>
        </p:txBody>
      </p:sp>
      <p:sp>
        <p:nvSpPr>
          <p:cNvPr id="3" name="Subtitle 2"/>
          <p:cNvSpPr>
            <a:spLocks noGrp="1"/>
          </p:cNvSpPr>
          <p:nvPr>
            <p:ph type="subTitle" idx="1" hasCustomPrompt="1"/>
          </p:nvPr>
        </p:nvSpPr>
        <p:spPr>
          <a:xfrm>
            <a:off x="700412" y="5306898"/>
            <a:ext cx="6261331" cy="353125"/>
          </a:xfrm>
        </p:spPr>
        <p:txBody>
          <a:bodyPr lIns="91440" rIns="91440">
            <a:normAutofit/>
          </a:bodyPr>
          <a:lstStyle>
            <a:lvl1pPr marL="0" indent="0" algn="l">
              <a:buNone/>
              <a:defRPr sz="1800" cap="none" spc="200" baseline="0">
                <a:solidFill>
                  <a:schemeClr val="bg1"/>
                </a:solidFill>
                <a:latin typeface="Garamond" charset="0"/>
                <a:ea typeface="Garamond" charset="0"/>
                <a:cs typeface="Garamond"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64951" y="6488664"/>
            <a:ext cx="724296" cy="365125"/>
          </a:xfrm>
        </p:spPr>
        <p:txBody>
          <a:bodyPr/>
          <a:lstStyle/>
          <a:p>
            <a:fld id="{BD401753-24C1-CD4E-BD1A-E1FE126B76E2}" type="datetime1">
              <a:rPr lang="en-US" smtClean="0"/>
              <a:t>4/13/20</a:t>
            </a:fld>
            <a:endParaRPr lang="en-US" dirty="0"/>
          </a:p>
        </p:txBody>
      </p:sp>
      <p:sp>
        <p:nvSpPr>
          <p:cNvPr id="5" name="Footer Placeholder 4"/>
          <p:cNvSpPr>
            <a:spLocks noGrp="1"/>
          </p:cNvSpPr>
          <p:nvPr>
            <p:ph type="ftr" sz="quarter" idx="11"/>
          </p:nvPr>
        </p:nvSpPr>
        <p:spPr>
          <a:xfrm>
            <a:off x="7565572" y="6488664"/>
            <a:ext cx="2623459" cy="365125"/>
          </a:xfrm>
        </p:spPr>
        <p:txBody>
          <a:bodyPr/>
          <a:lstStyle/>
          <a:p>
            <a:endParaRPr lang="en-US" dirty="0"/>
          </a:p>
        </p:txBody>
      </p:sp>
      <p:sp>
        <p:nvSpPr>
          <p:cNvPr id="6" name="Slide Number Placeholder 5"/>
          <p:cNvSpPr>
            <a:spLocks noGrp="1"/>
          </p:cNvSpPr>
          <p:nvPr>
            <p:ph type="sldNum" sz="quarter" idx="12"/>
          </p:nvPr>
        </p:nvSpPr>
        <p:spPr>
          <a:xfrm>
            <a:off x="-511125" y="6459788"/>
            <a:ext cx="419397" cy="365125"/>
          </a:xfrm>
        </p:spPr>
        <p:txBody>
          <a:bodyPr/>
          <a:lstStyle/>
          <a:p>
            <a:fld id="{4FAB73BC-B049-4115-A692-8D63A059BFB8}" type="slidenum">
              <a:rPr lang="en-US" dirty="0"/>
              <a:t>‹#›</a:t>
            </a:fld>
            <a:endParaRPr lang="en-US" dirty="0"/>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t="-4288" r="-3731"/>
          <a:stretch/>
        </p:blipFill>
        <p:spPr>
          <a:xfrm>
            <a:off x="8003737" y="282288"/>
            <a:ext cx="1834523" cy="710418"/>
          </a:xfrm>
          <a:prstGeom prst="rect">
            <a:avLst/>
          </a:prstGeom>
        </p:spPr>
      </p:pic>
      <p:sp>
        <p:nvSpPr>
          <p:cNvPr id="14" name="Rectangle 13"/>
          <p:cNvSpPr/>
          <p:nvPr userDrawn="1"/>
        </p:nvSpPr>
        <p:spPr>
          <a:xfrm>
            <a:off x="1" y="1228439"/>
            <a:ext cx="203131" cy="1690255"/>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userDrawn="1"/>
        </p:nvSpPr>
        <p:spPr>
          <a:xfrm>
            <a:off x="789245" y="2915627"/>
            <a:ext cx="2037083" cy="905163"/>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2865811" y="2915627"/>
            <a:ext cx="1345972" cy="905163"/>
          </a:xfrm>
          <a:prstGeom prst="rect">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userDrawn="1"/>
        </p:nvSpPr>
        <p:spPr>
          <a:xfrm>
            <a:off x="4251265" y="2915627"/>
            <a:ext cx="3314307" cy="905163"/>
          </a:xfrm>
          <a:prstGeom prst="rect">
            <a:avLst/>
          </a:prstGeom>
          <a:blipFill>
            <a:blip r:embed="rId6"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7565572" y="1363919"/>
            <a:ext cx="2623459" cy="1421017"/>
          </a:xfrm>
          <a:prstGeom prst="rect">
            <a:avLst/>
          </a:prstGeom>
          <a:blipFill>
            <a:blip r:embed="rId7"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extBox 18"/>
          <p:cNvSpPr txBox="1"/>
          <p:nvPr userDrawn="1"/>
        </p:nvSpPr>
        <p:spPr>
          <a:xfrm>
            <a:off x="700411" y="5010111"/>
            <a:ext cx="2225040" cy="276999"/>
          </a:xfrm>
          <a:prstGeom prst="rect">
            <a:avLst/>
          </a:prstGeom>
          <a:noFill/>
        </p:spPr>
        <p:txBody>
          <a:bodyPr wrap="square" rtlCol="0">
            <a:spAutoFit/>
          </a:bodyPr>
          <a:lstStyle/>
          <a:p>
            <a:r>
              <a:rPr lang="en-US" sz="1200" b="0" i="1" spc="300" dirty="0">
                <a:solidFill>
                  <a:srgbClr val="00ACD9"/>
                </a:solidFill>
                <a:latin typeface="Calibri" charset="0"/>
                <a:ea typeface="Calibri" charset="0"/>
                <a:cs typeface="Calibri" charset="0"/>
              </a:rPr>
              <a:t>PRESENTED BY</a:t>
            </a:r>
          </a:p>
        </p:txBody>
      </p:sp>
      <p:pic>
        <p:nvPicPr>
          <p:cNvPr id="21" name="Picture 20"/>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337762" y="5618701"/>
            <a:ext cx="562539" cy="163699"/>
          </a:xfrm>
          <a:prstGeom prst="rect">
            <a:avLst/>
          </a:prstGeom>
        </p:spPr>
      </p:pic>
      <p:pic>
        <p:nvPicPr>
          <p:cNvPr id="22" name="Picture 21"/>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399371" y="5587028"/>
            <a:ext cx="776320" cy="195373"/>
          </a:xfrm>
          <a:prstGeom prst="rect">
            <a:avLst/>
          </a:prstGeom>
        </p:spPr>
      </p:pic>
      <p:sp>
        <p:nvSpPr>
          <p:cNvPr id="23" name="TextBox 22"/>
          <p:cNvSpPr txBox="1"/>
          <p:nvPr userDrawn="1"/>
        </p:nvSpPr>
        <p:spPr>
          <a:xfrm>
            <a:off x="10324346" y="5891251"/>
            <a:ext cx="1744463" cy="738664"/>
          </a:xfrm>
          <a:prstGeom prst="rect">
            <a:avLst/>
          </a:prstGeom>
          <a:noFill/>
        </p:spPr>
        <p:txBody>
          <a:bodyPr wrap="square" rtlCol="0">
            <a:spAutoFit/>
          </a:bodyPr>
          <a:lstStyle/>
          <a:p>
            <a:pPr algn="ctr"/>
            <a:r>
              <a:rPr lang="en-US" sz="600" b="0" i="0" kern="1200" dirty="0">
                <a:solidFill>
                  <a:schemeClr val="bg1"/>
                </a:solidFill>
                <a:effectLst/>
                <a:latin typeface="+mn-lt"/>
                <a:ea typeface="+mn-ea"/>
                <a:cs typeface="+mn-cs"/>
              </a:rPr>
              <a:t>Sandia National Laboratories is a </a:t>
            </a:r>
            <a:r>
              <a:rPr lang="en-US" sz="600" b="0" i="0" kern="1200" dirty="0" err="1">
                <a:solidFill>
                  <a:schemeClr val="bg1"/>
                </a:solidFill>
                <a:effectLst/>
                <a:latin typeface="+mn-lt"/>
                <a:ea typeface="+mn-ea"/>
                <a:cs typeface="+mn-cs"/>
              </a:rPr>
              <a:t>multimission</a:t>
            </a:r>
            <a:r>
              <a:rPr lang="en-US" sz="600" b="0" i="0" kern="1200" dirty="0">
                <a:solidFill>
                  <a:schemeClr val="bg1"/>
                </a:solidFill>
                <a:effectLst/>
                <a:latin typeface="+mn-lt"/>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600" dirty="0">
              <a:solidFill>
                <a:schemeClr val="bg1"/>
              </a:solidFill>
            </a:endParaRPr>
          </a:p>
        </p:txBody>
      </p:sp>
      <p:pic>
        <p:nvPicPr>
          <p:cNvPr id="7" name="Picture 6"/>
          <p:cNvPicPr>
            <a:picLocks/>
          </p:cNvPicPr>
          <p:nvPr userDrawn="1"/>
        </p:nvPicPr>
        <p:blipFill>
          <a:blip r:embed="rId10" cstate="email">
            <a:extLst>
              <a:ext uri="{28A0092B-C50C-407E-A947-70E740481C1C}">
                <a14:useLocalDpi xmlns:a14="http://schemas.microsoft.com/office/drawing/2010/main"/>
              </a:ext>
            </a:extLst>
          </a:blip>
          <a:stretch>
            <a:fillRect/>
          </a:stretch>
        </p:blipFill>
        <p:spPr>
          <a:xfrm>
            <a:off x="789245" y="5664160"/>
            <a:ext cx="9399784" cy="365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NM Section Title White">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a:stretch/>
        </p:blipFill>
        <p:spPr>
          <a:xfrm>
            <a:off x="0" y="4"/>
            <a:ext cx="12192000" cy="8747085"/>
          </a:xfrm>
          <a:prstGeom prst="rect">
            <a:avLst/>
          </a:prstGeom>
        </p:spPr>
      </p:pic>
      <p:pic>
        <p:nvPicPr>
          <p:cNvPr id="15" name="Picture 14"/>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a:stretch/>
        </p:blipFill>
        <p:spPr>
          <a:xfrm>
            <a:off x="-1" y="4"/>
            <a:ext cx="4038961" cy="8747085"/>
          </a:xfrm>
          <a:prstGeom prst="rect">
            <a:avLst/>
          </a:prstGeom>
        </p:spPr>
      </p:pic>
      <p:sp>
        <p:nvSpPr>
          <p:cNvPr id="10" name="Rectangle 9"/>
          <p:cNvSpPr/>
          <p:nvPr userDrawn="1"/>
        </p:nvSpPr>
        <p:spPr>
          <a:xfrm>
            <a:off x="1" y="3112603"/>
            <a:ext cx="12192000" cy="16952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1"/>
          <p:cNvSpPr>
            <a:spLocks noGrp="1"/>
          </p:cNvSpPr>
          <p:nvPr>
            <p:ph type="ctrTitle" hasCustomPrompt="1"/>
          </p:nvPr>
        </p:nvSpPr>
        <p:spPr>
          <a:xfrm>
            <a:off x="4130694" y="3112607"/>
            <a:ext cx="6190211" cy="1690255"/>
          </a:xfrm>
        </p:spPr>
        <p:txBody>
          <a:bodyPr anchor="ctr">
            <a:normAutofit/>
          </a:bodyPr>
          <a:lstStyle>
            <a:lvl1pPr algn="l">
              <a:lnSpc>
                <a:spcPts val="3700"/>
              </a:lnSpc>
              <a:defRPr sz="3600" spc="31" baseline="0">
                <a:solidFill>
                  <a:schemeClr val="bg1"/>
                </a:solidFill>
                <a:latin typeface="Gill Sans MT" charset="0"/>
                <a:ea typeface="Gill Sans MT" charset="0"/>
                <a:cs typeface="Gill Sans MT" charset="0"/>
              </a:defRPr>
            </a:lvl1pPr>
          </a:lstStyle>
          <a:p>
            <a:r>
              <a:rPr lang="en-US" dirty="0"/>
              <a:t>CLICK TO EDIT MASTER TITLE STYLE</a:t>
            </a:r>
          </a:p>
        </p:txBody>
      </p:sp>
      <p:sp>
        <p:nvSpPr>
          <p:cNvPr id="3" name="Subtitle 2"/>
          <p:cNvSpPr>
            <a:spLocks noGrp="1"/>
          </p:cNvSpPr>
          <p:nvPr>
            <p:ph type="subTitle" idx="1" hasCustomPrompt="1"/>
          </p:nvPr>
        </p:nvSpPr>
        <p:spPr>
          <a:xfrm>
            <a:off x="4130696" y="5064546"/>
            <a:ext cx="6261331" cy="353125"/>
          </a:xfrm>
        </p:spPr>
        <p:txBody>
          <a:bodyPr lIns="91440" rIns="91440">
            <a:normAutofit/>
          </a:bodyPr>
          <a:lstStyle>
            <a:lvl1pPr marL="0" indent="0" algn="l">
              <a:buNone/>
              <a:defRPr sz="1800" cap="none" spc="200" baseline="0">
                <a:solidFill>
                  <a:schemeClr val="tx1"/>
                </a:solidFill>
                <a:latin typeface="Garamond" charset="0"/>
                <a:ea typeface="Garamond" charset="0"/>
                <a:cs typeface="Garamond"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64951" y="6488664"/>
            <a:ext cx="724296" cy="365125"/>
          </a:xfrm>
        </p:spPr>
        <p:txBody>
          <a:bodyPr/>
          <a:lstStyle>
            <a:lvl1pPr>
              <a:defRPr>
                <a:solidFill>
                  <a:schemeClr val="tx1"/>
                </a:solidFill>
              </a:defRPr>
            </a:lvl1pPr>
          </a:lstStyle>
          <a:p>
            <a:fld id="{1F412368-3B7B-3345-A1A0-A09F0ACD466B}" type="datetime1">
              <a:rPr lang="en-US" smtClean="0"/>
              <a:t>4/13/20</a:t>
            </a:fld>
            <a:endParaRPr lang="en-US" dirty="0"/>
          </a:p>
        </p:txBody>
      </p:sp>
      <p:sp>
        <p:nvSpPr>
          <p:cNvPr id="5" name="Footer Placeholder 4"/>
          <p:cNvSpPr>
            <a:spLocks noGrp="1"/>
          </p:cNvSpPr>
          <p:nvPr>
            <p:ph type="ftr" sz="quarter" idx="11"/>
          </p:nvPr>
        </p:nvSpPr>
        <p:spPr>
          <a:xfrm>
            <a:off x="3927565" y="6488664"/>
            <a:ext cx="2623459" cy="365125"/>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511125" y="6459788"/>
            <a:ext cx="419397" cy="365125"/>
          </a:xfrm>
        </p:spPr>
        <p:txBody>
          <a:bodyPr/>
          <a:lstStyle/>
          <a:p>
            <a:fld id="{4FAB73BC-B049-4115-A692-8D63A059BFB8}" type="slidenum">
              <a:rPr lang="en-US" dirty="0"/>
              <a:t>‹#›</a:t>
            </a:fld>
            <a:endParaRPr lang="en-US" dirty="0"/>
          </a:p>
        </p:txBody>
      </p:sp>
      <p:sp>
        <p:nvSpPr>
          <p:cNvPr id="14" name="Rectangle 13"/>
          <p:cNvSpPr/>
          <p:nvPr userDrawn="1"/>
        </p:nvSpPr>
        <p:spPr>
          <a:xfrm>
            <a:off x="1" y="3112607"/>
            <a:ext cx="203131" cy="1690255"/>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pic>
        <p:nvPicPr>
          <p:cNvPr id="7" name="Picture 6"/>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4038960" y="4893378"/>
            <a:ext cx="8153043" cy="636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CA Section Title White">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cstate="screen">
            <a:alphaModFix amt="32000"/>
            <a:extLst>
              <a:ext uri="{28A0092B-C50C-407E-A947-70E740481C1C}">
                <a14:useLocalDpi xmlns:a14="http://schemas.microsoft.com/office/drawing/2010/main"/>
              </a:ext>
            </a:extLst>
          </a:blip>
          <a:srcRect/>
          <a:stretch/>
        </p:blipFill>
        <p:spPr>
          <a:xfrm>
            <a:off x="0" y="0"/>
            <a:ext cx="12192000" cy="6459788"/>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 y="0"/>
            <a:ext cx="4038963" cy="6459788"/>
          </a:xfrm>
          <a:prstGeom prst="rect">
            <a:avLst/>
          </a:prstGeom>
        </p:spPr>
      </p:pic>
      <p:sp>
        <p:nvSpPr>
          <p:cNvPr id="10" name="Rectangle 9"/>
          <p:cNvSpPr/>
          <p:nvPr userDrawn="1"/>
        </p:nvSpPr>
        <p:spPr>
          <a:xfrm>
            <a:off x="1" y="3112603"/>
            <a:ext cx="12192000" cy="16952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1"/>
          <p:cNvSpPr>
            <a:spLocks noGrp="1"/>
          </p:cNvSpPr>
          <p:nvPr>
            <p:ph type="ctrTitle" hasCustomPrompt="1"/>
          </p:nvPr>
        </p:nvSpPr>
        <p:spPr>
          <a:xfrm>
            <a:off x="4130694" y="3112607"/>
            <a:ext cx="6190211" cy="1690255"/>
          </a:xfrm>
        </p:spPr>
        <p:txBody>
          <a:bodyPr anchor="ctr">
            <a:normAutofit/>
          </a:bodyPr>
          <a:lstStyle>
            <a:lvl1pPr algn="l">
              <a:lnSpc>
                <a:spcPts val="3700"/>
              </a:lnSpc>
              <a:defRPr sz="3600" spc="31" baseline="0">
                <a:solidFill>
                  <a:schemeClr val="bg1"/>
                </a:solidFill>
                <a:latin typeface="Gill Sans MT" charset="0"/>
                <a:ea typeface="Gill Sans MT" charset="0"/>
                <a:cs typeface="Gill Sans MT" charset="0"/>
              </a:defRPr>
            </a:lvl1pPr>
          </a:lstStyle>
          <a:p>
            <a:r>
              <a:rPr lang="en-US" dirty="0"/>
              <a:t>CLICK TO EDIT MASTER TITLE STYLE</a:t>
            </a:r>
          </a:p>
        </p:txBody>
      </p:sp>
      <p:sp>
        <p:nvSpPr>
          <p:cNvPr id="3" name="Subtitle 2"/>
          <p:cNvSpPr>
            <a:spLocks noGrp="1"/>
          </p:cNvSpPr>
          <p:nvPr>
            <p:ph type="subTitle" idx="1" hasCustomPrompt="1"/>
          </p:nvPr>
        </p:nvSpPr>
        <p:spPr>
          <a:xfrm>
            <a:off x="4130696" y="5064546"/>
            <a:ext cx="6261331" cy="353125"/>
          </a:xfrm>
        </p:spPr>
        <p:txBody>
          <a:bodyPr lIns="91440" rIns="91440">
            <a:normAutofit/>
          </a:bodyPr>
          <a:lstStyle>
            <a:lvl1pPr marL="0" indent="0" algn="l">
              <a:buNone/>
              <a:defRPr sz="1800" cap="none" spc="200" baseline="0">
                <a:solidFill>
                  <a:schemeClr val="tx1"/>
                </a:solidFill>
                <a:latin typeface="Garamond" charset="0"/>
                <a:ea typeface="Garamond" charset="0"/>
                <a:cs typeface="Garamond"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64951" y="6488664"/>
            <a:ext cx="724296" cy="365125"/>
          </a:xfrm>
        </p:spPr>
        <p:txBody>
          <a:bodyPr/>
          <a:lstStyle>
            <a:lvl1pPr>
              <a:defRPr>
                <a:solidFill>
                  <a:schemeClr val="tx1"/>
                </a:solidFill>
              </a:defRPr>
            </a:lvl1pPr>
          </a:lstStyle>
          <a:p>
            <a:fld id="{1F412368-3B7B-3345-A1A0-A09F0ACD466B}" type="datetime1">
              <a:rPr lang="en-US" smtClean="0"/>
              <a:t>4/13/20</a:t>
            </a:fld>
            <a:endParaRPr lang="en-US" dirty="0"/>
          </a:p>
        </p:txBody>
      </p:sp>
      <p:sp>
        <p:nvSpPr>
          <p:cNvPr id="5" name="Footer Placeholder 4"/>
          <p:cNvSpPr>
            <a:spLocks noGrp="1"/>
          </p:cNvSpPr>
          <p:nvPr>
            <p:ph type="ftr" sz="quarter" idx="11"/>
          </p:nvPr>
        </p:nvSpPr>
        <p:spPr>
          <a:xfrm>
            <a:off x="3927565" y="6488664"/>
            <a:ext cx="2623459" cy="365125"/>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511125" y="6459788"/>
            <a:ext cx="419397" cy="365125"/>
          </a:xfrm>
        </p:spPr>
        <p:txBody>
          <a:bodyPr/>
          <a:lstStyle/>
          <a:p>
            <a:fld id="{4FAB73BC-B049-4115-A692-8D63A059BFB8}" type="slidenum">
              <a:rPr lang="en-US" dirty="0"/>
              <a:t>‹#›</a:t>
            </a:fld>
            <a:endParaRPr lang="en-US" dirty="0"/>
          </a:p>
        </p:txBody>
      </p:sp>
      <p:sp>
        <p:nvSpPr>
          <p:cNvPr id="14" name="Rectangle 13"/>
          <p:cNvSpPr/>
          <p:nvPr userDrawn="1"/>
        </p:nvSpPr>
        <p:spPr>
          <a:xfrm>
            <a:off x="1" y="3112607"/>
            <a:ext cx="203131" cy="1690255"/>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pic>
        <p:nvPicPr>
          <p:cNvPr id="7" name="Picture 6"/>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4038960" y="4893378"/>
            <a:ext cx="8153043" cy="636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hite">
    <p:spTree>
      <p:nvGrpSpPr>
        <p:cNvPr id="1" name=""/>
        <p:cNvGrpSpPr/>
        <p:nvPr/>
      </p:nvGrpSpPr>
      <p:grpSpPr>
        <a:xfrm>
          <a:off x="0" y="0"/>
          <a:ext cx="0" cy="0"/>
          <a:chOff x="0" y="0"/>
          <a:chExt cx="0" cy="0"/>
        </a:xfrm>
      </p:grpSpPr>
      <p:sp>
        <p:nvSpPr>
          <p:cNvPr id="17" name="Rectangle 16"/>
          <p:cNvSpPr/>
          <p:nvPr userDrawn="1"/>
        </p:nvSpPr>
        <p:spPr>
          <a:xfrm rot="5400000">
            <a:off x="238399" y="310896"/>
            <a:ext cx="685800" cy="64008"/>
          </a:xfrm>
          <a:prstGeom prst="rect">
            <a:avLst/>
          </a:prstGeom>
          <a:solidFill>
            <a:srgbClr val="00ACD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Title Placeholder 1"/>
          <p:cNvSpPr>
            <a:spLocks noGrp="1"/>
          </p:cNvSpPr>
          <p:nvPr>
            <p:ph type="title" hasCustomPrompt="1"/>
          </p:nvPr>
        </p:nvSpPr>
        <p:spPr>
          <a:xfrm>
            <a:off x="720648" y="240503"/>
            <a:ext cx="10058400" cy="570225"/>
          </a:xfrm>
          <a:prstGeom prst="rect">
            <a:avLst/>
          </a:prstGeom>
        </p:spPr>
        <p:txBody>
          <a:bodyPr vert="horz" lIns="91440" tIns="45720" rIns="91440" bIns="45720" rtlCol="0" anchor="b">
            <a:noAutofit/>
          </a:bodyPr>
          <a:lstStyle>
            <a:lvl1pPr>
              <a:defRPr>
                <a:solidFill>
                  <a:schemeClr val="bg2">
                    <a:lumMod val="25000"/>
                  </a:schemeClr>
                </a:solidFill>
              </a:defRPr>
            </a:lvl1pPr>
          </a:lstStyle>
          <a:p>
            <a:r>
              <a:rPr lang="en-US" dirty="0"/>
              <a:t>CLICK TO EDIT MASTER TITLE STYLE</a:t>
            </a:r>
          </a:p>
        </p:txBody>
      </p:sp>
      <p:sp>
        <p:nvSpPr>
          <p:cNvPr id="20" name="Date Placeholder 3"/>
          <p:cNvSpPr>
            <a:spLocks noGrp="1"/>
          </p:cNvSpPr>
          <p:nvPr>
            <p:ph type="dt" sz="half" idx="2"/>
          </p:nvPr>
        </p:nvSpPr>
        <p:spPr>
          <a:xfrm>
            <a:off x="64951" y="6485916"/>
            <a:ext cx="2472271" cy="365125"/>
          </a:xfrm>
          <a:prstGeom prst="rect">
            <a:avLst/>
          </a:prstGeom>
        </p:spPr>
        <p:txBody>
          <a:bodyPr vert="horz" lIns="91440" tIns="45720" rIns="91440" bIns="45720" rtlCol="0" anchor="ctr"/>
          <a:lstStyle>
            <a:lvl1pPr algn="l">
              <a:defRPr sz="900">
                <a:solidFill>
                  <a:schemeClr val="bg1">
                    <a:lumMod val="50000"/>
                  </a:schemeClr>
                </a:solidFill>
              </a:defRPr>
            </a:lvl1pPr>
          </a:lstStyle>
          <a:p>
            <a:fld id="{21CFFC65-F19B-E241-BA7B-613451C4E80D}" type="datetime1">
              <a:rPr lang="en-US" smtClean="0"/>
              <a:t>4/13/20</a:t>
            </a:fld>
            <a:endParaRPr lang="en-US" dirty="0"/>
          </a:p>
        </p:txBody>
      </p:sp>
      <p:sp>
        <p:nvSpPr>
          <p:cNvPr id="21" name="Footer Placeholder 4"/>
          <p:cNvSpPr>
            <a:spLocks noGrp="1"/>
          </p:cNvSpPr>
          <p:nvPr>
            <p:ph type="ftr" sz="quarter" idx="3"/>
          </p:nvPr>
        </p:nvSpPr>
        <p:spPr>
          <a:xfrm>
            <a:off x="3686187" y="6485916"/>
            <a:ext cx="4822804" cy="365125"/>
          </a:xfrm>
          <a:prstGeom prst="rect">
            <a:avLst/>
          </a:prstGeom>
        </p:spPr>
        <p:txBody>
          <a:bodyPr vert="horz" lIns="91440" tIns="45720" rIns="91440" bIns="45720" rtlCol="0" anchor="ctr"/>
          <a:lstStyle>
            <a:lvl1pPr algn="ctr">
              <a:defRPr sz="900" cap="all" baseline="0">
                <a:solidFill>
                  <a:schemeClr val="tx1"/>
                </a:solidFill>
              </a:defRPr>
            </a:lvl1pPr>
          </a:lstStyle>
          <a:p>
            <a:endParaRPr lang="en-US" dirty="0"/>
          </a:p>
        </p:txBody>
      </p:sp>
      <p:sp>
        <p:nvSpPr>
          <p:cNvPr id="22" name="Slide Number Placeholder 5"/>
          <p:cNvSpPr>
            <a:spLocks noGrp="1"/>
          </p:cNvSpPr>
          <p:nvPr>
            <p:ph type="sldNum" sz="quarter" idx="4"/>
          </p:nvPr>
        </p:nvSpPr>
        <p:spPr>
          <a:xfrm>
            <a:off x="64951" y="445603"/>
            <a:ext cx="419397" cy="365125"/>
          </a:xfrm>
          <a:prstGeom prst="rect">
            <a:avLst/>
          </a:prstGeom>
        </p:spPr>
        <p:txBody>
          <a:bodyPr vert="horz" lIns="91440" tIns="45720" rIns="91440" bIns="45720" rtlCol="0" anchor="ctr"/>
          <a:lstStyle>
            <a:lvl1pPr algn="r">
              <a:defRPr sz="1400">
                <a:solidFill>
                  <a:srgbClr val="000000"/>
                </a:solidFill>
              </a:defRPr>
            </a:lvl1pPr>
          </a:lstStyle>
          <a:p>
            <a:fld id="{4FAB73BC-B049-4115-A692-8D63A059BFB8}" type="slidenum">
              <a:rPr lang="en-US" smtClean="0"/>
              <a:pPr/>
              <a:t>‹#›</a:t>
            </a:fld>
            <a:endParaRPr lang="en-US" dirty="0"/>
          </a:p>
        </p:txBody>
      </p:sp>
      <p:sp>
        <p:nvSpPr>
          <p:cNvPr id="4" name="Text Placeholder 3"/>
          <p:cNvSpPr>
            <a:spLocks noGrp="1"/>
          </p:cNvSpPr>
          <p:nvPr>
            <p:ph type="body" sz="quarter" idx="10"/>
          </p:nvPr>
        </p:nvSpPr>
        <p:spPr>
          <a:xfrm>
            <a:off x="720648" y="1441697"/>
            <a:ext cx="10058400" cy="330615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1506200" y="321774"/>
            <a:ext cx="685800" cy="368300"/>
          </a:xfrm>
          <a:prstGeom prst="rect">
            <a:avLst/>
          </a:prstGeom>
          <a:solidFill>
            <a:srgbClr val="00ACD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9425" y="380825"/>
            <a:ext cx="259675" cy="251610"/>
          </a:xfrm>
          <a:prstGeom prst="rect">
            <a:avLst/>
          </a:prstGeom>
        </p:spPr>
      </p:pic>
      <p:pic>
        <p:nvPicPr>
          <p:cNvPr id="13" name="Picture 12"/>
          <p:cNvPicPr>
            <a:picLocks/>
          </p:cNvPicPr>
          <p:nvPr userDrawn="1"/>
        </p:nvPicPr>
        <p:blipFill rotWithShape="1">
          <a:blip r:embed="rId3" cstate="email">
            <a:extLst>
              <a:ext uri="{28A0092B-C50C-407E-A947-70E740481C1C}">
                <a14:useLocalDpi xmlns:a14="http://schemas.microsoft.com/office/drawing/2010/main"/>
              </a:ext>
            </a:extLst>
          </a:blip>
          <a:srcRect t="-16865" b="-2"/>
          <a:stretch/>
        </p:blipFill>
        <p:spPr>
          <a:xfrm rot="16200000">
            <a:off x="8725899" y="3391897"/>
            <a:ext cx="6857999" cy="742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Only White">
    <p:spTree>
      <p:nvGrpSpPr>
        <p:cNvPr id="1" name=""/>
        <p:cNvGrpSpPr/>
        <p:nvPr/>
      </p:nvGrpSpPr>
      <p:grpSpPr>
        <a:xfrm>
          <a:off x="0" y="0"/>
          <a:ext cx="0" cy="0"/>
          <a:chOff x="0" y="0"/>
          <a:chExt cx="0" cy="0"/>
        </a:xfrm>
      </p:grpSpPr>
      <p:sp>
        <p:nvSpPr>
          <p:cNvPr id="17" name="Rectangle 16"/>
          <p:cNvSpPr/>
          <p:nvPr userDrawn="1"/>
        </p:nvSpPr>
        <p:spPr>
          <a:xfrm rot="5400000">
            <a:off x="238399" y="310896"/>
            <a:ext cx="685800" cy="64008"/>
          </a:xfrm>
          <a:prstGeom prst="rect">
            <a:avLst/>
          </a:prstGeom>
          <a:solidFill>
            <a:srgbClr val="00ACD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Title Placeholder 1"/>
          <p:cNvSpPr>
            <a:spLocks noGrp="1"/>
          </p:cNvSpPr>
          <p:nvPr>
            <p:ph type="title" hasCustomPrompt="1"/>
          </p:nvPr>
        </p:nvSpPr>
        <p:spPr>
          <a:xfrm>
            <a:off x="720648" y="240503"/>
            <a:ext cx="10058400" cy="570225"/>
          </a:xfrm>
          <a:prstGeom prst="rect">
            <a:avLst/>
          </a:prstGeom>
        </p:spPr>
        <p:txBody>
          <a:bodyPr vert="horz" lIns="91440" tIns="45720" rIns="91440" bIns="45720" rtlCol="0" anchor="b">
            <a:noAutofit/>
          </a:bodyPr>
          <a:lstStyle>
            <a:lvl1pPr>
              <a:defRPr>
                <a:solidFill>
                  <a:schemeClr val="bg2">
                    <a:lumMod val="25000"/>
                  </a:schemeClr>
                </a:solidFill>
              </a:defRPr>
            </a:lvl1pPr>
          </a:lstStyle>
          <a:p>
            <a:r>
              <a:rPr lang="en-US" dirty="0"/>
              <a:t>CLICK TO EDIT MASTER TITLE STYLE</a:t>
            </a:r>
          </a:p>
        </p:txBody>
      </p:sp>
      <p:sp>
        <p:nvSpPr>
          <p:cNvPr id="20" name="Date Placeholder 3"/>
          <p:cNvSpPr>
            <a:spLocks noGrp="1"/>
          </p:cNvSpPr>
          <p:nvPr>
            <p:ph type="dt" sz="half" idx="2"/>
          </p:nvPr>
        </p:nvSpPr>
        <p:spPr>
          <a:xfrm>
            <a:off x="64951" y="6485916"/>
            <a:ext cx="2472271" cy="365125"/>
          </a:xfrm>
          <a:prstGeom prst="rect">
            <a:avLst/>
          </a:prstGeom>
        </p:spPr>
        <p:txBody>
          <a:bodyPr vert="horz" lIns="91440" tIns="45720" rIns="91440" bIns="45720" rtlCol="0" anchor="ctr"/>
          <a:lstStyle>
            <a:lvl1pPr algn="l">
              <a:defRPr sz="900">
                <a:solidFill>
                  <a:schemeClr val="bg1">
                    <a:lumMod val="50000"/>
                  </a:schemeClr>
                </a:solidFill>
              </a:defRPr>
            </a:lvl1pPr>
          </a:lstStyle>
          <a:p>
            <a:fld id="{00D275FE-4322-F945-984E-F69B89073389}" type="datetime1">
              <a:rPr lang="en-US" smtClean="0"/>
              <a:t>4/13/20</a:t>
            </a:fld>
            <a:endParaRPr lang="en-US" dirty="0"/>
          </a:p>
        </p:txBody>
      </p:sp>
      <p:sp>
        <p:nvSpPr>
          <p:cNvPr id="21" name="Footer Placeholder 4"/>
          <p:cNvSpPr>
            <a:spLocks noGrp="1"/>
          </p:cNvSpPr>
          <p:nvPr>
            <p:ph type="ftr" sz="quarter" idx="3"/>
          </p:nvPr>
        </p:nvSpPr>
        <p:spPr>
          <a:xfrm>
            <a:off x="3686187" y="6485916"/>
            <a:ext cx="4822804" cy="365125"/>
          </a:xfrm>
          <a:prstGeom prst="rect">
            <a:avLst/>
          </a:prstGeom>
        </p:spPr>
        <p:txBody>
          <a:bodyPr vert="horz" lIns="91440" tIns="45720" rIns="91440" bIns="45720" rtlCol="0" anchor="ctr"/>
          <a:lstStyle>
            <a:lvl1pPr algn="ctr">
              <a:defRPr sz="900" cap="all" baseline="0">
                <a:solidFill>
                  <a:schemeClr val="tx1"/>
                </a:solidFill>
              </a:defRPr>
            </a:lvl1pPr>
          </a:lstStyle>
          <a:p>
            <a:endParaRPr lang="en-US" dirty="0"/>
          </a:p>
        </p:txBody>
      </p:sp>
      <p:sp>
        <p:nvSpPr>
          <p:cNvPr id="22" name="Slide Number Placeholder 5"/>
          <p:cNvSpPr>
            <a:spLocks noGrp="1"/>
          </p:cNvSpPr>
          <p:nvPr>
            <p:ph type="sldNum" sz="quarter" idx="4"/>
          </p:nvPr>
        </p:nvSpPr>
        <p:spPr>
          <a:xfrm>
            <a:off x="64951" y="445603"/>
            <a:ext cx="419397" cy="365125"/>
          </a:xfrm>
          <a:prstGeom prst="rect">
            <a:avLst/>
          </a:prstGeom>
        </p:spPr>
        <p:txBody>
          <a:bodyPr vert="horz" lIns="91440" tIns="45720" rIns="91440" bIns="45720" rtlCol="0" anchor="ctr"/>
          <a:lstStyle>
            <a:lvl1pPr algn="r">
              <a:defRPr sz="1400">
                <a:solidFill>
                  <a:srgbClr val="000000"/>
                </a:solidFill>
              </a:defRPr>
            </a:lvl1pPr>
          </a:lstStyle>
          <a:p>
            <a:fld id="{4FAB73BC-B049-4115-A692-8D63A059BFB8}" type="slidenum">
              <a:rPr lang="en-US" smtClean="0"/>
              <a:pPr/>
              <a:t>‹#›</a:t>
            </a:fld>
            <a:endParaRPr lang="en-US" dirty="0"/>
          </a:p>
        </p:txBody>
      </p:sp>
      <p:sp>
        <p:nvSpPr>
          <p:cNvPr id="11" name="Rectangle 10"/>
          <p:cNvSpPr/>
          <p:nvPr userDrawn="1"/>
        </p:nvSpPr>
        <p:spPr>
          <a:xfrm>
            <a:off x="11506200" y="321774"/>
            <a:ext cx="685800" cy="368300"/>
          </a:xfrm>
          <a:prstGeom prst="rect">
            <a:avLst/>
          </a:prstGeom>
          <a:solidFill>
            <a:srgbClr val="00ACD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9425" y="380825"/>
            <a:ext cx="259675" cy="251610"/>
          </a:xfrm>
          <a:prstGeom prst="rect">
            <a:avLst/>
          </a:prstGeom>
        </p:spPr>
      </p:pic>
      <p:pic>
        <p:nvPicPr>
          <p:cNvPr id="13" name="Picture 12"/>
          <p:cNvPicPr>
            <a:picLocks/>
          </p:cNvPicPr>
          <p:nvPr userDrawn="1"/>
        </p:nvPicPr>
        <p:blipFill rotWithShape="1">
          <a:blip r:embed="rId3" cstate="email">
            <a:extLst>
              <a:ext uri="{28A0092B-C50C-407E-A947-70E740481C1C}">
                <a14:useLocalDpi xmlns:a14="http://schemas.microsoft.com/office/drawing/2010/main"/>
              </a:ext>
            </a:extLst>
          </a:blip>
          <a:srcRect t="-16865" b="-2"/>
          <a:stretch/>
        </p:blipFill>
        <p:spPr>
          <a:xfrm rot="16200000">
            <a:off x="8725899" y="3391897"/>
            <a:ext cx="6857999" cy="742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White">
    <p:spTree>
      <p:nvGrpSpPr>
        <p:cNvPr id="1" name=""/>
        <p:cNvGrpSpPr/>
        <p:nvPr/>
      </p:nvGrpSpPr>
      <p:grpSpPr>
        <a:xfrm>
          <a:off x="0" y="0"/>
          <a:ext cx="0" cy="0"/>
          <a:chOff x="0" y="0"/>
          <a:chExt cx="0" cy="0"/>
        </a:xfrm>
      </p:grpSpPr>
      <p:sp>
        <p:nvSpPr>
          <p:cNvPr id="17" name="Rectangle 16"/>
          <p:cNvSpPr/>
          <p:nvPr userDrawn="1"/>
        </p:nvSpPr>
        <p:spPr>
          <a:xfrm rot="5400000">
            <a:off x="238399" y="310896"/>
            <a:ext cx="685800" cy="64008"/>
          </a:xfrm>
          <a:prstGeom prst="rect">
            <a:avLst/>
          </a:prstGeom>
          <a:solidFill>
            <a:srgbClr val="00ACD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Date Placeholder 3"/>
          <p:cNvSpPr>
            <a:spLocks noGrp="1"/>
          </p:cNvSpPr>
          <p:nvPr>
            <p:ph type="dt" sz="half" idx="2"/>
          </p:nvPr>
        </p:nvSpPr>
        <p:spPr>
          <a:xfrm>
            <a:off x="64951" y="6485916"/>
            <a:ext cx="2472271" cy="365125"/>
          </a:xfrm>
          <a:prstGeom prst="rect">
            <a:avLst/>
          </a:prstGeom>
        </p:spPr>
        <p:txBody>
          <a:bodyPr vert="horz" lIns="91440" tIns="45720" rIns="91440" bIns="45720" rtlCol="0" anchor="ctr"/>
          <a:lstStyle>
            <a:lvl1pPr algn="l">
              <a:defRPr sz="900">
                <a:solidFill>
                  <a:schemeClr val="bg1">
                    <a:lumMod val="50000"/>
                  </a:schemeClr>
                </a:solidFill>
              </a:defRPr>
            </a:lvl1pPr>
          </a:lstStyle>
          <a:p>
            <a:fld id="{2E058465-9237-E546-85F0-B7E7FAA43EBF}" type="datetime1">
              <a:rPr lang="en-US" smtClean="0"/>
              <a:t>4/13/20</a:t>
            </a:fld>
            <a:endParaRPr lang="en-US" dirty="0"/>
          </a:p>
        </p:txBody>
      </p:sp>
      <p:sp>
        <p:nvSpPr>
          <p:cNvPr id="21" name="Footer Placeholder 4"/>
          <p:cNvSpPr>
            <a:spLocks noGrp="1"/>
          </p:cNvSpPr>
          <p:nvPr>
            <p:ph type="ftr" sz="quarter" idx="3"/>
          </p:nvPr>
        </p:nvSpPr>
        <p:spPr>
          <a:xfrm>
            <a:off x="3686187" y="6485916"/>
            <a:ext cx="4822804" cy="365125"/>
          </a:xfrm>
          <a:prstGeom prst="rect">
            <a:avLst/>
          </a:prstGeom>
        </p:spPr>
        <p:txBody>
          <a:bodyPr vert="horz" lIns="91440" tIns="45720" rIns="91440" bIns="45720" rtlCol="0" anchor="ctr"/>
          <a:lstStyle>
            <a:lvl1pPr algn="ctr">
              <a:defRPr sz="900" cap="all" baseline="0">
                <a:solidFill>
                  <a:schemeClr val="tx1"/>
                </a:solidFill>
              </a:defRPr>
            </a:lvl1pPr>
          </a:lstStyle>
          <a:p>
            <a:endParaRPr lang="en-US" dirty="0"/>
          </a:p>
        </p:txBody>
      </p:sp>
      <p:sp>
        <p:nvSpPr>
          <p:cNvPr id="22" name="Slide Number Placeholder 5"/>
          <p:cNvSpPr>
            <a:spLocks noGrp="1"/>
          </p:cNvSpPr>
          <p:nvPr>
            <p:ph type="sldNum" sz="quarter" idx="4"/>
          </p:nvPr>
        </p:nvSpPr>
        <p:spPr>
          <a:xfrm>
            <a:off x="64951" y="445603"/>
            <a:ext cx="419397" cy="365125"/>
          </a:xfrm>
          <a:prstGeom prst="rect">
            <a:avLst/>
          </a:prstGeom>
        </p:spPr>
        <p:txBody>
          <a:bodyPr vert="horz" lIns="91440" tIns="45720" rIns="91440" bIns="45720" rtlCol="0" anchor="ctr"/>
          <a:lstStyle>
            <a:lvl1pPr algn="r">
              <a:defRPr sz="1400">
                <a:solidFill>
                  <a:srgbClr val="000000"/>
                </a:solidFill>
              </a:defRPr>
            </a:lvl1pPr>
          </a:lstStyle>
          <a:p>
            <a:fld id="{4FAB73BC-B049-4115-A692-8D63A059BFB8}" type="slidenum">
              <a:rPr lang="en-US" smtClean="0"/>
              <a:pPr/>
              <a:t>‹#›</a:t>
            </a:fld>
            <a:endParaRPr lang="en-US" dirty="0"/>
          </a:p>
        </p:txBody>
      </p:sp>
      <p:sp>
        <p:nvSpPr>
          <p:cNvPr id="11" name="Rectangle 10"/>
          <p:cNvSpPr/>
          <p:nvPr userDrawn="1"/>
        </p:nvSpPr>
        <p:spPr>
          <a:xfrm>
            <a:off x="11506200" y="321774"/>
            <a:ext cx="685800" cy="368300"/>
          </a:xfrm>
          <a:prstGeom prst="rect">
            <a:avLst/>
          </a:prstGeom>
          <a:solidFill>
            <a:srgbClr val="00ACD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89425" y="380825"/>
            <a:ext cx="259675" cy="251610"/>
          </a:xfrm>
          <a:prstGeom prst="rect">
            <a:avLst/>
          </a:prstGeom>
        </p:spPr>
      </p:pic>
      <p:pic>
        <p:nvPicPr>
          <p:cNvPr id="13" name="Picture 12"/>
          <p:cNvPicPr>
            <a:picLocks/>
          </p:cNvPicPr>
          <p:nvPr userDrawn="1"/>
        </p:nvPicPr>
        <p:blipFill rotWithShape="1">
          <a:blip r:embed="rId3" cstate="email">
            <a:extLst>
              <a:ext uri="{28A0092B-C50C-407E-A947-70E740481C1C}">
                <a14:useLocalDpi xmlns:a14="http://schemas.microsoft.com/office/drawing/2010/main"/>
              </a:ext>
            </a:extLst>
          </a:blip>
          <a:srcRect t="-16865" b="-2"/>
          <a:stretch/>
        </p:blipFill>
        <p:spPr>
          <a:xfrm rot="16200000">
            <a:off x="8725899" y="3391897"/>
            <a:ext cx="6857999" cy="74211"/>
          </a:xfrm>
          <a:prstGeom prst="rect">
            <a:avLst/>
          </a:prstGeom>
        </p:spPr>
      </p:pic>
      <p:pic>
        <p:nvPicPr>
          <p:cNvPr id="9" name="Picture 8">
            <a:extLst>
              <a:ext uri="{FF2B5EF4-FFF2-40B4-BE49-F238E27FC236}">
                <a16:creationId xmlns:a16="http://schemas.microsoft.com/office/drawing/2014/main" xmlns="" id="{8DDF52E3-09A2-4428-AC63-882D13B57C8E}"/>
              </a:ext>
            </a:extLst>
          </p:cNvPr>
          <p:cNvPicPr>
            <a:picLocks noChangeAspect="1"/>
          </p:cNvPicPr>
          <p:nvPr userDrawn="1"/>
        </p:nvPicPr>
        <p:blipFill>
          <a:blip r:embed="rId4"/>
          <a:stretch>
            <a:fillRect/>
          </a:stretch>
        </p:blipFill>
        <p:spPr>
          <a:xfrm>
            <a:off x="10677088" y="6262947"/>
            <a:ext cx="1423410" cy="5465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A Title Slide">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6" name="Picture 25"/>
          <p:cNvPicPr>
            <a:picLocks noChangeAspect="1"/>
          </p:cNvPicPr>
          <p:nvPr userDrawn="1"/>
        </p:nvPicPr>
        <p:blipFill rotWithShape="1">
          <a:blip r:embed="rId2" cstate="email">
            <a:alphaModFix amt="37000"/>
            <a:extLst>
              <a:ext uri="{28A0092B-C50C-407E-A947-70E740481C1C}">
                <a14:useLocalDpi xmlns:a14="http://schemas.microsoft.com/office/drawing/2010/main"/>
              </a:ext>
            </a:extLst>
          </a:blip>
          <a:srcRect/>
          <a:stretch/>
        </p:blipFill>
        <p:spPr>
          <a:xfrm>
            <a:off x="-1" y="-1"/>
            <a:ext cx="7565572" cy="3964403"/>
          </a:xfrm>
          <a:prstGeom prst="rect">
            <a:avLst/>
          </a:prstGeom>
        </p:spPr>
      </p:pic>
      <p:sp>
        <p:nvSpPr>
          <p:cNvPr id="13" name="Rectangle 12"/>
          <p:cNvSpPr/>
          <p:nvPr userDrawn="1"/>
        </p:nvSpPr>
        <p:spPr>
          <a:xfrm>
            <a:off x="1" y="1228439"/>
            <a:ext cx="12192000" cy="1690255"/>
          </a:xfrm>
          <a:prstGeom prst="rect">
            <a:avLst/>
          </a:prstGeom>
          <a:solidFill>
            <a:schemeClr val="bg2">
              <a:lumMod val="1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7565572" y="0"/>
            <a:ext cx="2623459" cy="6858000"/>
          </a:xfrm>
          <a:prstGeom prst="rect">
            <a:avLst/>
          </a:prstGeom>
          <a:solidFill>
            <a:schemeClr val="accent6">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1"/>
          <p:cNvSpPr>
            <a:spLocks noGrp="1"/>
          </p:cNvSpPr>
          <p:nvPr>
            <p:ph type="ctrTitle" hasCustomPrompt="1"/>
          </p:nvPr>
        </p:nvSpPr>
        <p:spPr>
          <a:xfrm>
            <a:off x="687681" y="1228439"/>
            <a:ext cx="6190211" cy="1690255"/>
          </a:xfrm>
        </p:spPr>
        <p:txBody>
          <a:bodyPr anchor="ctr">
            <a:normAutofit/>
          </a:bodyPr>
          <a:lstStyle>
            <a:lvl1pPr algn="l">
              <a:lnSpc>
                <a:spcPts val="3700"/>
              </a:lnSpc>
              <a:defRPr sz="3600" spc="31" baseline="0">
                <a:solidFill>
                  <a:schemeClr val="bg1"/>
                </a:solidFill>
                <a:latin typeface="Gill Sans MT" charset="0"/>
                <a:ea typeface="Gill Sans MT" charset="0"/>
                <a:cs typeface="Gill Sans MT" charset="0"/>
              </a:defRPr>
            </a:lvl1pPr>
          </a:lstStyle>
          <a:p>
            <a:r>
              <a:rPr lang="en-US" dirty="0"/>
              <a:t>CLICK TO EDIT MASTER TITLE STYLE</a:t>
            </a:r>
          </a:p>
        </p:txBody>
      </p:sp>
      <p:sp>
        <p:nvSpPr>
          <p:cNvPr id="3" name="Subtitle 2"/>
          <p:cNvSpPr>
            <a:spLocks noGrp="1"/>
          </p:cNvSpPr>
          <p:nvPr>
            <p:ph type="subTitle" idx="1" hasCustomPrompt="1"/>
          </p:nvPr>
        </p:nvSpPr>
        <p:spPr>
          <a:xfrm>
            <a:off x="700412" y="5306898"/>
            <a:ext cx="6261331" cy="353125"/>
          </a:xfrm>
        </p:spPr>
        <p:txBody>
          <a:bodyPr lIns="91440" rIns="91440">
            <a:normAutofit/>
          </a:bodyPr>
          <a:lstStyle>
            <a:lvl1pPr marL="0" indent="0" algn="l">
              <a:buNone/>
              <a:defRPr sz="1800" cap="none" spc="200" baseline="0">
                <a:solidFill>
                  <a:schemeClr val="bg1"/>
                </a:solidFill>
                <a:latin typeface="Garamond" charset="0"/>
                <a:ea typeface="Garamond" charset="0"/>
                <a:cs typeface="Garamond"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64951" y="6488664"/>
            <a:ext cx="724296" cy="365125"/>
          </a:xfrm>
        </p:spPr>
        <p:txBody>
          <a:bodyPr/>
          <a:lstStyle/>
          <a:p>
            <a:fld id="{BD401753-24C1-CD4E-BD1A-E1FE126B76E2}" type="datetime1">
              <a:rPr lang="en-US" smtClean="0"/>
              <a:t>4/13/20</a:t>
            </a:fld>
            <a:endParaRPr lang="en-US" dirty="0"/>
          </a:p>
        </p:txBody>
      </p:sp>
      <p:sp>
        <p:nvSpPr>
          <p:cNvPr id="5" name="Footer Placeholder 4"/>
          <p:cNvSpPr>
            <a:spLocks noGrp="1"/>
          </p:cNvSpPr>
          <p:nvPr>
            <p:ph type="ftr" sz="quarter" idx="11"/>
          </p:nvPr>
        </p:nvSpPr>
        <p:spPr>
          <a:xfrm>
            <a:off x="7565572" y="6488664"/>
            <a:ext cx="2623459" cy="365125"/>
          </a:xfrm>
        </p:spPr>
        <p:txBody>
          <a:bodyPr/>
          <a:lstStyle/>
          <a:p>
            <a:endParaRPr lang="en-US" dirty="0"/>
          </a:p>
        </p:txBody>
      </p:sp>
      <p:sp>
        <p:nvSpPr>
          <p:cNvPr id="6" name="Slide Number Placeholder 5"/>
          <p:cNvSpPr>
            <a:spLocks noGrp="1"/>
          </p:cNvSpPr>
          <p:nvPr>
            <p:ph type="sldNum" sz="quarter" idx="12"/>
          </p:nvPr>
        </p:nvSpPr>
        <p:spPr>
          <a:xfrm>
            <a:off x="-511125" y="6459788"/>
            <a:ext cx="419397" cy="365125"/>
          </a:xfrm>
        </p:spPr>
        <p:txBody>
          <a:bodyPr/>
          <a:lstStyle/>
          <a:p>
            <a:fld id="{4FAB73BC-B049-4115-A692-8D63A059BFB8}" type="slidenum">
              <a:rPr lang="en-US" dirty="0"/>
              <a:t>‹#›</a:t>
            </a:fld>
            <a:endParaRPr lang="en-US" dirty="0"/>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t="-4288" r="-3731"/>
          <a:stretch/>
        </p:blipFill>
        <p:spPr>
          <a:xfrm>
            <a:off x="8003737" y="282288"/>
            <a:ext cx="1834523" cy="710418"/>
          </a:xfrm>
          <a:prstGeom prst="rect">
            <a:avLst/>
          </a:prstGeom>
        </p:spPr>
      </p:pic>
      <p:sp>
        <p:nvSpPr>
          <p:cNvPr id="14" name="Rectangle 13"/>
          <p:cNvSpPr/>
          <p:nvPr userDrawn="1"/>
        </p:nvSpPr>
        <p:spPr>
          <a:xfrm>
            <a:off x="1" y="1228439"/>
            <a:ext cx="203131" cy="1690255"/>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userDrawn="1"/>
        </p:nvSpPr>
        <p:spPr>
          <a:xfrm>
            <a:off x="789245" y="2915627"/>
            <a:ext cx="2037083" cy="905163"/>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2865811" y="2915627"/>
            <a:ext cx="1345972" cy="905163"/>
          </a:xfrm>
          <a:prstGeom prst="rect">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userDrawn="1"/>
        </p:nvSpPr>
        <p:spPr>
          <a:xfrm>
            <a:off x="4251265" y="2915627"/>
            <a:ext cx="3314307" cy="905163"/>
          </a:xfrm>
          <a:prstGeom prst="rect">
            <a:avLst/>
          </a:prstGeom>
          <a:blipFill>
            <a:blip r:embed="rId6"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7565572" y="1363919"/>
            <a:ext cx="2623459" cy="1421017"/>
          </a:xfrm>
          <a:prstGeom prst="rect">
            <a:avLst/>
          </a:prstGeom>
          <a:blipFill>
            <a:blip r:embed="rId7"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extBox 18"/>
          <p:cNvSpPr txBox="1"/>
          <p:nvPr userDrawn="1"/>
        </p:nvSpPr>
        <p:spPr>
          <a:xfrm>
            <a:off x="700411" y="5010111"/>
            <a:ext cx="2225040" cy="276999"/>
          </a:xfrm>
          <a:prstGeom prst="rect">
            <a:avLst/>
          </a:prstGeom>
          <a:noFill/>
        </p:spPr>
        <p:txBody>
          <a:bodyPr wrap="square" rtlCol="0">
            <a:spAutoFit/>
          </a:bodyPr>
          <a:lstStyle/>
          <a:p>
            <a:r>
              <a:rPr lang="en-US" sz="1200" b="0" i="1" spc="300" dirty="0">
                <a:solidFill>
                  <a:srgbClr val="00ACD9"/>
                </a:solidFill>
                <a:latin typeface="Calibri" charset="0"/>
                <a:ea typeface="Calibri" charset="0"/>
                <a:cs typeface="Calibri" charset="0"/>
              </a:rPr>
              <a:t>PRESENTED BY</a:t>
            </a:r>
          </a:p>
        </p:txBody>
      </p:sp>
      <p:pic>
        <p:nvPicPr>
          <p:cNvPr id="21" name="Picture 20"/>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337762" y="5618701"/>
            <a:ext cx="562539" cy="163699"/>
          </a:xfrm>
          <a:prstGeom prst="rect">
            <a:avLst/>
          </a:prstGeom>
        </p:spPr>
      </p:pic>
      <p:pic>
        <p:nvPicPr>
          <p:cNvPr id="22" name="Picture 21"/>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399371" y="5587028"/>
            <a:ext cx="776320" cy="195373"/>
          </a:xfrm>
          <a:prstGeom prst="rect">
            <a:avLst/>
          </a:prstGeom>
        </p:spPr>
      </p:pic>
      <p:sp>
        <p:nvSpPr>
          <p:cNvPr id="23" name="TextBox 22"/>
          <p:cNvSpPr txBox="1"/>
          <p:nvPr userDrawn="1"/>
        </p:nvSpPr>
        <p:spPr>
          <a:xfrm>
            <a:off x="10324346" y="5891251"/>
            <a:ext cx="1744463" cy="738664"/>
          </a:xfrm>
          <a:prstGeom prst="rect">
            <a:avLst/>
          </a:prstGeom>
          <a:noFill/>
        </p:spPr>
        <p:txBody>
          <a:bodyPr wrap="square" rtlCol="0">
            <a:spAutoFit/>
          </a:bodyPr>
          <a:lstStyle/>
          <a:p>
            <a:pPr algn="ctr"/>
            <a:r>
              <a:rPr lang="en-US" sz="600" b="0" i="0" kern="1200" dirty="0">
                <a:solidFill>
                  <a:schemeClr val="bg1"/>
                </a:solidFill>
                <a:effectLst/>
                <a:latin typeface="+mn-lt"/>
                <a:ea typeface="+mn-ea"/>
                <a:cs typeface="+mn-cs"/>
              </a:rPr>
              <a:t>Sandia National Laboratories is a </a:t>
            </a:r>
            <a:r>
              <a:rPr lang="en-US" sz="600" b="0" i="0" kern="1200" dirty="0" err="1">
                <a:solidFill>
                  <a:schemeClr val="bg1"/>
                </a:solidFill>
                <a:effectLst/>
                <a:latin typeface="+mn-lt"/>
                <a:ea typeface="+mn-ea"/>
                <a:cs typeface="+mn-cs"/>
              </a:rPr>
              <a:t>multimission</a:t>
            </a:r>
            <a:r>
              <a:rPr lang="en-US" sz="600" b="0" i="0" kern="1200" dirty="0">
                <a:solidFill>
                  <a:schemeClr val="bg1"/>
                </a:solidFill>
                <a:effectLst/>
                <a:latin typeface="+mn-lt"/>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600" dirty="0">
              <a:solidFill>
                <a:schemeClr val="bg1"/>
              </a:solidFill>
            </a:endParaRPr>
          </a:p>
        </p:txBody>
      </p:sp>
      <p:pic>
        <p:nvPicPr>
          <p:cNvPr id="7" name="Picture 6"/>
          <p:cNvPicPr>
            <a:picLocks/>
          </p:cNvPicPr>
          <p:nvPr userDrawn="1"/>
        </p:nvPicPr>
        <p:blipFill>
          <a:blip r:embed="rId10" cstate="email">
            <a:extLst>
              <a:ext uri="{28A0092B-C50C-407E-A947-70E740481C1C}">
                <a14:useLocalDpi xmlns:a14="http://schemas.microsoft.com/office/drawing/2010/main"/>
              </a:ext>
            </a:extLst>
          </a:blip>
          <a:stretch>
            <a:fillRect/>
          </a:stretch>
        </p:blipFill>
        <p:spPr>
          <a:xfrm>
            <a:off x="789245" y="5664160"/>
            <a:ext cx="9399784" cy="365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NM Section Title">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6" name="Picture 25"/>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a:stretch/>
        </p:blipFill>
        <p:spPr>
          <a:xfrm>
            <a:off x="0" y="-1"/>
            <a:ext cx="12192000" cy="8747085"/>
          </a:xfrm>
          <a:prstGeom prst="rect">
            <a:avLst/>
          </a:prstGeom>
        </p:spPr>
      </p:pic>
      <p:sp>
        <p:nvSpPr>
          <p:cNvPr id="13" name="Rectangle 12"/>
          <p:cNvSpPr/>
          <p:nvPr userDrawn="1"/>
        </p:nvSpPr>
        <p:spPr>
          <a:xfrm>
            <a:off x="1" y="3112607"/>
            <a:ext cx="12192000" cy="1690255"/>
          </a:xfrm>
          <a:prstGeom prst="rect">
            <a:avLst/>
          </a:prstGeom>
          <a:solidFill>
            <a:schemeClr val="bg2">
              <a:lumMod val="1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3927563" y="0"/>
            <a:ext cx="8264439" cy="6858000"/>
          </a:xfrm>
          <a:prstGeom prst="rect">
            <a:avLst/>
          </a:prstGeom>
          <a:solidFill>
            <a:schemeClr val="accent6">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1"/>
          <p:cNvSpPr>
            <a:spLocks noGrp="1"/>
          </p:cNvSpPr>
          <p:nvPr>
            <p:ph type="ctrTitle" hasCustomPrompt="1"/>
          </p:nvPr>
        </p:nvSpPr>
        <p:spPr>
          <a:xfrm>
            <a:off x="4130694" y="3112607"/>
            <a:ext cx="6190211" cy="1690255"/>
          </a:xfrm>
        </p:spPr>
        <p:txBody>
          <a:bodyPr anchor="ctr">
            <a:normAutofit/>
          </a:bodyPr>
          <a:lstStyle>
            <a:lvl1pPr algn="l">
              <a:lnSpc>
                <a:spcPts val="3700"/>
              </a:lnSpc>
              <a:defRPr sz="3600" spc="31" baseline="0">
                <a:solidFill>
                  <a:schemeClr val="bg1"/>
                </a:solidFill>
                <a:latin typeface="Gill Sans MT" charset="0"/>
                <a:ea typeface="Gill Sans MT" charset="0"/>
                <a:cs typeface="Gill Sans MT" charset="0"/>
              </a:defRPr>
            </a:lvl1pPr>
          </a:lstStyle>
          <a:p>
            <a:r>
              <a:rPr lang="en-US" dirty="0"/>
              <a:t>CLICK TO EDIT MASTER TITLE STYLE</a:t>
            </a:r>
          </a:p>
        </p:txBody>
      </p:sp>
      <p:sp>
        <p:nvSpPr>
          <p:cNvPr id="3" name="Subtitle 2"/>
          <p:cNvSpPr>
            <a:spLocks noGrp="1"/>
          </p:cNvSpPr>
          <p:nvPr>
            <p:ph type="subTitle" idx="1" hasCustomPrompt="1"/>
          </p:nvPr>
        </p:nvSpPr>
        <p:spPr>
          <a:xfrm>
            <a:off x="4130696" y="5064546"/>
            <a:ext cx="6261331" cy="353125"/>
          </a:xfrm>
        </p:spPr>
        <p:txBody>
          <a:bodyPr lIns="91440" rIns="91440">
            <a:normAutofit/>
          </a:bodyPr>
          <a:lstStyle>
            <a:lvl1pPr marL="0" indent="0" algn="l">
              <a:buNone/>
              <a:defRPr sz="1800" cap="none" spc="200" baseline="0">
                <a:solidFill>
                  <a:schemeClr val="bg1"/>
                </a:solidFill>
                <a:latin typeface="Garamond" charset="0"/>
                <a:ea typeface="Garamond" charset="0"/>
                <a:cs typeface="Garamond"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64951" y="6488664"/>
            <a:ext cx="724296" cy="365125"/>
          </a:xfrm>
        </p:spPr>
        <p:txBody>
          <a:bodyPr/>
          <a:lstStyle/>
          <a:p>
            <a:fld id="{B2FB43E7-BE73-1148-A923-0B62E5469575}" type="datetime1">
              <a:rPr lang="en-US" smtClean="0"/>
              <a:t>4/13/20</a:t>
            </a:fld>
            <a:endParaRPr lang="en-US" dirty="0"/>
          </a:p>
        </p:txBody>
      </p:sp>
      <p:sp>
        <p:nvSpPr>
          <p:cNvPr id="5" name="Footer Placeholder 4"/>
          <p:cNvSpPr>
            <a:spLocks noGrp="1"/>
          </p:cNvSpPr>
          <p:nvPr>
            <p:ph type="ftr" sz="quarter" idx="11"/>
          </p:nvPr>
        </p:nvSpPr>
        <p:spPr>
          <a:xfrm>
            <a:off x="3927565" y="6488664"/>
            <a:ext cx="2623459" cy="365125"/>
          </a:xfrm>
        </p:spPr>
        <p:txBody>
          <a:bodyPr/>
          <a:lstStyle/>
          <a:p>
            <a:endParaRPr lang="en-US" dirty="0"/>
          </a:p>
        </p:txBody>
      </p:sp>
      <p:sp>
        <p:nvSpPr>
          <p:cNvPr id="6" name="Slide Number Placeholder 5"/>
          <p:cNvSpPr>
            <a:spLocks noGrp="1"/>
          </p:cNvSpPr>
          <p:nvPr>
            <p:ph type="sldNum" sz="quarter" idx="12"/>
          </p:nvPr>
        </p:nvSpPr>
        <p:spPr>
          <a:xfrm>
            <a:off x="-511125" y="6459788"/>
            <a:ext cx="419397" cy="365125"/>
          </a:xfrm>
        </p:spPr>
        <p:txBody>
          <a:bodyPr/>
          <a:lstStyle/>
          <a:p>
            <a:fld id="{4FAB73BC-B049-4115-A692-8D63A059BFB8}" type="slidenum">
              <a:rPr lang="en-US" dirty="0"/>
              <a:t>‹#›</a:t>
            </a:fld>
            <a:endParaRPr lang="en-US" dirty="0"/>
          </a:p>
        </p:txBody>
      </p:sp>
      <p:sp>
        <p:nvSpPr>
          <p:cNvPr id="14" name="Rectangle 13"/>
          <p:cNvSpPr/>
          <p:nvPr userDrawn="1"/>
        </p:nvSpPr>
        <p:spPr>
          <a:xfrm>
            <a:off x="1" y="3112607"/>
            <a:ext cx="203131" cy="1690255"/>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pic>
        <p:nvPicPr>
          <p:cNvPr id="7" name="Picture 6"/>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3927565" y="4893378"/>
            <a:ext cx="8264435" cy="457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CA Section Title">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6" name="Picture 25"/>
          <p:cNvPicPr>
            <a:picLocks noChangeAspect="1"/>
          </p:cNvPicPr>
          <p:nvPr userDrawn="1"/>
        </p:nvPicPr>
        <p:blipFill rotWithShape="1">
          <a:blip r:embed="rId2" cstate="email">
            <a:alphaModFix amt="42000"/>
            <a:extLst>
              <a:ext uri="{28A0092B-C50C-407E-A947-70E740481C1C}">
                <a14:useLocalDpi xmlns:a14="http://schemas.microsoft.com/office/drawing/2010/main"/>
              </a:ext>
            </a:extLst>
          </a:blip>
          <a:srcRect b="-2122"/>
          <a:stretch/>
        </p:blipFill>
        <p:spPr>
          <a:xfrm>
            <a:off x="0" y="0"/>
            <a:ext cx="12192000" cy="5547360"/>
          </a:xfrm>
          <a:prstGeom prst="rect">
            <a:avLst/>
          </a:prstGeom>
        </p:spPr>
      </p:pic>
      <p:sp>
        <p:nvSpPr>
          <p:cNvPr id="13" name="Rectangle 12"/>
          <p:cNvSpPr/>
          <p:nvPr userDrawn="1"/>
        </p:nvSpPr>
        <p:spPr>
          <a:xfrm>
            <a:off x="1" y="3112607"/>
            <a:ext cx="12192000" cy="1690255"/>
          </a:xfrm>
          <a:prstGeom prst="rect">
            <a:avLst/>
          </a:prstGeom>
          <a:solidFill>
            <a:schemeClr val="bg2">
              <a:lumMod val="1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3927563" y="0"/>
            <a:ext cx="8264439" cy="6858000"/>
          </a:xfrm>
          <a:prstGeom prst="rect">
            <a:avLst/>
          </a:prstGeom>
          <a:solidFill>
            <a:schemeClr val="accent6">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1"/>
          <p:cNvSpPr>
            <a:spLocks noGrp="1"/>
          </p:cNvSpPr>
          <p:nvPr>
            <p:ph type="ctrTitle" hasCustomPrompt="1"/>
          </p:nvPr>
        </p:nvSpPr>
        <p:spPr>
          <a:xfrm>
            <a:off x="4130694" y="3112607"/>
            <a:ext cx="6190211" cy="1690255"/>
          </a:xfrm>
        </p:spPr>
        <p:txBody>
          <a:bodyPr anchor="ctr">
            <a:normAutofit/>
          </a:bodyPr>
          <a:lstStyle>
            <a:lvl1pPr algn="l">
              <a:lnSpc>
                <a:spcPts val="3700"/>
              </a:lnSpc>
              <a:defRPr sz="3600" spc="31" baseline="0">
                <a:solidFill>
                  <a:schemeClr val="bg1"/>
                </a:solidFill>
                <a:latin typeface="Gill Sans MT" charset="0"/>
                <a:ea typeface="Gill Sans MT" charset="0"/>
                <a:cs typeface="Gill Sans MT" charset="0"/>
              </a:defRPr>
            </a:lvl1pPr>
          </a:lstStyle>
          <a:p>
            <a:r>
              <a:rPr lang="en-US" dirty="0"/>
              <a:t>CLICK TO EDIT MASTER TITLE STYLE</a:t>
            </a:r>
          </a:p>
        </p:txBody>
      </p:sp>
      <p:sp>
        <p:nvSpPr>
          <p:cNvPr id="3" name="Subtitle 2"/>
          <p:cNvSpPr>
            <a:spLocks noGrp="1"/>
          </p:cNvSpPr>
          <p:nvPr>
            <p:ph type="subTitle" idx="1" hasCustomPrompt="1"/>
          </p:nvPr>
        </p:nvSpPr>
        <p:spPr>
          <a:xfrm>
            <a:off x="4130696" y="5064546"/>
            <a:ext cx="6261331" cy="353125"/>
          </a:xfrm>
        </p:spPr>
        <p:txBody>
          <a:bodyPr lIns="91440" rIns="91440">
            <a:normAutofit/>
          </a:bodyPr>
          <a:lstStyle>
            <a:lvl1pPr marL="0" indent="0" algn="l">
              <a:buNone/>
              <a:defRPr sz="1800" cap="none" spc="200" baseline="0">
                <a:solidFill>
                  <a:schemeClr val="bg1"/>
                </a:solidFill>
                <a:latin typeface="Garamond" charset="0"/>
                <a:ea typeface="Garamond" charset="0"/>
                <a:cs typeface="Garamond"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64951" y="6488664"/>
            <a:ext cx="724296" cy="365125"/>
          </a:xfrm>
        </p:spPr>
        <p:txBody>
          <a:bodyPr/>
          <a:lstStyle/>
          <a:p>
            <a:fld id="{B2FB43E7-BE73-1148-A923-0B62E5469575}" type="datetime1">
              <a:rPr lang="en-US" smtClean="0"/>
              <a:t>4/13/20</a:t>
            </a:fld>
            <a:endParaRPr lang="en-US" dirty="0"/>
          </a:p>
        </p:txBody>
      </p:sp>
      <p:sp>
        <p:nvSpPr>
          <p:cNvPr id="5" name="Footer Placeholder 4"/>
          <p:cNvSpPr>
            <a:spLocks noGrp="1"/>
          </p:cNvSpPr>
          <p:nvPr>
            <p:ph type="ftr" sz="quarter" idx="11"/>
          </p:nvPr>
        </p:nvSpPr>
        <p:spPr>
          <a:xfrm>
            <a:off x="3927565" y="6488664"/>
            <a:ext cx="2623459" cy="365125"/>
          </a:xfrm>
        </p:spPr>
        <p:txBody>
          <a:bodyPr/>
          <a:lstStyle/>
          <a:p>
            <a:endParaRPr lang="en-US" dirty="0"/>
          </a:p>
        </p:txBody>
      </p:sp>
      <p:sp>
        <p:nvSpPr>
          <p:cNvPr id="6" name="Slide Number Placeholder 5"/>
          <p:cNvSpPr>
            <a:spLocks noGrp="1"/>
          </p:cNvSpPr>
          <p:nvPr>
            <p:ph type="sldNum" sz="quarter" idx="12"/>
          </p:nvPr>
        </p:nvSpPr>
        <p:spPr>
          <a:xfrm>
            <a:off x="-511125" y="6459788"/>
            <a:ext cx="419397" cy="365125"/>
          </a:xfrm>
        </p:spPr>
        <p:txBody>
          <a:bodyPr/>
          <a:lstStyle/>
          <a:p>
            <a:fld id="{4FAB73BC-B049-4115-A692-8D63A059BFB8}" type="slidenum">
              <a:rPr lang="en-US" dirty="0"/>
              <a:t>‹#›</a:t>
            </a:fld>
            <a:endParaRPr lang="en-US" dirty="0"/>
          </a:p>
        </p:txBody>
      </p:sp>
      <p:sp>
        <p:nvSpPr>
          <p:cNvPr id="14" name="Rectangle 13"/>
          <p:cNvSpPr/>
          <p:nvPr userDrawn="1"/>
        </p:nvSpPr>
        <p:spPr>
          <a:xfrm>
            <a:off x="1" y="3112607"/>
            <a:ext cx="203131" cy="1690255"/>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pic>
        <p:nvPicPr>
          <p:cNvPr id="7" name="Picture 6"/>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3927565" y="4893378"/>
            <a:ext cx="8264435" cy="457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BE40A0-BA3A-E44B-A6F9-7A1F916D77D1}" type="datetime1">
              <a:rPr lang="en-US" smtClean="0"/>
              <a:t>4/13/20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0D5E2EC-3A15-B94B-9602-395D7423BE9F}" type="datetime1">
              <a:rPr lang="en-US" smtClean="0"/>
              <a:t>4/13/20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7BE153A-A236-9B4D-A0F1-DA988CDD6E09}" type="datetime1">
              <a:rPr lang="en-US" smtClean="0"/>
              <a:t>4/13/20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7302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M White Title Slid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1" y="1228439"/>
            <a:ext cx="12192000" cy="1690255"/>
          </a:xfrm>
          <a:prstGeom prst="rect">
            <a:avLst/>
          </a:prstGeom>
          <a:solidFill>
            <a:schemeClr val="tx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1" name="Picture 30"/>
          <p:cNvPicPr>
            <a:picLocks noChangeAspect="1"/>
          </p:cNvPicPr>
          <p:nvPr userDrawn="1"/>
        </p:nvPicPr>
        <p:blipFill rotWithShape="1">
          <a:blip r:embed="rId2" cstate="email">
            <a:alphaModFix amt="34000"/>
            <a:extLst>
              <a:ext uri="{28A0092B-C50C-407E-A947-70E740481C1C}">
                <a14:useLocalDpi xmlns:a14="http://schemas.microsoft.com/office/drawing/2010/main"/>
              </a:ext>
            </a:extLst>
          </a:blip>
          <a:srcRect/>
          <a:stretch/>
        </p:blipFill>
        <p:spPr>
          <a:xfrm>
            <a:off x="7565572" y="2915624"/>
            <a:ext cx="4626429" cy="4782754"/>
          </a:xfrm>
          <a:prstGeom prst="rect">
            <a:avLst/>
          </a:prstGeom>
        </p:spPr>
      </p:pic>
      <p:sp>
        <p:nvSpPr>
          <p:cNvPr id="11" name="Rectangle 10"/>
          <p:cNvSpPr/>
          <p:nvPr userDrawn="1"/>
        </p:nvSpPr>
        <p:spPr>
          <a:xfrm>
            <a:off x="7565572" y="0"/>
            <a:ext cx="2623459" cy="6858000"/>
          </a:xfrm>
          <a:prstGeom prst="rect">
            <a:avLst/>
          </a:prstGeom>
          <a:solidFill>
            <a:srgbClr val="00ACD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ctrTitle" hasCustomPrompt="1"/>
          </p:nvPr>
        </p:nvSpPr>
        <p:spPr>
          <a:xfrm>
            <a:off x="687681" y="1228439"/>
            <a:ext cx="6190211" cy="1690255"/>
          </a:xfrm>
        </p:spPr>
        <p:txBody>
          <a:bodyPr anchor="ctr">
            <a:normAutofit/>
          </a:bodyPr>
          <a:lstStyle>
            <a:lvl1pPr algn="l">
              <a:lnSpc>
                <a:spcPts val="3700"/>
              </a:lnSpc>
              <a:defRPr sz="3600" spc="31" baseline="0">
                <a:solidFill>
                  <a:schemeClr val="bg1"/>
                </a:solidFill>
              </a:defRPr>
            </a:lvl1pPr>
          </a:lstStyle>
          <a:p>
            <a:r>
              <a:rPr lang="en-US" dirty="0"/>
              <a:t>CLICK TO EDIT MASTER TITLE STYLE</a:t>
            </a:r>
          </a:p>
        </p:txBody>
      </p:sp>
      <p:sp>
        <p:nvSpPr>
          <p:cNvPr id="14" name="Subtitle 2"/>
          <p:cNvSpPr>
            <a:spLocks noGrp="1"/>
          </p:cNvSpPr>
          <p:nvPr>
            <p:ph type="subTitle" idx="1" hasCustomPrompt="1"/>
          </p:nvPr>
        </p:nvSpPr>
        <p:spPr>
          <a:xfrm>
            <a:off x="700412" y="5306898"/>
            <a:ext cx="6261331" cy="353125"/>
          </a:xfrm>
        </p:spPr>
        <p:txBody>
          <a:bodyPr lIns="91440" rIns="91440">
            <a:normAutofit/>
          </a:bodyPr>
          <a:lstStyle>
            <a:lvl1pPr marL="0" indent="0" algn="l">
              <a:buNone/>
              <a:defRPr sz="1800" cap="none" spc="200" baseline="0">
                <a:solidFill>
                  <a:schemeClr val="tx1"/>
                </a:solidFill>
                <a:latin typeface="Garamond" charset="0"/>
                <a:ea typeface="Garamond" charset="0"/>
                <a:cs typeface="Garamond"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edit master subtitle style</a:t>
            </a:r>
          </a:p>
        </p:txBody>
      </p:sp>
      <p:sp>
        <p:nvSpPr>
          <p:cNvPr id="15" name="Date Placeholder 3"/>
          <p:cNvSpPr>
            <a:spLocks noGrp="1"/>
          </p:cNvSpPr>
          <p:nvPr>
            <p:ph type="dt" sz="half" idx="10"/>
          </p:nvPr>
        </p:nvSpPr>
        <p:spPr>
          <a:xfrm>
            <a:off x="64951" y="6459789"/>
            <a:ext cx="724296" cy="365125"/>
          </a:xfrm>
        </p:spPr>
        <p:txBody>
          <a:bodyPr/>
          <a:lstStyle>
            <a:lvl1pPr>
              <a:defRPr>
                <a:solidFill>
                  <a:schemeClr val="bg1">
                    <a:lumMod val="50000"/>
                  </a:schemeClr>
                </a:solidFill>
              </a:defRPr>
            </a:lvl1pPr>
          </a:lstStyle>
          <a:p>
            <a:fld id="{9BB4F62A-F143-0E44-AD26-04E6D9F03BB4}" type="datetime1">
              <a:rPr lang="en-US" smtClean="0"/>
              <a:t>4/13/20</a:t>
            </a:fld>
            <a:endParaRPr lang="en-US" dirty="0"/>
          </a:p>
        </p:txBody>
      </p:sp>
      <p:sp>
        <p:nvSpPr>
          <p:cNvPr id="16" name="Footer Placeholder 4"/>
          <p:cNvSpPr>
            <a:spLocks noGrp="1"/>
          </p:cNvSpPr>
          <p:nvPr>
            <p:ph type="ftr" sz="quarter" idx="11"/>
          </p:nvPr>
        </p:nvSpPr>
        <p:spPr>
          <a:xfrm>
            <a:off x="7565572" y="6459789"/>
            <a:ext cx="2623459" cy="365125"/>
          </a:xfrm>
        </p:spPr>
        <p:txBody>
          <a:bodyPr/>
          <a:lstStyle/>
          <a:p>
            <a:endParaRPr lang="en-US" dirty="0"/>
          </a:p>
        </p:txBody>
      </p:sp>
      <p:pic>
        <p:nvPicPr>
          <p:cNvPr id="18" name="Picture 17"/>
          <p:cNvPicPr>
            <a:picLocks noChangeAspect="1"/>
          </p:cNvPicPr>
          <p:nvPr userDrawn="1"/>
        </p:nvPicPr>
        <p:blipFill rotWithShape="1">
          <a:blip r:embed="rId3" cstate="email">
            <a:extLst>
              <a:ext uri="{28A0092B-C50C-407E-A947-70E740481C1C}">
                <a14:useLocalDpi xmlns:a14="http://schemas.microsoft.com/office/drawing/2010/main"/>
              </a:ext>
            </a:extLst>
          </a:blip>
          <a:srcRect t="-4288" r="-3731"/>
          <a:stretch/>
        </p:blipFill>
        <p:spPr>
          <a:xfrm>
            <a:off x="8003737" y="282288"/>
            <a:ext cx="1834523" cy="710418"/>
          </a:xfrm>
          <a:prstGeom prst="rect">
            <a:avLst/>
          </a:prstGeom>
        </p:spPr>
      </p:pic>
      <p:sp>
        <p:nvSpPr>
          <p:cNvPr id="19" name="Rectangle 18"/>
          <p:cNvSpPr/>
          <p:nvPr userDrawn="1"/>
        </p:nvSpPr>
        <p:spPr>
          <a:xfrm>
            <a:off x="1" y="1228439"/>
            <a:ext cx="203131" cy="1690255"/>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userDrawn="1"/>
        </p:nvSpPr>
        <p:spPr>
          <a:xfrm>
            <a:off x="789245" y="2915627"/>
            <a:ext cx="2037083" cy="905163"/>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2865811" y="2915627"/>
            <a:ext cx="1345972" cy="905163"/>
          </a:xfrm>
          <a:prstGeom prst="rect">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userDrawn="1"/>
        </p:nvSpPr>
        <p:spPr>
          <a:xfrm>
            <a:off x="4251265" y="2915627"/>
            <a:ext cx="3314307" cy="905163"/>
          </a:xfrm>
          <a:prstGeom prst="rect">
            <a:avLst/>
          </a:prstGeom>
          <a:blipFill>
            <a:blip r:embed="rId6"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p:cNvSpPr/>
          <p:nvPr userDrawn="1"/>
        </p:nvSpPr>
        <p:spPr>
          <a:xfrm>
            <a:off x="7565572" y="1363919"/>
            <a:ext cx="2623459" cy="1421017"/>
          </a:xfrm>
          <a:prstGeom prst="rect">
            <a:avLst/>
          </a:prstGeom>
          <a:blipFill>
            <a:blip r:embed="rId7"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extBox 23"/>
          <p:cNvSpPr txBox="1"/>
          <p:nvPr userDrawn="1"/>
        </p:nvSpPr>
        <p:spPr>
          <a:xfrm>
            <a:off x="700411" y="5019736"/>
            <a:ext cx="2225040" cy="276999"/>
          </a:xfrm>
          <a:prstGeom prst="rect">
            <a:avLst/>
          </a:prstGeom>
          <a:noFill/>
        </p:spPr>
        <p:txBody>
          <a:bodyPr wrap="square" rtlCol="0">
            <a:spAutoFit/>
          </a:bodyPr>
          <a:lstStyle/>
          <a:p>
            <a:r>
              <a:rPr lang="en-US" sz="1200" i="1" spc="300" dirty="0">
                <a:solidFill>
                  <a:srgbClr val="00ACD9"/>
                </a:solidFill>
              </a:rPr>
              <a:t>PRESENTED BY</a:t>
            </a:r>
          </a:p>
        </p:txBody>
      </p:sp>
      <p:pic>
        <p:nvPicPr>
          <p:cNvPr id="30" name="Picture 29"/>
          <p:cNvPicPr>
            <a:picLocks/>
          </p:cNvPicPr>
          <p:nvPr userDrawn="1"/>
        </p:nvPicPr>
        <p:blipFill>
          <a:blip r:embed="rId8" cstate="email">
            <a:extLst>
              <a:ext uri="{28A0092B-C50C-407E-A947-70E740481C1C}">
                <a14:useLocalDpi xmlns:a14="http://schemas.microsoft.com/office/drawing/2010/main"/>
              </a:ext>
            </a:extLst>
          </a:blip>
          <a:stretch>
            <a:fillRect/>
          </a:stretch>
        </p:blipFill>
        <p:spPr>
          <a:xfrm>
            <a:off x="789245" y="5673785"/>
            <a:ext cx="9399784" cy="36576"/>
          </a:xfrm>
          <a:prstGeom prst="rect">
            <a:avLst/>
          </a:prstGeom>
        </p:spPr>
      </p:pic>
      <p:pic>
        <p:nvPicPr>
          <p:cNvPr id="25" name="Picture 24"/>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336794" y="5626954"/>
            <a:ext cx="564475" cy="163698"/>
          </a:xfrm>
          <a:prstGeom prst="rect">
            <a:avLst/>
          </a:prstGeom>
        </p:spPr>
      </p:pic>
      <p:pic>
        <p:nvPicPr>
          <p:cNvPr id="26" name="Picture 25"/>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399371" y="5595527"/>
            <a:ext cx="776320" cy="194889"/>
          </a:xfrm>
          <a:prstGeom prst="rect">
            <a:avLst/>
          </a:prstGeom>
        </p:spPr>
      </p:pic>
      <p:sp>
        <p:nvSpPr>
          <p:cNvPr id="27" name="TextBox 26"/>
          <p:cNvSpPr txBox="1"/>
          <p:nvPr userDrawn="1"/>
        </p:nvSpPr>
        <p:spPr>
          <a:xfrm>
            <a:off x="10324346" y="5882090"/>
            <a:ext cx="1744463" cy="738664"/>
          </a:xfrm>
          <a:prstGeom prst="rect">
            <a:avLst/>
          </a:prstGeom>
          <a:noFill/>
        </p:spPr>
        <p:txBody>
          <a:bodyPr wrap="square" rtlCol="0">
            <a:spAutoFit/>
          </a:bodyPr>
          <a:lstStyle/>
          <a:p>
            <a:pPr algn="ctr"/>
            <a:r>
              <a:rPr lang="en-US" sz="600" b="0" i="0" kern="1200" dirty="0">
                <a:solidFill>
                  <a:schemeClr val="tx1"/>
                </a:solidFill>
                <a:effectLst/>
                <a:latin typeface="+mn-lt"/>
                <a:ea typeface="+mn-ea"/>
                <a:cs typeface="+mn-cs"/>
              </a:rPr>
              <a:t>Sandia National Laboratories is a </a:t>
            </a:r>
            <a:r>
              <a:rPr lang="en-US" sz="600" b="0" i="0" kern="1200" dirty="0" err="1">
                <a:solidFill>
                  <a:schemeClr val="tx1"/>
                </a:solidFill>
                <a:effectLst/>
                <a:latin typeface="+mn-lt"/>
                <a:ea typeface="+mn-ea"/>
                <a:cs typeface="+mn-cs"/>
              </a:rPr>
              <a:t>multimission</a:t>
            </a:r>
            <a:r>
              <a:rPr lang="en-US" sz="600" b="0" i="0" kern="1200" dirty="0">
                <a:solidFill>
                  <a:schemeClr val="tx1"/>
                </a:solidFill>
                <a:effectLst/>
                <a:latin typeface="+mn-lt"/>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6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NM White Title Slid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1" y="1228439"/>
            <a:ext cx="12192000" cy="1690255"/>
          </a:xfrm>
          <a:prstGeom prst="rect">
            <a:avLst/>
          </a:prstGeom>
          <a:solidFill>
            <a:schemeClr val="tx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1" name="Picture 30"/>
          <p:cNvPicPr>
            <a:picLocks noChangeAspect="1"/>
          </p:cNvPicPr>
          <p:nvPr userDrawn="1"/>
        </p:nvPicPr>
        <p:blipFill rotWithShape="1">
          <a:blip r:embed="rId2" cstate="email">
            <a:alphaModFix amt="32000"/>
            <a:extLst>
              <a:ext uri="{28A0092B-C50C-407E-A947-70E740481C1C}">
                <a14:useLocalDpi xmlns:a14="http://schemas.microsoft.com/office/drawing/2010/main"/>
              </a:ext>
            </a:extLst>
          </a:blip>
          <a:srcRect/>
          <a:stretch/>
        </p:blipFill>
        <p:spPr>
          <a:xfrm>
            <a:off x="7565572" y="2915627"/>
            <a:ext cx="4626429" cy="3084286"/>
          </a:xfrm>
          <a:prstGeom prst="rect">
            <a:avLst/>
          </a:prstGeom>
        </p:spPr>
      </p:pic>
      <p:sp>
        <p:nvSpPr>
          <p:cNvPr id="11" name="Rectangle 10"/>
          <p:cNvSpPr/>
          <p:nvPr userDrawn="1"/>
        </p:nvSpPr>
        <p:spPr>
          <a:xfrm>
            <a:off x="7565572" y="0"/>
            <a:ext cx="2623459" cy="6858000"/>
          </a:xfrm>
          <a:prstGeom prst="rect">
            <a:avLst/>
          </a:prstGeom>
          <a:solidFill>
            <a:srgbClr val="00ACD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ctrTitle" hasCustomPrompt="1"/>
          </p:nvPr>
        </p:nvSpPr>
        <p:spPr>
          <a:xfrm>
            <a:off x="687681" y="1228439"/>
            <a:ext cx="6190211" cy="1690255"/>
          </a:xfrm>
        </p:spPr>
        <p:txBody>
          <a:bodyPr anchor="ctr">
            <a:normAutofit/>
          </a:bodyPr>
          <a:lstStyle>
            <a:lvl1pPr algn="l">
              <a:lnSpc>
                <a:spcPts val="3700"/>
              </a:lnSpc>
              <a:defRPr sz="3600" spc="31" baseline="0">
                <a:solidFill>
                  <a:schemeClr val="bg1"/>
                </a:solidFill>
              </a:defRPr>
            </a:lvl1pPr>
          </a:lstStyle>
          <a:p>
            <a:r>
              <a:rPr lang="en-US" dirty="0"/>
              <a:t>CLICK TO EDIT MASTER TITLE STYLE</a:t>
            </a:r>
          </a:p>
        </p:txBody>
      </p:sp>
      <p:sp>
        <p:nvSpPr>
          <p:cNvPr id="14" name="Subtitle 2"/>
          <p:cNvSpPr>
            <a:spLocks noGrp="1"/>
          </p:cNvSpPr>
          <p:nvPr>
            <p:ph type="subTitle" idx="1" hasCustomPrompt="1"/>
          </p:nvPr>
        </p:nvSpPr>
        <p:spPr>
          <a:xfrm>
            <a:off x="700412" y="5306898"/>
            <a:ext cx="6261331" cy="353125"/>
          </a:xfrm>
        </p:spPr>
        <p:txBody>
          <a:bodyPr lIns="91440" rIns="91440">
            <a:normAutofit/>
          </a:bodyPr>
          <a:lstStyle>
            <a:lvl1pPr marL="0" indent="0" algn="l">
              <a:buNone/>
              <a:defRPr sz="1800" cap="none" spc="200" baseline="0">
                <a:solidFill>
                  <a:schemeClr val="tx1"/>
                </a:solidFill>
                <a:latin typeface="Garamond" charset="0"/>
                <a:ea typeface="Garamond" charset="0"/>
                <a:cs typeface="Garamond"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edit master subtitle style</a:t>
            </a:r>
          </a:p>
        </p:txBody>
      </p:sp>
      <p:sp>
        <p:nvSpPr>
          <p:cNvPr id="15" name="Date Placeholder 3"/>
          <p:cNvSpPr>
            <a:spLocks noGrp="1"/>
          </p:cNvSpPr>
          <p:nvPr>
            <p:ph type="dt" sz="half" idx="10"/>
          </p:nvPr>
        </p:nvSpPr>
        <p:spPr>
          <a:xfrm>
            <a:off x="64951" y="6459789"/>
            <a:ext cx="724296" cy="365125"/>
          </a:xfrm>
        </p:spPr>
        <p:txBody>
          <a:bodyPr/>
          <a:lstStyle>
            <a:lvl1pPr>
              <a:defRPr>
                <a:solidFill>
                  <a:schemeClr val="bg1">
                    <a:lumMod val="50000"/>
                  </a:schemeClr>
                </a:solidFill>
              </a:defRPr>
            </a:lvl1pPr>
          </a:lstStyle>
          <a:p>
            <a:fld id="{9BB4F62A-F143-0E44-AD26-04E6D9F03BB4}" type="datetime1">
              <a:rPr lang="en-US" smtClean="0"/>
              <a:t>4/13/20</a:t>
            </a:fld>
            <a:endParaRPr lang="en-US" dirty="0"/>
          </a:p>
        </p:txBody>
      </p:sp>
      <p:sp>
        <p:nvSpPr>
          <p:cNvPr id="16" name="Footer Placeholder 4"/>
          <p:cNvSpPr>
            <a:spLocks noGrp="1"/>
          </p:cNvSpPr>
          <p:nvPr>
            <p:ph type="ftr" sz="quarter" idx="11"/>
          </p:nvPr>
        </p:nvSpPr>
        <p:spPr>
          <a:xfrm>
            <a:off x="7565572" y="6459789"/>
            <a:ext cx="2623459" cy="365125"/>
          </a:xfrm>
        </p:spPr>
        <p:txBody>
          <a:bodyPr/>
          <a:lstStyle/>
          <a:p>
            <a:endParaRPr lang="en-US" dirty="0"/>
          </a:p>
        </p:txBody>
      </p:sp>
      <p:pic>
        <p:nvPicPr>
          <p:cNvPr id="18" name="Picture 17"/>
          <p:cNvPicPr>
            <a:picLocks noChangeAspect="1"/>
          </p:cNvPicPr>
          <p:nvPr userDrawn="1"/>
        </p:nvPicPr>
        <p:blipFill rotWithShape="1">
          <a:blip r:embed="rId3" cstate="email">
            <a:extLst>
              <a:ext uri="{28A0092B-C50C-407E-A947-70E740481C1C}">
                <a14:useLocalDpi xmlns:a14="http://schemas.microsoft.com/office/drawing/2010/main"/>
              </a:ext>
            </a:extLst>
          </a:blip>
          <a:srcRect t="-4288" r="-3731"/>
          <a:stretch/>
        </p:blipFill>
        <p:spPr>
          <a:xfrm>
            <a:off x="8003737" y="282288"/>
            <a:ext cx="1834523" cy="710418"/>
          </a:xfrm>
          <a:prstGeom prst="rect">
            <a:avLst/>
          </a:prstGeom>
        </p:spPr>
      </p:pic>
      <p:sp>
        <p:nvSpPr>
          <p:cNvPr id="19" name="Rectangle 18"/>
          <p:cNvSpPr/>
          <p:nvPr userDrawn="1"/>
        </p:nvSpPr>
        <p:spPr>
          <a:xfrm>
            <a:off x="1" y="1228439"/>
            <a:ext cx="203131" cy="1690255"/>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userDrawn="1"/>
        </p:nvSpPr>
        <p:spPr>
          <a:xfrm>
            <a:off x="789245" y="2915627"/>
            <a:ext cx="2037083" cy="905163"/>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2865811" y="2915627"/>
            <a:ext cx="1345972" cy="905163"/>
          </a:xfrm>
          <a:prstGeom prst="rect">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userDrawn="1"/>
        </p:nvSpPr>
        <p:spPr>
          <a:xfrm>
            <a:off x="4251265" y="2915627"/>
            <a:ext cx="3314307" cy="905163"/>
          </a:xfrm>
          <a:prstGeom prst="rect">
            <a:avLst/>
          </a:prstGeom>
          <a:blipFill>
            <a:blip r:embed="rId6"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p:cNvSpPr/>
          <p:nvPr userDrawn="1"/>
        </p:nvSpPr>
        <p:spPr>
          <a:xfrm>
            <a:off x="7565572" y="1363919"/>
            <a:ext cx="2623459" cy="1421017"/>
          </a:xfrm>
          <a:prstGeom prst="rect">
            <a:avLst/>
          </a:prstGeom>
          <a:blipFill>
            <a:blip r:embed="rId7"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extBox 23"/>
          <p:cNvSpPr txBox="1"/>
          <p:nvPr userDrawn="1"/>
        </p:nvSpPr>
        <p:spPr>
          <a:xfrm>
            <a:off x="700411" y="5019736"/>
            <a:ext cx="2225040" cy="276999"/>
          </a:xfrm>
          <a:prstGeom prst="rect">
            <a:avLst/>
          </a:prstGeom>
          <a:noFill/>
        </p:spPr>
        <p:txBody>
          <a:bodyPr wrap="square" rtlCol="0">
            <a:spAutoFit/>
          </a:bodyPr>
          <a:lstStyle/>
          <a:p>
            <a:r>
              <a:rPr lang="en-US" sz="1200" i="1" spc="300" dirty="0">
                <a:solidFill>
                  <a:srgbClr val="00ACD9"/>
                </a:solidFill>
              </a:rPr>
              <a:t>PRESENTED BY</a:t>
            </a:r>
          </a:p>
        </p:txBody>
      </p:sp>
      <p:pic>
        <p:nvPicPr>
          <p:cNvPr id="30" name="Picture 29"/>
          <p:cNvPicPr>
            <a:picLocks/>
          </p:cNvPicPr>
          <p:nvPr userDrawn="1"/>
        </p:nvPicPr>
        <p:blipFill>
          <a:blip r:embed="rId8" cstate="email">
            <a:extLst>
              <a:ext uri="{28A0092B-C50C-407E-A947-70E740481C1C}">
                <a14:useLocalDpi xmlns:a14="http://schemas.microsoft.com/office/drawing/2010/main"/>
              </a:ext>
            </a:extLst>
          </a:blip>
          <a:stretch>
            <a:fillRect/>
          </a:stretch>
        </p:blipFill>
        <p:spPr>
          <a:xfrm>
            <a:off x="789245" y="5673785"/>
            <a:ext cx="9399784" cy="36576"/>
          </a:xfrm>
          <a:prstGeom prst="rect">
            <a:avLst/>
          </a:prstGeom>
        </p:spPr>
      </p:pic>
      <p:pic>
        <p:nvPicPr>
          <p:cNvPr id="25" name="Picture 24"/>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336794" y="5626954"/>
            <a:ext cx="564475" cy="163698"/>
          </a:xfrm>
          <a:prstGeom prst="rect">
            <a:avLst/>
          </a:prstGeom>
        </p:spPr>
      </p:pic>
      <p:pic>
        <p:nvPicPr>
          <p:cNvPr id="26" name="Picture 25"/>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399371" y="5595527"/>
            <a:ext cx="776320" cy="194889"/>
          </a:xfrm>
          <a:prstGeom prst="rect">
            <a:avLst/>
          </a:prstGeom>
        </p:spPr>
      </p:pic>
      <p:sp>
        <p:nvSpPr>
          <p:cNvPr id="27" name="TextBox 26"/>
          <p:cNvSpPr txBox="1"/>
          <p:nvPr userDrawn="1"/>
        </p:nvSpPr>
        <p:spPr>
          <a:xfrm>
            <a:off x="10324346" y="5882090"/>
            <a:ext cx="1744463" cy="738664"/>
          </a:xfrm>
          <a:prstGeom prst="rect">
            <a:avLst/>
          </a:prstGeom>
          <a:noFill/>
        </p:spPr>
        <p:txBody>
          <a:bodyPr wrap="square" rtlCol="0">
            <a:spAutoFit/>
          </a:bodyPr>
          <a:lstStyle/>
          <a:p>
            <a:pPr algn="ctr"/>
            <a:r>
              <a:rPr lang="en-US" sz="600" b="0" i="0" kern="1200" dirty="0">
                <a:solidFill>
                  <a:schemeClr val="tx1"/>
                </a:solidFill>
                <a:effectLst/>
                <a:latin typeface="+mn-lt"/>
                <a:ea typeface="+mn-ea"/>
                <a:cs typeface="+mn-cs"/>
              </a:rPr>
              <a:t>Sandia National Laboratories is a </a:t>
            </a:r>
            <a:r>
              <a:rPr lang="en-US" sz="600" b="0" i="0" kern="1200" dirty="0" err="1">
                <a:solidFill>
                  <a:schemeClr val="tx1"/>
                </a:solidFill>
                <a:effectLst/>
                <a:latin typeface="+mn-lt"/>
                <a:ea typeface="+mn-ea"/>
                <a:cs typeface="+mn-cs"/>
              </a:rPr>
              <a:t>multimission</a:t>
            </a:r>
            <a:r>
              <a:rPr lang="en-US" sz="600" b="0" i="0" kern="1200" dirty="0">
                <a:solidFill>
                  <a:schemeClr val="tx1"/>
                </a:solidFill>
                <a:effectLst/>
                <a:latin typeface="+mn-lt"/>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6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rot="5400000">
            <a:off x="238399" y="310896"/>
            <a:ext cx="685800" cy="64008"/>
          </a:xfrm>
          <a:prstGeom prst="rect">
            <a:avLst/>
          </a:prstGeom>
          <a:solidFill>
            <a:srgbClr val="00ACD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720648" y="240503"/>
            <a:ext cx="10058400" cy="570225"/>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720648" y="1429233"/>
            <a:ext cx="10058400" cy="343363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951" y="6485916"/>
            <a:ext cx="2472271" cy="365125"/>
          </a:xfrm>
          <a:prstGeom prst="rect">
            <a:avLst/>
          </a:prstGeom>
        </p:spPr>
        <p:txBody>
          <a:bodyPr vert="horz" lIns="91440" tIns="45720" rIns="91440" bIns="45720" rtlCol="0" anchor="ctr"/>
          <a:lstStyle>
            <a:lvl1pPr algn="l">
              <a:defRPr sz="900">
                <a:solidFill>
                  <a:srgbClr val="FFFFFF"/>
                </a:solidFill>
              </a:defRPr>
            </a:lvl1pPr>
          </a:lstStyle>
          <a:p>
            <a:fld id="{E30A8737-9ED8-534E-AB64-824F3EF1F57B}" type="datetime1">
              <a:rPr lang="en-US" smtClean="0"/>
              <a:t>4/13/20</a:t>
            </a:fld>
            <a:endParaRPr lang="en-US" dirty="0"/>
          </a:p>
        </p:txBody>
      </p:sp>
      <p:sp>
        <p:nvSpPr>
          <p:cNvPr id="5" name="Footer Placeholder 4"/>
          <p:cNvSpPr>
            <a:spLocks noGrp="1"/>
          </p:cNvSpPr>
          <p:nvPr>
            <p:ph type="ftr" sz="quarter" idx="3"/>
          </p:nvPr>
        </p:nvSpPr>
        <p:spPr>
          <a:xfrm>
            <a:off x="3686187" y="6485916"/>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64951" y="445603"/>
            <a:ext cx="419397" cy="365125"/>
          </a:xfrm>
          <a:prstGeom prst="rect">
            <a:avLst/>
          </a:prstGeom>
        </p:spPr>
        <p:txBody>
          <a:bodyPr vert="horz" lIns="91440" tIns="45720" rIns="91440" bIns="45720" rtlCol="0" anchor="ctr"/>
          <a:lstStyle>
            <a:lvl1pPr algn="r">
              <a:defRPr sz="1400">
                <a:solidFill>
                  <a:srgbClr val="FFFFFF"/>
                </a:solidFill>
              </a:defRPr>
            </a:lvl1pPr>
          </a:lstStyle>
          <a:p>
            <a:fld id="{4FAB73BC-B049-4115-A692-8D63A059BFB8}" type="slidenum">
              <a:rPr lang="en-US" smtClean="0"/>
              <a:pPr/>
              <a:t>‹#›</a:t>
            </a:fld>
            <a:endParaRPr lang="en-US" dirty="0"/>
          </a:p>
        </p:txBody>
      </p:sp>
      <p:sp>
        <p:nvSpPr>
          <p:cNvPr id="12" name="Rectangle 11"/>
          <p:cNvSpPr/>
          <p:nvPr userDrawn="1"/>
        </p:nvSpPr>
        <p:spPr>
          <a:xfrm>
            <a:off x="11506200" y="321774"/>
            <a:ext cx="685800" cy="368300"/>
          </a:xfrm>
          <a:prstGeom prst="rect">
            <a:avLst/>
          </a:prstGeom>
          <a:solidFill>
            <a:srgbClr val="00ACD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11589425" y="380825"/>
            <a:ext cx="259675" cy="251610"/>
          </a:xfrm>
          <a:prstGeom prst="rect">
            <a:avLst/>
          </a:prstGeom>
        </p:spPr>
      </p:pic>
      <p:pic>
        <p:nvPicPr>
          <p:cNvPr id="13" name="Picture 12"/>
          <p:cNvPicPr>
            <a:picLocks/>
          </p:cNvPicPr>
          <p:nvPr userDrawn="1"/>
        </p:nvPicPr>
        <p:blipFill rotWithShape="1">
          <a:blip r:embed="rId17" cstate="email">
            <a:extLst>
              <a:ext uri="{28A0092B-C50C-407E-A947-70E740481C1C}">
                <a14:useLocalDpi xmlns:a14="http://schemas.microsoft.com/office/drawing/2010/main"/>
              </a:ext>
            </a:extLst>
          </a:blip>
          <a:srcRect t="-16865" b="-2"/>
          <a:stretch/>
        </p:blipFill>
        <p:spPr>
          <a:xfrm rot="16200000">
            <a:off x="8725899" y="3391897"/>
            <a:ext cx="6857999" cy="7421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67" r:id="rId4"/>
    <p:sldLayoutId id="2147483660" r:id="rId5"/>
    <p:sldLayoutId id="2147483654" r:id="rId6"/>
    <p:sldLayoutId id="2147483661" r:id="rId7"/>
    <p:sldLayoutId id="2147483651" r:id="rId8"/>
    <p:sldLayoutId id="2147483668" r:id="rId9"/>
    <p:sldLayoutId id="2147483665" r:id="rId10"/>
    <p:sldLayoutId id="2147483669" r:id="rId11"/>
    <p:sldLayoutId id="2147483655" r:id="rId12"/>
    <p:sldLayoutId id="2147483662" r:id="rId13"/>
    <p:sldLayoutId id="214748366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54" rtl="0" eaLnBrk="1" latinLnBrk="0" hangingPunct="1">
        <a:lnSpc>
          <a:spcPct val="85000"/>
        </a:lnSpc>
        <a:spcBef>
          <a:spcPct val="0"/>
        </a:spcBef>
        <a:buNone/>
        <a:defRPr sz="2400" b="0" i="0" kern="1200" spc="100" baseline="0">
          <a:solidFill>
            <a:schemeClr val="bg1"/>
          </a:solidFill>
          <a:latin typeface="Gill Sans MT" charset="0"/>
          <a:ea typeface="Gill Sans MT" charset="0"/>
          <a:cs typeface="Gill Sans MT" charset="0"/>
        </a:defRPr>
      </a:lvl1pPr>
    </p:titleStyle>
    <p:body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000" kern="1200">
          <a:solidFill>
            <a:schemeClr val="bg1"/>
          </a:solidFill>
          <a:latin typeface="Garamond" charset="0"/>
          <a:ea typeface="Garamond" charset="0"/>
          <a:cs typeface="Garamond" charset="0"/>
        </a:defRPr>
      </a:lvl1pPr>
      <a:lvl2pPr marL="384029" indent="-182870" algn="l" defTabSz="914354" rtl="0" eaLnBrk="1" latinLnBrk="0" hangingPunct="1">
        <a:lnSpc>
          <a:spcPct val="90000"/>
        </a:lnSpc>
        <a:spcBef>
          <a:spcPts val="200"/>
        </a:spcBef>
        <a:spcAft>
          <a:spcPts val="400"/>
        </a:spcAft>
        <a:buClr>
          <a:srgbClr val="00B0F0"/>
        </a:buClr>
        <a:buFont typeface="Calibri" pitchFamily="34" charset="0"/>
        <a:buChar char="◦"/>
        <a:defRPr sz="1800" kern="1200">
          <a:solidFill>
            <a:schemeClr val="bg1"/>
          </a:solidFill>
          <a:latin typeface="Garamond" charset="0"/>
          <a:ea typeface="Garamond" charset="0"/>
          <a:cs typeface="Garamond" charset="0"/>
        </a:defRPr>
      </a:lvl2pPr>
      <a:lvl3pPr marL="566900"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3pPr>
      <a:lvl4pPr marL="749771"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4pPr>
      <a:lvl5pPr marL="932642"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3.png"/><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png"/><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mailto:lamcnam@sandi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4270292" y="175976"/>
            <a:ext cx="7659709" cy="2452924"/>
          </a:xfrm>
        </p:spPr>
        <p:txBody>
          <a:bodyPr>
            <a:normAutofit/>
          </a:bodyPr>
          <a:lstStyle/>
          <a:p>
            <a:r>
              <a:rPr lang="en-US" dirty="0">
                <a:solidFill>
                  <a:srgbClr val="002060"/>
                </a:solidFill>
              </a:rPr>
              <a:t>Adoption Challenges in Artificial Intelligence and Machine </a:t>
            </a:r>
            <a:r>
              <a:rPr lang="en-US" dirty="0" smtClean="0">
                <a:solidFill>
                  <a:srgbClr val="002060"/>
                </a:solidFill>
              </a:rPr>
              <a:t>Learning for Analytic Work Environments</a:t>
            </a:r>
            <a:endParaRPr lang="en-US" dirty="0">
              <a:solidFill>
                <a:srgbClr val="002060"/>
              </a:solidFill>
            </a:endParaRPr>
          </a:p>
        </p:txBody>
      </p:sp>
      <p:sp>
        <p:nvSpPr>
          <p:cNvPr id="15" name="Subtitle 14"/>
          <p:cNvSpPr>
            <a:spLocks noGrp="1"/>
          </p:cNvSpPr>
          <p:nvPr>
            <p:ph type="subTitle" idx="1"/>
          </p:nvPr>
        </p:nvSpPr>
        <p:spPr>
          <a:xfrm>
            <a:off x="4182289" y="5046562"/>
            <a:ext cx="7747712" cy="1518066"/>
          </a:xfrm>
        </p:spPr>
        <p:txBody>
          <a:bodyPr>
            <a:normAutofit/>
          </a:bodyPr>
          <a:lstStyle/>
          <a:p>
            <a:pPr>
              <a:spcBef>
                <a:spcPts val="0"/>
              </a:spcBef>
            </a:pPr>
            <a:r>
              <a:rPr lang="en-US" sz="1400" dirty="0"/>
              <a:t>Laura A. McNamara, </a:t>
            </a:r>
            <a:r>
              <a:rPr lang="en-US" sz="1600" dirty="0"/>
              <a:t>PhD</a:t>
            </a:r>
            <a:endParaRPr lang="en-US" sz="1400" dirty="0"/>
          </a:p>
          <a:p>
            <a:pPr>
              <a:spcBef>
                <a:spcPts val="0"/>
              </a:spcBef>
            </a:pPr>
            <a:r>
              <a:rPr lang="en-US" sz="1400" dirty="0"/>
              <a:t>Cognitive Systems Research and Development</a:t>
            </a:r>
          </a:p>
          <a:p>
            <a:pPr>
              <a:spcBef>
                <a:spcPts val="0"/>
              </a:spcBef>
            </a:pPr>
            <a:r>
              <a:rPr lang="en-US" sz="1400" dirty="0"/>
              <a:t>ISR Advanced Exploitation and Human-Systems Integration</a:t>
            </a:r>
          </a:p>
          <a:p>
            <a:pPr>
              <a:spcBef>
                <a:spcPts val="0"/>
              </a:spcBef>
            </a:pPr>
            <a:r>
              <a:rPr lang="en-US" sz="1400" dirty="0"/>
              <a:t>Sandia National Laboratories, Albuquerque, NM 87185</a:t>
            </a:r>
          </a:p>
          <a:p>
            <a:pPr>
              <a:spcBef>
                <a:spcPts val="0"/>
              </a:spcBef>
            </a:pPr>
            <a:endParaRPr lang="en-US" sz="1400" dirty="0"/>
          </a:p>
          <a:p>
            <a:pPr>
              <a:spcBef>
                <a:spcPts val="0"/>
              </a:spcBef>
            </a:pPr>
            <a:r>
              <a:rPr lang="en-US" sz="1400" dirty="0" err="1" smtClean="0"/>
              <a:t>DATAWorks</a:t>
            </a:r>
            <a:r>
              <a:rPr lang="en-US" sz="1400" dirty="0" smtClean="0"/>
              <a:t> Seminar, 17 April 2020</a:t>
            </a:r>
            <a:endParaRPr lang="en-US" sz="1600" dirty="0"/>
          </a:p>
        </p:txBody>
      </p:sp>
      <p:sp>
        <p:nvSpPr>
          <p:cNvPr id="16" name="Slide Number Placeholder 15"/>
          <p:cNvSpPr>
            <a:spLocks noGrp="1"/>
          </p:cNvSpPr>
          <p:nvPr>
            <p:ph type="sldNum" sz="quarter" idx="12"/>
          </p:nvPr>
        </p:nvSpPr>
        <p:spPr/>
        <p:txBody>
          <a:bodyPr/>
          <a:lstStyle/>
          <a:p>
            <a:fld id="{4FAB73BC-B049-4115-A692-8D63A059BFB8}" type="slidenum">
              <a:rPr lang="en-US" smtClean="0"/>
              <a:t>1</a:t>
            </a:fld>
            <a:endParaRPr lang="en-US" dirty="0"/>
          </a:p>
        </p:txBody>
      </p:sp>
      <p:sp>
        <p:nvSpPr>
          <p:cNvPr id="2" name="Rectangle 1">
            <a:extLst>
              <a:ext uri="{FF2B5EF4-FFF2-40B4-BE49-F238E27FC236}">
                <a16:creationId xmlns:a16="http://schemas.microsoft.com/office/drawing/2014/main" xmlns="" id="{0577B419-03BB-44B2-BF00-A5FA53C4D6A5}"/>
              </a:ext>
            </a:extLst>
          </p:cNvPr>
          <p:cNvSpPr/>
          <p:nvPr/>
        </p:nvSpPr>
        <p:spPr>
          <a:xfrm>
            <a:off x="8592445" y="4457074"/>
            <a:ext cx="3496919" cy="276999"/>
          </a:xfrm>
          <a:prstGeom prst="rect">
            <a:avLst/>
          </a:prstGeom>
        </p:spPr>
        <p:txBody>
          <a:bodyPr wrap="none">
            <a:spAutoFit/>
          </a:bodyPr>
          <a:lstStyle/>
          <a:p>
            <a:r>
              <a:rPr lang="en-US" sz="1200" i="1" dirty="0">
                <a:solidFill>
                  <a:schemeClr val="bg1"/>
                </a:solidFill>
                <a:latin typeface="Calibri" panose="020F0502020204030204" pitchFamily="34" charset="0"/>
              </a:rPr>
              <a:t>Approved for public release; distribution is unlimited. </a:t>
            </a:r>
            <a:endParaRPr lang="en-US" sz="1200" i="1" dirty="0">
              <a:solidFill>
                <a:schemeClr val="bg1"/>
              </a:solidFill>
            </a:endParaRPr>
          </a:p>
        </p:txBody>
      </p:sp>
      <p:pic>
        <p:nvPicPr>
          <p:cNvPr id="4" name="Picture 3">
            <a:extLst>
              <a:ext uri="{FF2B5EF4-FFF2-40B4-BE49-F238E27FC236}">
                <a16:creationId xmlns:a16="http://schemas.microsoft.com/office/drawing/2014/main" xmlns="" id="{1623A39C-2379-4817-A52E-BF4B0DCDD098}"/>
              </a:ext>
            </a:extLst>
          </p:cNvPr>
          <p:cNvPicPr>
            <a:picLocks noChangeAspect="1"/>
          </p:cNvPicPr>
          <p:nvPr/>
        </p:nvPicPr>
        <p:blipFill>
          <a:blip r:embed="rId3"/>
          <a:stretch>
            <a:fillRect/>
          </a:stretch>
        </p:blipFill>
        <p:spPr>
          <a:xfrm>
            <a:off x="10058400" y="5415213"/>
            <a:ext cx="2133600" cy="1409700"/>
          </a:xfrm>
          <a:prstGeom prst="rect">
            <a:avLst/>
          </a:prstGeom>
        </p:spPr>
      </p:pic>
      <p:pic>
        <p:nvPicPr>
          <p:cNvPr id="9" name="Picture 8">
            <a:extLst>
              <a:ext uri="{FF2B5EF4-FFF2-40B4-BE49-F238E27FC236}">
                <a16:creationId xmlns:a16="http://schemas.microsoft.com/office/drawing/2014/main" xmlns="" id="{6BF24C5A-75E1-4487-9D5B-E6D4B1C73F22}"/>
              </a:ext>
            </a:extLst>
          </p:cNvPr>
          <p:cNvPicPr>
            <a:picLocks noChangeAspect="1"/>
          </p:cNvPicPr>
          <p:nvPr/>
        </p:nvPicPr>
        <p:blipFill>
          <a:blip r:embed="rId4"/>
          <a:stretch>
            <a:fillRect/>
          </a:stretch>
        </p:blipFill>
        <p:spPr>
          <a:xfrm>
            <a:off x="169679" y="5340227"/>
            <a:ext cx="3391141" cy="1302123"/>
          </a:xfrm>
          <a:prstGeom prst="rect">
            <a:avLst/>
          </a:prstGeom>
        </p:spPr>
      </p:pic>
    </p:spTree>
    <p:extLst>
      <p:ext uri="{BB962C8B-B14F-4D97-AF65-F5344CB8AC3E}">
        <p14:creationId xmlns:p14="http://schemas.microsoft.com/office/powerpoint/2010/main" val="174136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38D6628-EAF9-4951-896B-55F2E621850E}"/>
              </a:ext>
            </a:extLst>
          </p:cNvPr>
          <p:cNvSpPr>
            <a:spLocks noGrp="1"/>
          </p:cNvSpPr>
          <p:nvPr>
            <p:ph type="title"/>
          </p:nvPr>
        </p:nvSpPr>
        <p:spPr/>
        <p:txBody>
          <a:bodyPr/>
          <a:lstStyle/>
          <a:p>
            <a:r>
              <a:rPr lang="en-US" b="1" dirty="0"/>
              <a:t>CHARACTERISTICS OF ALGORITHMS AS INNOVATIONS</a:t>
            </a:r>
          </a:p>
        </p:txBody>
      </p:sp>
      <p:sp>
        <p:nvSpPr>
          <p:cNvPr id="2" name="Slide Number Placeholder 1">
            <a:extLst>
              <a:ext uri="{FF2B5EF4-FFF2-40B4-BE49-F238E27FC236}">
                <a16:creationId xmlns:a16="http://schemas.microsoft.com/office/drawing/2014/main" xmlns="" id="{39E567B2-6ABC-4C2B-8CF6-33573C81F2B8}"/>
              </a:ext>
            </a:extLst>
          </p:cNvPr>
          <p:cNvSpPr>
            <a:spLocks noGrp="1"/>
          </p:cNvSpPr>
          <p:nvPr>
            <p:ph type="sldNum" sz="quarter" idx="4"/>
          </p:nvPr>
        </p:nvSpPr>
        <p:spPr/>
        <p:txBody>
          <a:bodyPr/>
          <a:lstStyle/>
          <a:p>
            <a:fld id="{4FAB73BC-B049-4115-A692-8D63A059BFB8}" type="slidenum">
              <a:rPr lang="en-US" smtClean="0"/>
              <a:pPr/>
              <a:t>10</a:t>
            </a:fld>
            <a:endParaRPr lang="en-US" dirty="0"/>
          </a:p>
        </p:txBody>
      </p:sp>
      <p:sp>
        <p:nvSpPr>
          <p:cNvPr id="5" name="Text Placeholder 7">
            <a:extLst>
              <a:ext uri="{FF2B5EF4-FFF2-40B4-BE49-F238E27FC236}">
                <a16:creationId xmlns:a16="http://schemas.microsoft.com/office/drawing/2014/main" xmlns="" id="{714C59D9-CFE5-4E59-8EDB-78B9FE942FE6}"/>
              </a:ext>
            </a:extLst>
          </p:cNvPr>
          <p:cNvSpPr txBox="1">
            <a:spLocks/>
          </p:cNvSpPr>
          <p:nvPr/>
        </p:nvSpPr>
        <p:spPr>
          <a:xfrm>
            <a:off x="583488" y="1247387"/>
            <a:ext cx="10058400" cy="5175800"/>
          </a:xfrm>
          <a:prstGeom prst="rect">
            <a:avLst/>
          </a:prstGeom>
        </p:spPr>
        <p:txBody>
          <a:bodyPr vert="horz" lIns="0" tIns="45720" rIns="0" bIns="45720" rtlCol="0">
            <a:normAutofit/>
          </a:bodyPr>
          <a:lst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000" kern="1200">
                <a:solidFill>
                  <a:schemeClr val="tx1"/>
                </a:solidFill>
                <a:latin typeface="Garamond" charset="0"/>
                <a:ea typeface="Garamond" charset="0"/>
                <a:cs typeface="Garamond" charset="0"/>
              </a:defRPr>
            </a:lvl1pPr>
            <a:lvl2pPr marL="384029" indent="-182870" algn="l" defTabSz="914354" rtl="0" eaLnBrk="1" latinLnBrk="0" hangingPunct="1">
              <a:lnSpc>
                <a:spcPct val="90000"/>
              </a:lnSpc>
              <a:spcBef>
                <a:spcPts val="200"/>
              </a:spcBef>
              <a:spcAft>
                <a:spcPts val="400"/>
              </a:spcAft>
              <a:buClr>
                <a:srgbClr val="00B0F0"/>
              </a:buClr>
              <a:buFont typeface="Calibri" pitchFamily="34" charset="0"/>
              <a:buChar char="◦"/>
              <a:defRPr sz="1800" kern="1200">
                <a:solidFill>
                  <a:schemeClr val="tx1"/>
                </a:solidFill>
                <a:latin typeface="Garamond" charset="0"/>
                <a:ea typeface="Garamond" charset="0"/>
                <a:cs typeface="Garamond" charset="0"/>
              </a:defRPr>
            </a:lvl2pPr>
            <a:lvl3pPr marL="566900"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tx1"/>
                </a:solidFill>
                <a:latin typeface="Garamond" charset="0"/>
                <a:ea typeface="Garamond" charset="0"/>
                <a:cs typeface="Garamond" charset="0"/>
              </a:defRPr>
            </a:lvl3pPr>
            <a:lvl4pPr marL="749771"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tx1"/>
                </a:solidFill>
                <a:latin typeface="Garamond" charset="0"/>
                <a:ea typeface="Garamond" charset="0"/>
                <a:cs typeface="Garamond" charset="0"/>
              </a:defRPr>
            </a:lvl4pPr>
            <a:lvl5pPr marL="932642"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tx1"/>
                </a:solidFill>
                <a:latin typeface="Garamond" charset="0"/>
                <a:ea typeface="Garamond" charset="0"/>
                <a:cs typeface="Garamond"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Font typeface="+mj-lt"/>
              <a:buAutoNum type="arabicPeriod"/>
            </a:pPr>
            <a:r>
              <a:rPr lang="en-US" sz="2400" b="1" dirty="0" smtClean="0"/>
              <a:t>COMPATIBILITY</a:t>
            </a:r>
            <a:r>
              <a:rPr lang="en-US" sz="2400" dirty="0"/>
              <a:t>. </a:t>
            </a:r>
            <a:r>
              <a:rPr lang="en-US" sz="2400" dirty="0" smtClean="0"/>
              <a:t>I’ve got </a:t>
            </a:r>
            <a:r>
              <a:rPr lang="en-US" sz="2400" dirty="0" smtClean="0"/>
              <a:t>a target deck, customers and deadlines. Will this new system enable me to get my work done, or is this a distraction? </a:t>
            </a:r>
            <a:endParaRPr lang="en-US" sz="2400" b="1" dirty="0"/>
          </a:p>
          <a:p>
            <a:pPr marL="457200" indent="-457200">
              <a:buFont typeface="+mj-lt"/>
              <a:buAutoNum type="arabicPeriod"/>
            </a:pPr>
            <a:r>
              <a:rPr lang="en-US" sz="2400" b="1" dirty="0"/>
              <a:t>COMPLEXITY. </a:t>
            </a:r>
            <a:r>
              <a:rPr lang="en-US" sz="2400" b="1" dirty="0" smtClean="0"/>
              <a:t> </a:t>
            </a:r>
            <a:r>
              <a:rPr lang="en-US" sz="2400" dirty="0" smtClean="0"/>
              <a:t>It’s difficult to understand how the technique is operating on my data.  What does it take to master this system, to really understand it? </a:t>
            </a:r>
            <a:endParaRPr lang="en-US" sz="2400" b="1" dirty="0"/>
          </a:p>
          <a:p>
            <a:pPr marL="457200" indent="-457200">
              <a:buFont typeface="+mj-lt"/>
              <a:buAutoNum type="arabicPeriod"/>
            </a:pPr>
            <a:r>
              <a:rPr lang="en-US" sz="2400" b="1" dirty="0"/>
              <a:t>VISBILITY</a:t>
            </a:r>
            <a:r>
              <a:rPr lang="en-US" sz="2400" dirty="0"/>
              <a:t>.  </a:t>
            </a:r>
            <a:r>
              <a:rPr lang="en-US" sz="2400" dirty="0" smtClean="0"/>
              <a:t>Hmm.  I’ve heard about these data analysis techniques. One of the guys in the next pod is working with a team on a data analysis pipeline.  It looks interesting. </a:t>
            </a:r>
            <a:endParaRPr lang="en-US" sz="2400" b="1" dirty="0"/>
          </a:p>
          <a:p>
            <a:pPr marL="457200" indent="-457200">
              <a:buFont typeface="+mj-lt"/>
              <a:buAutoNum type="arabicPeriod"/>
            </a:pPr>
            <a:r>
              <a:rPr lang="en-US" sz="2400" b="1" dirty="0" smtClean="0"/>
              <a:t>TESTABILITY</a:t>
            </a:r>
            <a:r>
              <a:rPr lang="en-US" sz="2400" b="1" dirty="0"/>
              <a:t>.  </a:t>
            </a:r>
            <a:r>
              <a:rPr lang="en-US" sz="2400" dirty="0" smtClean="0"/>
              <a:t>How do I try this out?  What risk am I taking on?  Can I use it side-by-side with what I’ve got already? </a:t>
            </a:r>
            <a:r>
              <a:rPr lang="en-US" sz="2400" dirty="0"/>
              <a:t> </a:t>
            </a:r>
            <a:endParaRPr lang="en-US" sz="2400" dirty="0" smtClean="0"/>
          </a:p>
          <a:p>
            <a:pPr marL="457200" indent="-457200">
              <a:buFont typeface="+mj-lt"/>
              <a:buAutoNum type="arabicPeriod"/>
            </a:pPr>
            <a:r>
              <a:rPr lang="en-US" sz="2400" b="1" dirty="0"/>
              <a:t>RELATIVE ADVANTAGE</a:t>
            </a:r>
            <a:r>
              <a:rPr lang="en-US" sz="2400" dirty="0"/>
              <a:t>.  I’m already completing my target deck and reporting products on time, to customer satisfaction.  Why do I need something else? </a:t>
            </a:r>
          </a:p>
          <a:p>
            <a:pPr marL="457200" indent="-457200">
              <a:buFont typeface="+mj-lt"/>
              <a:buAutoNum type="arabicPeriod"/>
            </a:pPr>
            <a:endParaRPr lang="en-US" sz="2400" dirty="0"/>
          </a:p>
          <a:p>
            <a:pPr marL="457200" indent="-457200">
              <a:buFont typeface="+mj-lt"/>
              <a:buAutoNum type="arabicPeriod"/>
            </a:pPr>
            <a:endParaRPr lang="en-US" sz="2400" dirty="0"/>
          </a:p>
          <a:p>
            <a:pPr marL="457200" indent="-457200">
              <a:buFont typeface="+mj-lt"/>
              <a:buAutoNum type="arabicPeriod"/>
            </a:pPr>
            <a:endParaRPr lang="en-US" dirty="0"/>
          </a:p>
        </p:txBody>
      </p:sp>
    </p:spTree>
    <p:extLst>
      <p:ext uri="{BB962C8B-B14F-4D97-AF65-F5344CB8AC3E}">
        <p14:creationId xmlns:p14="http://schemas.microsoft.com/office/powerpoint/2010/main" val="404392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A360CE3-6349-448D-A2B3-FDA594DC57CC}"/>
              </a:ext>
            </a:extLst>
          </p:cNvPr>
          <p:cNvSpPr>
            <a:spLocks noGrp="1"/>
          </p:cNvSpPr>
          <p:nvPr>
            <p:ph type="title" idx="4294967295"/>
          </p:nvPr>
        </p:nvSpPr>
        <p:spPr>
          <a:xfrm>
            <a:off x="439838" y="1534269"/>
            <a:ext cx="10515600" cy="2852737"/>
          </a:xfrm>
        </p:spPr>
        <p:txBody>
          <a:bodyPr/>
          <a:lstStyle/>
          <a:p>
            <a:pPr>
              <a:buClr>
                <a:srgbClr val="002060"/>
              </a:buClr>
            </a:pPr>
            <a:r>
              <a:rPr lang="en-US" sz="4400" dirty="0">
                <a:solidFill>
                  <a:schemeClr val="tx2">
                    <a:lumMod val="50000"/>
                  </a:schemeClr>
                </a:solidFill>
              </a:rPr>
              <a:t>Multidisciplinary </a:t>
            </a:r>
            <a:r>
              <a:rPr lang="en-US" sz="4400" dirty="0" smtClean="0">
                <a:solidFill>
                  <a:schemeClr val="tx2">
                    <a:lumMod val="50000"/>
                  </a:schemeClr>
                </a:solidFill>
              </a:rPr>
              <a:t>work</a:t>
            </a:r>
            <a:r>
              <a:rPr lang="en-US" sz="4400" dirty="0" smtClean="0">
                <a:solidFill>
                  <a:schemeClr val="tx2">
                    <a:lumMod val="50000"/>
                  </a:schemeClr>
                </a:solidFill>
              </a:rPr>
              <a:t> </a:t>
            </a:r>
            <a:r>
              <a:rPr lang="en-US" sz="4400" dirty="0">
                <a:solidFill>
                  <a:schemeClr val="tx2">
                    <a:lumMod val="50000"/>
                  </a:schemeClr>
                </a:solidFill>
              </a:rPr>
              <a:t>environments can be challenging, too. </a:t>
            </a:r>
          </a:p>
        </p:txBody>
      </p:sp>
    </p:spTree>
    <p:extLst>
      <p:ext uri="{BB962C8B-B14F-4D97-AF65-F5344CB8AC3E}">
        <p14:creationId xmlns:p14="http://schemas.microsoft.com/office/powerpoint/2010/main" val="148898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FBDB298E-AC22-42A9-8001-51870E925F84}"/>
              </a:ext>
            </a:extLst>
          </p:cNvPr>
          <p:cNvSpPr>
            <a:spLocks noGrp="1"/>
          </p:cNvSpPr>
          <p:nvPr>
            <p:ph type="sldNum" sz="quarter" idx="4"/>
          </p:nvPr>
        </p:nvSpPr>
        <p:spPr/>
        <p:txBody>
          <a:bodyPr/>
          <a:lstStyle/>
          <a:p>
            <a:fld id="{4FAB73BC-B049-4115-A692-8D63A059BFB8}" type="slidenum">
              <a:rPr lang="en-US" smtClean="0"/>
              <a:pPr/>
              <a:t>12</a:t>
            </a:fld>
            <a:endParaRPr lang="en-US" dirty="0"/>
          </a:p>
        </p:txBody>
      </p:sp>
      <p:pic>
        <p:nvPicPr>
          <p:cNvPr id="5" name="Picture 4">
            <a:extLst>
              <a:ext uri="{FF2B5EF4-FFF2-40B4-BE49-F238E27FC236}">
                <a16:creationId xmlns:a16="http://schemas.microsoft.com/office/drawing/2014/main" xmlns="" id="{5DB92A05-4D0F-477E-A3A1-1871833606F7}"/>
              </a:ext>
            </a:extLst>
          </p:cNvPr>
          <p:cNvPicPr>
            <a:picLocks noChangeAspect="1"/>
          </p:cNvPicPr>
          <p:nvPr/>
        </p:nvPicPr>
        <p:blipFill>
          <a:blip r:embed="rId2"/>
          <a:stretch>
            <a:fillRect/>
          </a:stretch>
        </p:blipFill>
        <p:spPr>
          <a:xfrm>
            <a:off x="274649" y="1016194"/>
            <a:ext cx="4940617" cy="5613205"/>
          </a:xfrm>
          <a:prstGeom prst="rect">
            <a:avLst/>
          </a:prstGeom>
        </p:spPr>
      </p:pic>
      <p:sp>
        <p:nvSpPr>
          <p:cNvPr id="6" name="Title 2">
            <a:extLst>
              <a:ext uri="{FF2B5EF4-FFF2-40B4-BE49-F238E27FC236}">
                <a16:creationId xmlns:a16="http://schemas.microsoft.com/office/drawing/2014/main" xmlns="" id="{02B1533E-4137-4876-87E0-AC301731BA98}"/>
              </a:ext>
            </a:extLst>
          </p:cNvPr>
          <p:cNvSpPr>
            <a:spLocks noGrp="1"/>
          </p:cNvSpPr>
          <p:nvPr>
            <p:ph type="title"/>
          </p:nvPr>
        </p:nvSpPr>
        <p:spPr>
          <a:xfrm>
            <a:off x="720648" y="240503"/>
            <a:ext cx="10058400" cy="570225"/>
          </a:xfrm>
        </p:spPr>
        <p:txBody>
          <a:bodyPr/>
          <a:lstStyle/>
          <a:p>
            <a:r>
              <a:rPr lang="en-US" b="1" dirty="0"/>
              <a:t>THE MATERIAL CULTURE OF WORK</a:t>
            </a:r>
          </a:p>
        </p:txBody>
      </p:sp>
      <p:pic>
        <p:nvPicPr>
          <p:cNvPr id="7" name="Picture 6">
            <a:extLst>
              <a:ext uri="{FF2B5EF4-FFF2-40B4-BE49-F238E27FC236}">
                <a16:creationId xmlns:a16="http://schemas.microsoft.com/office/drawing/2014/main" xmlns="" id="{C0E09726-EC75-456D-86DE-5C5E70BCF1A2}"/>
              </a:ext>
            </a:extLst>
          </p:cNvPr>
          <p:cNvPicPr>
            <a:picLocks noChangeAspect="1"/>
          </p:cNvPicPr>
          <p:nvPr/>
        </p:nvPicPr>
        <p:blipFill>
          <a:blip r:embed="rId3"/>
          <a:stretch>
            <a:fillRect/>
          </a:stretch>
        </p:blipFill>
        <p:spPr>
          <a:xfrm>
            <a:off x="7383422" y="1611630"/>
            <a:ext cx="3704303" cy="3131820"/>
          </a:xfrm>
          <a:prstGeom prst="rect">
            <a:avLst/>
          </a:prstGeom>
        </p:spPr>
      </p:pic>
    </p:spTree>
    <p:extLst>
      <p:ext uri="{BB962C8B-B14F-4D97-AF65-F5344CB8AC3E}">
        <p14:creationId xmlns:p14="http://schemas.microsoft.com/office/powerpoint/2010/main" val="153081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FBDB298E-AC22-42A9-8001-51870E925F84}"/>
              </a:ext>
            </a:extLst>
          </p:cNvPr>
          <p:cNvSpPr>
            <a:spLocks noGrp="1"/>
          </p:cNvSpPr>
          <p:nvPr>
            <p:ph type="sldNum" sz="quarter" idx="4"/>
          </p:nvPr>
        </p:nvSpPr>
        <p:spPr/>
        <p:txBody>
          <a:bodyPr/>
          <a:lstStyle/>
          <a:p>
            <a:fld id="{4FAB73BC-B049-4115-A692-8D63A059BFB8}" type="slidenum">
              <a:rPr lang="en-US" smtClean="0"/>
              <a:pPr/>
              <a:t>13</a:t>
            </a:fld>
            <a:endParaRPr lang="en-US" dirty="0"/>
          </a:p>
        </p:txBody>
      </p:sp>
      <p:sp>
        <p:nvSpPr>
          <p:cNvPr id="6" name="Title 2">
            <a:extLst>
              <a:ext uri="{FF2B5EF4-FFF2-40B4-BE49-F238E27FC236}">
                <a16:creationId xmlns:a16="http://schemas.microsoft.com/office/drawing/2014/main" xmlns="" id="{02B1533E-4137-4876-87E0-AC301731BA98}"/>
              </a:ext>
            </a:extLst>
          </p:cNvPr>
          <p:cNvSpPr>
            <a:spLocks noGrp="1"/>
          </p:cNvSpPr>
          <p:nvPr>
            <p:ph type="title"/>
          </p:nvPr>
        </p:nvSpPr>
        <p:spPr>
          <a:xfrm>
            <a:off x="720648" y="240503"/>
            <a:ext cx="10058400" cy="570225"/>
          </a:xfrm>
        </p:spPr>
        <p:txBody>
          <a:bodyPr/>
          <a:lstStyle/>
          <a:p>
            <a:r>
              <a:rPr lang="en-US" b="1" dirty="0"/>
              <a:t>THE MATERIAL CULTURE OF WORK</a:t>
            </a:r>
          </a:p>
        </p:txBody>
      </p:sp>
      <p:pic>
        <p:nvPicPr>
          <p:cNvPr id="2" name="Picture 1">
            <a:extLst>
              <a:ext uri="{FF2B5EF4-FFF2-40B4-BE49-F238E27FC236}">
                <a16:creationId xmlns:a16="http://schemas.microsoft.com/office/drawing/2014/main" xmlns="" id="{DF0B22E0-F2C0-4001-A43F-FA1B246DDB29}"/>
              </a:ext>
            </a:extLst>
          </p:cNvPr>
          <p:cNvPicPr>
            <a:picLocks noChangeAspect="1"/>
          </p:cNvPicPr>
          <p:nvPr/>
        </p:nvPicPr>
        <p:blipFill>
          <a:blip r:embed="rId2"/>
          <a:stretch>
            <a:fillRect/>
          </a:stretch>
        </p:blipFill>
        <p:spPr>
          <a:xfrm>
            <a:off x="268935" y="1314450"/>
            <a:ext cx="10661219" cy="4892040"/>
          </a:xfrm>
          <a:prstGeom prst="rect">
            <a:avLst/>
          </a:prstGeom>
        </p:spPr>
      </p:pic>
      <p:sp>
        <p:nvSpPr>
          <p:cNvPr id="4" name="Oval 3">
            <a:extLst>
              <a:ext uri="{FF2B5EF4-FFF2-40B4-BE49-F238E27FC236}">
                <a16:creationId xmlns:a16="http://schemas.microsoft.com/office/drawing/2014/main" xmlns="" id="{80181AD7-4F41-4FE7-A728-04DF390B76B0}"/>
              </a:ext>
            </a:extLst>
          </p:cNvPr>
          <p:cNvSpPr/>
          <p:nvPr/>
        </p:nvSpPr>
        <p:spPr>
          <a:xfrm>
            <a:off x="4903470" y="2594610"/>
            <a:ext cx="2663190" cy="3611880"/>
          </a:xfrm>
          <a:prstGeom prst="ellipse">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79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A360CE3-6349-448D-A2B3-FDA594DC57CC}"/>
              </a:ext>
            </a:extLst>
          </p:cNvPr>
          <p:cNvSpPr>
            <a:spLocks noGrp="1"/>
          </p:cNvSpPr>
          <p:nvPr>
            <p:ph type="title" idx="4294967295"/>
          </p:nvPr>
        </p:nvSpPr>
        <p:spPr>
          <a:xfrm>
            <a:off x="439838" y="1534269"/>
            <a:ext cx="10515600" cy="2852737"/>
          </a:xfrm>
        </p:spPr>
        <p:txBody>
          <a:bodyPr/>
          <a:lstStyle/>
          <a:p>
            <a:pPr>
              <a:buClr>
                <a:srgbClr val="002060"/>
              </a:buClr>
            </a:pPr>
            <a:r>
              <a:rPr lang="en-US" sz="4400" dirty="0">
                <a:solidFill>
                  <a:schemeClr val="tx2">
                    <a:lumMod val="50000"/>
                  </a:schemeClr>
                </a:solidFill>
              </a:rPr>
              <a:t>Algorithmic technologies need thoughtful, deliberate diffusion strategies.</a:t>
            </a:r>
          </a:p>
        </p:txBody>
      </p:sp>
      <p:sp>
        <p:nvSpPr>
          <p:cNvPr id="5" name="Text Placeholder 4">
            <a:extLst>
              <a:ext uri="{FF2B5EF4-FFF2-40B4-BE49-F238E27FC236}">
                <a16:creationId xmlns:a16="http://schemas.microsoft.com/office/drawing/2014/main" xmlns="" id="{3971BD58-A7B6-411D-B8C6-9FE0BA47E151}"/>
              </a:ext>
            </a:extLst>
          </p:cNvPr>
          <p:cNvSpPr>
            <a:spLocks noGrp="1"/>
          </p:cNvSpPr>
          <p:nvPr>
            <p:ph type="body" idx="4294967295"/>
          </p:nvPr>
        </p:nvSpPr>
        <p:spPr>
          <a:xfrm>
            <a:off x="439838" y="4381118"/>
            <a:ext cx="10515600" cy="1500187"/>
          </a:xfrm>
        </p:spPr>
        <p:txBody>
          <a:bodyPr>
            <a:normAutofit/>
          </a:bodyPr>
          <a:lstStyle/>
          <a:p>
            <a:endParaRPr lang="en-US" sz="3600" dirty="0">
              <a:solidFill>
                <a:srgbClr val="002060"/>
              </a:solidFill>
            </a:endParaRPr>
          </a:p>
        </p:txBody>
      </p:sp>
    </p:spTree>
    <p:extLst>
      <p:ext uri="{BB962C8B-B14F-4D97-AF65-F5344CB8AC3E}">
        <p14:creationId xmlns:p14="http://schemas.microsoft.com/office/powerpoint/2010/main" val="364329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7FAABE6-8B2A-4823-A3EA-0BD24F3DF561}"/>
              </a:ext>
            </a:extLst>
          </p:cNvPr>
          <p:cNvSpPr>
            <a:spLocks noGrp="1"/>
          </p:cNvSpPr>
          <p:nvPr>
            <p:ph type="title"/>
          </p:nvPr>
        </p:nvSpPr>
        <p:spPr/>
        <p:txBody>
          <a:bodyPr/>
          <a:lstStyle/>
          <a:p>
            <a:r>
              <a:rPr lang="en-US" b="1" dirty="0"/>
              <a:t>FACILITATING DIFFUSION</a:t>
            </a:r>
          </a:p>
        </p:txBody>
      </p:sp>
      <p:sp>
        <p:nvSpPr>
          <p:cNvPr id="2" name="Slide Number Placeholder 1">
            <a:extLst>
              <a:ext uri="{FF2B5EF4-FFF2-40B4-BE49-F238E27FC236}">
                <a16:creationId xmlns:a16="http://schemas.microsoft.com/office/drawing/2014/main" xmlns="" id="{952E691D-A74E-4E0E-8545-8B1930697DF8}"/>
              </a:ext>
            </a:extLst>
          </p:cNvPr>
          <p:cNvSpPr>
            <a:spLocks noGrp="1"/>
          </p:cNvSpPr>
          <p:nvPr>
            <p:ph type="sldNum" sz="quarter" idx="4"/>
          </p:nvPr>
        </p:nvSpPr>
        <p:spPr/>
        <p:txBody>
          <a:bodyPr/>
          <a:lstStyle/>
          <a:p>
            <a:fld id="{4FAB73BC-B049-4115-A692-8D63A059BFB8}" type="slidenum">
              <a:rPr lang="en-US" smtClean="0"/>
              <a:pPr/>
              <a:t>15</a:t>
            </a:fld>
            <a:endParaRPr lang="en-US" dirty="0"/>
          </a:p>
        </p:txBody>
      </p:sp>
      <p:sp>
        <p:nvSpPr>
          <p:cNvPr id="6" name="Text Placeholder 7">
            <a:extLst>
              <a:ext uri="{FF2B5EF4-FFF2-40B4-BE49-F238E27FC236}">
                <a16:creationId xmlns:a16="http://schemas.microsoft.com/office/drawing/2014/main" xmlns="" id="{E4766E92-A7EC-4AC7-AA00-F39551EDF0D8}"/>
              </a:ext>
            </a:extLst>
          </p:cNvPr>
          <p:cNvSpPr txBox="1">
            <a:spLocks noGrp="1"/>
          </p:cNvSpPr>
          <p:nvPr>
            <p:ph type="body" sz="quarter" idx="10"/>
          </p:nvPr>
        </p:nvSpPr>
        <p:spPr>
          <a:xfrm>
            <a:off x="484348" y="1200947"/>
            <a:ext cx="10058400" cy="5416550"/>
          </a:xfrm>
          <a:prstGeom prst="rect">
            <a:avLst/>
          </a:prstGeom>
        </p:spPr>
        <p:txBody>
          <a:bodyPr vert="horz" lIns="0" tIns="45720" rIns="0" bIns="45720" rtlCol="0">
            <a:normAutofit/>
          </a:bodyPr>
          <a:lst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000" kern="1200">
                <a:solidFill>
                  <a:schemeClr val="tx1"/>
                </a:solidFill>
                <a:latin typeface="Garamond" charset="0"/>
                <a:ea typeface="Garamond" charset="0"/>
                <a:cs typeface="Garamond" charset="0"/>
              </a:defRPr>
            </a:lvl1pPr>
            <a:lvl2pPr marL="384029" indent="-182870" algn="l" defTabSz="914354" rtl="0" eaLnBrk="1" latinLnBrk="0" hangingPunct="1">
              <a:lnSpc>
                <a:spcPct val="90000"/>
              </a:lnSpc>
              <a:spcBef>
                <a:spcPts val="200"/>
              </a:spcBef>
              <a:spcAft>
                <a:spcPts val="400"/>
              </a:spcAft>
              <a:buClr>
                <a:srgbClr val="00B0F0"/>
              </a:buClr>
              <a:buFont typeface="Calibri" pitchFamily="34" charset="0"/>
              <a:buChar char="◦"/>
              <a:defRPr sz="1800" kern="1200">
                <a:solidFill>
                  <a:schemeClr val="tx1"/>
                </a:solidFill>
                <a:latin typeface="Garamond" charset="0"/>
                <a:ea typeface="Garamond" charset="0"/>
                <a:cs typeface="Garamond" charset="0"/>
              </a:defRPr>
            </a:lvl2pPr>
            <a:lvl3pPr marL="566900"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tx1"/>
                </a:solidFill>
                <a:latin typeface="Garamond" charset="0"/>
                <a:ea typeface="Garamond" charset="0"/>
                <a:cs typeface="Garamond" charset="0"/>
              </a:defRPr>
            </a:lvl3pPr>
            <a:lvl4pPr marL="749771"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tx1"/>
                </a:solidFill>
                <a:latin typeface="Garamond" charset="0"/>
                <a:ea typeface="Garamond" charset="0"/>
                <a:cs typeface="Garamond" charset="0"/>
              </a:defRPr>
            </a:lvl4pPr>
            <a:lvl5pPr marL="932642"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tx1"/>
                </a:solidFill>
                <a:latin typeface="Garamond" charset="0"/>
                <a:ea typeface="Garamond" charset="0"/>
                <a:cs typeface="Garamond"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Font typeface="+mj-lt"/>
              <a:buAutoNum type="arabicPeriod"/>
            </a:pPr>
            <a:r>
              <a:rPr lang="en-US" sz="2400" b="1" dirty="0"/>
              <a:t>DON’T BLAME THE LUDDITES. </a:t>
            </a:r>
            <a:r>
              <a:rPr lang="en-US" sz="2400" dirty="0"/>
              <a:t> It’s called correspondence bias, we all do it, and it’s a dangerous trap. </a:t>
            </a:r>
            <a:endParaRPr lang="en-US" sz="2400" dirty="0" smtClean="0"/>
          </a:p>
          <a:p>
            <a:pPr marL="457200" indent="-457200">
              <a:buFont typeface="+mj-lt"/>
              <a:buAutoNum type="arabicPeriod"/>
            </a:pPr>
            <a:r>
              <a:rPr lang="en-US" sz="2400" b="1" dirty="0" smtClean="0"/>
              <a:t>EXAMINE </a:t>
            </a:r>
            <a:r>
              <a:rPr lang="en-US" sz="2400" b="1" dirty="0"/>
              <a:t>THE ENVIRONMENT.  </a:t>
            </a:r>
            <a:r>
              <a:rPr lang="en-US" sz="2400" dirty="0"/>
              <a:t>Structural factors, such as funding sources and delivery schedules, can impede diffusion – or facilitate it. </a:t>
            </a:r>
            <a:r>
              <a:rPr lang="en-US" sz="2400" b="1" dirty="0"/>
              <a:t> </a:t>
            </a:r>
            <a:r>
              <a:rPr lang="en-US" sz="2400" b="1" dirty="0" smtClean="0"/>
              <a:t> </a:t>
            </a:r>
            <a:endParaRPr lang="en-US" sz="2200" dirty="0"/>
          </a:p>
          <a:p>
            <a:pPr marL="457200" indent="-457200">
              <a:buFont typeface="+mj-lt"/>
              <a:buAutoNum type="arabicPeriod"/>
            </a:pPr>
            <a:r>
              <a:rPr lang="en-US" sz="2400" b="1" dirty="0"/>
              <a:t>WHAT IS THE TARGET DOMAIN GENERATING?  </a:t>
            </a:r>
            <a:r>
              <a:rPr lang="en-US" sz="2400" dirty="0"/>
              <a:t>If you can support people in developing their deliverables, you build trust and promote their success.  </a:t>
            </a:r>
            <a:endParaRPr lang="en-US" sz="2400" b="1" dirty="0"/>
          </a:p>
          <a:p>
            <a:pPr marL="457200" indent="-457200">
              <a:buFont typeface="+mj-lt"/>
              <a:buAutoNum type="arabicPeriod"/>
            </a:pPr>
            <a:r>
              <a:rPr lang="en-US" sz="2400" b="1" dirty="0" smtClean="0"/>
              <a:t>COMMIT TO A LONG-TERM PARTNERSHIP</a:t>
            </a:r>
            <a:r>
              <a:rPr lang="en-US" sz="2400" dirty="0" smtClean="0"/>
              <a:t>. Working side-by-side to integrate your approaches into a the existing analytic workflow, probably over a significant period of time as a committed team member, is a great way to tackle the adoption challenges we’ve discussed. </a:t>
            </a:r>
            <a:endParaRPr lang="en-US" sz="2400" b="1" dirty="0"/>
          </a:p>
          <a:p>
            <a:pPr marL="457200" indent="-457200">
              <a:buFont typeface="+mj-lt"/>
              <a:buAutoNum type="arabicPeriod"/>
            </a:pPr>
            <a:endParaRPr lang="en-US" sz="2400" dirty="0"/>
          </a:p>
          <a:p>
            <a:pPr marL="457200" indent="-457200">
              <a:buFont typeface="+mj-lt"/>
              <a:buAutoNum type="arabicPeriod"/>
            </a:pPr>
            <a:endParaRPr lang="en-US" dirty="0"/>
          </a:p>
        </p:txBody>
      </p:sp>
    </p:spTree>
    <p:extLst>
      <p:ext uri="{BB962C8B-B14F-4D97-AF65-F5344CB8AC3E}">
        <p14:creationId xmlns:p14="http://schemas.microsoft.com/office/powerpoint/2010/main" val="133190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A360CE3-6349-448D-A2B3-FDA594DC57CC}"/>
              </a:ext>
            </a:extLst>
          </p:cNvPr>
          <p:cNvSpPr>
            <a:spLocks noGrp="1"/>
          </p:cNvSpPr>
          <p:nvPr>
            <p:ph type="title" idx="4294967295"/>
          </p:nvPr>
        </p:nvSpPr>
        <p:spPr>
          <a:xfrm>
            <a:off x="439838" y="1534269"/>
            <a:ext cx="10515600" cy="2852737"/>
          </a:xfrm>
        </p:spPr>
        <p:txBody>
          <a:bodyPr/>
          <a:lstStyle/>
          <a:p>
            <a:pPr>
              <a:buClr>
                <a:srgbClr val="002060"/>
              </a:buClr>
            </a:pPr>
            <a:r>
              <a:rPr lang="en-US" sz="4400" dirty="0">
                <a:solidFill>
                  <a:schemeClr val="tx2">
                    <a:lumMod val="50000"/>
                  </a:schemeClr>
                </a:solidFill>
              </a:rPr>
              <a:t>Thank you.</a:t>
            </a:r>
          </a:p>
        </p:txBody>
      </p:sp>
      <p:sp>
        <p:nvSpPr>
          <p:cNvPr id="5" name="Text Placeholder 4">
            <a:extLst>
              <a:ext uri="{FF2B5EF4-FFF2-40B4-BE49-F238E27FC236}">
                <a16:creationId xmlns:a16="http://schemas.microsoft.com/office/drawing/2014/main" xmlns="" id="{3971BD58-A7B6-411D-B8C6-9FE0BA47E151}"/>
              </a:ext>
            </a:extLst>
          </p:cNvPr>
          <p:cNvSpPr>
            <a:spLocks noGrp="1"/>
          </p:cNvSpPr>
          <p:nvPr>
            <p:ph type="body" idx="4294967295"/>
          </p:nvPr>
        </p:nvSpPr>
        <p:spPr>
          <a:xfrm>
            <a:off x="439838" y="4381118"/>
            <a:ext cx="10515600" cy="1500187"/>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smtClean="0">
                <a:solidFill>
                  <a:srgbClr val="002060"/>
                </a:solidFill>
              </a:rPr>
              <a:t>Contact me if you want to discuss further:</a:t>
            </a:r>
          </a:p>
          <a:p>
            <a:pPr marL="0" marR="0" lvl="0" indent="0" defTabSz="914400" eaLnBrk="1" fontAlgn="auto" latinLnBrk="0" hangingPunct="1">
              <a:lnSpc>
                <a:spcPct val="100000"/>
              </a:lnSpc>
              <a:spcBef>
                <a:spcPts val="0"/>
              </a:spcBef>
              <a:spcAft>
                <a:spcPts val="0"/>
              </a:spcAft>
              <a:buClrTx/>
              <a:buSzTx/>
              <a:buFontTx/>
              <a:buNone/>
              <a:tabLst/>
              <a:defRPr/>
            </a:pPr>
            <a:r>
              <a:rPr lang="en-US" sz="3600" dirty="0" smtClean="0">
                <a:solidFill>
                  <a:srgbClr val="002060"/>
                </a:solidFill>
                <a:hlinkClick r:id="rId2"/>
              </a:rPr>
              <a:t>lamcnam@sandia.gov</a:t>
            </a:r>
            <a:r>
              <a:rPr lang="en-US" sz="3600" dirty="0" smtClean="0">
                <a:solidFill>
                  <a:srgbClr val="002060"/>
                </a:solidFill>
              </a:rPr>
              <a:t>, or (505) 844-1366.  </a:t>
            </a:r>
            <a:endParaRPr lang="en-US" sz="3600" dirty="0">
              <a:solidFill>
                <a:srgbClr val="002060"/>
              </a:solidFill>
            </a:endParaRPr>
          </a:p>
        </p:txBody>
      </p:sp>
    </p:spTree>
    <p:extLst>
      <p:ext uri="{BB962C8B-B14F-4D97-AF65-F5344CB8AC3E}">
        <p14:creationId xmlns:p14="http://schemas.microsoft.com/office/powerpoint/2010/main" val="29939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113E31D-E2AB-40D1-8B51-AFA5AFEF393A}" type="slidenum">
              <a:rPr lang="en-US" smtClean="0"/>
              <a:t>2</a:t>
            </a:fld>
            <a:endParaRPr lang="en-US" dirty="0"/>
          </a:p>
        </p:txBody>
      </p:sp>
      <p:sp>
        <p:nvSpPr>
          <p:cNvPr id="2" name="Title 1"/>
          <p:cNvSpPr>
            <a:spLocks noGrp="1"/>
          </p:cNvSpPr>
          <p:nvPr>
            <p:ph type="title" idx="4294967295"/>
          </p:nvPr>
        </p:nvSpPr>
        <p:spPr>
          <a:xfrm>
            <a:off x="729761" y="210821"/>
            <a:ext cx="10058400" cy="571500"/>
          </a:xfrm>
        </p:spPr>
        <p:txBody>
          <a:bodyPr/>
          <a:lstStyle/>
          <a:p>
            <a:r>
              <a:rPr lang="en-US" b="1" dirty="0">
                <a:solidFill>
                  <a:schemeClr val="tx2">
                    <a:lumMod val="50000"/>
                  </a:schemeClr>
                </a:solidFill>
              </a:rPr>
              <a:t>TOPICS</a:t>
            </a:r>
          </a:p>
        </p:txBody>
      </p:sp>
      <p:sp>
        <p:nvSpPr>
          <p:cNvPr id="3" name="Content Placeholder 2"/>
          <p:cNvSpPr>
            <a:spLocks noGrp="1"/>
          </p:cNvSpPr>
          <p:nvPr>
            <p:ph idx="4294967295"/>
          </p:nvPr>
        </p:nvSpPr>
        <p:spPr>
          <a:xfrm>
            <a:off x="484394" y="1200150"/>
            <a:ext cx="10058400" cy="3945731"/>
          </a:xfrm>
        </p:spPr>
        <p:txBody>
          <a:bodyPr>
            <a:normAutofit/>
          </a:bodyPr>
          <a:lstStyle/>
          <a:p>
            <a:pPr marL="463550" indent="-463550">
              <a:buClr>
                <a:srgbClr val="002060"/>
              </a:buClr>
              <a:buFont typeface="Wingdings" panose="05000000000000000000" pitchFamily="2" charset="2"/>
              <a:buChar char="§"/>
            </a:pPr>
            <a:r>
              <a:rPr lang="en-US" sz="2800" dirty="0">
                <a:solidFill>
                  <a:schemeClr val="tx2">
                    <a:lumMod val="50000"/>
                  </a:schemeClr>
                </a:solidFill>
              </a:rPr>
              <a:t>The literature on </a:t>
            </a:r>
            <a:r>
              <a:rPr lang="en-US" sz="2800" i="1" dirty="0">
                <a:solidFill>
                  <a:schemeClr val="tx2">
                    <a:lumMod val="50000"/>
                  </a:schemeClr>
                </a:solidFill>
              </a:rPr>
              <a:t>innovation diffusion</a:t>
            </a:r>
            <a:r>
              <a:rPr lang="en-US" sz="2800" dirty="0">
                <a:solidFill>
                  <a:schemeClr val="tx2">
                    <a:lumMod val="50000"/>
                  </a:schemeClr>
                </a:solidFill>
              </a:rPr>
              <a:t> is worth reading. </a:t>
            </a:r>
          </a:p>
          <a:p>
            <a:pPr marL="463550" indent="-463550">
              <a:buClr>
                <a:srgbClr val="002060"/>
              </a:buClr>
              <a:buFont typeface="Wingdings" panose="05000000000000000000" pitchFamily="2" charset="2"/>
              <a:buChar char="§"/>
            </a:pPr>
            <a:r>
              <a:rPr lang="en-US" sz="2800" dirty="0">
                <a:solidFill>
                  <a:schemeClr val="tx2">
                    <a:lumMod val="50000"/>
                  </a:schemeClr>
                </a:solidFill>
              </a:rPr>
              <a:t>Algorithmic technologies have very specific adoption challenges.</a:t>
            </a:r>
          </a:p>
          <a:p>
            <a:pPr marL="463550" indent="-463550">
              <a:buClr>
                <a:srgbClr val="002060"/>
              </a:buClr>
              <a:buFont typeface="Wingdings" panose="05000000000000000000" pitchFamily="2" charset="2"/>
              <a:buChar char="§"/>
            </a:pPr>
            <a:r>
              <a:rPr lang="en-US" sz="2800" dirty="0" smtClean="0">
                <a:solidFill>
                  <a:schemeClr val="tx2">
                    <a:lumMod val="50000"/>
                  </a:schemeClr>
                </a:solidFill>
              </a:rPr>
              <a:t>Organizational factors in government settings can play an important role in shaping how people make use of algorithmic technologies. </a:t>
            </a:r>
            <a:endParaRPr lang="en-US" sz="2800" dirty="0">
              <a:solidFill>
                <a:schemeClr val="tx2">
                  <a:lumMod val="50000"/>
                </a:schemeClr>
              </a:solidFill>
            </a:endParaRPr>
          </a:p>
          <a:p>
            <a:pPr marL="463550" indent="-463550">
              <a:buClr>
                <a:srgbClr val="002060"/>
              </a:buClr>
              <a:buFont typeface="Wingdings" panose="05000000000000000000" pitchFamily="2" charset="2"/>
              <a:buChar char="§"/>
            </a:pPr>
            <a:r>
              <a:rPr lang="en-US" sz="2800" dirty="0" smtClean="0">
                <a:solidFill>
                  <a:schemeClr val="tx2">
                    <a:lumMod val="50000"/>
                  </a:schemeClr>
                </a:solidFill>
              </a:rPr>
              <a:t>Artificial Intelligence and Machine Learning</a:t>
            </a:r>
            <a:r>
              <a:rPr lang="en-US" sz="2800" dirty="0" smtClean="0">
                <a:solidFill>
                  <a:schemeClr val="tx2">
                    <a:lumMod val="50000"/>
                  </a:schemeClr>
                </a:solidFill>
              </a:rPr>
              <a:t> </a:t>
            </a:r>
            <a:r>
              <a:rPr lang="en-US" sz="2800" dirty="0">
                <a:solidFill>
                  <a:schemeClr val="tx2">
                    <a:lumMod val="50000"/>
                  </a:schemeClr>
                </a:solidFill>
              </a:rPr>
              <a:t>innovations need thoughtful, </a:t>
            </a:r>
            <a:r>
              <a:rPr lang="en-US" sz="2800" dirty="0" smtClean="0">
                <a:solidFill>
                  <a:schemeClr val="tx2">
                    <a:lumMod val="50000"/>
                  </a:schemeClr>
                </a:solidFill>
              </a:rPr>
              <a:t>deliberate, context-aware </a:t>
            </a:r>
            <a:r>
              <a:rPr lang="en-US" sz="2800" dirty="0">
                <a:solidFill>
                  <a:schemeClr val="tx2">
                    <a:lumMod val="50000"/>
                  </a:schemeClr>
                </a:solidFill>
              </a:rPr>
              <a:t>strategies to deal with these challenges. </a:t>
            </a:r>
          </a:p>
          <a:p>
            <a:pPr marL="463550" indent="-463550">
              <a:buClr>
                <a:srgbClr val="002060"/>
              </a:buClr>
              <a:buFont typeface="Wingdings" panose="05000000000000000000" pitchFamily="2" charset="2"/>
              <a:buChar char="§"/>
            </a:pPr>
            <a:endParaRPr lang="en-US" sz="2800" dirty="0">
              <a:solidFill>
                <a:schemeClr val="tx2">
                  <a:lumMod val="50000"/>
                </a:schemeClr>
              </a:solidFill>
            </a:endParaRPr>
          </a:p>
          <a:p>
            <a:pPr marL="0" indent="0">
              <a:buClr>
                <a:srgbClr val="002060"/>
              </a:buClr>
              <a:buNone/>
            </a:pPr>
            <a:endParaRPr lang="en-US" sz="2800" b="1" dirty="0">
              <a:solidFill>
                <a:schemeClr val="tx2">
                  <a:lumMod val="50000"/>
                </a:schemeClr>
              </a:solidFill>
            </a:endParaRPr>
          </a:p>
          <a:p>
            <a:endParaRPr lang="en-US" dirty="0">
              <a:solidFill>
                <a:schemeClr val="tx2">
                  <a:lumMod val="50000"/>
                </a:schemeClr>
              </a:solidFill>
            </a:endParaRPr>
          </a:p>
        </p:txBody>
      </p:sp>
      <p:sp>
        <p:nvSpPr>
          <p:cNvPr id="5" name="TextBox 4">
            <a:extLst>
              <a:ext uri="{FF2B5EF4-FFF2-40B4-BE49-F238E27FC236}">
                <a16:creationId xmlns:a16="http://schemas.microsoft.com/office/drawing/2014/main" xmlns="" id="{D416730F-F02A-47B3-9B7A-4223677CF691}"/>
              </a:ext>
            </a:extLst>
          </p:cNvPr>
          <p:cNvSpPr txBox="1"/>
          <p:nvPr/>
        </p:nvSpPr>
        <p:spPr>
          <a:xfrm>
            <a:off x="3900669" y="69908"/>
            <a:ext cx="2781531" cy="276999"/>
          </a:xfrm>
          <a:prstGeom prst="rect">
            <a:avLst/>
          </a:prstGeom>
          <a:noFill/>
        </p:spPr>
        <p:txBody>
          <a:bodyPr wrap="none" rtlCol="0">
            <a:spAutoFit/>
          </a:bodyPr>
          <a:lstStyle/>
          <a:p>
            <a:r>
              <a:rPr lang="en-US" sz="1200" b="1" dirty="0">
                <a:solidFill>
                  <a:schemeClr val="bg1"/>
                </a:solidFill>
              </a:rPr>
              <a:t>UNCLASSIFIED – UNLIMITED RELEASE</a:t>
            </a:r>
          </a:p>
        </p:txBody>
      </p:sp>
      <p:sp>
        <p:nvSpPr>
          <p:cNvPr id="6" name="TextBox 5">
            <a:extLst>
              <a:ext uri="{FF2B5EF4-FFF2-40B4-BE49-F238E27FC236}">
                <a16:creationId xmlns:a16="http://schemas.microsoft.com/office/drawing/2014/main" xmlns="" id="{EAA18612-4CE9-4E41-BFB2-62DF1C2AA53D}"/>
              </a:ext>
            </a:extLst>
          </p:cNvPr>
          <p:cNvSpPr txBox="1"/>
          <p:nvPr/>
        </p:nvSpPr>
        <p:spPr>
          <a:xfrm>
            <a:off x="4060025" y="6427628"/>
            <a:ext cx="2781531" cy="276999"/>
          </a:xfrm>
          <a:prstGeom prst="rect">
            <a:avLst/>
          </a:prstGeom>
          <a:noFill/>
        </p:spPr>
        <p:txBody>
          <a:bodyPr wrap="none" rtlCol="0">
            <a:spAutoFit/>
          </a:bodyPr>
          <a:lstStyle/>
          <a:p>
            <a:r>
              <a:rPr lang="en-US" sz="1200" b="1" dirty="0">
                <a:solidFill>
                  <a:schemeClr val="bg1"/>
                </a:solidFill>
              </a:rPr>
              <a:t>UNCLASSIFIED – UNLIMITED RELEASE</a:t>
            </a:r>
          </a:p>
        </p:txBody>
      </p:sp>
    </p:spTree>
    <p:extLst>
      <p:ext uri="{BB962C8B-B14F-4D97-AF65-F5344CB8AC3E}">
        <p14:creationId xmlns:p14="http://schemas.microsoft.com/office/powerpoint/2010/main" val="64938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A360CE3-6349-448D-A2B3-FDA594DC57CC}"/>
              </a:ext>
            </a:extLst>
          </p:cNvPr>
          <p:cNvSpPr>
            <a:spLocks noGrp="1"/>
          </p:cNvSpPr>
          <p:nvPr>
            <p:ph type="title" idx="4294967295"/>
          </p:nvPr>
        </p:nvSpPr>
        <p:spPr>
          <a:xfrm>
            <a:off x="439838" y="1534269"/>
            <a:ext cx="10515600" cy="2852737"/>
          </a:xfrm>
        </p:spPr>
        <p:txBody>
          <a:bodyPr/>
          <a:lstStyle/>
          <a:p>
            <a:pPr>
              <a:buClr>
                <a:srgbClr val="002060"/>
              </a:buClr>
            </a:pPr>
            <a:r>
              <a:rPr lang="en-US" sz="4400" dirty="0">
                <a:solidFill>
                  <a:schemeClr val="tx2">
                    <a:lumMod val="50000"/>
                  </a:schemeClr>
                </a:solidFill>
              </a:rPr>
              <a:t>Innovation</a:t>
            </a:r>
            <a:r>
              <a:rPr lang="en-US" sz="4400" dirty="0">
                <a:solidFill>
                  <a:srgbClr val="002060"/>
                </a:solidFill>
              </a:rPr>
              <a:t> </a:t>
            </a:r>
            <a:r>
              <a:rPr lang="en-US" sz="4400" dirty="0">
                <a:solidFill>
                  <a:schemeClr val="tx2">
                    <a:lumMod val="50000"/>
                  </a:schemeClr>
                </a:solidFill>
              </a:rPr>
              <a:t>Diffusion</a:t>
            </a:r>
          </a:p>
        </p:txBody>
      </p:sp>
      <p:sp>
        <p:nvSpPr>
          <p:cNvPr id="5" name="Text Placeholder 4">
            <a:extLst>
              <a:ext uri="{FF2B5EF4-FFF2-40B4-BE49-F238E27FC236}">
                <a16:creationId xmlns:a16="http://schemas.microsoft.com/office/drawing/2014/main" xmlns="" id="{3971BD58-A7B6-411D-B8C6-9FE0BA47E151}"/>
              </a:ext>
            </a:extLst>
          </p:cNvPr>
          <p:cNvSpPr>
            <a:spLocks noGrp="1"/>
          </p:cNvSpPr>
          <p:nvPr>
            <p:ph type="body" idx="4294967295"/>
          </p:nvPr>
        </p:nvSpPr>
        <p:spPr>
          <a:xfrm>
            <a:off x="439838" y="4381118"/>
            <a:ext cx="10515600" cy="1500187"/>
          </a:xfrm>
        </p:spPr>
        <p:txBody>
          <a:bodyPr>
            <a:normAutofit/>
          </a:bodyPr>
          <a:lstStyle/>
          <a:p>
            <a:endParaRPr lang="en-US" sz="3600" dirty="0">
              <a:solidFill>
                <a:srgbClr val="002060"/>
              </a:solidFill>
            </a:endParaRPr>
          </a:p>
        </p:txBody>
      </p:sp>
    </p:spTree>
    <p:extLst>
      <p:ext uri="{BB962C8B-B14F-4D97-AF65-F5344CB8AC3E}">
        <p14:creationId xmlns:p14="http://schemas.microsoft.com/office/powerpoint/2010/main" val="258800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6EF5622-3915-40F6-904E-209AC4E754E9}"/>
              </a:ext>
            </a:extLst>
          </p:cNvPr>
          <p:cNvSpPr>
            <a:spLocks noGrp="1"/>
          </p:cNvSpPr>
          <p:nvPr>
            <p:ph type="sldNum" sz="quarter" idx="4"/>
          </p:nvPr>
        </p:nvSpPr>
        <p:spPr/>
        <p:txBody>
          <a:bodyPr/>
          <a:lstStyle/>
          <a:p>
            <a:fld id="{4FAB73BC-B049-4115-A692-8D63A059BFB8}" type="slidenum">
              <a:rPr lang="en-US" smtClean="0"/>
              <a:pPr/>
              <a:t>4</a:t>
            </a:fld>
            <a:endParaRPr lang="en-US" dirty="0"/>
          </a:p>
        </p:txBody>
      </p:sp>
      <p:pic>
        <p:nvPicPr>
          <p:cNvPr id="3" name="Picture 2">
            <a:extLst>
              <a:ext uri="{FF2B5EF4-FFF2-40B4-BE49-F238E27FC236}">
                <a16:creationId xmlns:a16="http://schemas.microsoft.com/office/drawing/2014/main" xmlns="" id="{B5741EAA-A8B1-4217-8C7A-A2164E785756}"/>
              </a:ext>
            </a:extLst>
          </p:cNvPr>
          <p:cNvPicPr>
            <a:picLocks noChangeAspect="1"/>
          </p:cNvPicPr>
          <p:nvPr/>
        </p:nvPicPr>
        <p:blipFill>
          <a:blip r:embed="rId2"/>
          <a:stretch>
            <a:fillRect/>
          </a:stretch>
        </p:blipFill>
        <p:spPr>
          <a:xfrm>
            <a:off x="1405890" y="605768"/>
            <a:ext cx="3754755" cy="5646464"/>
          </a:xfrm>
          <a:prstGeom prst="rect">
            <a:avLst/>
          </a:prstGeom>
        </p:spPr>
      </p:pic>
      <p:sp>
        <p:nvSpPr>
          <p:cNvPr id="4" name="Content Placeholder 2">
            <a:extLst>
              <a:ext uri="{FF2B5EF4-FFF2-40B4-BE49-F238E27FC236}">
                <a16:creationId xmlns:a16="http://schemas.microsoft.com/office/drawing/2014/main" xmlns="" id="{6D1867A8-0391-4DFF-8BE0-84345502C539}"/>
              </a:ext>
            </a:extLst>
          </p:cNvPr>
          <p:cNvSpPr txBox="1">
            <a:spLocks/>
          </p:cNvSpPr>
          <p:nvPr/>
        </p:nvSpPr>
        <p:spPr>
          <a:xfrm>
            <a:off x="5840730" y="1725930"/>
            <a:ext cx="5086350" cy="4640580"/>
          </a:xfrm>
          <a:prstGeom prst="rect">
            <a:avLst/>
          </a:prstGeom>
        </p:spPr>
        <p:txBody>
          <a:bodyPr vert="horz" lIns="0" tIns="45720" rIns="0" bIns="45720" rtlCol="0">
            <a:normAutofit/>
          </a:bodyPr>
          <a:lst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000" kern="1200">
                <a:solidFill>
                  <a:schemeClr val="bg1"/>
                </a:solidFill>
                <a:latin typeface="Garamond" charset="0"/>
                <a:ea typeface="Garamond" charset="0"/>
                <a:cs typeface="Garamond" charset="0"/>
              </a:defRPr>
            </a:lvl1pPr>
            <a:lvl2pPr marL="384029" indent="-182870" algn="l" defTabSz="914354" rtl="0" eaLnBrk="1" latinLnBrk="0" hangingPunct="1">
              <a:lnSpc>
                <a:spcPct val="90000"/>
              </a:lnSpc>
              <a:spcBef>
                <a:spcPts val="200"/>
              </a:spcBef>
              <a:spcAft>
                <a:spcPts val="400"/>
              </a:spcAft>
              <a:buClr>
                <a:srgbClr val="00B0F0"/>
              </a:buClr>
              <a:buFont typeface="Calibri" pitchFamily="34" charset="0"/>
              <a:buChar char="◦"/>
              <a:defRPr sz="1800" kern="1200">
                <a:solidFill>
                  <a:schemeClr val="bg1"/>
                </a:solidFill>
                <a:latin typeface="Garamond" charset="0"/>
                <a:ea typeface="Garamond" charset="0"/>
                <a:cs typeface="Garamond" charset="0"/>
              </a:defRPr>
            </a:lvl2pPr>
            <a:lvl3pPr marL="566900"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3pPr>
            <a:lvl4pPr marL="749771"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4pPr>
            <a:lvl5pPr marL="932642"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63550" indent="-463550">
              <a:buClr>
                <a:srgbClr val="002060"/>
              </a:buClr>
              <a:buFont typeface="Wingdings" panose="05000000000000000000" pitchFamily="2" charset="2"/>
              <a:buChar char="§"/>
            </a:pPr>
            <a:r>
              <a:rPr lang="en-US" sz="2800" dirty="0">
                <a:solidFill>
                  <a:srgbClr val="002060"/>
                </a:solidFill>
              </a:rPr>
              <a:t>Categories and Characteristics of Adopters</a:t>
            </a:r>
          </a:p>
          <a:p>
            <a:pPr marL="463550" indent="-463550">
              <a:buClr>
                <a:srgbClr val="002060"/>
              </a:buClr>
              <a:buFont typeface="Wingdings" panose="05000000000000000000" pitchFamily="2" charset="2"/>
              <a:buChar char="§"/>
            </a:pPr>
            <a:r>
              <a:rPr lang="en-US" sz="2800" dirty="0">
                <a:solidFill>
                  <a:srgbClr val="002060"/>
                </a:solidFill>
              </a:rPr>
              <a:t>Characteristics of Technologies</a:t>
            </a:r>
          </a:p>
          <a:p>
            <a:pPr marL="463550" indent="-463550">
              <a:buClr>
                <a:srgbClr val="002060"/>
              </a:buClr>
              <a:buFont typeface="Wingdings" panose="05000000000000000000" pitchFamily="2" charset="2"/>
              <a:buChar char="§"/>
            </a:pPr>
            <a:r>
              <a:rPr lang="en-US" sz="2800" dirty="0">
                <a:solidFill>
                  <a:srgbClr val="002060"/>
                </a:solidFill>
              </a:rPr>
              <a:t>The Decision Process</a:t>
            </a:r>
          </a:p>
          <a:p>
            <a:pPr marL="463550" indent="-463550">
              <a:buClr>
                <a:srgbClr val="002060"/>
              </a:buClr>
              <a:buFont typeface="Wingdings" panose="05000000000000000000" pitchFamily="2" charset="2"/>
              <a:buChar char="§"/>
            </a:pPr>
            <a:r>
              <a:rPr lang="en-US" sz="2800" dirty="0">
                <a:solidFill>
                  <a:srgbClr val="002060"/>
                </a:solidFill>
              </a:rPr>
              <a:t>The S-Curve of Diffusion</a:t>
            </a:r>
          </a:p>
          <a:p>
            <a:pPr marL="463550" indent="-463550">
              <a:buClr>
                <a:srgbClr val="002060"/>
              </a:buClr>
              <a:buFont typeface="Wingdings" panose="05000000000000000000" pitchFamily="2" charset="2"/>
              <a:buChar char="§"/>
            </a:pPr>
            <a:endParaRPr lang="en-US" sz="2800" dirty="0">
              <a:solidFill>
                <a:srgbClr val="002060"/>
              </a:solidFill>
            </a:endParaRPr>
          </a:p>
          <a:p>
            <a:pPr marL="463550" indent="-463550">
              <a:buClr>
                <a:srgbClr val="002060"/>
              </a:buClr>
              <a:buFont typeface="Wingdings" panose="05000000000000000000" pitchFamily="2" charset="2"/>
              <a:buChar char="§"/>
            </a:pPr>
            <a:endParaRPr lang="en-US" sz="2800" dirty="0">
              <a:solidFill>
                <a:srgbClr val="002060"/>
              </a:solidFill>
            </a:endParaRPr>
          </a:p>
          <a:p>
            <a:pPr marL="0" indent="0">
              <a:buClr>
                <a:srgbClr val="002060"/>
              </a:buClr>
              <a:buFont typeface="Calibri" panose="020F0502020204030204" pitchFamily="34" charset="0"/>
              <a:buNone/>
            </a:pPr>
            <a:endParaRPr lang="en-US" sz="2800" b="1"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18916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7BCEA75-9695-4485-AA71-D08574E10A76}"/>
              </a:ext>
            </a:extLst>
          </p:cNvPr>
          <p:cNvSpPr>
            <a:spLocks noGrp="1"/>
          </p:cNvSpPr>
          <p:nvPr>
            <p:ph type="sldNum" sz="quarter" idx="4"/>
          </p:nvPr>
        </p:nvSpPr>
        <p:spPr/>
        <p:txBody>
          <a:bodyPr/>
          <a:lstStyle/>
          <a:p>
            <a:fld id="{4FAB73BC-B049-4115-A692-8D63A059BFB8}" type="slidenum">
              <a:rPr lang="en-US" smtClean="0"/>
              <a:pPr/>
              <a:t>5</a:t>
            </a:fld>
            <a:endParaRPr lang="en-US" dirty="0"/>
          </a:p>
        </p:txBody>
      </p:sp>
      <p:pic>
        <p:nvPicPr>
          <p:cNvPr id="3" name="Picture 2">
            <a:extLst>
              <a:ext uri="{FF2B5EF4-FFF2-40B4-BE49-F238E27FC236}">
                <a16:creationId xmlns:a16="http://schemas.microsoft.com/office/drawing/2014/main" xmlns="" id="{3B30EF93-2178-4508-8F27-11230E3198A1}"/>
              </a:ext>
            </a:extLst>
          </p:cNvPr>
          <p:cNvPicPr>
            <a:picLocks noChangeAspect="1"/>
          </p:cNvPicPr>
          <p:nvPr/>
        </p:nvPicPr>
        <p:blipFill>
          <a:blip r:embed="rId3"/>
          <a:stretch>
            <a:fillRect/>
          </a:stretch>
        </p:blipFill>
        <p:spPr>
          <a:xfrm>
            <a:off x="729761" y="1908810"/>
            <a:ext cx="10849579" cy="3646170"/>
          </a:xfrm>
          <a:prstGeom prst="rect">
            <a:avLst/>
          </a:prstGeom>
        </p:spPr>
      </p:pic>
      <p:sp>
        <p:nvSpPr>
          <p:cNvPr id="5" name="Title 1">
            <a:extLst>
              <a:ext uri="{FF2B5EF4-FFF2-40B4-BE49-F238E27FC236}">
                <a16:creationId xmlns:a16="http://schemas.microsoft.com/office/drawing/2014/main" xmlns="" id="{56EE730B-C434-4ECE-8D58-B6195916DEB2}"/>
              </a:ext>
            </a:extLst>
          </p:cNvPr>
          <p:cNvSpPr txBox="1">
            <a:spLocks/>
          </p:cNvSpPr>
          <p:nvPr/>
        </p:nvSpPr>
        <p:spPr>
          <a:xfrm>
            <a:off x="729761" y="210821"/>
            <a:ext cx="10058400" cy="571500"/>
          </a:xfrm>
          <a:prstGeom prst="rect">
            <a:avLst/>
          </a:prstGeom>
        </p:spPr>
        <p:txBody>
          <a:bodyPr vert="horz" lIns="91440" tIns="45720" rIns="91440" bIns="45720" rtlCol="0" anchor="b">
            <a:noAutofit/>
          </a:bodyPr>
          <a:lstStyle>
            <a:lvl1pPr algn="l" defTabSz="914354" rtl="0" eaLnBrk="1" latinLnBrk="0" hangingPunct="1">
              <a:lnSpc>
                <a:spcPct val="85000"/>
              </a:lnSpc>
              <a:spcBef>
                <a:spcPct val="0"/>
              </a:spcBef>
              <a:buNone/>
              <a:defRPr sz="2400" b="0" i="0" kern="1200" spc="100" baseline="0">
                <a:solidFill>
                  <a:schemeClr val="bg1"/>
                </a:solidFill>
                <a:latin typeface="Gill Sans MT" charset="0"/>
                <a:ea typeface="Gill Sans MT" charset="0"/>
                <a:cs typeface="Gill Sans MT" charset="0"/>
              </a:defRPr>
            </a:lvl1pPr>
          </a:lstStyle>
          <a:p>
            <a:r>
              <a:rPr lang="en-US" b="1" dirty="0">
                <a:solidFill>
                  <a:schemeClr val="tx1"/>
                </a:solidFill>
              </a:rPr>
              <a:t>EVERETT ROGERS’ ADOPTER CATEGORIES</a:t>
            </a:r>
          </a:p>
        </p:txBody>
      </p:sp>
    </p:spTree>
    <p:extLst>
      <p:ext uri="{BB962C8B-B14F-4D97-AF65-F5344CB8AC3E}">
        <p14:creationId xmlns:p14="http://schemas.microsoft.com/office/powerpoint/2010/main" val="280045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B99045E9-E4D4-4483-B60D-E2E73D3AAE9F}"/>
              </a:ext>
            </a:extLst>
          </p:cNvPr>
          <p:cNvSpPr>
            <a:spLocks noGrp="1"/>
          </p:cNvSpPr>
          <p:nvPr>
            <p:ph type="title"/>
          </p:nvPr>
        </p:nvSpPr>
        <p:spPr/>
        <p:txBody>
          <a:bodyPr/>
          <a:lstStyle/>
          <a:p>
            <a:r>
              <a:rPr lang="en-US" b="1" dirty="0"/>
              <a:t>CHARACTERISTICS OF INNOVATIONS </a:t>
            </a:r>
          </a:p>
        </p:txBody>
      </p:sp>
      <p:sp>
        <p:nvSpPr>
          <p:cNvPr id="2" name="Slide Number Placeholder 1">
            <a:extLst>
              <a:ext uri="{FF2B5EF4-FFF2-40B4-BE49-F238E27FC236}">
                <a16:creationId xmlns:a16="http://schemas.microsoft.com/office/drawing/2014/main" xmlns="" id="{7E654807-2395-49BE-82FF-243F5A866142}"/>
              </a:ext>
            </a:extLst>
          </p:cNvPr>
          <p:cNvSpPr>
            <a:spLocks noGrp="1"/>
          </p:cNvSpPr>
          <p:nvPr>
            <p:ph type="sldNum" sz="quarter" idx="4"/>
          </p:nvPr>
        </p:nvSpPr>
        <p:spPr/>
        <p:txBody>
          <a:bodyPr/>
          <a:lstStyle/>
          <a:p>
            <a:fld id="{4FAB73BC-B049-4115-A692-8D63A059BFB8}" type="slidenum">
              <a:rPr lang="en-US" smtClean="0"/>
              <a:pPr/>
              <a:t>6</a:t>
            </a:fld>
            <a:endParaRPr lang="en-US" dirty="0"/>
          </a:p>
        </p:txBody>
      </p:sp>
      <p:sp>
        <p:nvSpPr>
          <p:cNvPr id="8" name="Text Placeholder 7">
            <a:extLst>
              <a:ext uri="{FF2B5EF4-FFF2-40B4-BE49-F238E27FC236}">
                <a16:creationId xmlns:a16="http://schemas.microsoft.com/office/drawing/2014/main" xmlns="" id="{57E1AE33-7D8A-4433-9512-4CDA987C585B}"/>
              </a:ext>
            </a:extLst>
          </p:cNvPr>
          <p:cNvSpPr>
            <a:spLocks noGrp="1"/>
          </p:cNvSpPr>
          <p:nvPr>
            <p:ph type="body" sz="quarter" idx="10"/>
          </p:nvPr>
        </p:nvSpPr>
        <p:spPr>
          <a:xfrm>
            <a:off x="640638" y="1007357"/>
            <a:ext cx="10058400" cy="5175800"/>
          </a:xfrm>
        </p:spPr>
        <p:txBody>
          <a:bodyPr>
            <a:normAutofit/>
          </a:bodyPr>
          <a:lstStyle/>
          <a:p>
            <a:pPr marL="457200" indent="-457200">
              <a:buFont typeface="+mj-lt"/>
              <a:buAutoNum type="arabicPeriod"/>
            </a:pPr>
            <a:r>
              <a:rPr lang="en-US" sz="2400" b="1" dirty="0"/>
              <a:t>VISBILITY</a:t>
            </a:r>
            <a:r>
              <a:rPr lang="en-US" sz="2400" dirty="0"/>
              <a:t>.  How visible is this technology?  How impactful is it?  To what extent are its benefits describable to others?  </a:t>
            </a:r>
          </a:p>
          <a:p>
            <a:pPr marL="457200" indent="-457200">
              <a:buFont typeface="+mj-lt"/>
              <a:buAutoNum type="arabicPeriod"/>
            </a:pPr>
            <a:r>
              <a:rPr lang="en-US" sz="2400" b="1" dirty="0"/>
              <a:t>COMPATIBILITY</a:t>
            </a:r>
            <a:r>
              <a:rPr lang="en-US" sz="2400" dirty="0"/>
              <a:t>.  How well does the technology fit into existing ways of doing work?  Does the technology support the tasks and outcomes that people are responsible for achieving?  </a:t>
            </a:r>
          </a:p>
          <a:p>
            <a:pPr marL="457200" indent="-457200">
              <a:buFont typeface="+mj-lt"/>
              <a:buAutoNum type="arabicPeriod"/>
            </a:pPr>
            <a:r>
              <a:rPr lang="en-US" sz="2400" b="1" dirty="0"/>
              <a:t>TESTABILITY.  </a:t>
            </a:r>
            <a:r>
              <a:rPr lang="en-US" sz="2400" dirty="0"/>
              <a:t>Can people experiment with, try out, get to know the technology, without making a wholesale commitment?  </a:t>
            </a:r>
          </a:p>
          <a:p>
            <a:pPr marL="457200" indent="-457200">
              <a:buFont typeface="+mj-lt"/>
              <a:buAutoNum type="arabicPeriod"/>
            </a:pPr>
            <a:r>
              <a:rPr lang="en-US" sz="2400" b="1" dirty="0"/>
              <a:t>COMPLEXITY.  </a:t>
            </a:r>
            <a:r>
              <a:rPr lang="en-US" sz="2400" dirty="0"/>
              <a:t>How difficult is it for the target user group to develop an accurate working mental model of the technology, so they can apply it effectively in their work?</a:t>
            </a:r>
          </a:p>
          <a:p>
            <a:pPr marL="457200" indent="-457200">
              <a:buFont typeface="+mj-lt"/>
              <a:buAutoNum type="arabicPeriod"/>
            </a:pPr>
            <a:r>
              <a:rPr lang="en-US" sz="2400" b="1" dirty="0"/>
              <a:t>RELATIVE ADVANTAGE</a:t>
            </a:r>
            <a:r>
              <a:rPr lang="en-US" sz="2400" dirty="0"/>
              <a:t>.   Compared to existing ways of doing work, what benefits does this bring?  How much work is required for the technology to be useful? </a:t>
            </a:r>
          </a:p>
          <a:p>
            <a:pPr marL="457200" indent="-457200">
              <a:buFont typeface="+mj-lt"/>
              <a:buAutoNum type="arabicPeriod"/>
            </a:pPr>
            <a:endParaRPr lang="en-US" dirty="0"/>
          </a:p>
        </p:txBody>
      </p:sp>
    </p:spTree>
    <p:extLst>
      <p:ext uri="{BB962C8B-B14F-4D97-AF65-F5344CB8AC3E}">
        <p14:creationId xmlns:p14="http://schemas.microsoft.com/office/powerpoint/2010/main" val="152867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8BF563-9DCD-45AC-9BAA-97898DEB54C3}"/>
              </a:ext>
            </a:extLst>
          </p:cNvPr>
          <p:cNvSpPr>
            <a:spLocks noGrp="1"/>
          </p:cNvSpPr>
          <p:nvPr>
            <p:ph type="title"/>
          </p:nvPr>
        </p:nvSpPr>
        <p:spPr/>
        <p:txBody>
          <a:bodyPr/>
          <a:lstStyle/>
          <a:p>
            <a:r>
              <a:rPr lang="en-US" b="1" dirty="0"/>
              <a:t>DIFFUSION IS EXPLORATORY DECISION-MAKING</a:t>
            </a:r>
          </a:p>
        </p:txBody>
      </p:sp>
      <p:sp>
        <p:nvSpPr>
          <p:cNvPr id="3" name="Slide Number Placeholder 2">
            <a:extLst>
              <a:ext uri="{FF2B5EF4-FFF2-40B4-BE49-F238E27FC236}">
                <a16:creationId xmlns:a16="http://schemas.microsoft.com/office/drawing/2014/main" xmlns="" id="{CEE95F74-C6F6-46E9-89A4-2380F11D2D0A}"/>
              </a:ext>
            </a:extLst>
          </p:cNvPr>
          <p:cNvSpPr>
            <a:spLocks noGrp="1"/>
          </p:cNvSpPr>
          <p:nvPr>
            <p:ph type="sldNum" sz="quarter" idx="4"/>
          </p:nvPr>
        </p:nvSpPr>
        <p:spPr/>
        <p:txBody>
          <a:bodyPr/>
          <a:lstStyle/>
          <a:p>
            <a:fld id="{4FAB73BC-B049-4115-A692-8D63A059BFB8}" type="slidenum">
              <a:rPr lang="en-US" smtClean="0"/>
              <a:pPr/>
              <a:t>7</a:t>
            </a:fld>
            <a:endParaRPr lang="en-US" dirty="0"/>
          </a:p>
        </p:txBody>
      </p:sp>
      <p:grpSp>
        <p:nvGrpSpPr>
          <p:cNvPr id="23" name="Group 22">
            <a:extLst>
              <a:ext uri="{FF2B5EF4-FFF2-40B4-BE49-F238E27FC236}">
                <a16:creationId xmlns:a16="http://schemas.microsoft.com/office/drawing/2014/main" xmlns="" id="{A8C594FE-FBB9-43C6-806E-7A6E4B0CA121}"/>
              </a:ext>
            </a:extLst>
          </p:cNvPr>
          <p:cNvGrpSpPr/>
          <p:nvPr/>
        </p:nvGrpSpPr>
        <p:grpSpPr>
          <a:xfrm>
            <a:off x="4709160" y="2984506"/>
            <a:ext cx="7315479" cy="570224"/>
            <a:chOff x="4924531" y="2983230"/>
            <a:chExt cx="7100108" cy="571500"/>
          </a:xfrm>
        </p:grpSpPr>
        <p:sp>
          <p:nvSpPr>
            <p:cNvPr id="7" name="Arrow: Chevron 6">
              <a:extLst>
                <a:ext uri="{FF2B5EF4-FFF2-40B4-BE49-F238E27FC236}">
                  <a16:creationId xmlns:a16="http://schemas.microsoft.com/office/drawing/2014/main" xmlns="" id="{75B1BFDE-87B6-427F-9C2D-446A775D9C4A}"/>
                </a:ext>
              </a:extLst>
            </p:cNvPr>
            <p:cNvSpPr/>
            <p:nvPr/>
          </p:nvSpPr>
          <p:spPr>
            <a:xfrm>
              <a:off x="4924531" y="2984506"/>
              <a:ext cx="2444088" cy="570224"/>
            </a:xfrm>
            <a:prstGeom prst="chevr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mj-lt"/>
                </a:rPr>
                <a:t>Decision</a:t>
              </a:r>
            </a:p>
          </p:txBody>
        </p:sp>
        <p:sp>
          <p:nvSpPr>
            <p:cNvPr id="8" name="Arrow: Chevron 7">
              <a:extLst>
                <a:ext uri="{FF2B5EF4-FFF2-40B4-BE49-F238E27FC236}">
                  <a16:creationId xmlns:a16="http://schemas.microsoft.com/office/drawing/2014/main" xmlns="" id="{9CDE91D7-31EA-41CB-A8EC-2B1DC3D0D62F}"/>
                </a:ext>
              </a:extLst>
            </p:cNvPr>
            <p:cNvSpPr/>
            <p:nvPr/>
          </p:nvSpPr>
          <p:spPr>
            <a:xfrm>
              <a:off x="7267469" y="2984506"/>
              <a:ext cx="2444088" cy="570224"/>
            </a:xfrm>
            <a:prstGeom prst="chevr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mj-lt"/>
                </a:rPr>
                <a:t>Implementation</a:t>
              </a:r>
            </a:p>
          </p:txBody>
        </p:sp>
        <p:sp>
          <p:nvSpPr>
            <p:cNvPr id="9" name="Arrow: Chevron 8">
              <a:extLst>
                <a:ext uri="{FF2B5EF4-FFF2-40B4-BE49-F238E27FC236}">
                  <a16:creationId xmlns:a16="http://schemas.microsoft.com/office/drawing/2014/main" xmlns="" id="{2F5E7592-9627-44D5-8089-4FCD5D3D764A}"/>
                </a:ext>
              </a:extLst>
            </p:cNvPr>
            <p:cNvSpPr/>
            <p:nvPr/>
          </p:nvSpPr>
          <p:spPr>
            <a:xfrm>
              <a:off x="9580551" y="2983230"/>
              <a:ext cx="2444088" cy="570224"/>
            </a:xfrm>
            <a:prstGeom prst="chevr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mj-lt"/>
                </a:rPr>
                <a:t>Confirmation</a:t>
              </a:r>
            </a:p>
          </p:txBody>
        </p:sp>
      </p:grpSp>
      <p:sp>
        <p:nvSpPr>
          <p:cNvPr id="11" name="TextBox 10">
            <a:extLst>
              <a:ext uri="{FF2B5EF4-FFF2-40B4-BE49-F238E27FC236}">
                <a16:creationId xmlns:a16="http://schemas.microsoft.com/office/drawing/2014/main" xmlns="" id="{A756B6F8-0BE0-4030-88AF-0E53027A64DA}"/>
              </a:ext>
            </a:extLst>
          </p:cNvPr>
          <p:cNvSpPr txBox="1"/>
          <p:nvPr/>
        </p:nvSpPr>
        <p:spPr>
          <a:xfrm>
            <a:off x="907817" y="1133511"/>
            <a:ext cx="9330568" cy="1631216"/>
          </a:xfrm>
          <a:prstGeom prst="rect">
            <a:avLst/>
          </a:prstGeom>
          <a:noFill/>
        </p:spPr>
        <p:txBody>
          <a:bodyPr wrap="none" rtlCol="0">
            <a:spAutoFit/>
          </a:bodyPr>
          <a:lstStyle/>
          <a:p>
            <a:r>
              <a:rPr lang="en-US" sz="2000" b="1" dirty="0">
                <a:latin typeface="+mj-lt"/>
              </a:rPr>
              <a:t>Existing Context:</a:t>
            </a:r>
          </a:p>
          <a:p>
            <a:pPr marL="285750" indent="-285750">
              <a:buFont typeface="Arial" panose="020B0604020202020204" pitchFamily="34" charset="0"/>
              <a:buChar char="•"/>
            </a:pPr>
            <a:r>
              <a:rPr lang="en-US" sz="2000" dirty="0">
                <a:latin typeface="+mj-lt"/>
              </a:rPr>
              <a:t>Decision-making framework: Optional/individual, collective, or top-down (authoritarian)</a:t>
            </a:r>
          </a:p>
          <a:p>
            <a:pPr marL="285750" indent="-285750">
              <a:buFont typeface="Arial" panose="020B0604020202020204" pitchFamily="34" charset="0"/>
              <a:buChar char="•"/>
            </a:pPr>
            <a:r>
              <a:rPr lang="en-US" sz="2000" dirty="0">
                <a:latin typeface="+mj-lt"/>
              </a:rPr>
              <a:t>Social network and communication patterns</a:t>
            </a:r>
          </a:p>
          <a:p>
            <a:pPr marL="285750" indent="-285750">
              <a:buFont typeface="Arial" panose="020B0604020202020204" pitchFamily="34" charset="0"/>
              <a:buChar char="•"/>
            </a:pPr>
            <a:r>
              <a:rPr lang="en-US" sz="2000" dirty="0">
                <a:latin typeface="+mj-lt"/>
              </a:rPr>
              <a:t>Perceived/recognized need</a:t>
            </a:r>
          </a:p>
          <a:p>
            <a:pPr marL="285750" indent="-285750">
              <a:buFont typeface="Arial" panose="020B0604020202020204" pitchFamily="34" charset="0"/>
              <a:buChar char="•"/>
            </a:pPr>
            <a:r>
              <a:rPr lang="en-US" sz="2000" dirty="0">
                <a:latin typeface="+mj-lt"/>
              </a:rPr>
              <a:t>Individual differences</a:t>
            </a:r>
          </a:p>
        </p:txBody>
      </p:sp>
      <p:grpSp>
        <p:nvGrpSpPr>
          <p:cNvPr id="22" name="Group 21">
            <a:extLst>
              <a:ext uri="{FF2B5EF4-FFF2-40B4-BE49-F238E27FC236}">
                <a16:creationId xmlns:a16="http://schemas.microsoft.com/office/drawing/2014/main" xmlns="" id="{0E3A9521-8B3C-4B2B-8B16-63641952FE29}"/>
              </a:ext>
            </a:extLst>
          </p:cNvPr>
          <p:cNvGrpSpPr/>
          <p:nvPr/>
        </p:nvGrpSpPr>
        <p:grpSpPr>
          <a:xfrm>
            <a:off x="2379994" y="2984506"/>
            <a:ext cx="2444088" cy="2954153"/>
            <a:chOff x="2500912" y="2984506"/>
            <a:chExt cx="2444088" cy="2954153"/>
          </a:xfrm>
        </p:grpSpPr>
        <p:sp>
          <p:nvSpPr>
            <p:cNvPr id="6" name="Arrow: Chevron 5">
              <a:extLst>
                <a:ext uri="{FF2B5EF4-FFF2-40B4-BE49-F238E27FC236}">
                  <a16:creationId xmlns:a16="http://schemas.microsoft.com/office/drawing/2014/main" xmlns="" id="{E3CAC492-8B0C-4BD4-B551-B238DC0424CA}"/>
                </a:ext>
              </a:extLst>
            </p:cNvPr>
            <p:cNvSpPr/>
            <p:nvPr/>
          </p:nvSpPr>
          <p:spPr>
            <a:xfrm>
              <a:off x="2500912" y="2984506"/>
              <a:ext cx="2444088" cy="570224"/>
            </a:xfrm>
            <a:prstGeom prst="chevr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mj-lt"/>
                </a:rPr>
                <a:t>Persuasion</a:t>
              </a:r>
            </a:p>
          </p:txBody>
        </p:sp>
        <p:sp>
          <p:nvSpPr>
            <p:cNvPr id="12" name="TextBox 11">
              <a:extLst>
                <a:ext uri="{FF2B5EF4-FFF2-40B4-BE49-F238E27FC236}">
                  <a16:creationId xmlns:a16="http://schemas.microsoft.com/office/drawing/2014/main" xmlns="" id="{188F5A35-642C-467E-967F-60D4F4214E71}"/>
                </a:ext>
              </a:extLst>
            </p:cNvPr>
            <p:cNvSpPr txBox="1"/>
            <p:nvPr/>
          </p:nvSpPr>
          <p:spPr>
            <a:xfrm>
              <a:off x="2516764" y="3691890"/>
              <a:ext cx="2284159" cy="2246769"/>
            </a:xfrm>
            <a:prstGeom prst="rect">
              <a:avLst/>
            </a:prstGeom>
            <a:noFill/>
          </p:spPr>
          <p:txBody>
            <a:bodyPr wrap="square" rtlCol="0">
              <a:spAutoFit/>
            </a:bodyPr>
            <a:lstStyle/>
            <a:p>
              <a:r>
                <a:rPr lang="en-US" sz="2000" dirty="0">
                  <a:latin typeface="+mj-lt"/>
                </a:rPr>
                <a:t>This is where the </a:t>
              </a:r>
              <a:r>
                <a:rPr lang="en-US" sz="2000" b="1" dirty="0">
                  <a:latin typeface="+mj-lt"/>
                </a:rPr>
                <a:t>innovation characteristics </a:t>
              </a:r>
              <a:r>
                <a:rPr lang="en-US" sz="2000" dirty="0">
                  <a:latin typeface="+mj-lt"/>
                </a:rPr>
                <a:t>come into play: visibility, trialability, </a:t>
              </a:r>
            </a:p>
            <a:p>
              <a:r>
                <a:rPr lang="en-US" sz="2000" dirty="0">
                  <a:latin typeface="+mj-lt"/>
                </a:rPr>
                <a:t>relative</a:t>
              </a:r>
            </a:p>
            <a:p>
              <a:r>
                <a:rPr lang="en-US" sz="2000" dirty="0">
                  <a:latin typeface="+mj-lt"/>
                </a:rPr>
                <a:t>advantage, etc. </a:t>
              </a:r>
            </a:p>
          </p:txBody>
        </p:sp>
      </p:grpSp>
      <p:grpSp>
        <p:nvGrpSpPr>
          <p:cNvPr id="21" name="Group 20">
            <a:extLst>
              <a:ext uri="{FF2B5EF4-FFF2-40B4-BE49-F238E27FC236}">
                <a16:creationId xmlns:a16="http://schemas.microsoft.com/office/drawing/2014/main" xmlns="" id="{2EA18AF3-EBCF-41D9-9C7F-9E0D5D0735C4}"/>
              </a:ext>
            </a:extLst>
          </p:cNvPr>
          <p:cNvGrpSpPr/>
          <p:nvPr/>
        </p:nvGrpSpPr>
        <p:grpSpPr>
          <a:xfrm>
            <a:off x="53061" y="2984506"/>
            <a:ext cx="2444088" cy="2646376"/>
            <a:chOff x="167361" y="2984506"/>
            <a:chExt cx="2444088" cy="2646376"/>
          </a:xfrm>
        </p:grpSpPr>
        <p:sp>
          <p:nvSpPr>
            <p:cNvPr id="5" name="Arrow: Chevron 4">
              <a:extLst>
                <a:ext uri="{FF2B5EF4-FFF2-40B4-BE49-F238E27FC236}">
                  <a16:creationId xmlns:a16="http://schemas.microsoft.com/office/drawing/2014/main" xmlns="" id="{B5A6AE0E-6866-42BC-B887-BAFB74857580}"/>
                </a:ext>
              </a:extLst>
            </p:cNvPr>
            <p:cNvSpPr/>
            <p:nvPr/>
          </p:nvSpPr>
          <p:spPr>
            <a:xfrm>
              <a:off x="167361" y="2984506"/>
              <a:ext cx="2444088" cy="570224"/>
            </a:xfrm>
            <a:prstGeom prst="chevr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mj-lt"/>
                </a:rPr>
                <a:t>Knowledge</a:t>
              </a:r>
            </a:p>
          </p:txBody>
        </p:sp>
        <p:sp>
          <p:nvSpPr>
            <p:cNvPr id="14" name="TextBox 13">
              <a:extLst>
                <a:ext uri="{FF2B5EF4-FFF2-40B4-BE49-F238E27FC236}">
                  <a16:creationId xmlns:a16="http://schemas.microsoft.com/office/drawing/2014/main" xmlns="" id="{A6BCC0F6-B91B-4673-9309-A0E4B80BF479}"/>
                </a:ext>
              </a:extLst>
            </p:cNvPr>
            <p:cNvSpPr txBox="1"/>
            <p:nvPr/>
          </p:nvSpPr>
          <p:spPr>
            <a:xfrm>
              <a:off x="399930" y="3691890"/>
              <a:ext cx="1924608" cy="1938992"/>
            </a:xfrm>
            <a:prstGeom prst="rect">
              <a:avLst/>
            </a:prstGeom>
            <a:noFill/>
          </p:spPr>
          <p:txBody>
            <a:bodyPr wrap="square" rtlCol="0">
              <a:spAutoFit/>
            </a:bodyPr>
            <a:lstStyle/>
            <a:p>
              <a:r>
                <a:rPr lang="en-US" sz="2000" dirty="0">
                  <a:latin typeface="+mj-lt"/>
                </a:rPr>
                <a:t>Learn about the innovation, how it  functions, who’s using the innovation and why.  </a:t>
              </a:r>
            </a:p>
          </p:txBody>
        </p:sp>
      </p:grpSp>
      <p:sp>
        <p:nvSpPr>
          <p:cNvPr id="15" name="TextBox 14">
            <a:extLst>
              <a:ext uri="{FF2B5EF4-FFF2-40B4-BE49-F238E27FC236}">
                <a16:creationId xmlns:a16="http://schemas.microsoft.com/office/drawing/2014/main" xmlns="" id="{10D4F385-D071-439E-B184-C5479EA3991B}"/>
              </a:ext>
            </a:extLst>
          </p:cNvPr>
          <p:cNvSpPr txBox="1"/>
          <p:nvPr/>
        </p:nvSpPr>
        <p:spPr>
          <a:xfrm>
            <a:off x="4993149" y="3762751"/>
            <a:ext cx="2093137" cy="400110"/>
          </a:xfrm>
          <a:prstGeom prst="rect">
            <a:avLst/>
          </a:prstGeom>
          <a:noFill/>
        </p:spPr>
        <p:txBody>
          <a:bodyPr wrap="none" rtlCol="0">
            <a:spAutoFit/>
          </a:bodyPr>
          <a:lstStyle/>
          <a:p>
            <a:r>
              <a:rPr lang="en-US" sz="2000" dirty="0">
                <a:latin typeface="+mj-lt"/>
              </a:rPr>
              <a:t>Let’s try it! (Adopt)</a:t>
            </a:r>
          </a:p>
        </p:txBody>
      </p:sp>
      <p:sp>
        <p:nvSpPr>
          <p:cNvPr id="17" name="TextBox 16">
            <a:extLst>
              <a:ext uri="{FF2B5EF4-FFF2-40B4-BE49-F238E27FC236}">
                <a16:creationId xmlns:a16="http://schemas.microsoft.com/office/drawing/2014/main" xmlns="" id="{00EDC98D-A4FD-4C91-89C4-648B25427278}"/>
              </a:ext>
            </a:extLst>
          </p:cNvPr>
          <p:cNvSpPr txBox="1"/>
          <p:nvPr/>
        </p:nvSpPr>
        <p:spPr>
          <a:xfrm>
            <a:off x="8450142" y="3730485"/>
            <a:ext cx="3574498"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j-lt"/>
              </a:rPr>
              <a:t>Continued integration into practice</a:t>
            </a:r>
          </a:p>
          <a:p>
            <a:pPr marL="285750" indent="-285750">
              <a:buFont typeface="Arial" panose="020B0604020202020204" pitchFamily="34" charset="0"/>
              <a:buChar char="•"/>
            </a:pPr>
            <a:r>
              <a:rPr lang="en-US" sz="2000" dirty="0">
                <a:latin typeface="+mj-lt"/>
              </a:rPr>
              <a:t>Discontinue use.</a:t>
            </a:r>
          </a:p>
        </p:txBody>
      </p:sp>
      <p:sp>
        <p:nvSpPr>
          <p:cNvPr id="16" name="TextBox 15">
            <a:extLst>
              <a:ext uri="{FF2B5EF4-FFF2-40B4-BE49-F238E27FC236}">
                <a16:creationId xmlns:a16="http://schemas.microsoft.com/office/drawing/2014/main" xmlns="" id="{2D6A2E31-47EB-459D-8FB4-2EEF19BC8D6B}"/>
              </a:ext>
            </a:extLst>
          </p:cNvPr>
          <p:cNvSpPr txBox="1"/>
          <p:nvPr/>
        </p:nvSpPr>
        <p:spPr>
          <a:xfrm>
            <a:off x="4993149" y="4942213"/>
            <a:ext cx="2613088" cy="400110"/>
          </a:xfrm>
          <a:prstGeom prst="rect">
            <a:avLst/>
          </a:prstGeom>
          <a:noFill/>
        </p:spPr>
        <p:txBody>
          <a:bodyPr wrap="none" rtlCol="0">
            <a:spAutoFit/>
          </a:bodyPr>
          <a:lstStyle/>
          <a:p>
            <a:r>
              <a:rPr lang="en-US" sz="2000" dirty="0">
                <a:latin typeface="+mj-lt"/>
              </a:rPr>
              <a:t>Meh, not for us. (Reject)</a:t>
            </a:r>
          </a:p>
        </p:txBody>
      </p:sp>
      <p:sp>
        <p:nvSpPr>
          <p:cNvPr id="18" name="TextBox 17">
            <a:extLst>
              <a:ext uri="{FF2B5EF4-FFF2-40B4-BE49-F238E27FC236}">
                <a16:creationId xmlns:a16="http://schemas.microsoft.com/office/drawing/2014/main" xmlns="" id="{78877E54-E96C-466A-AD4F-2583FEB6F958}"/>
              </a:ext>
            </a:extLst>
          </p:cNvPr>
          <p:cNvSpPr txBox="1"/>
          <p:nvPr/>
        </p:nvSpPr>
        <p:spPr>
          <a:xfrm>
            <a:off x="8450142" y="4942213"/>
            <a:ext cx="3082254" cy="707886"/>
          </a:xfrm>
          <a:prstGeom prst="rect">
            <a:avLst/>
          </a:prstGeom>
          <a:noFill/>
        </p:spPr>
        <p:txBody>
          <a:bodyPr wrap="none" rtlCol="0">
            <a:spAutoFit/>
          </a:bodyPr>
          <a:lstStyle/>
          <a:p>
            <a:pPr marL="285750" indent="-285750">
              <a:buFont typeface="Arial" panose="020B0604020202020204" pitchFamily="34" charset="0"/>
              <a:buChar char="•"/>
            </a:pPr>
            <a:r>
              <a:rPr lang="en-US" sz="2000" dirty="0">
                <a:latin typeface="+mj-lt"/>
              </a:rPr>
              <a:t>Reconsider, revisit, try out</a:t>
            </a:r>
          </a:p>
          <a:p>
            <a:pPr marL="285750" indent="-285750">
              <a:buFont typeface="Arial" panose="020B0604020202020204" pitchFamily="34" charset="0"/>
              <a:buChar char="•"/>
            </a:pPr>
            <a:r>
              <a:rPr lang="en-US" sz="2000" dirty="0">
                <a:latin typeface="+mj-lt"/>
              </a:rPr>
              <a:t>Confirm rejection.</a:t>
            </a:r>
          </a:p>
        </p:txBody>
      </p:sp>
    </p:spTree>
    <p:extLst>
      <p:ext uri="{BB962C8B-B14F-4D97-AF65-F5344CB8AC3E}">
        <p14:creationId xmlns:p14="http://schemas.microsoft.com/office/powerpoint/2010/main" val="131520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2B435C-BD3C-4444-8F38-88A0C8E7607C}"/>
              </a:ext>
            </a:extLst>
          </p:cNvPr>
          <p:cNvSpPr>
            <a:spLocks noGrp="1"/>
          </p:cNvSpPr>
          <p:nvPr>
            <p:ph type="title"/>
          </p:nvPr>
        </p:nvSpPr>
        <p:spPr/>
        <p:txBody>
          <a:bodyPr/>
          <a:lstStyle/>
          <a:p>
            <a:r>
              <a:rPr lang="en-US" b="1" dirty="0"/>
              <a:t>THE DIFFUSION S-CURVE</a:t>
            </a:r>
          </a:p>
        </p:txBody>
      </p:sp>
      <p:sp>
        <p:nvSpPr>
          <p:cNvPr id="3" name="Slide Number Placeholder 2">
            <a:extLst>
              <a:ext uri="{FF2B5EF4-FFF2-40B4-BE49-F238E27FC236}">
                <a16:creationId xmlns:a16="http://schemas.microsoft.com/office/drawing/2014/main" xmlns="" id="{11777CB3-7B00-460E-A7B2-4F1BF73B4B59}"/>
              </a:ext>
            </a:extLst>
          </p:cNvPr>
          <p:cNvSpPr>
            <a:spLocks noGrp="1"/>
          </p:cNvSpPr>
          <p:nvPr>
            <p:ph type="sldNum" sz="quarter" idx="4"/>
          </p:nvPr>
        </p:nvSpPr>
        <p:spPr/>
        <p:txBody>
          <a:bodyPr/>
          <a:lstStyle/>
          <a:p>
            <a:fld id="{4FAB73BC-B049-4115-A692-8D63A059BFB8}" type="slidenum">
              <a:rPr lang="en-US" smtClean="0"/>
              <a:pPr/>
              <a:t>8</a:t>
            </a:fld>
            <a:endParaRPr lang="en-US" dirty="0"/>
          </a:p>
        </p:txBody>
      </p:sp>
      <p:pic>
        <p:nvPicPr>
          <p:cNvPr id="5" name="Picture 4">
            <a:extLst>
              <a:ext uri="{FF2B5EF4-FFF2-40B4-BE49-F238E27FC236}">
                <a16:creationId xmlns:a16="http://schemas.microsoft.com/office/drawing/2014/main" xmlns="" id="{DDA66490-4B21-44E1-8D1B-5A97025398AD}"/>
              </a:ext>
            </a:extLst>
          </p:cNvPr>
          <p:cNvPicPr>
            <a:picLocks noChangeAspect="1"/>
          </p:cNvPicPr>
          <p:nvPr/>
        </p:nvPicPr>
        <p:blipFill>
          <a:blip r:embed="rId2"/>
          <a:stretch>
            <a:fillRect/>
          </a:stretch>
        </p:blipFill>
        <p:spPr>
          <a:xfrm>
            <a:off x="2002155" y="810728"/>
            <a:ext cx="8553450" cy="5953125"/>
          </a:xfrm>
          <a:prstGeom prst="rect">
            <a:avLst/>
          </a:prstGeom>
        </p:spPr>
      </p:pic>
    </p:spTree>
    <p:extLst>
      <p:ext uri="{BB962C8B-B14F-4D97-AF65-F5344CB8AC3E}">
        <p14:creationId xmlns:p14="http://schemas.microsoft.com/office/powerpoint/2010/main" val="11849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A360CE3-6349-448D-A2B3-FDA594DC57CC}"/>
              </a:ext>
            </a:extLst>
          </p:cNvPr>
          <p:cNvSpPr>
            <a:spLocks noGrp="1"/>
          </p:cNvSpPr>
          <p:nvPr>
            <p:ph type="title" idx="4294967295"/>
          </p:nvPr>
        </p:nvSpPr>
        <p:spPr>
          <a:xfrm>
            <a:off x="439838" y="1534269"/>
            <a:ext cx="10515600" cy="2852737"/>
          </a:xfrm>
        </p:spPr>
        <p:txBody>
          <a:bodyPr/>
          <a:lstStyle/>
          <a:p>
            <a:pPr>
              <a:buClr>
                <a:srgbClr val="002060"/>
              </a:buClr>
            </a:pPr>
            <a:r>
              <a:rPr lang="en-US" sz="4400" dirty="0">
                <a:solidFill>
                  <a:schemeClr val="tx2">
                    <a:lumMod val="50000"/>
                  </a:schemeClr>
                </a:solidFill>
              </a:rPr>
              <a:t>Algorithmic technologies have specific innovation challenges.</a:t>
            </a:r>
          </a:p>
        </p:txBody>
      </p:sp>
    </p:spTree>
    <p:extLst>
      <p:ext uri="{BB962C8B-B14F-4D97-AF65-F5344CB8AC3E}">
        <p14:creationId xmlns:p14="http://schemas.microsoft.com/office/powerpoint/2010/main" val="385184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ndia Theme 1">
  <a:themeElements>
    <a:clrScheme name="Sandia 2018">
      <a:dk1>
        <a:srgbClr val="000000"/>
      </a:dk1>
      <a:lt1>
        <a:srgbClr val="FFFFFF"/>
      </a:lt1>
      <a:dk2>
        <a:srgbClr val="005376"/>
      </a:dk2>
      <a:lt2>
        <a:srgbClr val="E7E6E6"/>
      </a:lt2>
      <a:accent1>
        <a:srgbClr val="008E74"/>
      </a:accent1>
      <a:accent2>
        <a:srgbClr val="6CB312"/>
      </a:accent2>
      <a:accent3>
        <a:srgbClr val="FFA033"/>
      </a:accent3>
      <a:accent4>
        <a:srgbClr val="A92C00"/>
      </a:accent4>
      <a:accent5>
        <a:srgbClr val="7D0D7C"/>
      </a:accent5>
      <a:accent6>
        <a:srgbClr val="00ADD0"/>
      </a:accent6>
      <a:hlink>
        <a:srgbClr val="0563C1"/>
      </a:hlink>
      <a:folHlink>
        <a:srgbClr val="954F72"/>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Sandia2018_16x9_1</Template>
  <TotalTime>3852</TotalTime>
  <Words>1088</Words>
  <Application>Microsoft Macintosh PowerPoint</Application>
  <PresentationFormat>Widescreen</PresentationFormat>
  <Paragraphs>100</Paragraphs>
  <Slides>16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Garamond</vt:lpstr>
      <vt:lpstr>Gill Sans MT</vt:lpstr>
      <vt:lpstr>Trebuchet MS</vt:lpstr>
      <vt:lpstr>Wingdings</vt:lpstr>
      <vt:lpstr>Arial</vt:lpstr>
      <vt:lpstr>Sandia Theme 1</vt:lpstr>
      <vt:lpstr>Adoption Challenges in Artificial Intelligence and Machine Learning for Analytic Work Environments</vt:lpstr>
      <vt:lpstr>TOPICS</vt:lpstr>
      <vt:lpstr>Innovation Diffusion</vt:lpstr>
      <vt:lpstr>PowerPoint Presentation</vt:lpstr>
      <vt:lpstr>PowerPoint Presentation</vt:lpstr>
      <vt:lpstr>CHARACTERISTICS OF INNOVATIONS </vt:lpstr>
      <vt:lpstr>DIFFUSION IS EXPLORATORY DECISION-MAKING</vt:lpstr>
      <vt:lpstr>THE DIFFUSION S-CURVE</vt:lpstr>
      <vt:lpstr>Algorithmic technologies have specific innovation challenges.</vt:lpstr>
      <vt:lpstr>CHARACTERISTICS OF ALGORITHMS AS INNOVATIONS</vt:lpstr>
      <vt:lpstr>Multidisciplinary work environments can be challenging, too. </vt:lpstr>
      <vt:lpstr>THE MATERIAL CULTURE OF WORK</vt:lpstr>
      <vt:lpstr>THE MATERIAL CULTURE OF WORK</vt:lpstr>
      <vt:lpstr>Algorithmic technologies need thoughtful, deliberate diffusion strategies.</vt:lpstr>
      <vt:lpstr>FACILITATING DIFFUSION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166</cp:revision>
  <dcterms:created xsi:type="dcterms:W3CDTF">2017-10-14T01:15:26Z</dcterms:created>
  <dcterms:modified xsi:type="dcterms:W3CDTF">2020-04-13T16:00:37Z</dcterms:modified>
</cp:coreProperties>
</file>