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5"/>
  </p:notesMasterIdLst>
  <p:sldIdLst>
    <p:sldId id="256" r:id="rId2"/>
    <p:sldId id="403" r:id="rId3"/>
    <p:sldId id="405" r:id="rId4"/>
    <p:sldId id="406" r:id="rId5"/>
    <p:sldId id="283" r:id="rId6"/>
    <p:sldId id="287" r:id="rId7"/>
    <p:sldId id="344" r:id="rId8"/>
    <p:sldId id="345" r:id="rId9"/>
    <p:sldId id="285" r:id="rId10"/>
    <p:sldId id="301" r:id="rId11"/>
    <p:sldId id="383" r:id="rId12"/>
    <p:sldId id="384" r:id="rId13"/>
    <p:sldId id="346" r:id="rId14"/>
    <p:sldId id="355" r:id="rId15"/>
    <p:sldId id="364" r:id="rId16"/>
    <p:sldId id="326" r:id="rId17"/>
    <p:sldId id="293" r:id="rId18"/>
    <p:sldId id="374" r:id="rId19"/>
    <p:sldId id="376" r:id="rId20"/>
    <p:sldId id="388" r:id="rId21"/>
    <p:sldId id="335" r:id="rId22"/>
    <p:sldId id="299" r:id="rId23"/>
    <p:sldId id="289" r:id="rId24"/>
    <p:sldId id="297" r:id="rId25"/>
    <p:sldId id="327" r:id="rId26"/>
    <p:sldId id="298" r:id="rId27"/>
    <p:sldId id="347" r:id="rId28"/>
    <p:sldId id="404" r:id="rId29"/>
    <p:sldId id="375" r:id="rId30"/>
    <p:sldId id="310" r:id="rId31"/>
    <p:sldId id="302" r:id="rId32"/>
    <p:sldId id="348" r:id="rId33"/>
    <p:sldId id="407"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FD23"/>
    <a:srgbClr val="008BA2"/>
    <a:srgbClr val="FFCF06"/>
    <a:srgbClr val="FFCB05"/>
    <a:srgbClr val="66A61E"/>
    <a:srgbClr val="E6AB02"/>
    <a:srgbClr val="E7298A"/>
    <a:srgbClr val="7570B3"/>
    <a:srgbClr val="D95F02"/>
    <a:srgbClr val="1B9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7" autoAdjust="0"/>
    <p:restoredTop sz="71859" autoAdjust="0"/>
  </p:normalViewPr>
  <p:slideViewPr>
    <p:cSldViewPr>
      <p:cViewPr>
        <p:scale>
          <a:sx n="50" d="100"/>
          <a:sy n="50" d="100"/>
        </p:scale>
        <p:origin x="1392" y="24"/>
      </p:cViewPr>
      <p:guideLst>
        <p:guide orient="horz" pos="2160"/>
        <p:guide pos="2928"/>
      </p:guideLst>
    </p:cSldViewPr>
  </p:slideViewPr>
  <p:outlineViewPr>
    <p:cViewPr>
      <p:scale>
        <a:sx n="33" d="100"/>
        <a:sy n="33" d="100"/>
      </p:scale>
      <p:origin x="0" y="-160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8203B-8747-4A76-996D-5CEB75AE8223}"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US"/>
        </a:p>
      </dgm:t>
    </dgm:pt>
    <dgm:pt modelId="{A03ABCF9-BA6E-4154-9BB3-A2B33BAE6FC8}">
      <dgm:prSet phldrT="[Text]"/>
      <dgm:spPr>
        <a:solidFill>
          <a:schemeClr val="accent5">
            <a:lumMod val="20000"/>
            <a:lumOff val="80000"/>
          </a:schemeClr>
        </a:solidFill>
        <a:ln>
          <a:solidFill>
            <a:schemeClr val="tx1"/>
          </a:solidFill>
        </a:ln>
        <a:scene3d>
          <a:camera prst="orthographicFront"/>
          <a:lightRig rig="threePt" dir="t"/>
        </a:scene3d>
        <a:sp3d>
          <a:bevelT/>
        </a:sp3d>
      </dgm:spPr>
      <dgm:t>
        <a:bodyPr/>
        <a:lstStyle/>
        <a:p>
          <a:r>
            <a:rPr lang="en-US" smtClean="0">
              <a:solidFill>
                <a:schemeClr val="tx1"/>
              </a:solidFill>
            </a:rPr>
            <a:t>Test Simulated Behavior</a:t>
          </a:r>
          <a:endParaRPr lang="en-US" dirty="0">
            <a:solidFill>
              <a:schemeClr val="tx1"/>
            </a:solidFill>
          </a:endParaRPr>
        </a:p>
      </dgm:t>
    </dgm:pt>
    <dgm:pt modelId="{FB720766-EA67-41A7-A969-C1A1E8D1AF89}" type="parTrans" cxnId="{3D2BF4AC-925D-41DC-BE95-B5FFE3869E11}">
      <dgm:prSet/>
      <dgm:spPr/>
      <dgm:t>
        <a:bodyPr/>
        <a:lstStyle/>
        <a:p>
          <a:endParaRPr lang="en-US"/>
        </a:p>
      </dgm:t>
    </dgm:pt>
    <dgm:pt modelId="{46846104-15FA-4F71-B894-04E27F1E4703}" type="sibTrans" cxnId="{3D2BF4AC-925D-41DC-BE95-B5FFE3869E11}">
      <dgm:prSet/>
      <dgm:spPr>
        <a:scene3d>
          <a:camera prst="orthographicFront"/>
          <a:lightRig rig="threePt" dir="t"/>
        </a:scene3d>
        <a:sp3d>
          <a:bevelT w="165100" prst="coolSlant"/>
        </a:sp3d>
      </dgm:spPr>
      <dgm:t>
        <a:bodyPr/>
        <a:lstStyle/>
        <a:p>
          <a:endParaRPr lang="en-US"/>
        </a:p>
      </dgm:t>
    </dgm:pt>
    <dgm:pt modelId="{4CED6FEC-2640-47A0-84AE-49C78C07AD4D}">
      <dgm:prSet phldrT="[Text]"/>
      <dgm:spPr>
        <a:solidFill>
          <a:schemeClr val="accent5">
            <a:lumMod val="20000"/>
            <a:lumOff val="80000"/>
          </a:schemeClr>
        </a:solidFill>
        <a:ln>
          <a:solidFill>
            <a:schemeClr val="tx1"/>
          </a:solidFill>
        </a:ln>
        <a:scene3d>
          <a:camera prst="orthographicFront"/>
          <a:lightRig rig="threePt" dir="t"/>
        </a:scene3d>
        <a:sp3d>
          <a:bevelT/>
        </a:sp3d>
      </dgm:spPr>
      <dgm:t>
        <a:bodyPr/>
        <a:lstStyle/>
        <a:p>
          <a:r>
            <a:rPr lang="en-US" smtClean="0">
              <a:solidFill>
                <a:schemeClr val="tx1"/>
              </a:solidFill>
            </a:rPr>
            <a:t>Limited Safety Release</a:t>
          </a:r>
          <a:endParaRPr lang="en-US" dirty="0">
            <a:solidFill>
              <a:schemeClr val="tx1"/>
            </a:solidFill>
          </a:endParaRPr>
        </a:p>
      </dgm:t>
    </dgm:pt>
    <dgm:pt modelId="{0D4331EB-0368-407D-A16C-162E7BC9D522}" type="parTrans" cxnId="{A1298ECC-82DB-42BA-AB95-1F58461CCF36}">
      <dgm:prSet/>
      <dgm:spPr/>
      <dgm:t>
        <a:bodyPr/>
        <a:lstStyle/>
        <a:p>
          <a:endParaRPr lang="en-US"/>
        </a:p>
      </dgm:t>
    </dgm:pt>
    <dgm:pt modelId="{034E0995-FF63-4A7B-8A04-64BAEED41527}" type="sibTrans" cxnId="{A1298ECC-82DB-42BA-AB95-1F58461CCF36}">
      <dgm:prSet/>
      <dgm:spPr/>
      <dgm:t>
        <a:bodyPr/>
        <a:lstStyle/>
        <a:p>
          <a:endParaRPr lang="en-US"/>
        </a:p>
      </dgm:t>
    </dgm:pt>
    <dgm:pt modelId="{DC903B47-22C1-4A67-9763-3BBA2AA609F5}">
      <dgm:prSet phldrT="[Text]"/>
      <dgm:spPr>
        <a:solidFill>
          <a:schemeClr val="accent5">
            <a:lumMod val="20000"/>
            <a:lumOff val="80000"/>
          </a:schemeClr>
        </a:solidFill>
        <a:ln>
          <a:solidFill>
            <a:schemeClr val="tx1"/>
          </a:solidFill>
        </a:ln>
        <a:scene3d>
          <a:camera prst="orthographicFront"/>
          <a:lightRig rig="threePt" dir="t"/>
        </a:scene3d>
        <a:sp3d>
          <a:bevelT/>
        </a:sp3d>
      </dgm:spPr>
      <dgm:t>
        <a:bodyPr/>
        <a:lstStyle/>
        <a:p>
          <a:r>
            <a:rPr lang="en-US" smtClean="0">
              <a:solidFill>
                <a:schemeClr val="tx1"/>
              </a:solidFill>
            </a:rPr>
            <a:t>Test Live Behavior</a:t>
          </a:r>
          <a:endParaRPr lang="en-US" dirty="0">
            <a:solidFill>
              <a:schemeClr val="tx1"/>
            </a:solidFill>
          </a:endParaRPr>
        </a:p>
      </dgm:t>
    </dgm:pt>
    <dgm:pt modelId="{7994D7BC-8249-4459-AE24-1E62CAFAC769}" type="parTrans" cxnId="{7557DF64-CD91-42E0-B38D-CA8746B6378D}">
      <dgm:prSet/>
      <dgm:spPr/>
      <dgm:t>
        <a:bodyPr/>
        <a:lstStyle/>
        <a:p>
          <a:endParaRPr lang="en-US"/>
        </a:p>
      </dgm:t>
    </dgm:pt>
    <dgm:pt modelId="{EE42AF03-1A90-45F2-B2B9-C25A61D4008E}" type="sibTrans" cxnId="{7557DF64-CD91-42E0-B38D-CA8746B6378D}">
      <dgm:prSet/>
      <dgm:spPr/>
      <dgm:t>
        <a:bodyPr/>
        <a:lstStyle/>
        <a:p>
          <a:endParaRPr lang="en-US"/>
        </a:p>
      </dgm:t>
    </dgm:pt>
    <dgm:pt modelId="{8C7F13C4-2733-4DB9-8AE8-67D4CCF526FC}">
      <dgm:prSet phldrT="[Text]"/>
      <dgm:spPr>
        <a:solidFill>
          <a:schemeClr val="accent5">
            <a:lumMod val="20000"/>
            <a:lumOff val="80000"/>
          </a:schemeClr>
        </a:solidFill>
        <a:ln>
          <a:solidFill>
            <a:schemeClr val="tx1"/>
          </a:solidFill>
        </a:ln>
        <a:scene3d>
          <a:camera prst="orthographicFront"/>
          <a:lightRig rig="threePt" dir="t"/>
        </a:scene3d>
        <a:sp3d>
          <a:bevelT/>
        </a:sp3d>
      </dgm:spPr>
      <dgm:t>
        <a:bodyPr/>
        <a:lstStyle/>
        <a:p>
          <a:r>
            <a:rPr lang="en-US" smtClean="0">
              <a:solidFill>
                <a:schemeClr val="tx1"/>
              </a:solidFill>
            </a:rPr>
            <a:t>Validate Simulated Behavior</a:t>
          </a:r>
          <a:endParaRPr lang="en-US" dirty="0">
            <a:solidFill>
              <a:schemeClr val="tx1"/>
            </a:solidFill>
          </a:endParaRPr>
        </a:p>
      </dgm:t>
    </dgm:pt>
    <dgm:pt modelId="{97C7157F-A3CA-47D6-8F12-708DAFF96C09}" type="parTrans" cxnId="{F15527B1-A6A7-4331-9CEC-EBBF2AFD8043}">
      <dgm:prSet/>
      <dgm:spPr/>
      <dgm:t>
        <a:bodyPr/>
        <a:lstStyle/>
        <a:p>
          <a:endParaRPr lang="en-US"/>
        </a:p>
      </dgm:t>
    </dgm:pt>
    <dgm:pt modelId="{8D637C0F-C7F7-4B82-A467-4E9F6404B448}" type="sibTrans" cxnId="{F15527B1-A6A7-4331-9CEC-EBBF2AFD8043}">
      <dgm:prSet/>
      <dgm:spPr/>
      <dgm:t>
        <a:bodyPr/>
        <a:lstStyle/>
        <a:p>
          <a:endParaRPr lang="en-US"/>
        </a:p>
      </dgm:t>
    </dgm:pt>
    <dgm:pt modelId="{4D023EA4-57FD-460C-B79C-26E81993168F}" type="pres">
      <dgm:prSet presAssocID="{9C48203B-8747-4A76-996D-5CEB75AE8223}" presName="Name0" presStyleCnt="0">
        <dgm:presLayoutVars>
          <dgm:dir/>
          <dgm:resizeHandles val="exact"/>
        </dgm:presLayoutVars>
      </dgm:prSet>
      <dgm:spPr/>
      <dgm:t>
        <a:bodyPr/>
        <a:lstStyle/>
        <a:p>
          <a:endParaRPr lang="en-US"/>
        </a:p>
      </dgm:t>
    </dgm:pt>
    <dgm:pt modelId="{4333F39D-295B-4B02-9DED-8607AE8F616B}" type="pres">
      <dgm:prSet presAssocID="{9C48203B-8747-4A76-996D-5CEB75AE8223}" presName="cycle" presStyleCnt="0"/>
      <dgm:spPr/>
    </dgm:pt>
    <dgm:pt modelId="{664AC664-F912-4E99-B61F-36B3D5518252}" type="pres">
      <dgm:prSet presAssocID="{A03ABCF9-BA6E-4154-9BB3-A2B33BAE6FC8}" presName="nodeFirstNode" presStyleLbl="node1" presStyleIdx="0" presStyleCnt="4">
        <dgm:presLayoutVars>
          <dgm:bulletEnabled val="1"/>
        </dgm:presLayoutVars>
      </dgm:prSet>
      <dgm:spPr/>
      <dgm:t>
        <a:bodyPr/>
        <a:lstStyle/>
        <a:p>
          <a:endParaRPr lang="en-US"/>
        </a:p>
      </dgm:t>
    </dgm:pt>
    <dgm:pt modelId="{5F9C4C3E-2E39-495F-A8FA-2E989C2F3F25}" type="pres">
      <dgm:prSet presAssocID="{46846104-15FA-4F71-B894-04E27F1E4703}" presName="sibTransFirstNode" presStyleLbl="bgShp" presStyleIdx="0" presStyleCnt="1"/>
      <dgm:spPr/>
      <dgm:t>
        <a:bodyPr/>
        <a:lstStyle/>
        <a:p>
          <a:endParaRPr lang="en-US"/>
        </a:p>
      </dgm:t>
    </dgm:pt>
    <dgm:pt modelId="{E3FB3881-8D86-41DC-BFC3-A666541B1A37}" type="pres">
      <dgm:prSet presAssocID="{4CED6FEC-2640-47A0-84AE-49C78C07AD4D}" presName="nodeFollowingNodes" presStyleLbl="node1" presStyleIdx="1" presStyleCnt="4">
        <dgm:presLayoutVars>
          <dgm:bulletEnabled val="1"/>
        </dgm:presLayoutVars>
      </dgm:prSet>
      <dgm:spPr/>
      <dgm:t>
        <a:bodyPr/>
        <a:lstStyle/>
        <a:p>
          <a:endParaRPr lang="en-US"/>
        </a:p>
      </dgm:t>
    </dgm:pt>
    <dgm:pt modelId="{BA4D509D-8C37-4CBB-8A95-A6D63503B52B}" type="pres">
      <dgm:prSet presAssocID="{DC903B47-22C1-4A67-9763-3BBA2AA609F5}" presName="nodeFollowingNodes" presStyleLbl="node1" presStyleIdx="2" presStyleCnt="4">
        <dgm:presLayoutVars>
          <dgm:bulletEnabled val="1"/>
        </dgm:presLayoutVars>
      </dgm:prSet>
      <dgm:spPr/>
      <dgm:t>
        <a:bodyPr/>
        <a:lstStyle/>
        <a:p>
          <a:endParaRPr lang="en-US"/>
        </a:p>
      </dgm:t>
    </dgm:pt>
    <dgm:pt modelId="{61AAE482-D832-433B-A746-CDA37D7FD222}" type="pres">
      <dgm:prSet presAssocID="{8C7F13C4-2733-4DB9-8AE8-67D4CCF526FC}" presName="nodeFollowingNodes" presStyleLbl="node1" presStyleIdx="3" presStyleCnt="4">
        <dgm:presLayoutVars>
          <dgm:bulletEnabled val="1"/>
        </dgm:presLayoutVars>
      </dgm:prSet>
      <dgm:spPr/>
      <dgm:t>
        <a:bodyPr/>
        <a:lstStyle/>
        <a:p>
          <a:endParaRPr lang="en-US"/>
        </a:p>
      </dgm:t>
    </dgm:pt>
  </dgm:ptLst>
  <dgm:cxnLst>
    <dgm:cxn modelId="{A1298ECC-82DB-42BA-AB95-1F58461CCF36}" srcId="{9C48203B-8747-4A76-996D-5CEB75AE8223}" destId="{4CED6FEC-2640-47A0-84AE-49C78C07AD4D}" srcOrd="1" destOrd="0" parTransId="{0D4331EB-0368-407D-A16C-162E7BC9D522}" sibTransId="{034E0995-FF63-4A7B-8A04-64BAEED41527}"/>
    <dgm:cxn modelId="{D06D388B-A542-4AD8-8532-768A4DD87554}" type="presOf" srcId="{9C48203B-8747-4A76-996D-5CEB75AE8223}" destId="{4D023EA4-57FD-460C-B79C-26E81993168F}" srcOrd="0" destOrd="0" presId="urn:microsoft.com/office/officeart/2005/8/layout/cycle3"/>
    <dgm:cxn modelId="{27069DB0-30CA-42BF-8452-E94DEBD435F3}" type="presOf" srcId="{A03ABCF9-BA6E-4154-9BB3-A2B33BAE6FC8}" destId="{664AC664-F912-4E99-B61F-36B3D5518252}" srcOrd="0" destOrd="0" presId="urn:microsoft.com/office/officeart/2005/8/layout/cycle3"/>
    <dgm:cxn modelId="{767C5E82-9722-4084-A6CF-F8C3328A57B5}" type="presOf" srcId="{4CED6FEC-2640-47A0-84AE-49C78C07AD4D}" destId="{E3FB3881-8D86-41DC-BFC3-A666541B1A37}" srcOrd="0" destOrd="0" presId="urn:microsoft.com/office/officeart/2005/8/layout/cycle3"/>
    <dgm:cxn modelId="{7557DF64-CD91-42E0-B38D-CA8746B6378D}" srcId="{9C48203B-8747-4A76-996D-5CEB75AE8223}" destId="{DC903B47-22C1-4A67-9763-3BBA2AA609F5}" srcOrd="2" destOrd="0" parTransId="{7994D7BC-8249-4459-AE24-1E62CAFAC769}" sibTransId="{EE42AF03-1A90-45F2-B2B9-C25A61D4008E}"/>
    <dgm:cxn modelId="{3D2BF4AC-925D-41DC-BE95-B5FFE3869E11}" srcId="{9C48203B-8747-4A76-996D-5CEB75AE8223}" destId="{A03ABCF9-BA6E-4154-9BB3-A2B33BAE6FC8}" srcOrd="0" destOrd="0" parTransId="{FB720766-EA67-41A7-A969-C1A1E8D1AF89}" sibTransId="{46846104-15FA-4F71-B894-04E27F1E4703}"/>
    <dgm:cxn modelId="{F15527B1-A6A7-4331-9CEC-EBBF2AFD8043}" srcId="{9C48203B-8747-4A76-996D-5CEB75AE8223}" destId="{8C7F13C4-2733-4DB9-8AE8-67D4CCF526FC}" srcOrd="3" destOrd="0" parTransId="{97C7157F-A3CA-47D6-8F12-708DAFF96C09}" sibTransId="{8D637C0F-C7F7-4B82-A467-4E9F6404B448}"/>
    <dgm:cxn modelId="{68D2F4D1-A612-41BD-A892-1ABAF6C182AD}" type="presOf" srcId="{DC903B47-22C1-4A67-9763-3BBA2AA609F5}" destId="{BA4D509D-8C37-4CBB-8A95-A6D63503B52B}" srcOrd="0" destOrd="0" presId="urn:microsoft.com/office/officeart/2005/8/layout/cycle3"/>
    <dgm:cxn modelId="{9FE8F053-D630-4C3D-BA52-00B67AAA7C34}" type="presOf" srcId="{8C7F13C4-2733-4DB9-8AE8-67D4CCF526FC}" destId="{61AAE482-D832-433B-A746-CDA37D7FD222}" srcOrd="0" destOrd="0" presId="urn:microsoft.com/office/officeart/2005/8/layout/cycle3"/>
    <dgm:cxn modelId="{EBC81220-EDBF-4745-AA2F-3C723137AFCF}" type="presOf" srcId="{46846104-15FA-4F71-B894-04E27F1E4703}" destId="{5F9C4C3E-2E39-495F-A8FA-2E989C2F3F25}" srcOrd="0" destOrd="0" presId="urn:microsoft.com/office/officeart/2005/8/layout/cycle3"/>
    <dgm:cxn modelId="{15D8020F-E661-439D-A610-9B3C1B96464C}" type="presParOf" srcId="{4D023EA4-57FD-460C-B79C-26E81993168F}" destId="{4333F39D-295B-4B02-9DED-8607AE8F616B}" srcOrd="0" destOrd="0" presId="urn:microsoft.com/office/officeart/2005/8/layout/cycle3"/>
    <dgm:cxn modelId="{CBEAFD11-BB54-4BD1-B219-A0D8AFA81F43}" type="presParOf" srcId="{4333F39D-295B-4B02-9DED-8607AE8F616B}" destId="{664AC664-F912-4E99-B61F-36B3D5518252}" srcOrd="0" destOrd="0" presId="urn:microsoft.com/office/officeart/2005/8/layout/cycle3"/>
    <dgm:cxn modelId="{C115E7D6-019D-41FE-9E1E-B2E948395DCE}" type="presParOf" srcId="{4333F39D-295B-4B02-9DED-8607AE8F616B}" destId="{5F9C4C3E-2E39-495F-A8FA-2E989C2F3F25}" srcOrd="1" destOrd="0" presId="urn:microsoft.com/office/officeart/2005/8/layout/cycle3"/>
    <dgm:cxn modelId="{5794366D-F3DD-42D6-96FF-5EDF0EFD753A}" type="presParOf" srcId="{4333F39D-295B-4B02-9DED-8607AE8F616B}" destId="{E3FB3881-8D86-41DC-BFC3-A666541B1A37}" srcOrd="2" destOrd="0" presId="urn:microsoft.com/office/officeart/2005/8/layout/cycle3"/>
    <dgm:cxn modelId="{89332FF8-087B-4E75-834B-85B86596503B}" type="presParOf" srcId="{4333F39D-295B-4B02-9DED-8607AE8F616B}" destId="{BA4D509D-8C37-4CBB-8A95-A6D63503B52B}" srcOrd="3" destOrd="0" presId="urn:microsoft.com/office/officeart/2005/8/layout/cycle3"/>
    <dgm:cxn modelId="{BB77BBA3-6F84-4C27-82A9-63C0CA64F9E2}" type="presParOf" srcId="{4333F39D-295B-4B02-9DED-8607AE8F616B}" destId="{61AAE482-D832-433B-A746-CDA37D7FD222}" srcOrd="4"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C4C3E-2E39-495F-A8FA-2E989C2F3F25}">
      <dsp:nvSpPr>
        <dsp:cNvPr id="0" name=""/>
        <dsp:cNvSpPr/>
      </dsp:nvSpPr>
      <dsp:spPr>
        <a:xfrm>
          <a:off x="575802" y="-18731"/>
          <a:ext cx="2229571" cy="2229571"/>
        </a:xfrm>
        <a:prstGeom prst="circularArrow">
          <a:avLst>
            <a:gd name="adj1" fmla="val 4668"/>
            <a:gd name="adj2" fmla="val 272909"/>
            <a:gd name="adj3" fmla="val 13288149"/>
            <a:gd name="adj4" fmla="val 17727691"/>
            <a:gd name="adj5" fmla="val 4847"/>
          </a:avLst>
        </a:prstGeom>
        <a:solidFill>
          <a:schemeClr val="accent2">
            <a:tint val="4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sp>
    <dsp:sp modelId="{664AC664-F912-4E99-B61F-36B3D5518252}">
      <dsp:nvSpPr>
        <dsp:cNvPr id="0" name=""/>
        <dsp:cNvSpPr/>
      </dsp:nvSpPr>
      <dsp:spPr>
        <a:xfrm>
          <a:off x="1038456" y="428"/>
          <a:ext cx="1304262" cy="652131"/>
        </a:xfrm>
        <a:prstGeom prst="roundRect">
          <a:avLst/>
        </a:prstGeom>
        <a:solidFill>
          <a:schemeClr val="accent5">
            <a:lumMod val="20000"/>
            <a:lumOff val="8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Test Simulated Behavior</a:t>
          </a:r>
          <a:endParaRPr lang="en-US" sz="1200" kern="1200" dirty="0">
            <a:solidFill>
              <a:schemeClr val="tx1"/>
            </a:solidFill>
          </a:endParaRPr>
        </a:p>
      </dsp:txBody>
      <dsp:txXfrm>
        <a:off x="1070290" y="32262"/>
        <a:ext cx="1240594" cy="588463"/>
      </dsp:txXfrm>
    </dsp:sp>
    <dsp:sp modelId="{E3FB3881-8D86-41DC-BFC3-A666541B1A37}">
      <dsp:nvSpPr>
        <dsp:cNvPr id="0" name=""/>
        <dsp:cNvSpPr/>
      </dsp:nvSpPr>
      <dsp:spPr>
        <a:xfrm>
          <a:off x="1839021" y="800992"/>
          <a:ext cx="1304262" cy="652131"/>
        </a:xfrm>
        <a:prstGeom prst="roundRect">
          <a:avLst/>
        </a:prstGeom>
        <a:solidFill>
          <a:schemeClr val="accent5">
            <a:lumMod val="20000"/>
            <a:lumOff val="8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Limited Safety Release</a:t>
          </a:r>
          <a:endParaRPr lang="en-US" sz="1200" kern="1200" dirty="0">
            <a:solidFill>
              <a:schemeClr val="tx1"/>
            </a:solidFill>
          </a:endParaRPr>
        </a:p>
      </dsp:txBody>
      <dsp:txXfrm>
        <a:off x="1870855" y="832826"/>
        <a:ext cx="1240594" cy="588463"/>
      </dsp:txXfrm>
    </dsp:sp>
    <dsp:sp modelId="{BA4D509D-8C37-4CBB-8A95-A6D63503B52B}">
      <dsp:nvSpPr>
        <dsp:cNvPr id="0" name=""/>
        <dsp:cNvSpPr/>
      </dsp:nvSpPr>
      <dsp:spPr>
        <a:xfrm>
          <a:off x="1038456" y="1601557"/>
          <a:ext cx="1304262" cy="652131"/>
        </a:xfrm>
        <a:prstGeom prst="roundRect">
          <a:avLst/>
        </a:prstGeom>
        <a:solidFill>
          <a:schemeClr val="accent5">
            <a:lumMod val="20000"/>
            <a:lumOff val="8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Test Live Behavior</a:t>
          </a:r>
          <a:endParaRPr lang="en-US" sz="1200" kern="1200" dirty="0">
            <a:solidFill>
              <a:schemeClr val="tx1"/>
            </a:solidFill>
          </a:endParaRPr>
        </a:p>
      </dsp:txBody>
      <dsp:txXfrm>
        <a:off x="1070290" y="1633391"/>
        <a:ext cx="1240594" cy="588463"/>
      </dsp:txXfrm>
    </dsp:sp>
    <dsp:sp modelId="{61AAE482-D832-433B-A746-CDA37D7FD222}">
      <dsp:nvSpPr>
        <dsp:cNvPr id="0" name=""/>
        <dsp:cNvSpPr/>
      </dsp:nvSpPr>
      <dsp:spPr>
        <a:xfrm>
          <a:off x="237892" y="800992"/>
          <a:ext cx="1304262" cy="652131"/>
        </a:xfrm>
        <a:prstGeom prst="roundRect">
          <a:avLst/>
        </a:prstGeom>
        <a:solidFill>
          <a:schemeClr val="accent5">
            <a:lumMod val="20000"/>
            <a:lumOff val="8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Validate Simulated Behavior</a:t>
          </a:r>
          <a:endParaRPr lang="en-US" sz="1200" kern="1200" dirty="0">
            <a:solidFill>
              <a:schemeClr val="tx1"/>
            </a:solidFill>
          </a:endParaRPr>
        </a:p>
      </dsp:txBody>
      <dsp:txXfrm>
        <a:off x="269726" y="832826"/>
        <a:ext cx="1240594" cy="58846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6A6BD4-D9C7-4653-BCF1-E294D91A09A9}" type="datetimeFigureOut">
              <a:rPr lang="en-US" smtClean="0"/>
              <a:t>5/5/2020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67213F-F5DC-470A-A529-DCA4CC90B02C}" type="slidenum">
              <a:rPr lang="en-US" smtClean="0"/>
              <a:t>‹#›</a:t>
            </a:fld>
            <a:endParaRPr lang="en-US" dirty="0"/>
          </a:p>
        </p:txBody>
      </p:sp>
    </p:spTree>
    <p:extLst>
      <p:ext uri="{BB962C8B-B14F-4D97-AF65-F5344CB8AC3E}">
        <p14:creationId xmlns:p14="http://schemas.microsoft.com/office/powerpoint/2010/main" val="14260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thinking a</a:t>
            </a:r>
            <a:r>
              <a:rPr lang="en-US" baseline="0" dirty="0" smtClean="0"/>
              <a:t> lot about how we’re going to </a:t>
            </a:r>
            <a:r>
              <a:rPr lang="en-US" baseline="0" dirty="0" smtClean="0"/>
              <a:t>get enough evidence that systems that can make decisions for themselves </a:t>
            </a:r>
            <a:r>
              <a:rPr lang="en-US" baseline="0" dirty="0" smtClean="0"/>
              <a:t>will behave in an acceptable </a:t>
            </a:r>
            <a:r>
              <a:rPr lang="en-US" baseline="0" dirty="0" smtClean="0"/>
              <a:t>manner.</a:t>
            </a:r>
          </a:p>
          <a:p>
            <a:endParaRPr lang="en-US" baseline="0" dirty="0" smtClean="0"/>
          </a:p>
          <a:p>
            <a:r>
              <a:rPr lang="en-US" baseline="0" dirty="0" smtClean="0"/>
              <a:t>Now, there’s way too much to test with these systems—we can’t do it exhaustively, especially not live.</a:t>
            </a:r>
          </a:p>
          <a:p>
            <a:endParaRPr lang="en-US" baseline="0" dirty="0" smtClean="0"/>
          </a:p>
          <a:p>
            <a:r>
              <a:rPr lang="en-US" baseline="0" dirty="0" smtClean="0"/>
              <a:t>So we’re going to need to rely a lot on inference and on simulation.</a:t>
            </a:r>
          </a:p>
          <a:p>
            <a:endParaRPr lang="en-US" baseline="0" dirty="0" smtClean="0"/>
          </a:p>
          <a:p>
            <a:r>
              <a:rPr lang="en-US" baseline="0" dirty="0" smtClean="0"/>
              <a:t>But that also means we have to VV&amp;A those simulations.</a:t>
            </a:r>
          </a:p>
          <a:p>
            <a:endParaRPr lang="en-US" baseline="0" dirty="0" smtClean="0"/>
          </a:p>
          <a:p>
            <a:r>
              <a:rPr lang="en-US" baseline="0" dirty="0" smtClean="0"/>
              <a:t>So today, let’s talk about why for fully autonomous systems, especially those trained with machine learning, this might be kind of hard.</a:t>
            </a:r>
          </a:p>
          <a:p>
            <a:endParaRPr lang="en-US" baseline="0" dirty="0" smtClean="0"/>
          </a:p>
        </p:txBody>
      </p:sp>
      <p:sp>
        <p:nvSpPr>
          <p:cNvPr id="4" name="Slide Number Placeholder 3"/>
          <p:cNvSpPr>
            <a:spLocks noGrp="1"/>
          </p:cNvSpPr>
          <p:nvPr>
            <p:ph type="sldNum" sz="quarter" idx="10"/>
          </p:nvPr>
        </p:nvSpPr>
        <p:spPr/>
        <p:txBody>
          <a:bodyPr/>
          <a:lstStyle/>
          <a:p>
            <a:fld id="{3F67213F-F5DC-470A-A529-DCA4CC90B02C}" type="slidenum">
              <a:rPr lang="en-US" smtClean="0"/>
              <a:t>0</a:t>
            </a:fld>
            <a:endParaRPr lang="en-US" dirty="0"/>
          </a:p>
        </p:txBody>
      </p:sp>
    </p:spTree>
    <p:extLst>
      <p:ext uri="{BB962C8B-B14F-4D97-AF65-F5344CB8AC3E}">
        <p14:creationId xmlns:p14="http://schemas.microsoft.com/office/powerpoint/2010/main" val="225523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that’s</a:t>
            </a:r>
            <a:r>
              <a:rPr lang="en-US" baseline="0" dirty="0" smtClean="0"/>
              <a:t> how you believe the car perceives the edge of the road, the obvious question is: how much contrast does it need to safely stay on the road?</a:t>
            </a:r>
          </a:p>
          <a:p>
            <a:endParaRPr lang="en-US" baseline="0" dirty="0" smtClean="0"/>
          </a:p>
          <a:p>
            <a:r>
              <a:rPr lang="en-US" baseline="0" dirty="0" smtClean="0"/>
              <a:t>That’s something we can test.</a:t>
            </a:r>
            <a:endParaRPr lang="en-US" dirty="0" smtClean="0"/>
          </a:p>
          <a:p>
            <a:endParaRPr lang="en-US" dirty="0" smtClean="0"/>
          </a:p>
          <a:p>
            <a:r>
              <a:rPr lang="en-US" dirty="0" smtClean="0"/>
              <a:t>Might </a:t>
            </a:r>
            <a:r>
              <a:rPr lang="en-US" dirty="0" smtClean="0"/>
              <a:t>pick some test points varying contrast and</a:t>
            </a:r>
            <a:r>
              <a:rPr lang="en-US" baseline="0" dirty="0" smtClean="0"/>
              <a:t> observe its behavior, make inferences across dimension</a:t>
            </a:r>
          </a:p>
          <a:p>
            <a:endParaRPr lang="en-US" baseline="0" dirty="0" smtClean="0"/>
          </a:p>
          <a:p>
            <a:r>
              <a:rPr lang="en-US" baseline="0" dirty="0" smtClean="0"/>
              <a:t>**Explain graph**</a:t>
            </a:r>
          </a:p>
          <a:p>
            <a:endParaRPr lang="en-US" baseline="0" dirty="0" smtClean="0"/>
          </a:p>
          <a:p>
            <a:r>
              <a:rPr lang="en-US" baseline="0" dirty="0" smtClean="0"/>
              <a:t>Problem is that real world dimensions are confounded</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9</a:t>
            </a:fld>
            <a:endParaRPr lang="en-US" dirty="0"/>
          </a:p>
        </p:txBody>
      </p:sp>
    </p:spTree>
    <p:extLst>
      <p:ext uri="{BB962C8B-B14F-4D97-AF65-F5344CB8AC3E}">
        <p14:creationId xmlns:p14="http://schemas.microsoft.com/office/powerpoint/2010/main" val="194341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your training environmental always</a:t>
            </a:r>
            <a:r>
              <a:rPr lang="en-US" baseline="0" dirty="0" smtClean="0"/>
              <a:t> had rise in elevation </a:t>
            </a:r>
            <a:r>
              <a:rPr lang="en-US" baseline="0" dirty="0" smtClean="0"/>
              <a:t>©</a:t>
            </a:r>
          </a:p>
          <a:p>
            <a:endParaRPr lang="en-US" baseline="0" dirty="0" smtClean="0"/>
          </a:p>
          <a:p>
            <a:r>
              <a:rPr lang="en-US" baseline="0" dirty="0" smtClean="0"/>
              <a:t>There was a road, or a sidewalk, or a berm of some kind everywhere.’</a:t>
            </a:r>
          </a:p>
          <a:p>
            <a:endParaRPr lang="en-US" baseline="0" dirty="0" smtClean="0"/>
          </a:p>
          <a:p>
            <a:r>
              <a:rPr lang="en-US" baseline="0" dirty="0" smtClean="0"/>
              <a:t>Machine learning could have learned to use that just as easily as the color contrast.</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10</a:t>
            </a:fld>
            <a:endParaRPr lang="en-US" dirty="0"/>
          </a:p>
        </p:txBody>
      </p:sp>
    </p:spTree>
    <p:extLst>
      <p:ext uri="{BB962C8B-B14F-4D97-AF65-F5344CB8AC3E}">
        <p14:creationId xmlns:p14="http://schemas.microsoft.com/office/powerpoint/2010/main" val="77934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curve has both color</a:t>
            </a:r>
            <a:r>
              <a:rPr lang="en-US" baseline="0" dirty="0" smtClean="0"/>
              <a:t> contrast and rise</a:t>
            </a:r>
          </a:p>
          <a:p>
            <a:endParaRPr lang="en-US" baseline="0" dirty="0" smtClean="0"/>
          </a:p>
          <a:p>
            <a:r>
              <a:rPr lang="en-US" baseline="0" dirty="0" smtClean="0"/>
              <a:t>Second curve only color contrast</a:t>
            </a:r>
          </a:p>
          <a:p>
            <a:endParaRPr lang="en-US" baseline="0" dirty="0" smtClean="0"/>
          </a:p>
          <a:p>
            <a:r>
              <a:rPr lang="en-US" baseline="0" dirty="0" smtClean="0"/>
              <a:t>Different </a:t>
            </a:r>
            <a:r>
              <a:rPr lang="en-US" baseline="0" dirty="0" smtClean="0"/>
              <a:t>perception </a:t>
            </a:r>
            <a:r>
              <a:rPr lang="en-US" baseline="0" dirty="0" smtClean="0"/>
              <a:t>models make different predictions here.</a:t>
            </a:r>
          </a:p>
          <a:p>
            <a:endParaRPr lang="en-US" baseline="0" dirty="0" smtClean="0"/>
          </a:p>
        </p:txBody>
      </p:sp>
      <p:sp>
        <p:nvSpPr>
          <p:cNvPr id="4" name="Slide Number Placeholder 3"/>
          <p:cNvSpPr>
            <a:spLocks noGrp="1"/>
          </p:cNvSpPr>
          <p:nvPr>
            <p:ph type="sldNum" sz="quarter" idx="10"/>
          </p:nvPr>
        </p:nvSpPr>
        <p:spPr/>
        <p:txBody>
          <a:bodyPr/>
          <a:lstStyle/>
          <a:p>
            <a:fld id="{3F67213F-F5DC-470A-A529-DCA4CC90B02C}" type="slidenum">
              <a:rPr lang="en-US" smtClean="0"/>
              <a:t>11</a:t>
            </a:fld>
            <a:endParaRPr lang="en-US" dirty="0"/>
          </a:p>
        </p:txBody>
      </p:sp>
    </p:spTree>
    <p:extLst>
      <p:ext uri="{BB962C8B-B14F-4D97-AF65-F5344CB8AC3E}">
        <p14:creationId xmlns:p14="http://schemas.microsoft.com/office/powerpoint/2010/main" val="414240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see it drives off cliff, that’s evidence against my model that the edge of the road is defined by color contrast</a:t>
            </a:r>
          </a:p>
          <a:p>
            <a:endParaRPr lang="en-US" dirty="0" smtClean="0"/>
          </a:p>
          <a:p>
            <a:r>
              <a:rPr lang="en-US" dirty="0" smtClean="0"/>
              <a:t>But knowing contrast is wrong would</a:t>
            </a:r>
            <a:r>
              <a:rPr lang="en-US" baseline="0" dirty="0" smtClean="0"/>
              <a:t> have helped me from being in a position where the system performs this unintended behavior</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12</a:t>
            </a:fld>
            <a:endParaRPr lang="en-US" dirty="0"/>
          </a:p>
        </p:txBody>
      </p:sp>
    </p:spTree>
    <p:extLst>
      <p:ext uri="{BB962C8B-B14F-4D97-AF65-F5344CB8AC3E}">
        <p14:creationId xmlns:p14="http://schemas.microsoft.com/office/powerpoint/2010/main" val="25672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to get a model of how we think system makes its decisions, but then have to put in the work to show it’s </a:t>
            </a:r>
            <a:r>
              <a:rPr lang="en-US" dirty="0" smtClean="0"/>
              <a:t>good enough.</a:t>
            </a:r>
            <a:endParaRPr lang="en-US" dirty="0" smtClean="0"/>
          </a:p>
          <a:p>
            <a:endParaRPr lang="en-US" dirty="0" smtClean="0"/>
          </a:p>
          <a:p>
            <a:r>
              <a:rPr lang="en-US" dirty="0" smtClean="0"/>
              <a:t>Have</a:t>
            </a:r>
            <a:r>
              <a:rPr lang="en-US" baseline="0" dirty="0" smtClean="0"/>
              <a:t> to OVVA</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13</a:t>
            </a:fld>
            <a:endParaRPr lang="en-US" dirty="0"/>
          </a:p>
        </p:txBody>
      </p:sp>
    </p:spTree>
    <p:extLst>
      <p:ext uri="{BB962C8B-B14F-4D97-AF65-F5344CB8AC3E}">
        <p14:creationId xmlns:p14="http://schemas.microsoft.com/office/powerpoint/2010/main" val="1179974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we’re confident</a:t>
            </a:r>
            <a:r>
              <a:rPr lang="en-US" baseline="0" dirty="0" smtClean="0"/>
              <a:t> we’re varying the right information in test</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14</a:t>
            </a:fld>
            <a:endParaRPr lang="en-US" dirty="0"/>
          </a:p>
        </p:txBody>
      </p:sp>
    </p:spTree>
    <p:extLst>
      <p:ext uri="{BB962C8B-B14F-4D97-AF65-F5344CB8AC3E}">
        <p14:creationId xmlns:p14="http://schemas.microsoft.com/office/powerpoint/2010/main" val="167962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the inferences we make between and beyond our test points are valid.</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15</a:t>
            </a:fld>
            <a:endParaRPr lang="en-US" dirty="0"/>
          </a:p>
        </p:txBody>
      </p:sp>
    </p:spTree>
    <p:extLst>
      <p:ext uri="{BB962C8B-B14F-4D97-AF65-F5344CB8AC3E}">
        <p14:creationId xmlns:p14="http://schemas.microsoft.com/office/powerpoint/2010/main" val="357017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a:t>
            </a:r>
            <a:r>
              <a:rPr lang="en-US" baseline="0" dirty="0" smtClean="0"/>
              <a:t> how to do this OVVA process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16</a:t>
            </a:fld>
            <a:endParaRPr lang="en-US" dirty="0"/>
          </a:p>
        </p:txBody>
      </p:sp>
    </p:spTree>
    <p:extLst>
      <p:ext uri="{BB962C8B-B14F-4D97-AF65-F5344CB8AC3E}">
        <p14:creationId xmlns:p14="http://schemas.microsoft.com/office/powerpoint/2010/main" val="2080181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 avoid some confusion,</a:t>
            </a:r>
            <a:r>
              <a:rPr lang="en-US" baseline="0" dirty="0" smtClean="0"/>
              <a:t> VV&amp;A applies to more than one thing</a:t>
            </a:r>
          </a:p>
          <a:p>
            <a:endParaRPr lang="en-US" baseline="0" dirty="0" smtClean="0"/>
          </a:p>
          <a:p>
            <a:r>
              <a:rPr lang="en-US" baseline="0" dirty="0" smtClean="0"/>
              <a:t>When I talk about OVVA, we’re trying to © **discuss box</a:t>
            </a:r>
            <a:r>
              <a:rPr lang="en-US" baseline="0" dirty="0" smtClean="0"/>
              <a:t>**</a:t>
            </a:r>
          </a:p>
          <a:p>
            <a:r>
              <a:rPr lang="en-US" baseline="0" dirty="0" smtClean="0"/>
              <a:t>That’s OVVA ©</a:t>
            </a:r>
            <a:endParaRPr lang="en-US" baseline="0" dirty="0" smtClean="0"/>
          </a:p>
          <a:p>
            <a:endParaRPr lang="en-US" baseline="0" dirty="0" smtClean="0"/>
          </a:p>
          <a:p>
            <a:r>
              <a:rPr lang="en-US" baseline="0" dirty="0" smtClean="0"/>
              <a:t>But we also need to VV&amp;A the simulation </a:t>
            </a:r>
            <a:r>
              <a:rPr lang="en-US" baseline="0" dirty="0" smtClean="0"/>
              <a:t>environment © where we will test the system behavior. </a:t>
            </a:r>
          </a:p>
          <a:p>
            <a:endParaRPr lang="en-US" baseline="0" dirty="0" smtClean="0"/>
          </a:p>
          <a:p>
            <a:r>
              <a:rPr lang="en-US" baseline="0" dirty="0" smtClean="0"/>
              <a:t>Challenge: Can’t fully VV&amp;A either box without the other.</a:t>
            </a:r>
          </a:p>
          <a:p>
            <a:endParaRPr lang="en-US" baseline="0" dirty="0" smtClean="0"/>
          </a:p>
          <a:p>
            <a:r>
              <a:rPr lang="en-US" baseline="0" dirty="0" smtClean="0"/>
              <a:t>To verify behavioral sim, need to understand perception first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17</a:t>
            </a:fld>
            <a:endParaRPr lang="en-US" dirty="0"/>
          </a:p>
        </p:txBody>
      </p:sp>
    </p:spTree>
    <p:extLst>
      <p:ext uri="{BB962C8B-B14F-4D97-AF65-F5344CB8AC3E}">
        <p14:creationId xmlns:p14="http://schemas.microsoft.com/office/powerpoint/2010/main" val="224439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18</a:t>
            </a:fld>
            <a:endParaRPr lang="en-US" dirty="0"/>
          </a:p>
        </p:txBody>
      </p:sp>
    </p:spTree>
    <p:extLst>
      <p:ext uri="{BB962C8B-B14F-4D97-AF65-F5344CB8AC3E}">
        <p14:creationId xmlns:p14="http://schemas.microsoft.com/office/powerpoint/2010/main" val="152828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what’s the root of all this difficulty?</a:t>
            </a:r>
            <a:endParaRPr lang="en-US" dirty="0" smtClean="0"/>
          </a:p>
          <a:p>
            <a:endParaRPr lang="en-US" dirty="0" smtClean="0"/>
          </a:p>
          <a:p>
            <a:r>
              <a:rPr lang="en-US" dirty="0" smtClean="0"/>
              <a:t>It’s because machine learning makes no distinction between correlation and causation.</a:t>
            </a:r>
            <a:r>
              <a:rPr lang="en-US" baseline="0" dirty="0" smtClean="0"/>
              <a:t> It can learn something that’s associated with what you what, but not what you actually want.</a:t>
            </a:r>
          </a:p>
          <a:p>
            <a:endParaRPr lang="en-US" baseline="0" dirty="0" smtClean="0"/>
          </a:p>
          <a:p>
            <a:r>
              <a:rPr lang="en-US" baseline="0" dirty="0" smtClean="0"/>
              <a:t>The machine learning mechanisms we have at this time are the same that pigeons and even invertebrate sea slugs have. It’s not what people think of when they think about human learning.</a:t>
            </a:r>
          </a:p>
          <a:p>
            <a:endParaRPr lang="en-US" baseline="0" dirty="0" smtClean="0"/>
          </a:p>
          <a:p>
            <a:r>
              <a:rPr lang="en-US" baseline="0" dirty="0" smtClean="0"/>
              <a:t>When I hear someone say “I trained an AI to blank” I just mentally replace “AI” with “pigeon” to decide how skeptical I am</a:t>
            </a:r>
          </a:p>
          <a:p>
            <a:endParaRPr lang="en-US" baseline="0" dirty="0" smtClean="0"/>
          </a:p>
        </p:txBody>
      </p:sp>
      <p:sp>
        <p:nvSpPr>
          <p:cNvPr id="4" name="Slide Number Placeholder 3"/>
          <p:cNvSpPr>
            <a:spLocks noGrp="1"/>
          </p:cNvSpPr>
          <p:nvPr>
            <p:ph type="sldNum" sz="quarter" idx="10"/>
          </p:nvPr>
        </p:nvSpPr>
        <p:spPr/>
        <p:txBody>
          <a:bodyPr/>
          <a:lstStyle/>
          <a:p>
            <a:fld id="{3F67213F-F5DC-470A-A529-DCA4CC90B02C}" type="slidenum">
              <a:rPr lang="en-US" smtClean="0"/>
              <a:t>1</a:t>
            </a:fld>
            <a:endParaRPr lang="en-US" dirty="0"/>
          </a:p>
        </p:txBody>
      </p:sp>
    </p:spTree>
    <p:extLst>
      <p:ext uri="{BB962C8B-B14F-4D97-AF65-F5344CB8AC3E}">
        <p14:creationId xmlns:p14="http://schemas.microsoft.com/office/powerpoint/2010/main" val="4053241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verify behavioral sim, need to understand perception first</a:t>
            </a:r>
          </a:p>
          <a:p>
            <a:endParaRPr lang="en-US" baseline="0" dirty="0" smtClean="0"/>
          </a:p>
          <a:p>
            <a:r>
              <a:rPr lang="en-US" baseline="0" dirty="0" smtClean="0"/>
              <a:t>But we’re also going to need the simulated behavior to help test © the decision model.</a:t>
            </a:r>
          </a:p>
          <a:p>
            <a:endParaRPr lang="en-US" baseline="0" dirty="0" smtClean="0"/>
          </a:p>
          <a:p>
            <a:r>
              <a:rPr lang="en-US" baseline="0" dirty="0" smtClean="0"/>
              <a:t>There are different things that need to be </a:t>
            </a:r>
            <a:r>
              <a:rPr lang="en-US" baseline="0" dirty="0" err="1" smtClean="0"/>
              <a:t>VV&amp;Aed</a:t>
            </a:r>
            <a:r>
              <a:rPr lang="en-US" baseline="0" dirty="0" smtClean="0"/>
              <a:t>. The confusing part is that the different VV&amp;A processes will need to spiral through each other</a:t>
            </a:r>
            <a:r>
              <a:rPr lang="en-US" baseline="0" dirty="0" smtClean="0"/>
              <a:t>.</a:t>
            </a:r>
          </a:p>
          <a:p>
            <a:endParaRPr lang="en-US" baseline="0" dirty="0" smtClean="0"/>
          </a:p>
          <a:p>
            <a:r>
              <a:rPr lang="en-US" baseline="0" dirty="0" smtClean="0"/>
              <a:t>We’re getting closer to our title, about why this loop will be hard for fully autonomous systems</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19</a:t>
            </a:fld>
            <a:endParaRPr lang="en-US" dirty="0"/>
          </a:p>
        </p:txBody>
      </p:sp>
    </p:spTree>
    <p:extLst>
      <p:ext uri="{BB962C8B-B14F-4D97-AF65-F5344CB8AC3E}">
        <p14:creationId xmlns:p14="http://schemas.microsoft.com/office/powerpoint/2010/main" val="394534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OVVA is going to be iterative.</a:t>
            </a:r>
            <a:r>
              <a:rPr lang="en-US" baseline="0" dirty="0" smtClean="0"/>
              <a:t> E.g. elevation not color contrast, need to go back</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happens before performance confirmation. This is a necessary but not sufficient condition</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20</a:t>
            </a:fld>
            <a:endParaRPr lang="en-US" dirty="0"/>
          </a:p>
        </p:txBody>
      </p:sp>
    </p:spTree>
    <p:extLst>
      <p:ext uri="{BB962C8B-B14F-4D97-AF65-F5344CB8AC3E}">
        <p14:creationId xmlns:p14="http://schemas.microsoft.com/office/powerpoint/2010/main" val="558240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flashing this up, these boxes have a lot that go into them.</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21</a:t>
            </a:fld>
            <a:endParaRPr lang="en-US" dirty="0"/>
          </a:p>
        </p:txBody>
      </p:sp>
    </p:spTree>
    <p:extLst>
      <p:ext uri="{BB962C8B-B14F-4D97-AF65-F5344CB8AC3E}">
        <p14:creationId xmlns:p14="http://schemas.microsoft.com/office/powerpoint/2010/main" val="2386651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obtain model depends on how the system is designed</a:t>
            </a:r>
          </a:p>
          <a:p>
            <a:endParaRPr lang="en-US" baseline="0" dirty="0" smtClean="0"/>
          </a:p>
          <a:p>
            <a:r>
              <a:rPr lang="en-US" baseline="0" dirty="0" smtClean="0"/>
              <a:t>**Orient and explain graph**</a:t>
            </a:r>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22</a:t>
            </a:fld>
            <a:endParaRPr lang="en-US" dirty="0"/>
          </a:p>
        </p:txBody>
      </p:sp>
    </p:spTree>
    <p:extLst>
      <p:ext uri="{BB962C8B-B14F-4D97-AF65-F5344CB8AC3E}">
        <p14:creationId xmlns:p14="http://schemas.microsoft.com/office/powerpoint/2010/main" val="3482595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25</a:t>
            </a:fld>
            <a:endParaRPr lang="en-US" dirty="0"/>
          </a:p>
        </p:txBody>
      </p:sp>
    </p:spTree>
    <p:extLst>
      <p:ext uri="{BB962C8B-B14F-4D97-AF65-F5344CB8AC3E}">
        <p14:creationId xmlns:p14="http://schemas.microsoft.com/office/powerpoint/2010/main" val="455538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Sequential </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26</a:t>
            </a:fld>
            <a:endParaRPr lang="en-US" dirty="0"/>
          </a:p>
        </p:txBody>
      </p:sp>
    </p:spTree>
    <p:extLst>
      <p:ext uri="{BB962C8B-B14F-4D97-AF65-F5344CB8AC3E}">
        <p14:creationId xmlns:p14="http://schemas.microsoft.com/office/powerpoint/2010/main" val="1400481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27</a:t>
            </a:fld>
            <a:endParaRPr lang="en-US" dirty="0"/>
          </a:p>
        </p:txBody>
      </p:sp>
    </p:spTree>
    <p:extLst>
      <p:ext uri="{BB962C8B-B14F-4D97-AF65-F5344CB8AC3E}">
        <p14:creationId xmlns:p14="http://schemas.microsoft.com/office/powerpoint/2010/main" val="974530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Sequential</a:t>
            </a:r>
            <a:r>
              <a:rPr lang="en-US" baseline="0" dirty="0" smtClean="0"/>
              <a:t> testing will need</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30</a:t>
            </a:fld>
            <a:endParaRPr lang="en-US" dirty="0"/>
          </a:p>
        </p:txBody>
      </p:sp>
    </p:spTree>
    <p:extLst>
      <p:ext uri="{BB962C8B-B14F-4D97-AF65-F5344CB8AC3E}">
        <p14:creationId xmlns:p14="http://schemas.microsoft.com/office/powerpoint/2010/main" val="3220432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31</a:t>
            </a:fld>
            <a:endParaRPr lang="en-US" dirty="0"/>
          </a:p>
        </p:txBody>
      </p:sp>
    </p:spTree>
    <p:extLst>
      <p:ext uri="{BB962C8B-B14F-4D97-AF65-F5344CB8AC3E}">
        <p14:creationId xmlns:p14="http://schemas.microsoft.com/office/powerpoint/2010/main" val="63748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frankly, that might sometimes be a little unfair to the pigeon.</a:t>
            </a:r>
            <a:r>
              <a:rPr lang="en-US" baseline="0" dirty="0" smtClean="0"/>
              <a:t> </a:t>
            </a:r>
            <a:endParaRPr lang="en-US" dirty="0" smtClean="0"/>
          </a:p>
          <a:p>
            <a:endParaRPr lang="en-US" dirty="0" smtClean="0"/>
          </a:p>
          <a:p>
            <a:r>
              <a:rPr lang="en-US" dirty="0" smtClean="0"/>
              <a:t>The pigeon and the AI will both learn something when you train them on a task, but that might</a:t>
            </a:r>
            <a:r>
              <a:rPr lang="en-US" baseline="0" dirty="0" smtClean="0"/>
              <a:t> be something stupid that only works in the test cases and not in real life.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a:t>
            </a:fld>
            <a:endParaRPr lang="en-US" dirty="0"/>
          </a:p>
        </p:txBody>
      </p:sp>
    </p:spTree>
    <p:extLst>
      <p:ext uri="{BB962C8B-B14F-4D97-AF65-F5344CB8AC3E}">
        <p14:creationId xmlns:p14="http://schemas.microsoft.com/office/powerpoint/2010/main" val="97218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can’t be confident in</a:t>
            </a:r>
            <a:r>
              <a:rPr lang="en-US" baseline="0" dirty="0" smtClean="0"/>
              <a:t> what causes the system to make its decisions, both generalizing so that we don’t have to test exhaustively, and VV&amp;A our sims so that we don’t have to test everything live become really hard.</a:t>
            </a:r>
          </a:p>
          <a:p>
            <a:endParaRPr lang="en-US" baseline="0" dirty="0" smtClean="0"/>
          </a:p>
          <a:p>
            <a:r>
              <a:rPr lang="en-US" baseline="0" dirty="0" smtClean="0"/>
              <a:t>Let’s talk about that first part.</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3</a:t>
            </a:fld>
            <a:endParaRPr lang="en-US" dirty="0"/>
          </a:p>
        </p:txBody>
      </p:sp>
    </p:spTree>
    <p:extLst>
      <p:ext uri="{BB962C8B-B14F-4D97-AF65-F5344CB8AC3E}">
        <p14:creationId xmlns:p14="http://schemas.microsoft.com/office/powerpoint/2010/main" val="115206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autonomous car</a:t>
            </a:r>
          </a:p>
          <a:p>
            <a:endParaRPr lang="en-US" dirty="0" smtClean="0"/>
          </a:p>
          <a:p>
            <a:r>
              <a:rPr lang="en-US" dirty="0" smtClean="0"/>
              <a:t>Tested </a:t>
            </a:r>
            <a:r>
              <a:rPr lang="en-US" dirty="0" smtClean="0"/>
              <a:t>first curve</a:t>
            </a:r>
            <a:r>
              <a:rPr lang="en-US" baseline="0" dirty="0" smtClean="0"/>
              <a:t> </a:t>
            </a:r>
            <a:r>
              <a:rPr lang="en-US" baseline="0" dirty="0" smtClean="0"/>
              <a:t>100x, never drove off</a:t>
            </a:r>
            <a:endParaRPr lang="en-US" baseline="0" dirty="0" smtClean="0"/>
          </a:p>
          <a:p>
            <a:endParaRPr lang="en-US" baseline="0" dirty="0" smtClean="0"/>
          </a:p>
          <a:p>
            <a:r>
              <a:rPr lang="en-US" baseline="0" dirty="0" smtClean="0"/>
              <a:t>But what about next curve? Drive off cliff == unintended</a:t>
            </a:r>
          </a:p>
          <a:p>
            <a:endParaRPr lang="en-US" baseline="0" dirty="0" smtClean="0"/>
          </a:p>
          <a:p>
            <a:r>
              <a:rPr lang="en-US" baseline="0" dirty="0" smtClean="0"/>
              <a:t>Apply curve 1 results, you assert similarities matter to system and differences do </a:t>
            </a:r>
            <a:r>
              <a:rPr lang="en-US" baseline="0" dirty="0" smtClean="0"/>
              <a:t>not</a:t>
            </a:r>
          </a:p>
          <a:p>
            <a:endParaRPr lang="en-US" baseline="0" dirty="0" smtClean="0"/>
          </a:p>
          <a:p>
            <a:r>
              <a:rPr lang="en-US" baseline="0" dirty="0" smtClean="0"/>
              <a:t>We assert we understand the causality of its decisions</a:t>
            </a:r>
            <a:endParaRPr lang="en-US" baseline="0" dirty="0" smtClean="0"/>
          </a:p>
        </p:txBody>
      </p:sp>
      <p:sp>
        <p:nvSpPr>
          <p:cNvPr id="4" name="Slide Number Placeholder 3"/>
          <p:cNvSpPr>
            <a:spLocks noGrp="1"/>
          </p:cNvSpPr>
          <p:nvPr>
            <p:ph type="sldNum" sz="quarter" idx="10"/>
          </p:nvPr>
        </p:nvSpPr>
        <p:spPr/>
        <p:txBody>
          <a:bodyPr/>
          <a:lstStyle/>
          <a:p>
            <a:fld id="{3F67213F-F5DC-470A-A529-DCA4CC90B02C}" type="slidenum">
              <a:rPr lang="en-US" smtClean="0"/>
              <a:t>4</a:t>
            </a:fld>
            <a:endParaRPr lang="en-US" dirty="0"/>
          </a:p>
        </p:txBody>
      </p:sp>
    </p:spTree>
    <p:extLst>
      <p:ext uri="{BB962C8B-B14F-4D97-AF65-F5344CB8AC3E}">
        <p14:creationId xmlns:p14="http://schemas.microsoft.com/office/powerpoint/2010/main" val="400665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when</a:t>
            </a:r>
            <a:r>
              <a:rPr lang="en-US" baseline="0" dirty="0" smtClean="0"/>
              <a:t> system is a black box, you can’t really validly make those assertions.</a:t>
            </a:r>
          </a:p>
          <a:p>
            <a:endParaRPr lang="en-US" baseline="0" dirty="0" smtClean="0"/>
          </a:p>
          <a:p>
            <a:r>
              <a:rPr lang="en-US" baseline="0" dirty="0" smtClean="0"/>
              <a:t>Might understand sensors/LIDAR, might understand mechanics, but that doesn’t tell you how it makes decisions</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5</a:t>
            </a:fld>
            <a:endParaRPr lang="en-US" dirty="0"/>
          </a:p>
        </p:txBody>
      </p:sp>
    </p:spTree>
    <p:extLst>
      <p:ext uri="{BB962C8B-B14F-4D97-AF65-F5344CB8AC3E}">
        <p14:creationId xmlns:p14="http://schemas.microsoft.com/office/powerpoint/2010/main" val="105635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predict decisions, you’d need to know AT MINIMUM goals, © perception, © procedures © and how they interact ©</a:t>
            </a:r>
          </a:p>
          <a:p>
            <a:endParaRPr lang="en-US" dirty="0" smtClean="0"/>
          </a:p>
          <a:p>
            <a:r>
              <a:rPr lang="en-US" dirty="0" smtClean="0"/>
              <a:t>**Walk through idea of decision making**</a:t>
            </a:r>
          </a:p>
          <a:p>
            <a:endParaRPr lang="en-US" dirty="0" smtClean="0"/>
          </a:p>
          <a:p>
            <a:r>
              <a:rPr lang="en-US" dirty="0" smtClean="0"/>
              <a:t>These are the fundamental atoms of decision</a:t>
            </a:r>
            <a:r>
              <a:rPr lang="en-US" baseline="0" dirty="0" smtClean="0"/>
              <a:t> making, </a:t>
            </a:r>
            <a:r>
              <a:rPr lang="en-US" baseline="0" dirty="0" smtClean="0"/>
              <a:t>these are what cause behaviors, and to make valid generalizations, </a:t>
            </a:r>
            <a:r>
              <a:rPr lang="en-US" baseline="0" dirty="0" smtClean="0"/>
              <a:t>we </a:t>
            </a:r>
            <a:r>
              <a:rPr lang="en-US" baseline="0" dirty="0" smtClean="0"/>
              <a:t>need to at least have a useful model, a la George Box, of how they work</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6</a:t>
            </a:fld>
            <a:endParaRPr lang="en-US" dirty="0"/>
          </a:p>
        </p:txBody>
      </p:sp>
    </p:spTree>
    <p:extLst>
      <p:ext uri="{BB962C8B-B14F-4D97-AF65-F5344CB8AC3E}">
        <p14:creationId xmlns:p14="http://schemas.microsoft.com/office/powerpoint/2010/main" val="193895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usually</a:t>
            </a:r>
            <a:r>
              <a:rPr lang="en-US" baseline="0" dirty="0" smtClean="0"/>
              <a:t> objectively record behaviors ©</a:t>
            </a:r>
          </a:p>
          <a:p>
            <a:endParaRPr lang="en-US" baseline="0" dirty="0" smtClean="0"/>
          </a:p>
          <a:p>
            <a:r>
              <a:rPr lang="en-US" baseline="0" dirty="0" smtClean="0"/>
              <a:t>Used to instrumenting © sensors and actuators to diagnose</a:t>
            </a:r>
          </a:p>
          <a:p>
            <a:endParaRPr lang="en-US" baseline="0" dirty="0" smtClean="0"/>
          </a:p>
          <a:p>
            <a:r>
              <a:rPr lang="en-US" baseline="0" dirty="0" smtClean="0"/>
              <a:t>Paradigm shift we need is also instrument system decision processes. At the minimal granularity, © this should tell us what goal it was pursuing, what it perceived, and the action it tried to execute.</a:t>
            </a:r>
          </a:p>
          <a:p>
            <a:endParaRPr lang="en-US" baseline="0" dirty="0" smtClean="0"/>
          </a:p>
          <a:p>
            <a:r>
              <a:rPr lang="en-US" baseline="0" dirty="0" smtClean="0"/>
              <a:t>Some are calling this © “cognitive instrumentation</a:t>
            </a:r>
            <a:r>
              <a:rPr lang="en-US" baseline="0" dirty="0" smtClean="0"/>
              <a:t>”</a:t>
            </a:r>
          </a:p>
          <a:p>
            <a:endParaRPr lang="en-US" baseline="0" dirty="0" smtClean="0"/>
          </a:p>
          <a:p>
            <a:r>
              <a:rPr lang="en-US" baseline="0" dirty="0" smtClean="0"/>
              <a:t>These three boxes are the fundamentals of having a model of system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F67213F-F5DC-470A-A529-DCA4CC90B02C}" type="slidenum">
              <a:rPr lang="en-US" smtClean="0"/>
              <a:t>7</a:t>
            </a:fld>
            <a:endParaRPr lang="en-US" dirty="0"/>
          </a:p>
        </p:txBody>
      </p:sp>
    </p:spTree>
    <p:extLst>
      <p:ext uri="{BB962C8B-B14F-4D97-AF65-F5344CB8AC3E}">
        <p14:creationId xmlns:p14="http://schemas.microsoft.com/office/powerpoint/2010/main" val="243378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an</a:t>
            </a:r>
            <a:r>
              <a:rPr lang="en-US" baseline="0" dirty="0" smtClean="0"/>
              <a:t> autonomous car with dual passive video and LIDAR sensors</a:t>
            </a:r>
            <a:endParaRPr lang="en-US" dirty="0" smtClean="0"/>
          </a:p>
          <a:p>
            <a:endParaRPr lang="en-US" dirty="0" smtClean="0"/>
          </a:p>
          <a:p>
            <a:r>
              <a:rPr lang="en-US" dirty="0" smtClean="0"/>
              <a:t>Imagine you believed edge of road perception ==</a:t>
            </a:r>
            <a:r>
              <a:rPr lang="en-US" baseline="0" dirty="0" smtClean="0"/>
              <a:t> color contrasts © ©</a:t>
            </a:r>
          </a:p>
          <a:p>
            <a:endParaRPr lang="en-US" baseline="0" dirty="0" smtClean="0"/>
          </a:p>
          <a:p>
            <a:r>
              <a:rPr lang="en-US" baseline="0" dirty="0" smtClean="0"/>
              <a:t>**narrate yellow line curb**</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8</a:t>
            </a:fld>
            <a:endParaRPr lang="en-US" dirty="0"/>
          </a:p>
        </p:txBody>
      </p:sp>
    </p:spTree>
    <p:extLst>
      <p:ext uri="{BB962C8B-B14F-4D97-AF65-F5344CB8AC3E}">
        <p14:creationId xmlns:p14="http://schemas.microsoft.com/office/powerpoint/2010/main" val="1677149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2"/>
          <p:cNvSpPr>
            <a:spLocks noGrp="1"/>
          </p:cNvSpPr>
          <p:nvPr>
            <p:ph type="body" sz="quarter" idx="17" hasCustomPrompt="1"/>
          </p:nvPr>
        </p:nvSpPr>
        <p:spPr>
          <a:xfrm>
            <a:off x="369347" y="1524000"/>
            <a:ext cx="8429625" cy="1295400"/>
          </a:xfrm>
          <a:prstGeom prst="rect">
            <a:avLst/>
          </a:prstGeom>
        </p:spPr>
        <p:txBody>
          <a:bodyPr>
            <a:normAutofit/>
          </a:bodyPr>
          <a:lstStyle>
            <a:lvl1pPr marL="0" indent="0" algn="ctr">
              <a:buNone/>
              <a:defRPr sz="3200" b="0">
                <a:latin typeface="Franklin Gothic Medium" panose="020B0603020102020204" pitchFamily="34" charset="0"/>
                <a:cs typeface="Calibri Light" panose="020F0302020204030204" pitchFamily="34" charset="0"/>
              </a:defRPr>
            </a:lvl1pPr>
          </a:lstStyle>
          <a:p>
            <a:pPr lvl="0"/>
            <a:r>
              <a:rPr lang="en-US" dirty="0" smtClean="0"/>
              <a:t>Click to add presentation title</a:t>
            </a:r>
            <a:endParaRPr lang="en-US" dirty="0"/>
          </a:p>
        </p:txBody>
      </p:sp>
      <p:sp>
        <p:nvSpPr>
          <p:cNvPr id="12" name="Text Placeholder 2"/>
          <p:cNvSpPr>
            <a:spLocks noGrp="1"/>
          </p:cNvSpPr>
          <p:nvPr>
            <p:ph type="body" sz="quarter" idx="18" hasCustomPrompt="1"/>
          </p:nvPr>
        </p:nvSpPr>
        <p:spPr>
          <a:xfrm>
            <a:off x="369347" y="3124204"/>
            <a:ext cx="8429625" cy="1476983"/>
          </a:xfrm>
          <a:prstGeom prst="rect">
            <a:avLst/>
          </a:prstGeom>
        </p:spPr>
        <p:txBody>
          <a:bodyPr>
            <a:normAutofit/>
          </a:bodyPr>
          <a:lstStyle>
            <a:lvl1pPr marL="0" indent="0" algn="ctr">
              <a:buNone/>
              <a:defRPr sz="1800"/>
            </a:lvl1pPr>
          </a:lstStyle>
          <a:p>
            <a:pPr lvl="0"/>
            <a:r>
              <a:rPr lang="en-US" dirty="0" smtClean="0"/>
              <a:t>Click to add authors</a:t>
            </a:r>
            <a:endParaRPr lang="en-US" dirty="0"/>
          </a:p>
        </p:txBody>
      </p:sp>
      <p:sp>
        <p:nvSpPr>
          <p:cNvPr id="14" name="Text Placeholder 2"/>
          <p:cNvSpPr>
            <a:spLocks noGrp="1"/>
          </p:cNvSpPr>
          <p:nvPr>
            <p:ph type="body" sz="quarter" idx="19" hasCustomPrompt="1"/>
          </p:nvPr>
        </p:nvSpPr>
        <p:spPr>
          <a:xfrm>
            <a:off x="369347" y="4706571"/>
            <a:ext cx="8429625" cy="457200"/>
          </a:xfrm>
          <a:prstGeom prst="rect">
            <a:avLst/>
          </a:prstGeom>
        </p:spPr>
        <p:txBody>
          <a:bodyPr>
            <a:normAutofit/>
          </a:bodyPr>
          <a:lstStyle>
            <a:lvl1pPr marL="0" indent="0" algn="ctr">
              <a:buNone/>
              <a:defRPr sz="1351"/>
            </a:lvl1pPr>
          </a:lstStyle>
          <a:p>
            <a:pPr lvl="0"/>
            <a:r>
              <a:rPr lang="en-US" dirty="0" smtClean="0"/>
              <a:t>Click to add date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311" y="381002"/>
            <a:ext cx="1246076" cy="572089"/>
          </a:xfrm>
          <a:prstGeom prst="rect">
            <a:avLst/>
          </a:prstGeom>
        </p:spPr>
      </p:pic>
      <p:sp>
        <p:nvSpPr>
          <p:cNvPr id="7" name="Rectangle 22"/>
          <p:cNvSpPr>
            <a:spLocks noChangeArrowheads="1"/>
          </p:cNvSpPr>
          <p:nvPr userDrawn="1"/>
        </p:nvSpPr>
        <p:spPr bwMode="auto">
          <a:xfrm>
            <a:off x="2012409" y="5770125"/>
            <a:ext cx="5143500" cy="838201"/>
          </a:xfrm>
          <a:prstGeom prst="rect">
            <a:avLst/>
          </a:prstGeom>
          <a:noFill/>
          <a:ln w="9525">
            <a:noFill/>
            <a:miter lim="800000"/>
            <a:headEnd/>
            <a:tailEnd/>
          </a:ln>
        </p:spPr>
        <p:txBody>
          <a:bodyPr/>
          <a:lstStyle/>
          <a:p>
            <a:pPr algn="ctr"/>
            <a:r>
              <a:rPr lang="en-US" sz="2400" b="1" kern="1200" dirty="0" smtClean="0">
                <a:solidFill>
                  <a:srgbClr val="000000"/>
                </a:solidFill>
                <a:latin typeface="+mj-lt"/>
                <a:ea typeface="+mn-ea"/>
                <a:cs typeface="+mn-cs"/>
              </a:rPr>
              <a:t>Institute for Defense</a:t>
            </a:r>
            <a:r>
              <a:rPr lang="en-US" sz="2400" b="1" kern="1200" baseline="0" dirty="0" smtClean="0">
                <a:solidFill>
                  <a:srgbClr val="000000"/>
                </a:solidFill>
                <a:latin typeface="+mj-lt"/>
                <a:ea typeface="+mn-ea"/>
                <a:cs typeface="+mn-cs"/>
              </a:rPr>
              <a:t> Analyses</a:t>
            </a:r>
            <a:r>
              <a:rPr lang="en-US" sz="2400" b="1" kern="1200" dirty="0">
                <a:solidFill>
                  <a:srgbClr val="000000"/>
                </a:solidFill>
                <a:latin typeface="+mj-lt"/>
                <a:ea typeface="+mn-ea"/>
                <a:cs typeface="+mn-cs"/>
              </a:rPr>
              <a:t/>
            </a:r>
            <a:br>
              <a:rPr lang="en-US" sz="2400" b="1" kern="1200" dirty="0">
                <a:solidFill>
                  <a:srgbClr val="000000"/>
                </a:solidFill>
                <a:latin typeface="+mj-lt"/>
                <a:ea typeface="+mn-ea"/>
                <a:cs typeface="+mn-cs"/>
              </a:rPr>
            </a:br>
            <a:r>
              <a:rPr lang="en-US" sz="1400" kern="1200" dirty="0">
                <a:solidFill>
                  <a:srgbClr val="000000"/>
                </a:solidFill>
                <a:latin typeface="+mj-lt"/>
                <a:ea typeface="+mn-ea"/>
                <a:cs typeface="+mn-cs"/>
              </a:rPr>
              <a:t>4850 Mark Center Drive </a:t>
            </a:r>
            <a:r>
              <a:rPr lang="en-US" sz="1200" kern="1200" dirty="0">
                <a:solidFill>
                  <a:srgbClr val="980038"/>
                </a:solidFill>
                <a:latin typeface="+mj-lt"/>
                <a:ea typeface="+mn-ea"/>
                <a:cs typeface="+mn-cs"/>
                <a:sym typeface="Wingdings" pitchFamily="2" charset="2"/>
              </a:rPr>
              <a:t></a:t>
            </a:r>
            <a:r>
              <a:rPr lang="en-US" sz="1051" kern="1200" dirty="0">
                <a:solidFill>
                  <a:srgbClr val="000000"/>
                </a:solidFill>
                <a:latin typeface="+mj-lt"/>
                <a:ea typeface="+mn-ea"/>
                <a:cs typeface="+mn-cs"/>
              </a:rPr>
              <a:t> </a:t>
            </a:r>
            <a:r>
              <a:rPr lang="en-US" sz="1400" kern="1200" dirty="0">
                <a:solidFill>
                  <a:srgbClr val="000000"/>
                </a:solidFill>
                <a:latin typeface="+mj-lt"/>
                <a:ea typeface="+mn-ea"/>
                <a:cs typeface="+mn-cs"/>
              </a:rPr>
              <a:t>Alexandria, Virginia 22311-1882</a:t>
            </a:r>
          </a:p>
        </p:txBody>
      </p:sp>
    </p:spTree>
    <p:extLst>
      <p:ext uri="{BB962C8B-B14F-4D97-AF65-F5344CB8AC3E}">
        <p14:creationId xmlns:p14="http://schemas.microsoft.com/office/powerpoint/2010/main" val="4067638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234682" y="1209477"/>
            <a:ext cx="3532895" cy="4846320"/>
          </a:xfrm>
          <a:prstGeom prst="rect">
            <a:avLst/>
          </a:prstGeom>
        </p:spPr>
        <p:txBody>
          <a:bodyPr>
            <a:normAutofit/>
          </a:bodyPr>
          <a:lstStyle>
            <a:lvl1pPr marL="0" indent="0">
              <a:buNone/>
              <a:defRPr sz="1500" baseline="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smtClean="0"/>
              <a:t>Click to add text</a:t>
            </a:r>
          </a:p>
        </p:txBody>
      </p:sp>
      <p:sp>
        <p:nvSpPr>
          <p:cNvPr id="5" name="Text Placeholder 4"/>
          <p:cNvSpPr>
            <a:spLocks noGrp="1"/>
          </p:cNvSpPr>
          <p:nvPr>
            <p:ph type="body" sz="quarter" idx="11" hasCustomPrompt="1"/>
          </p:nvPr>
        </p:nvSpPr>
        <p:spPr>
          <a:xfrm>
            <a:off x="3881438" y="1209477"/>
            <a:ext cx="5027884" cy="4846320"/>
          </a:xfrm>
        </p:spPr>
        <p:txBody>
          <a:bodyPr/>
          <a:lstStyle>
            <a:lvl1pPr>
              <a:defRPr/>
            </a:lvl1pPr>
            <a:lvl2pPr>
              <a:defRPr/>
            </a:lvl2pPr>
            <a:lvl3pPr>
              <a:defRPr/>
            </a:lvl3pPr>
            <a:lvl4pPr>
              <a:defRPr/>
            </a:lvl4pPr>
            <a:lvl5pPr>
              <a:defRPr/>
            </a:lvl5pPr>
          </a:lstStyle>
          <a:p>
            <a:pPr lvl="0"/>
            <a:r>
              <a:rPr lang="en-US" dirty="0" smtClean="0"/>
              <a:t>Click to add bullet text.</a:t>
            </a:r>
          </a:p>
          <a:p>
            <a:pPr lvl="1"/>
            <a:r>
              <a:rPr lang="en-US" dirty="0" smtClean="0"/>
              <a:t>Keep it short</a:t>
            </a:r>
          </a:p>
          <a:p>
            <a:pPr lvl="2"/>
            <a:r>
              <a:rPr lang="en-US" dirty="0" smtClean="0"/>
              <a:t>Keep it to the point</a:t>
            </a:r>
          </a:p>
          <a:p>
            <a:pPr lvl="3"/>
            <a:r>
              <a:rPr lang="en-US" dirty="0" smtClean="0"/>
              <a:t>Keep it under six items</a:t>
            </a:r>
          </a:p>
        </p:txBody>
      </p:sp>
      <p:sp>
        <p:nvSpPr>
          <p:cNvPr id="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6" name="Text Placeholder 11"/>
          <p:cNvSpPr>
            <a:spLocks noGrp="1"/>
          </p:cNvSpPr>
          <p:nvPr>
            <p:ph type="body" sz="quarter" idx="12" hasCustomPrompt="1"/>
          </p:nvPr>
        </p:nvSpPr>
        <p:spPr>
          <a:xfrm>
            <a:off x="234682" y="6205538"/>
            <a:ext cx="7541991"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Tree>
    <p:extLst>
      <p:ext uri="{BB962C8B-B14F-4D97-AF65-F5344CB8AC3E}">
        <p14:creationId xmlns:p14="http://schemas.microsoft.com/office/powerpoint/2010/main" val="7804384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34683" y="1209476"/>
            <a:ext cx="4263499" cy="640080"/>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heading</a:t>
            </a:r>
          </a:p>
        </p:txBody>
      </p:sp>
      <p:sp>
        <p:nvSpPr>
          <p:cNvPr id="4" name="Content Placeholder 3"/>
          <p:cNvSpPr>
            <a:spLocks noGrp="1"/>
          </p:cNvSpPr>
          <p:nvPr>
            <p:ph sz="half" idx="2"/>
          </p:nvPr>
        </p:nvSpPr>
        <p:spPr>
          <a:xfrm>
            <a:off x="234683" y="1941333"/>
            <a:ext cx="4263499" cy="4160363"/>
          </a:xfrm>
          <a:prstGeom prst="rect">
            <a:avLst/>
          </a:prstGeom>
        </p:spPr>
        <p:txBody>
          <a:bodyPr/>
          <a:lstStyle>
            <a:lvl1pPr marL="0" indent="0">
              <a:buNone/>
              <a:defRPr/>
            </a:lvl1pPr>
          </a:lstStyle>
          <a:p>
            <a:pPr lvl="0"/>
            <a:r>
              <a:rPr lang="en-US" smtClean="0"/>
              <a:t>Edit Master text styles</a:t>
            </a:r>
          </a:p>
        </p:txBody>
      </p:sp>
      <p:sp>
        <p:nvSpPr>
          <p:cNvPr id="5" name="Text Placeholder 4"/>
          <p:cNvSpPr>
            <a:spLocks noGrp="1"/>
          </p:cNvSpPr>
          <p:nvPr>
            <p:ph type="body" sz="quarter" idx="3" hasCustomPrompt="1"/>
          </p:nvPr>
        </p:nvSpPr>
        <p:spPr>
          <a:xfrm>
            <a:off x="4629152" y="1209477"/>
            <a:ext cx="4280170" cy="640080"/>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smtClean="0"/>
              <a:t>Click to add heading</a:t>
            </a:r>
          </a:p>
        </p:txBody>
      </p:sp>
      <p:sp>
        <p:nvSpPr>
          <p:cNvPr id="6" name="Content Placeholder 5"/>
          <p:cNvSpPr>
            <a:spLocks noGrp="1"/>
          </p:cNvSpPr>
          <p:nvPr>
            <p:ph sz="quarter" idx="4"/>
          </p:nvPr>
        </p:nvSpPr>
        <p:spPr>
          <a:xfrm>
            <a:off x="4629152" y="1941334"/>
            <a:ext cx="4280170" cy="4160362"/>
          </a:xfrm>
          <a:prstGeom prst="rect">
            <a:avLst/>
          </a:prstGeom>
        </p:spPr>
        <p:txBody>
          <a:bodyPr/>
          <a:lstStyle>
            <a:lvl1pPr marL="0" indent="0">
              <a:buNone/>
              <a:defRPr/>
            </a:lvl1pPr>
          </a:lstStyle>
          <a:p>
            <a:pPr lvl="0"/>
            <a:r>
              <a:rPr lang="en-US" smtClean="0"/>
              <a:t>Edit Master text styles</a:t>
            </a:r>
          </a:p>
        </p:txBody>
      </p:sp>
      <p:sp>
        <p:nvSpPr>
          <p:cNvPr id="8"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7"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Tree>
    <p:extLst>
      <p:ext uri="{BB962C8B-B14F-4D97-AF65-F5344CB8AC3E}">
        <p14:creationId xmlns:p14="http://schemas.microsoft.com/office/powerpoint/2010/main" val="23333920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Main Points +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4826" y="1895028"/>
            <a:ext cx="2395070"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smtClean="0"/>
              <a:t>Bullet point</a:t>
            </a:r>
          </a:p>
        </p:txBody>
      </p:sp>
      <p:sp>
        <p:nvSpPr>
          <p:cNvPr id="13" name="Content Placeholder 2"/>
          <p:cNvSpPr>
            <a:spLocks noGrp="1"/>
          </p:cNvSpPr>
          <p:nvPr>
            <p:ph sz="half" idx="23" hasCustomPrompt="1"/>
          </p:nvPr>
        </p:nvSpPr>
        <p:spPr>
          <a:xfrm>
            <a:off x="454826" y="3442045"/>
            <a:ext cx="2395070"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smtClean="0"/>
              <a:t>Bullet point</a:t>
            </a:r>
          </a:p>
        </p:txBody>
      </p:sp>
      <p:sp>
        <p:nvSpPr>
          <p:cNvPr id="15" name="Content Placeholder 2"/>
          <p:cNvSpPr>
            <a:spLocks noGrp="1"/>
          </p:cNvSpPr>
          <p:nvPr>
            <p:ph sz="half" idx="25" hasCustomPrompt="1"/>
          </p:nvPr>
        </p:nvSpPr>
        <p:spPr>
          <a:xfrm>
            <a:off x="454826" y="5011781"/>
            <a:ext cx="2395070" cy="457200"/>
          </a:xfrm>
        </p:spPr>
        <p:txBody>
          <a:bodyPr>
            <a:normAutofit/>
          </a:bodyPr>
          <a:lstStyle>
            <a:lvl1pPr marL="0" indent="0" algn="ctr">
              <a:lnSpc>
                <a:spcPct val="90000"/>
              </a:lnSpc>
              <a:buNone/>
              <a:defRPr sz="1800" b="1" baseline="0"/>
            </a:lvl1pPr>
            <a:lvl2pPr marL="347663" indent="0">
              <a:lnSpc>
                <a:spcPct val="90000"/>
              </a:lnSpc>
              <a:buNone/>
              <a:defRPr sz="1600"/>
            </a:lvl2pPr>
            <a:lvl3pPr>
              <a:defRPr sz="1600"/>
            </a:lvl3pPr>
            <a:lvl4pPr>
              <a:defRPr sz="1400"/>
            </a:lvl4pPr>
            <a:lvl5pPr>
              <a:defRPr sz="1400"/>
            </a:lvl5pPr>
          </a:lstStyle>
          <a:p>
            <a:pPr lvl="0"/>
            <a:r>
              <a:rPr lang="en-US" dirty="0" smtClean="0"/>
              <a:t>Bullet point</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12" name="Content Placeholder 2"/>
          <p:cNvSpPr>
            <a:spLocks noGrp="1"/>
          </p:cNvSpPr>
          <p:nvPr>
            <p:ph sz="half" idx="26" hasCustomPrompt="1"/>
          </p:nvPr>
        </p:nvSpPr>
        <p:spPr>
          <a:xfrm>
            <a:off x="4213082" y="2977938"/>
            <a:ext cx="438912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 to elaborate </a:t>
            </a:r>
          </a:p>
        </p:txBody>
      </p:sp>
      <p:sp>
        <p:nvSpPr>
          <p:cNvPr id="19" name="Content Placeholder 2"/>
          <p:cNvSpPr>
            <a:spLocks noGrp="1"/>
          </p:cNvSpPr>
          <p:nvPr>
            <p:ph sz="half" idx="27" hasCustomPrompt="1"/>
          </p:nvPr>
        </p:nvSpPr>
        <p:spPr>
          <a:xfrm>
            <a:off x="4213082" y="4553778"/>
            <a:ext cx="438912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 to elaborate </a:t>
            </a:r>
          </a:p>
        </p:txBody>
      </p:sp>
      <p:sp>
        <p:nvSpPr>
          <p:cNvPr id="20" name="Content Placeholder 2"/>
          <p:cNvSpPr>
            <a:spLocks noGrp="1"/>
          </p:cNvSpPr>
          <p:nvPr>
            <p:ph sz="half" idx="28" hasCustomPrompt="1"/>
          </p:nvPr>
        </p:nvSpPr>
        <p:spPr>
          <a:xfrm>
            <a:off x="4213082" y="1437025"/>
            <a:ext cx="438912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 to elaborate </a:t>
            </a:r>
          </a:p>
        </p:txBody>
      </p:sp>
    </p:spTree>
    <p:extLst>
      <p:ext uri="{BB962C8B-B14F-4D97-AF65-F5344CB8AC3E}">
        <p14:creationId xmlns:p14="http://schemas.microsoft.com/office/powerpoint/2010/main" val="34618334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4684" y="1209477"/>
            <a:ext cx="8674638" cy="372245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smtClean="0"/>
              <a:t>Click icon to add picture</a:t>
            </a:r>
            <a:endParaRPr lang="en-US" dirty="0"/>
          </a:p>
        </p:txBody>
      </p:sp>
      <p:sp>
        <p:nvSpPr>
          <p:cNvPr id="11" name="Text Placeholder 10"/>
          <p:cNvSpPr>
            <a:spLocks noGrp="1"/>
          </p:cNvSpPr>
          <p:nvPr>
            <p:ph type="body" sz="quarter" idx="10" hasCustomPrompt="1"/>
          </p:nvPr>
        </p:nvSpPr>
        <p:spPr>
          <a:xfrm>
            <a:off x="572428" y="5007000"/>
            <a:ext cx="7999147" cy="1098505"/>
          </a:xfrm>
        </p:spPr>
        <p:txBody>
          <a:bodyPr/>
          <a:lstStyle>
            <a:lvl1pPr marL="0" indent="0">
              <a:buNone/>
              <a:defRPr/>
            </a:lvl1pPr>
            <a:lvl2pPr>
              <a:defRPr/>
            </a:lvl2pPr>
          </a:lstStyle>
          <a:p>
            <a:pPr lvl="0"/>
            <a:r>
              <a:rPr lang="en-US" dirty="0" smtClean="0"/>
              <a:t>Click to add text</a:t>
            </a:r>
          </a:p>
        </p:txBody>
      </p:sp>
      <p:sp>
        <p:nvSpPr>
          <p:cNvPr id="6"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5" name="Text Placeholder 11"/>
          <p:cNvSpPr>
            <a:spLocks noGrp="1"/>
          </p:cNvSpPr>
          <p:nvPr>
            <p:ph type="body" sz="quarter" idx="11"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Tree>
    <p:extLst>
      <p:ext uri="{BB962C8B-B14F-4D97-AF65-F5344CB8AC3E}">
        <p14:creationId xmlns:p14="http://schemas.microsoft.com/office/powerpoint/2010/main" val="33855230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 1 Text box">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34682" y="1230172"/>
            <a:ext cx="4811281" cy="228600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8" name="Text Placeholder 11"/>
          <p:cNvSpPr>
            <a:spLocks noGrp="1"/>
          </p:cNvSpPr>
          <p:nvPr>
            <p:ph type="body" sz="quarter" idx="11"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9" name="Content Placeholder 2"/>
          <p:cNvSpPr>
            <a:spLocks noGrp="1"/>
          </p:cNvSpPr>
          <p:nvPr>
            <p:ph sz="half" idx="15" hasCustomPrompt="1"/>
          </p:nvPr>
        </p:nvSpPr>
        <p:spPr>
          <a:xfrm>
            <a:off x="236923" y="3622800"/>
            <a:ext cx="4809041"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smtClean="0"/>
              <a:t>Click to add bullet text.</a:t>
            </a:r>
          </a:p>
          <a:p>
            <a:pPr lvl="1"/>
            <a:r>
              <a:rPr lang="en-US" dirty="0" smtClean="0"/>
              <a:t>Keep it short</a:t>
            </a:r>
          </a:p>
          <a:p>
            <a:pPr lvl="2"/>
            <a:r>
              <a:rPr lang="en-US" dirty="0" smtClean="0"/>
              <a:t>Keep it to the point</a:t>
            </a:r>
          </a:p>
          <a:p>
            <a:pPr lvl="3"/>
            <a:r>
              <a:rPr lang="en-US" dirty="0" smtClean="0"/>
              <a:t>Keep it under six items</a:t>
            </a:r>
          </a:p>
        </p:txBody>
      </p:sp>
      <p:sp>
        <p:nvSpPr>
          <p:cNvPr id="10" name="Picture Placeholder 8"/>
          <p:cNvSpPr>
            <a:spLocks noGrp="1"/>
          </p:cNvSpPr>
          <p:nvPr>
            <p:ph type="pic" sz="quarter" idx="16"/>
          </p:nvPr>
        </p:nvSpPr>
        <p:spPr>
          <a:xfrm>
            <a:off x="5264214" y="1230172"/>
            <a:ext cx="3645108" cy="228600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1" name="Picture Placeholder 8"/>
          <p:cNvSpPr>
            <a:spLocks noGrp="1"/>
          </p:cNvSpPr>
          <p:nvPr>
            <p:ph type="pic" sz="quarter" idx="17"/>
          </p:nvPr>
        </p:nvSpPr>
        <p:spPr>
          <a:xfrm>
            <a:off x="5264214" y="3622800"/>
            <a:ext cx="3645108" cy="228600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1550733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 2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00281" y="1230172"/>
            <a:ext cx="4809041"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smtClean="0"/>
              <a:t>Click to add bullet text.</a:t>
            </a:r>
          </a:p>
          <a:p>
            <a:pPr lvl="1"/>
            <a:r>
              <a:rPr lang="en-US" dirty="0" smtClean="0"/>
              <a:t>Keep it short</a:t>
            </a:r>
          </a:p>
          <a:p>
            <a:pPr lvl="2"/>
            <a:r>
              <a:rPr lang="en-US" dirty="0" smtClean="0"/>
              <a:t>Keep it to the point</a:t>
            </a:r>
          </a:p>
          <a:p>
            <a:pPr lvl="3"/>
            <a:r>
              <a:rPr lang="en-US" dirty="0" smtClean="0"/>
              <a:t>Keep it under six items</a:t>
            </a:r>
          </a:p>
        </p:txBody>
      </p:sp>
      <p:sp>
        <p:nvSpPr>
          <p:cNvPr id="4" name="Picture Placeholder 8"/>
          <p:cNvSpPr>
            <a:spLocks noGrp="1"/>
          </p:cNvSpPr>
          <p:nvPr>
            <p:ph type="pic" sz="quarter" idx="14"/>
          </p:nvPr>
        </p:nvSpPr>
        <p:spPr>
          <a:xfrm>
            <a:off x="234683" y="1230172"/>
            <a:ext cx="3645108" cy="228600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8" name="Text Placeholder 11"/>
          <p:cNvSpPr>
            <a:spLocks noGrp="1"/>
          </p:cNvSpPr>
          <p:nvPr>
            <p:ph type="body" sz="quarter" idx="11"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9" name="Content Placeholder 2"/>
          <p:cNvSpPr>
            <a:spLocks noGrp="1"/>
          </p:cNvSpPr>
          <p:nvPr>
            <p:ph sz="half" idx="15" hasCustomPrompt="1"/>
          </p:nvPr>
        </p:nvSpPr>
        <p:spPr>
          <a:xfrm>
            <a:off x="4100280" y="3749757"/>
            <a:ext cx="4809041"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smtClean="0"/>
              <a:t>Click to add bullet text.</a:t>
            </a:r>
          </a:p>
          <a:p>
            <a:pPr lvl="1"/>
            <a:r>
              <a:rPr lang="en-US" dirty="0" smtClean="0"/>
              <a:t>Keep it short</a:t>
            </a:r>
          </a:p>
          <a:p>
            <a:pPr lvl="2"/>
            <a:r>
              <a:rPr lang="en-US" dirty="0" smtClean="0"/>
              <a:t>Keep it to the point</a:t>
            </a:r>
          </a:p>
          <a:p>
            <a:pPr lvl="3"/>
            <a:r>
              <a:rPr lang="en-US" dirty="0" smtClean="0"/>
              <a:t>Keep it under six items</a:t>
            </a:r>
          </a:p>
        </p:txBody>
      </p:sp>
      <p:sp>
        <p:nvSpPr>
          <p:cNvPr id="10" name="Picture Placeholder 8"/>
          <p:cNvSpPr>
            <a:spLocks noGrp="1"/>
          </p:cNvSpPr>
          <p:nvPr>
            <p:ph type="pic" sz="quarter" idx="16"/>
          </p:nvPr>
        </p:nvSpPr>
        <p:spPr>
          <a:xfrm>
            <a:off x="234683" y="3749757"/>
            <a:ext cx="3645108" cy="228600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0775200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with 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9189" y="4366155"/>
            <a:ext cx="2395070"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smtClean="0"/>
              <a:t>Edit Master text styles</a:t>
            </a:r>
          </a:p>
        </p:txBody>
      </p:sp>
      <p:sp>
        <p:nvSpPr>
          <p:cNvPr id="4" name="Picture Placeholder 8"/>
          <p:cNvSpPr>
            <a:spLocks noGrp="1"/>
          </p:cNvSpPr>
          <p:nvPr>
            <p:ph type="pic" sz="quarter" idx="14"/>
          </p:nvPr>
        </p:nvSpPr>
        <p:spPr>
          <a:xfrm>
            <a:off x="209404" y="2336378"/>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3" name="Content Placeholder 2"/>
          <p:cNvSpPr>
            <a:spLocks noGrp="1"/>
          </p:cNvSpPr>
          <p:nvPr>
            <p:ph sz="half" idx="23"/>
          </p:nvPr>
        </p:nvSpPr>
        <p:spPr>
          <a:xfrm>
            <a:off x="3390638" y="4366155"/>
            <a:ext cx="2395070"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smtClean="0"/>
              <a:t>Edit Master text styles</a:t>
            </a:r>
          </a:p>
        </p:txBody>
      </p:sp>
      <p:sp>
        <p:nvSpPr>
          <p:cNvPr id="14" name="Picture Placeholder 8"/>
          <p:cNvSpPr>
            <a:spLocks noGrp="1"/>
          </p:cNvSpPr>
          <p:nvPr>
            <p:ph type="pic" sz="quarter" idx="24"/>
          </p:nvPr>
        </p:nvSpPr>
        <p:spPr>
          <a:xfrm>
            <a:off x="3170853" y="2318186"/>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5" name="Content Placeholder 2"/>
          <p:cNvSpPr>
            <a:spLocks noGrp="1"/>
          </p:cNvSpPr>
          <p:nvPr>
            <p:ph sz="half" idx="25"/>
          </p:nvPr>
        </p:nvSpPr>
        <p:spPr>
          <a:xfrm>
            <a:off x="6352087" y="4366155"/>
            <a:ext cx="2395070"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smtClean="0"/>
              <a:t>Edit Master text styles</a:t>
            </a:r>
          </a:p>
        </p:txBody>
      </p:sp>
      <p:sp>
        <p:nvSpPr>
          <p:cNvPr id="16" name="Picture Placeholder 8"/>
          <p:cNvSpPr>
            <a:spLocks noGrp="1"/>
          </p:cNvSpPr>
          <p:nvPr>
            <p:ph type="pic" sz="quarter" idx="26"/>
          </p:nvPr>
        </p:nvSpPr>
        <p:spPr>
          <a:xfrm>
            <a:off x="6132302" y="2318329"/>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Tree>
    <p:extLst>
      <p:ext uri="{BB962C8B-B14F-4D97-AF65-F5344CB8AC3E}">
        <p14:creationId xmlns:p14="http://schemas.microsoft.com/office/powerpoint/2010/main" val="17909413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mage - no caption">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12" name="Picture Placeholder 8"/>
          <p:cNvSpPr>
            <a:spLocks noGrp="1"/>
          </p:cNvSpPr>
          <p:nvPr>
            <p:ph type="pic" sz="quarter" idx="15"/>
          </p:nvPr>
        </p:nvSpPr>
        <p:spPr>
          <a:xfrm>
            <a:off x="1059680" y="1500360"/>
            <a:ext cx="7024643" cy="4328362"/>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169219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 no caption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34683" y="1494075"/>
            <a:ext cx="3952756" cy="1941334"/>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12" name="Picture Placeholder 8"/>
          <p:cNvSpPr>
            <a:spLocks noGrp="1"/>
          </p:cNvSpPr>
          <p:nvPr>
            <p:ph type="pic" sz="quarter" idx="15"/>
          </p:nvPr>
        </p:nvSpPr>
        <p:spPr>
          <a:xfrm>
            <a:off x="4815230" y="1494075"/>
            <a:ext cx="4094092" cy="4328362"/>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9" name="Picture Placeholder 8"/>
          <p:cNvSpPr>
            <a:spLocks noGrp="1"/>
          </p:cNvSpPr>
          <p:nvPr>
            <p:ph type="pic" sz="quarter" idx="16"/>
          </p:nvPr>
        </p:nvSpPr>
        <p:spPr>
          <a:xfrm>
            <a:off x="234683" y="3935422"/>
            <a:ext cx="3952756" cy="2004886"/>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0695520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ral Image - 4 Text box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676898" y="2315993"/>
            <a:ext cx="3747147" cy="2697095"/>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10" name="Content Placeholder 2"/>
          <p:cNvSpPr>
            <a:spLocks noGrp="1"/>
          </p:cNvSpPr>
          <p:nvPr>
            <p:ph sz="half" idx="15" hasCustomPrompt="1"/>
          </p:nvPr>
        </p:nvSpPr>
        <p:spPr>
          <a:xfrm>
            <a:off x="6730145" y="1283112"/>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a:t>
            </a:r>
          </a:p>
        </p:txBody>
      </p:sp>
      <p:sp>
        <p:nvSpPr>
          <p:cNvPr id="11" name="Content Placeholder 2"/>
          <p:cNvSpPr>
            <a:spLocks noGrp="1"/>
          </p:cNvSpPr>
          <p:nvPr>
            <p:ph sz="half" idx="16" hasCustomPrompt="1"/>
          </p:nvPr>
        </p:nvSpPr>
        <p:spPr>
          <a:xfrm>
            <a:off x="234683" y="1283112"/>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a:t>
            </a:r>
          </a:p>
        </p:txBody>
      </p:sp>
      <p:sp>
        <p:nvSpPr>
          <p:cNvPr id="12" name="Content Placeholder 2"/>
          <p:cNvSpPr>
            <a:spLocks noGrp="1"/>
          </p:cNvSpPr>
          <p:nvPr>
            <p:ph sz="half" idx="17" hasCustomPrompt="1"/>
          </p:nvPr>
        </p:nvSpPr>
        <p:spPr>
          <a:xfrm>
            <a:off x="234683" y="4651309"/>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a:t>
            </a:r>
          </a:p>
        </p:txBody>
      </p:sp>
      <p:sp>
        <p:nvSpPr>
          <p:cNvPr id="19" name="Content Placeholder 2"/>
          <p:cNvSpPr>
            <a:spLocks noGrp="1"/>
          </p:cNvSpPr>
          <p:nvPr>
            <p:ph sz="half" idx="18" hasCustomPrompt="1"/>
          </p:nvPr>
        </p:nvSpPr>
        <p:spPr>
          <a:xfrm>
            <a:off x="6730145" y="4651309"/>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a:t>
            </a:r>
          </a:p>
        </p:txBody>
      </p:sp>
    </p:spTree>
    <p:extLst>
      <p:ext uri="{BB962C8B-B14F-4D97-AF65-F5344CB8AC3E}">
        <p14:creationId xmlns:p14="http://schemas.microsoft.com/office/powerpoint/2010/main" val="13577097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tatement">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6" name="Text Placeholder 5"/>
          <p:cNvSpPr>
            <a:spLocks noGrp="1"/>
          </p:cNvSpPr>
          <p:nvPr>
            <p:ph type="body" sz="quarter" idx="10" hasCustomPrompt="1"/>
          </p:nvPr>
        </p:nvSpPr>
        <p:spPr>
          <a:xfrm>
            <a:off x="196850" y="2819400"/>
            <a:ext cx="8696325" cy="1154113"/>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buNone/>
              <a:defRPr/>
            </a:lvl2pPr>
            <a:lvl3pPr marL="342892" indent="0">
              <a:buNone/>
              <a:defRPr/>
            </a:lvl3pPr>
            <a:lvl4pPr marL="514337" indent="0">
              <a:buNone/>
              <a:defRPr/>
            </a:lvl4pPr>
            <a:lvl5pPr marL="685783" indent="0">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baseline="0" dirty="0" smtClean="0">
                <a:solidFill>
                  <a:schemeClr val="tx2">
                    <a:lumMod val="50000"/>
                  </a:schemeClr>
                </a:solidFill>
                <a:latin typeface="Calibri Light" panose="020F0302020204030204" pitchFamily="34" charset="0"/>
                <a:cs typeface="Calibri Light" panose="020F0302020204030204" pitchFamily="34" charset="0"/>
              </a:rPr>
              <a:t>Introduction statement. </a:t>
            </a:r>
            <a:r>
              <a:rPr lang="en-US" b="1" dirty="0" smtClean="0">
                <a:solidFill>
                  <a:schemeClr val="tx2">
                    <a:lumMod val="50000"/>
                  </a:schemeClr>
                </a:solidFill>
                <a:latin typeface="Calibri Light" panose="020F0302020204030204" pitchFamily="34" charset="0"/>
                <a:cs typeface="Calibri Light" panose="020F0302020204030204" pitchFamily="34" charset="0"/>
              </a:rPr>
              <a:t>Zoom</a:t>
            </a:r>
            <a:r>
              <a:rPr lang="en-US" b="1" baseline="0" dirty="0" smtClean="0">
                <a:solidFill>
                  <a:schemeClr val="tx2">
                    <a:lumMod val="50000"/>
                  </a:schemeClr>
                </a:solidFill>
                <a:latin typeface="Calibri Light" panose="020F0302020204030204" pitchFamily="34" charset="0"/>
                <a:cs typeface="Calibri Light" panose="020F0302020204030204" pitchFamily="34" charset="0"/>
              </a:rPr>
              <a:t> in. What’s the focus here? </a:t>
            </a:r>
            <a:endParaRPr lang="en-US" b="1" dirty="0" smtClean="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25750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with Text boxe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23" name="Picture Placeholder 8"/>
          <p:cNvSpPr>
            <a:spLocks noGrp="1"/>
          </p:cNvSpPr>
          <p:nvPr>
            <p:ph type="pic" sz="quarter" idx="15"/>
          </p:nvPr>
        </p:nvSpPr>
        <p:spPr>
          <a:xfrm>
            <a:off x="4777104" y="1393480"/>
            <a:ext cx="2640648"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25" name="Picture Placeholder 8"/>
          <p:cNvSpPr>
            <a:spLocks noGrp="1"/>
          </p:cNvSpPr>
          <p:nvPr>
            <p:ph type="pic" sz="quarter" idx="16"/>
          </p:nvPr>
        </p:nvSpPr>
        <p:spPr>
          <a:xfrm>
            <a:off x="1706311" y="1393480"/>
            <a:ext cx="2640648"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26" name="Content Placeholder 2"/>
          <p:cNvSpPr>
            <a:spLocks noGrp="1"/>
          </p:cNvSpPr>
          <p:nvPr>
            <p:ph sz="half" idx="17" hasCustomPrompt="1"/>
          </p:nvPr>
        </p:nvSpPr>
        <p:spPr>
          <a:xfrm>
            <a:off x="241801" y="1393480"/>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a:t>
            </a:r>
          </a:p>
        </p:txBody>
      </p:sp>
      <p:sp>
        <p:nvSpPr>
          <p:cNvPr id="28" name="Content Placeholder 2"/>
          <p:cNvSpPr>
            <a:spLocks noGrp="1"/>
          </p:cNvSpPr>
          <p:nvPr>
            <p:ph sz="half" idx="18" hasCustomPrompt="1"/>
          </p:nvPr>
        </p:nvSpPr>
        <p:spPr>
          <a:xfrm>
            <a:off x="7484698" y="1393480"/>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a:t>
            </a:r>
          </a:p>
        </p:txBody>
      </p:sp>
      <p:sp>
        <p:nvSpPr>
          <p:cNvPr id="29" name="Picture Placeholder 8"/>
          <p:cNvSpPr>
            <a:spLocks noGrp="1"/>
          </p:cNvSpPr>
          <p:nvPr>
            <p:ph type="pic" sz="quarter" idx="19"/>
          </p:nvPr>
        </p:nvSpPr>
        <p:spPr>
          <a:xfrm>
            <a:off x="1706311" y="3827618"/>
            <a:ext cx="2640648"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30" name="Content Placeholder 2"/>
          <p:cNvSpPr>
            <a:spLocks noGrp="1"/>
          </p:cNvSpPr>
          <p:nvPr>
            <p:ph sz="half" idx="20" hasCustomPrompt="1"/>
          </p:nvPr>
        </p:nvSpPr>
        <p:spPr>
          <a:xfrm>
            <a:off x="241801" y="3827618"/>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a:t>
            </a:r>
          </a:p>
        </p:txBody>
      </p:sp>
      <p:sp>
        <p:nvSpPr>
          <p:cNvPr id="31" name="Picture Placeholder 8"/>
          <p:cNvSpPr>
            <a:spLocks noGrp="1"/>
          </p:cNvSpPr>
          <p:nvPr>
            <p:ph type="pic" sz="quarter" idx="21"/>
          </p:nvPr>
        </p:nvSpPr>
        <p:spPr>
          <a:xfrm>
            <a:off x="4777104" y="3853246"/>
            <a:ext cx="2640648"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32" name="Content Placeholder 2"/>
          <p:cNvSpPr>
            <a:spLocks noGrp="1"/>
          </p:cNvSpPr>
          <p:nvPr>
            <p:ph sz="half" idx="22" hasCustomPrompt="1"/>
          </p:nvPr>
        </p:nvSpPr>
        <p:spPr>
          <a:xfrm>
            <a:off x="7484698" y="3853246"/>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smtClean="0"/>
              <a:t>Click to add text.</a:t>
            </a:r>
          </a:p>
        </p:txBody>
      </p:sp>
    </p:spTree>
    <p:extLst>
      <p:ext uri="{BB962C8B-B14F-4D97-AF65-F5344CB8AC3E}">
        <p14:creationId xmlns:p14="http://schemas.microsoft.com/office/powerpoint/2010/main" val="28674952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Text box over 3 Imag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09404" y="3960083"/>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4" name="Picture Placeholder 8"/>
          <p:cNvSpPr>
            <a:spLocks noGrp="1"/>
          </p:cNvSpPr>
          <p:nvPr>
            <p:ph type="pic" sz="quarter" idx="24"/>
          </p:nvPr>
        </p:nvSpPr>
        <p:spPr>
          <a:xfrm>
            <a:off x="3170853" y="3941891"/>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6" name="Picture Placeholder 8"/>
          <p:cNvSpPr>
            <a:spLocks noGrp="1"/>
          </p:cNvSpPr>
          <p:nvPr>
            <p:ph type="pic" sz="quarter" idx="26"/>
          </p:nvPr>
        </p:nvSpPr>
        <p:spPr>
          <a:xfrm>
            <a:off x="6132302" y="3942034"/>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10" name="Content Placeholder 2"/>
          <p:cNvSpPr>
            <a:spLocks noGrp="1"/>
          </p:cNvSpPr>
          <p:nvPr>
            <p:ph sz="half" idx="1" hasCustomPrompt="1"/>
          </p:nvPr>
        </p:nvSpPr>
        <p:spPr>
          <a:xfrm>
            <a:off x="209405" y="1230171"/>
            <a:ext cx="8699918" cy="2615435"/>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smtClean="0"/>
              <a:t>Click to add bullet text.</a:t>
            </a:r>
          </a:p>
          <a:p>
            <a:pPr lvl="1"/>
            <a:r>
              <a:rPr lang="en-US" dirty="0" smtClean="0"/>
              <a:t>Keep it short</a:t>
            </a:r>
          </a:p>
          <a:p>
            <a:pPr lvl="2"/>
            <a:r>
              <a:rPr lang="en-US" dirty="0" smtClean="0"/>
              <a:t>Keep it to the point</a:t>
            </a:r>
          </a:p>
          <a:p>
            <a:pPr lvl="3"/>
            <a:r>
              <a:rPr lang="en-US" dirty="0" smtClean="0"/>
              <a:t>Keep it under six items</a:t>
            </a:r>
          </a:p>
        </p:txBody>
      </p:sp>
    </p:spTree>
    <p:extLst>
      <p:ext uri="{BB962C8B-B14F-4D97-AF65-F5344CB8AC3E}">
        <p14:creationId xmlns:p14="http://schemas.microsoft.com/office/powerpoint/2010/main" val="5779458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Images - no caption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13" name="Picture Placeholder 8"/>
          <p:cNvSpPr>
            <a:spLocks noGrp="1"/>
          </p:cNvSpPr>
          <p:nvPr>
            <p:ph type="pic" sz="quarter" idx="14"/>
          </p:nvPr>
        </p:nvSpPr>
        <p:spPr>
          <a:xfrm>
            <a:off x="234683" y="3933016"/>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4" name="Picture Placeholder 8"/>
          <p:cNvSpPr>
            <a:spLocks noGrp="1"/>
          </p:cNvSpPr>
          <p:nvPr>
            <p:ph type="pic" sz="quarter" idx="15"/>
          </p:nvPr>
        </p:nvSpPr>
        <p:spPr>
          <a:xfrm>
            <a:off x="234683" y="1330538"/>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5" name="Picture Placeholder 8"/>
          <p:cNvSpPr>
            <a:spLocks noGrp="1"/>
          </p:cNvSpPr>
          <p:nvPr>
            <p:ph type="pic" sz="quarter" idx="16"/>
          </p:nvPr>
        </p:nvSpPr>
        <p:spPr>
          <a:xfrm>
            <a:off x="3154682" y="3933016"/>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16" name="Picture Placeholder 8"/>
          <p:cNvSpPr>
            <a:spLocks noGrp="1"/>
          </p:cNvSpPr>
          <p:nvPr>
            <p:ph type="pic" sz="quarter" idx="17"/>
          </p:nvPr>
        </p:nvSpPr>
        <p:spPr>
          <a:xfrm>
            <a:off x="6074682" y="3933016"/>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22" name="Picture Placeholder 8"/>
          <p:cNvSpPr>
            <a:spLocks noGrp="1"/>
          </p:cNvSpPr>
          <p:nvPr>
            <p:ph type="pic" sz="quarter" idx="18"/>
          </p:nvPr>
        </p:nvSpPr>
        <p:spPr>
          <a:xfrm>
            <a:off x="3154682" y="1330538"/>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
        <p:nvSpPr>
          <p:cNvPr id="23" name="Picture Placeholder 8"/>
          <p:cNvSpPr>
            <a:spLocks noGrp="1"/>
          </p:cNvSpPr>
          <p:nvPr>
            <p:ph type="pic" sz="quarter" idx="19"/>
          </p:nvPr>
        </p:nvSpPr>
        <p:spPr>
          <a:xfrm>
            <a:off x="6074682" y="1330538"/>
            <a:ext cx="2834640" cy="2011680"/>
          </a:xfrm>
          <a:ln>
            <a:solidFill>
              <a:schemeClr val="bg1">
                <a:lumMod val="85000"/>
              </a:schemeClr>
            </a:solidFill>
          </a:ln>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6089218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entered Title Only">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470019" y="2998788"/>
            <a:ext cx="8221544" cy="1479550"/>
          </a:xfrm>
        </p:spPr>
        <p:txBody>
          <a:bodyPr anchor="ctr">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2800" b="1"/>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smtClean="0"/>
              <a:t>“So what?” statement. No more than two lines detailing the ONE idea/topic for slide. (12-15 words)</a:t>
            </a:r>
          </a:p>
        </p:txBody>
      </p:sp>
    </p:spTree>
    <p:extLst>
      <p:ext uri="{BB962C8B-B14F-4D97-AF65-F5344CB8AC3E}">
        <p14:creationId xmlns:p14="http://schemas.microsoft.com/office/powerpoint/2010/main" val="22631521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sion statem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39713" y="3033713"/>
            <a:ext cx="8639175" cy="1196975"/>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i="0" dirty="0" smtClean="0">
                <a:solidFill>
                  <a:schemeClr val="tx2">
                    <a:lumMod val="50000"/>
                  </a:schemeClr>
                </a:solidFill>
                <a:latin typeface="Franklin Gothic Book" panose="020B0503020102020204" pitchFamily="34" charset="0"/>
              </a:rPr>
              <a:t>Zoom</a:t>
            </a:r>
            <a:r>
              <a:rPr lang="en-US" b="1" i="0" baseline="0" dirty="0" smtClean="0">
                <a:solidFill>
                  <a:schemeClr val="tx2">
                    <a:lumMod val="50000"/>
                  </a:schemeClr>
                </a:solidFill>
                <a:latin typeface="Franklin Gothic Book" panose="020B0503020102020204" pitchFamily="34" charset="0"/>
              </a:rPr>
              <a:t> out. Give a takeaway. Conclusion.</a:t>
            </a:r>
            <a:endParaRPr lang="en-US" b="1" i="0" dirty="0" smtClean="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7172039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7842205" y="6254885"/>
            <a:ext cx="1006813"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4" name="Title 10"/>
          <p:cNvSpPr txBox="1">
            <a:spLocks/>
          </p:cNvSpPr>
          <p:nvPr userDrawn="1"/>
        </p:nvSpPr>
        <p:spPr bwMode="auto">
          <a:xfrm>
            <a:off x="234682" y="2597920"/>
            <a:ext cx="8674639" cy="918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algn="ctr"/>
            <a:endParaRPr lang="en-US" dirty="0" smtClean="0"/>
          </a:p>
        </p:txBody>
      </p:sp>
    </p:spTree>
    <p:extLst>
      <p:ext uri="{BB962C8B-B14F-4D97-AF65-F5344CB8AC3E}">
        <p14:creationId xmlns:p14="http://schemas.microsoft.com/office/powerpoint/2010/main" val="1738517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467777" y="364331"/>
            <a:ext cx="8229600" cy="954107"/>
          </a:xfrm>
        </p:spPr>
        <p:txBody>
          <a:bodyPr/>
          <a:lstStyle>
            <a:lvl1pPr>
              <a:defRPr/>
            </a:lvl1pPr>
          </a:lstStyle>
          <a:p>
            <a:r>
              <a:rPr lang="en-US" dirty="0" smtClean="0"/>
              <a:t/>
            </a:r>
            <a:br>
              <a:rPr lang="en-US" dirty="0" smtClean="0"/>
            </a:br>
            <a:r>
              <a:rPr lang="en-US" dirty="0" smtClean="0"/>
              <a:t>Contents</a:t>
            </a:r>
            <a:endParaRPr lang="en-US" dirty="0"/>
          </a:p>
        </p:txBody>
      </p:sp>
      <p:sp>
        <p:nvSpPr>
          <p:cNvPr id="6" name="Content Placeholder 2"/>
          <p:cNvSpPr>
            <a:spLocks noGrp="1"/>
          </p:cNvSpPr>
          <p:nvPr>
            <p:ph idx="1" hasCustomPrompt="1"/>
          </p:nvPr>
        </p:nvSpPr>
        <p:spPr>
          <a:xfrm>
            <a:off x="467777" y="1371600"/>
            <a:ext cx="8229600" cy="4754880"/>
          </a:xfrm>
        </p:spPr>
        <p:txBody>
          <a:bodyPr/>
          <a:lstStyle>
            <a:lvl1pPr marL="0" indent="0">
              <a:lnSpc>
                <a:spcPct val="90000"/>
              </a:lnSpc>
              <a:spcBef>
                <a:spcPts val="1200"/>
              </a:spcBef>
              <a:buNone/>
              <a:defRPr baseline="0"/>
            </a:lvl1pPr>
            <a:lvl2pPr marL="347663" indent="0">
              <a:lnSpc>
                <a:spcPct val="90000"/>
              </a:lnSpc>
              <a:buFont typeface="Arial" panose="020B0604020202020204" pitchFamily="34" charset="0"/>
              <a:buNone/>
              <a:defRPr/>
            </a:lvl2pPr>
            <a:lvl3pPr marL="685800" indent="0">
              <a:lnSpc>
                <a:spcPct val="90000"/>
              </a:lnSpc>
              <a:buNone/>
              <a:defRPr/>
            </a:lvl3pPr>
            <a:lvl4pPr>
              <a:lnSpc>
                <a:spcPct val="90000"/>
              </a:lnSpc>
              <a:defRPr/>
            </a:lvl4pPr>
            <a:lvl5pPr>
              <a:lnSpc>
                <a:spcPct val="90000"/>
              </a:lnSpc>
              <a:defRPr/>
            </a:lvl5pPr>
          </a:lstStyle>
          <a:p>
            <a:pPr lvl="0"/>
            <a:r>
              <a:rPr lang="en-US" dirty="0" smtClean="0"/>
              <a:t>Main Section</a:t>
            </a:r>
          </a:p>
          <a:p>
            <a:pPr lvl="1"/>
            <a:r>
              <a:rPr lang="en-US" dirty="0" smtClean="0"/>
              <a:t>Subsection</a:t>
            </a:r>
          </a:p>
          <a:p>
            <a:pPr lvl="2"/>
            <a:r>
              <a:rPr lang="en-US" dirty="0" smtClean="0"/>
              <a:t>Topic</a:t>
            </a:r>
          </a:p>
        </p:txBody>
      </p:sp>
      <p:sp>
        <p:nvSpPr>
          <p:cNvPr id="7" name="Text Placeholder 11"/>
          <p:cNvSpPr>
            <a:spLocks noGrp="1"/>
          </p:cNvSpPr>
          <p:nvPr>
            <p:ph type="body" sz="quarter" idx="10" hasCustomPrompt="1"/>
          </p:nvPr>
        </p:nvSpPr>
        <p:spPr>
          <a:xfrm>
            <a:off x="467777" y="6205538"/>
            <a:ext cx="7323981"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Tree>
    <p:extLst>
      <p:ext uri="{BB962C8B-B14F-4D97-AF65-F5344CB8AC3E}">
        <p14:creationId xmlns:p14="http://schemas.microsoft.com/office/powerpoint/2010/main" val="29773202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9216" y="1914258"/>
            <a:ext cx="8138160" cy="2217117"/>
          </a:xfrm>
          <a:prstGeom prst="rect">
            <a:avLst/>
          </a:prstGeom>
        </p:spPr>
        <p:txBody>
          <a:bodyPr anchor="b">
            <a:normAutofit/>
          </a:bodyPr>
          <a:lstStyle>
            <a:lvl1pPr algn="ctr">
              <a:defRPr sz="4000" b="0">
                <a:solidFill>
                  <a:schemeClr val="tx1">
                    <a:lumMod val="75000"/>
                    <a:lumOff val="25000"/>
                  </a:schemeClr>
                </a:solidFill>
              </a:defRPr>
            </a:lvl1pPr>
          </a:lstStyle>
          <a:p>
            <a:r>
              <a:rPr lang="en-US" dirty="0" smtClean="0"/>
              <a:t>Section header</a:t>
            </a:r>
            <a:br>
              <a:rPr lang="en-US" dirty="0" smtClean="0"/>
            </a:br>
            <a:endParaRPr lang="en-US" dirty="0"/>
          </a:p>
        </p:txBody>
      </p:sp>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Tree>
    <p:extLst>
      <p:ext uri="{BB962C8B-B14F-4D97-AF65-F5344CB8AC3E}">
        <p14:creationId xmlns:p14="http://schemas.microsoft.com/office/powerpoint/2010/main" val="551381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559216" y="1914258"/>
            <a:ext cx="8138160" cy="2217117"/>
          </a:xfrm>
          <a:prstGeom prst="rect">
            <a:avLst/>
          </a:prstGeom>
        </p:spPr>
        <p:txBody>
          <a:bodyPr anchor="b">
            <a:normAutofit/>
          </a:bodyPr>
          <a:lstStyle>
            <a:lvl1pPr algn="ctr">
              <a:defRPr sz="3600" b="0">
                <a:solidFill>
                  <a:schemeClr val="tx2">
                    <a:lumMod val="75000"/>
                  </a:schemeClr>
                </a:solidFill>
              </a:defRPr>
            </a:lvl1pPr>
          </a:lstStyle>
          <a:p>
            <a:r>
              <a:rPr lang="en-US" dirty="0" smtClean="0"/>
              <a:t/>
            </a:r>
            <a:br>
              <a:rPr lang="en-US" dirty="0" smtClean="0"/>
            </a:br>
            <a:r>
              <a:rPr lang="en-US" dirty="0" smtClean="0"/>
              <a:t>Subsection header</a:t>
            </a:r>
            <a:endParaRPr lang="en-US" dirty="0"/>
          </a:p>
        </p:txBody>
      </p:sp>
    </p:spTree>
    <p:extLst>
      <p:ext uri="{BB962C8B-B14F-4D97-AF65-F5344CB8AC3E}">
        <p14:creationId xmlns:p14="http://schemas.microsoft.com/office/powerpoint/2010/main" val="1719012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39282" y="1219199"/>
            <a:ext cx="8670040" cy="4908136"/>
          </a:xfrm>
        </p:spPr>
        <p:txBody>
          <a:bodyPr/>
          <a:lstStyle>
            <a:lvl1pPr marL="0" indent="0">
              <a:buFont typeface="Arial" panose="020B0604020202020204" pitchFamily="34" charset="0"/>
              <a:buNone/>
              <a:defRPr baseline="0"/>
            </a:lvl1pPr>
          </a:lstStyle>
          <a:p>
            <a:pPr lvl="0"/>
            <a:r>
              <a:rPr lang="en-US" dirty="0" smtClean="0"/>
              <a:t>Can you use a picture instead of words?</a:t>
            </a:r>
          </a:p>
          <a:p>
            <a:pPr lvl="0"/>
            <a:endParaRPr lang="en-US" dirty="0" smtClean="0"/>
          </a:p>
          <a:p>
            <a:pPr lvl="0"/>
            <a:r>
              <a:rPr lang="en-US" dirty="0" smtClean="0"/>
              <a:t>If you add text, be concise - avoid long, full sentences. </a:t>
            </a:r>
          </a:p>
          <a:p>
            <a:pPr lvl="1"/>
            <a:r>
              <a:rPr lang="en-US" dirty="0" smtClean="0"/>
              <a:t>Use bullets sparingly and thoughtfully.</a:t>
            </a:r>
          </a:p>
          <a:p>
            <a:pPr lvl="0"/>
            <a:endParaRPr lang="en-US" dirty="0" smtClean="0"/>
          </a:p>
        </p:txBody>
      </p:sp>
      <p:sp>
        <p:nvSpPr>
          <p:cNvPr id="5"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6" name="Text Placeholder 11"/>
          <p:cNvSpPr>
            <a:spLocks noGrp="1"/>
          </p:cNvSpPr>
          <p:nvPr>
            <p:ph type="body" sz="quarter" idx="11" hasCustomPrompt="1"/>
          </p:nvPr>
        </p:nvSpPr>
        <p:spPr>
          <a:xfrm>
            <a:off x="234684" y="6222990"/>
            <a:ext cx="745927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Tree>
    <p:extLst>
      <p:ext uri="{BB962C8B-B14F-4D97-AF65-F5344CB8AC3E}">
        <p14:creationId xmlns:p14="http://schemas.microsoft.com/office/powerpoint/2010/main" val="3401268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234683" y="1209476"/>
            <a:ext cx="8674639" cy="4910328"/>
          </a:xfrm>
        </p:spPr>
        <p:txBody>
          <a:bodyPr/>
          <a:lstStyle>
            <a:lvl1pPr>
              <a:defRPr/>
            </a:lvl1pPr>
            <a:lvl2pPr>
              <a:defRPr baseline="0"/>
            </a:lvl2pPr>
            <a:lvl3pPr>
              <a:defRPr baseline="0"/>
            </a:lvl3pPr>
            <a:lvl4pPr marL="685783" indent="-171446">
              <a:buFont typeface="Wingdings" panose="05000000000000000000" pitchFamily="2" charset="2"/>
              <a:buChar char="§"/>
              <a:defRPr baseline="0"/>
            </a:lvl4pPr>
            <a:lvl5pPr>
              <a:defRPr/>
            </a:lvl5pPr>
          </a:lstStyle>
          <a:p>
            <a:pPr lvl="0"/>
            <a:r>
              <a:rPr lang="en-US" dirty="0" smtClean="0"/>
              <a:t>Click to add bullet text.</a:t>
            </a:r>
          </a:p>
          <a:p>
            <a:pPr lvl="1"/>
            <a:r>
              <a:rPr lang="en-US" dirty="0" smtClean="0"/>
              <a:t>Keep it short</a:t>
            </a:r>
          </a:p>
          <a:p>
            <a:pPr lvl="2"/>
            <a:r>
              <a:rPr lang="en-US" dirty="0" smtClean="0"/>
              <a:t>Keep it to the point</a:t>
            </a:r>
          </a:p>
          <a:p>
            <a:pPr lvl="3"/>
            <a:r>
              <a:rPr lang="en-US" dirty="0" smtClean="0"/>
              <a:t>Keep it under six items per slide</a:t>
            </a:r>
          </a:p>
        </p:txBody>
      </p:sp>
      <p:sp>
        <p:nvSpPr>
          <p:cNvPr id="5"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7" name="Text Placeholder 11"/>
          <p:cNvSpPr>
            <a:spLocks noGrp="1"/>
          </p:cNvSpPr>
          <p:nvPr>
            <p:ph type="body" sz="quarter" idx="12" hasCustomPrompt="1"/>
          </p:nvPr>
        </p:nvSpPr>
        <p:spPr>
          <a:xfrm>
            <a:off x="234684" y="6222990"/>
            <a:ext cx="745927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Tree>
    <p:extLst>
      <p:ext uri="{BB962C8B-B14F-4D97-AF65-F5344CB8AC3E}">
        <p14:creationId xmlns:p14="http://schemas.microsoft.com/office/powerpoint/2010/main" val="24047433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25" name="Text Placeholder 4"/>
          <p:cNvSpPr>
            <a:spLocks noGrp="1"/>
          </p:cNvSpPr>
          <p:nvPr>
            <p:ph type="body" sz="quarter" idx="11" hasCustomPrompt="1"/>
          </p:nvPr>
        </p:nvSpPr>
        <p:spPr>
          <a:xfrm>
            <a:off x="234683" y="1209477"/>
            <a:ext cx="3995485" cy="491032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marL="685783" indent="-171446">
              <a:buFont typeface="Wingdings" panose="05000000000000000000" pitchFamily="2" charset="2"/>
              <a:buChar char="§"/>
              <a:defRPr>
                <a:latin typeface="Calibri Light" panose="020F0302020204030204" pitchFamily="34" charset="0"/>
                <a:cs typeface="Calibri Light" panose="020F0302020204030204" pitchFamily="34" charset="0"/>
              </a:defRPr>
            </a:lvl4pPr>
            <a:lvl5pPr>
              <a:defRPr/>
            </a:lvl5pPr>
          </a:lstStyle>
          <a:p>
            <a:pPr lvl="0"/>
            <a:r>
              <a:rPr lang="en-US" dirty="0" smtClean="0"/>
              <a:t>Click to add bullet text.</a:t>
            </a:r>
          </a:p>
          <a:p>
            <a:pPr lvl="1"/>
            <a:r>
              <a:rPr lang="en-US" dirty="0" smtClean="0"/>
              <a:t>Keep it short</a:t>
            </a:r>
          </a:p>
          <a:p>
            <a:pPr lvl="2"/>
            <a:r>
              <a:rPr lang="en-US" dirty="0" smtClean="0"/>
              <a:t>Keep it to the point</a:t>
            </a:r>
          </a:p>
          <a:p>
            <a:pPr lvl="3"/>
            <a:r>
              <a:rPr lang="en-US" dirty="0" smtClean="0"/>
              <a:t>Keep it under six items</a:t>
            </a:r>
          </a:p>
        </p:txBody>
      </p:sp>
      <p:sp>
        <p:nvSpPr>
          <p:cNvPr id="6" name="Content Placeholder 5"/>
          <p:cNvSpPr>
            <a:spLocks noGrp="1"/>
          </p:cNvSpPr>
          <p:nvPr>
            <p:ph sz="quarter" idx="4" hasCustomPrompt="1"/>
          </p:nvPr>
        </p:nvSpPr>
        <p:spPr>
          <a:xfrm>
            <a:off x="4358355" y="1209475"/>
            <a:ext cx="4550967" cy="4910328"/>
          </a:xfrm>
          <a:prstGeom prst="rect">
            <a:avLst/>
          </a:prstGeom>
        </p:spPr>
        <p:txBody>
          <a:bodyPr/>
          <a:lstStyle>
            <a:lvl1pPr marL="0" indent="0">
              <a:buNone/>
              <a:defRPr baseline="0">
                <a:latin typeface="Calibri Light" panose="020F0302020204030204" pitchFamily="34" charset="0"/>
                <a:cs typeface="Calibri Light" panose="020F0302020204030204" pitchFamily="34" charset="0"/>
              </a:defRPr>
            </a:lvl1pPr>
          </a:lstStyle>
          <a:p>
            <a:pPr lvl="0"/>
            <a:r>
              <a:rPr lang="en-US" dirty="0" smtClean="0"/>
              <a:t>Insert visual that compliments your topic statement.</a:t>
            </a:r>
          </a:p>
        </p:txBody>
      </p:sp>
      <p:sp>
        <p:nvSpPr>
          <p:cNvPr id="8"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
        <p:nvSpPr>
          <p:cNvPr id="10" name="Text Placeholder 11"/>
          <p:cNvSpPr>
            <a:spLocks noGrp="1"/>
          </p:cNvSpPr>
          <p:nvPr>
            <p:ph type="body" sz="quarter" idx="12" hasCustomPrompt="1"/>
          </p:nvPr>
        </p:nvSpPr>
        <p:spPr>
          <a:xfrm>
            <a:off x="234683" y="6238770"/>
            <a:ext cx="751552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Tree>
    <p:extLst>
      <p:ext uri="{BB962C8B-B14F-4D97-AF65-F5344CB8AC3E}">
        <p14:creationId xmlns:p14="http://schemas.microsoft.com/office/powerpoint/2010/main" val="41104522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Bullets">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5947820" y="1264778"/>
            <a:ext cx="2961502" cy="4875461"/>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smtClean="0"/>
              <a:t>Click to add bullet text.</a:t>
            </a:r>
          </a:p>
          <a:p>
            <a:pPr lvl="1"/>
            <a:r>
              <a:rPr lang="en-US" dirty="0" smtClean="0"/>
              <a:t>Keep it short.</a:t>
            </a:r>
          </a:p>
        </p:txBody>
      </p:sp>
      <p:sp>
        <p:nvSpPr>
          <p:cNvPr id="9" name="Picture Placeholder 8"/>
          <p:cNvSpPr>
            <a:spLocks noGrp="1"/>
          </p:cNvSpPr>
          <p:nvPr>
            <p:ph type="pic" sz="quarter" idx="14" hasCustomPrompt="1"/>
          </p:nvPr>
        </p:nvSpPr>
        <p:spPr>
          <a:xfrm>
            <a:off x="234683" y="1264778"/>
            <a:ext cx="5610640" cy="4875143"/>
          </a:xfrm>
          <a:ln>
            <a:solidFill>
              <a:schemeClr val="bg1">
                <a:lumMod val="85000"/>
              </a:schemeClr>
            </a:solidFill>
          </a:ln>
        </p:spPr>
        <p:txBody>
          <a:bodyPr/>
          <a:lstStyle>
            <a:lvl1pPr marL="0" marR="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smtClean="0"/>
              <a:t>Insert visual that compliments your topic statement.</a:t>
            </a:r>
          </a:p>
          <a:p>
            <a:endParaRPr lang="en-US" dirty="0"/>
          </a:p>
        </p:txBody>
      </p:sp>
      <p:sp>
        <p:nvSpPr>
          <p:cNvPr id="11"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smtClean="0"/>
              <a:t>Acronyms: </a:t>
            </a:r>
          </a:p>
        </p:txBody>
      </p:sp>
      <p:sp>
        <p:nvSpPr>
          <p:cNvPr id="13"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smtClean="0"/>
              <a:t>“So what?” statement. No more than two lines detailing the ONE idea/topic for slide. (12-15 words)</a:t>
            </a:r>
            <a:endParaRPr lang="en-US" dirty="0"/>
          </a:p>
        </p:txBody>
      </p:sp>
    </p:spTree>
    <p:extLst>
      <p:ext uri="{BB962C8B-B14F-4D97-AF65-F5344CB8AC3E}">
        <p14:creationId xmlns:p14="http://schemas.microsoft.com/office/powerpoint/2010/main" val="18000161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
          <p:cNvSpPr>
            <a:spLocks noGrp="1"/>
          </p:cNvSpPr>
          <p:nvPr>
            <p:ph type="body" idx="1"/>
          </p:nvPr>
        </p:nvSpPr>
        <p:spPr>
          <a:xfrm>
            <a:off x="452927" y="1312029"/>
            <a:ext cx="8229600" cy="475488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Slide Number Placeholder 2"/>
          <p:cNvSpPr txBox="1">
            <a:spLocks/>
          </p:cNvSpPr>
          <p:nvPr userDrawn="1"/>
        </p:nvSpPr>
        <p:spPr>
          <a:xfrm>
            <a:off x="8555503" y="6378700"/>
            <a:ext cx="359899" cy="250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DDE87-FADA-4B92-9BFD-BF708B477B5D}" type="slidenum">
              <a:rPr lang="en-US" sz="900" b="0" smtClean="0"/>
              <a:pPr/>
              <a:t>‹#›</a:t>
            </a:fld>
            <a:endParaRPr lang="en-US" sz="900" b="0" dirty="0"/>
          </a:p>
        </p:txBody>
      </p:sp>
      <p:grpSp>
        <p:nvGrpSpPr>
          <p:cNvPr id="25" name="Group 24"/>
          <p:cNvGrpSpPr/>
          <p:nvPr userDrawn="1"/>
        </p:nvGrpSpPr>
        <p:grpSpPr>
          <a:xfrm>
            <a:off x="7894891" y="6324600"/>
            <a:ext cx="676963" cy="381000"/>
            <a:chOff x="7857438" y="6324600"/>
            <a:chExt cx="676962" cy="381000"/>
          </a:xfrm>
        </p:grpSpPr>
        <p:cxnSp>
          <p:nvCxnSpPr>
            <p:cNvPr id="26" name="Straight Connector 25"/>
            <p:cNvCxnSpPr/>
            <p:nvPr userDrawn="1"/>
          </p:nvCxnSpPr>
          <p:spPr>
            <a:xfrm>
              <a:off x="8534400" y="6324600"/>
              <a:ext cx="0" cy="38100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7857438" y="6378700"/>
              <a:ext cx="594190" cy="272800"/>
            </a:xfrm>
            <a:prstGeom prst="rect">
              <a:avLst/>
            </a:prstGeom>
          </p:spPr>
        </p:pic>
      </p:grpSp>
      <p:sp>
        <p:nvSpPr>
          <p:cNvPr id="11" name="Rectangle 6"/>
          <p:cNvSpPr>
            <a:spLocks noGrp="1" noChangeArrowheads="1"/>
          </p:cNvSpPr>
          <p:nvPr>
            <p:ph type="title"/>
          </p:nvPr>
        </p:nvSpPr>
        <p:spPr bwMode="auto">
          <a:xfrm>
            <a:off x="435839" y="307862"/>
            <a:ext cx="8229600"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
            </a:r>
            <a:br>
              <a:rPr lang="en-US" dirty="0" smtClean="0"/>
            </a:br>
            <a:r>
              <a:rPr lang="en-US" dirty="0" smtClean="0"/>
              <a:t>Put the takeaway here</a:t>
            </a:r>
          </a:p>
        </p:txBody>
      </p:sp>
    </p:spTree>
    <p:extLst>
      <p:ext uri="{BB962C8B-B14F-4D97-AF65-F5344CB8AC3E}">
        <p14:creationId xmlns:p14="http://schemas.microsoft.com/office/powerpoint/2010/main" val="2084730343"/>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3" r:id="rId3"/>
    <p:sldLayoutId id="2147483666" r:id="rId4"/>
    <p:sldLayoutId id="2147483677" r:id="rId5"/>
    <p:sldLayoutId id="2147483650" r:id="rId6"/>
    <p:sldLayoutId id="2147483663" r:id="rId7"/>
    <p:sldLayoutId id="2147483652" r:id="rId8"/>
    <p:sldLayoutId id="2147483678" r:id="rId9"/>
    <p:sldLayoutId id="2147483660" r:id="rId10"/>
    <p:sldLayoutId id="2147483653" r:id="rId11"/>
    <p:sldLayoutId id="2147483692" r:id="rId12"/>
    <p:sldLayoutId id="2147483657" r:id="rId13"/>
    <p:sldLayoutId id="2147483693" r:id="rId14"/>
    <p:sldLayoutId id="2147483685" r:id="rId15"/>
    <p:sldLayoutId id="2147483684" r:id="rId16"/>
    <p:sldLayoutId id="2147483691" r:id="rId17"/>
    <p:sldLayoutId id="2147483690" r:id="rId18"/>
    <p:sldLayoutId id="2147483689" r:id="rId19"/>
    <p:sldLayoutId id="2147483686" r:id="rId20"/>
    <p:sldLayoutId id="2147483688" r:id="rId21"/>
    <p:sldLayoutId id="2147483687" r:id="rId22"/>
    <p:sldLayoutId id="2147483654" r:id="rId23"/>
    <p:sldLayoutId id="2147483682" r:id="rId24"/>
    <p:sldLayoutId id="2147483661" r:id="rId25"/>
  </p:sldLayoutIdLst>
  <p:timing>
    <p:tnLst>
      <p:par>
        <p:cTn id="1" dur="indefinite" restart="never" nodeType="tmRoot"/>
      </p:par>
    </p:tnLst>
  </p:timing>
  <p:hf sldNum="0" hdr="0" ftr="0" dt="0"/>
  <p:txStyles>
    <p:title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4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19.png"/><Relationship Id="rId5" Type="http://schemas.openxmlformats.org/officeDocument/2006/relationships/image" Target="../media/image15.jpeg"/><Relationship Id="rId10" Type="http://schemas.openxmlformats.org/officeDocument/2006/relationships/hyperlink" Target="https://arxiv.org/pdf/1512.04150.pdf" TargetMode="External"/><Relationship Id="rId4" Type="http://schemas.openxmlformats.org/officeDocument/2006/relationships/image" Target="../media/image14.jpe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76200" y="1524000"/>
            <a:ext cx="8915399" cy="1295400"/>
          </a:xfrm>
        </p:spPr>
        <p:txBody>
          <a:bodyPr>
            <a:normAutofit fontScale="92500" lnSpcReduction="20000"/>
          </a:bodyPr>
          <a:lstStyle/>
          <a:p>
            <a:r>
              <a:rPr lang="en-US" dirty="0" smtClean="0"/>
              <a:t>A </a:t>
            </a:r>
            <a:r>
              <a:rPr lang="en-US" dirty="0" err="1" smtClean="0"/>
              <a:t>HellerVVA</a:t>
            </a:r>
            <a:r>
              <a:rPr lang="en-US" dirty="0" smtClean="0"/>
              <a:t> Problem: </a:t>
            </a:r>
          </a:p>
          <a:p>
            <a:r>
              <a:rPr lang="en-US" dirty="0" smtClean="0"/>
              <a:t>The Catch-22 for Simulated Testing </a:t>
            </a:r>
          </a:p>
          <a:p>
            <a:r>
              <a:rPr lang="en-US" dirty="0" smtClean="0"/>
              <a:t>of Fully Autonomous Systems</a:t>
            </a:r>
          </a:p>
        </p:txBody>
      </p:sp>
      <p:sp>
        <p:nvSpPr>
          <p:cNvPr id="6" name="Text Placeholder 5"/>
          <p:cNvSpPr>
            <a:spLocks noGrp="1"/>
          </p:cNvSpPr>
          <p:nvPr>
            <p:ph type="body" sz="quarter" idx="18"/>
          </p:nvPr>
        </p:nvSpPr>
        <p:spPr/>
        <p:txBody>
          <a:bodyPr/>
          <a:lstStyle/>
          <a:p>
            <a:r>
              <a:rPr lang="en-US" dirty="0" smtClean="0"/>
              <a:t>Dr. Daniel J. </a:t>
            </a:r>
            <a:r>
              <a:rPr lang="en-US" dirty="0" smtClean="0"/>
              <a:t>Porter</a:t>
            </a:r>
          </a:p>
          <a:p>
            <a:r>
              <a:rPr lang="en-US" dirty="0" err="1" smtClean="0"/>
              <a:t>dporter</a:t>
            </a:r>
            <a:r>
              <a:rPr lang="en-US" dirty="0" smtClean="0"/>
              <a:t>@ ida.org</a:t>
            </a:r>
            <a:endParaRPr lang="en-US" dirty="0" smtClean="0"/>
          </a:p>
        </p:txBody>
      </p:sp>
      <p:sp>
        <p:nvSpPr>
          <p:cNvPr id="7" name="Text Placeholder 6"/>
          <p:cNvSpPr>
            <a:spLocks noGrp="1"/>
          </p:cNvSpPr>
          <p:nvPr>
            <p:ph type="body" sz="quarter" idx="19"/>
          </p:nvPr>
        </p:nvSpPr>
        <p:spPr/>
        <p:txBody>
          <a:bodyPr/>
          <a:lstStyle/>
          <a:p>
            <a:r>
              <a:rPr lang="en-US" dirty="0" smtClean="0"/>
              <a:t>May 15th, </a:t>
            </a:r>
            <a:r>
              <a:rPr lang="en-US" dirty="0" smtClean="0"/>
              <a:t>2020</a:t>
            </a:r>
            <a:endParaRPr lang="en-US" dirty="0"/>
          </a:p>
        </p:txBody>
      </p:sp>
      <p:pic>
        <p:nvPicPr>
          <p:cNvPr id="8" name="Picture 24" descr="Image result for catch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971800"/>
            <a:ext cx="1828800" cy="273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19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ultimately want to validly generalize across information dimensions to avoid unintended behaviors </a:t>
            </a:r>
            <a:endParaRPr lang="en-US" dirty="0"/>
          </a:p>
        </p:txBody>
      </p:sp>
      <p:pic>
        <p:nvPicPr>
          <p:cNvPr id="1026" name="Picture 2" descr="Image result for sigmoid function"/>
          <p:cNvPicPr>
            <a:picLocks noChangeAspect="1" noChangeArrowheads="1"/>
          </p:cNvPicPr>
          <p:nvPr/>
        </p:nvPicPr>
        <p:blipFill rotWithShape="1">
          <a:blip r:embed="rId3">
            <a:extLst>
              <a:ext uri="{28A0092B-C50C-407E-A947-70E740481C1C}">
                <a14:useLocalDpi xmlns:a14="http://schemas.microsoft.com/office/drawing/2010/main" val="0"/>
              </a:ext>
            </a:extLst>
          </a:blip>
          <a:srcRect l="9625" t="4490" r="8517" b="8981"/>
          <a:stretch/>
        </p:blipFill>
        <p:spPr bwMode="auto">
          <a:xfrm>
            <a:off x="1523999" y="1129406"/>
            <a:ext cx="5796883" cy="458559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rot="16200000">
            <a:off x="-1024220" y="3311787"/>
            <a:ext cx="4437098" cy="369332"/>
          </a:xfrm>
          <a:prstGeom prst="rect">
            <a:avLst/>
          </a:prstGeom>
          <a:noFill/>
        </p:spPr>
        <p:txBody>
          <a:bodyPr wrap="square" rtlCol="0">
            <a:spAutoFit/>
          </a:bodyPr>
          <a:lstStyle/>
          <a:p>
            <a:pPr algn="ctr"/>
            <a:r>
              <a:rPr lang="en-US" dirty="0" smtClean="0"/>
              <a:t>Probability of Avoidance</a:t>
            </a:r>
            <a:endParaRPr lang="en-US" dirty="0"/>
          </a:p>
        </p:txBody>
      </p:sp>
      <p:sp>
        <p:nvSpPr>
          <p:cNvPr id="25" name="TextBox 24"/>
          <p:cNvSpPr txBox="1"/>
          <p:nvPr/>
        </p:nvSpPr>
        <p:spPr>
          <a:xfrm>
            <a:off x="1727200" y="5643602"/>
            <a:ext cx="5568282" cy="369332"/>
          </a:xfrm>
          <a:prstGeom prst="rect">
            <a:avLst/>
          </a:prstGeom>
          <a:noFill/>
        </p:spPr>
        <p:txBody>
          <a:bodyPr wrap="square" rtlCol="0">
            <a:spAutoFit/>
          </a:bodyPr>
          <a:lstStyle/>
          <a:p>
            <a:pPr algn="ctr"/>
            <a:r>
              <a:rPr lang="en-US" dirty="0" smtClean="0"/>
              <a:t>Road Edge Contrast Value?</a:t>
            </a:r>
            <a:endParaRPr lang="en-US" dirty="0"/>
          </a:p>
        </p:txBody>
      </p:sp>
      <p:sp>
        <p:nvSpPr>
          <p:cNvPr id="23" name="Oval 22"/>
          <p:cNvSpPr/>
          <p:nvPr/>
        </p:nvSpPr>
        <p:spPr>
          <a:xfrm>
            <a:off x="2667000" y="54082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86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495802" y="31906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257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12779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860840" y="12779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079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8" name="Picture 4" descr="Image result for side of road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 y="812483"/>
            <a:ext cx="8058150" cy="5372100"/>
          </a:xfrm>
          <a:prstGeom prst="rect">
            <a:avLst/>
          </a:prstGeom>
          <a:noFill/>
          <a:extLst>
            <a:ext uri="{909E8E84-426E-40DD-AFC4-6F175D3DCCD1}">
              <a14:hiddenFill xmlns:a14="http://schemas.microsoft.com/office/drawing/2010/main">
                <a:solidFill>
                  <a:srgbClr val="FFFFFF"/>
                </a:solidFill>
              </a14:hiddenFill>
            </a:ext>
          </a:extLst>
        </p:spPr>
      </p:pic>
      <p:sp>
        <p:nvSpPr>
          <p:cNvPr id="9" name="Left Brace 8"/>
          <p:cNvSpPr/>
          <p:nvPr/>
        </p:nvSpPr>
        <p:spPr>
          <a:xfrm>
            <a:off x="5060950" y="3166249"/>
            <a:ext cx="281940" cy="998220"/>
          </a:xfrm>
          <a:prstGeom prst="leftBrace">
            <a:avLst>
              <a:gd name="adj1" fmla="val 32657"/>
              <a:gd name="adj2" fmla="val 50000"/>
            </a:avLst>
          </a:prstGeom>
          <a:ln w="57150">
            <a:solidFill>
              <a:srgbClr val="FF0000"/>
            </a:solidFill>
          </a:ln>
          <a:effectLst>
            <a:innerShdw blurRad="63500" dist="50800" dir="13500000">
              <a:prstClr val="black">
                <a:alpha val="50000"/>
              </a:prstClr>
            </a:inn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544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points can help invalidate assumptions about decision making processes</a:t>
            </a:r>
            <a:endParaRPr lang="en-US" dirty="0"/>
          </a:p>
        </p:txBody>
      </p:sp>
      <p:pic>
        <p:nvPicPr>
          <p:cNvPr id="8" name="Picture 7"/>
          <p:cNvPicPr>
            <a:picLocks noChangeAspect="1"/>
          </p:cNvPicPr>
          <p:nvPr/>
        </p:nvPicPr>
        <p:blipFill>
          <a:blip r:embed="rId3"/>
          <a:stretch>
            <a:fillRect/>
          </a:stretch>
        </p:blipFill>
        <p:spPr>
          <a:xfrm>
            <a:off x="685799" y="1219200"/>
            <a:ext cx="7533130" cy="5029708"/>
          </a:xfrm>
          <a:prstGeom prst="rect">
            <a:avLst/>
          </a:prstGeom>
        </p:spPr>
      </p:pic>
      <p:sp>
        <p:nvSpPr>
          <p:cNvPr id="10" name="Striped Right Arrow 9"/>
          <p:cNvSpPr/>
          <p:nvPr/>
        </p:nvSpPr>
        <p:spPr>
          <a:xfrm rot="19591502">
            <a:off x="4510187" y="2128384"/>
            <a:ext cx="352301" cy="315612"/>
          </a:xfrm>
          <a:prstGeom prst="strip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38600" y="4953000"/>
            <a:ext cx="1371600" cy="461665"/>
          </a:xfrm>
          <a:prstGeom prst="rect">
            <a:avLst/>
          </a:prstGeom>
          <a:noFill/>
        </p:spPr>
        <p:txBody>
          <a:bodyPr wrap="square" rtlCol="0">
            <a:spAutoFit/>
          </a:bodyPr>
          <a:lstStyle/>
          <a:p>
            <a:r>
              <a:rPr lang="en-US" sz="2400" b="1" dirty="0" smtClean="0">
                <a:ln w="22225">
                  <a:solidFill>
                    <a:sysClr val="windowText" lastClr="000000"/>
                  </a:solidFill>
                  <a:prstDash val="solid"/>
                </a:ln>
                <a:solidFill>
                  <a:srgbClr val="33FD23"/>
                </a:solidFill>
              </a:rPr>
              <a:t>100/100</a:t>
            </a:r>
            <a:endParaRPr lang="en-US" sz="2400" b="1" dirty="0">
              <a:ln w="22225">
                <a:solidFill>
                  <a:sysClr val="windowText" lastClr="000000"/>
                </a:solidFill>
                <a:prstDash val="solid"/>
              </a:ln>
              <a:solidFill>
                <a:srgbClr val="33FD23"/>
              </a:solidFill>
            </a:endParaRPr>
          </a:p>
        </p:txBody>
      </p:sp>
    </p:spTree>
    <p:extLst>
      <p:ext uri="{BB962C8B-B14F-4D97-AF65-F5344CB8AC3E}">
        <p14:creationId xmlns:p14="http://schemas.microsoft.com/office/powerpoint/2010/main" val="2953615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6" name="Picture 5"/>
          <p:cNvPicPr>
            <a:picLocks noChangeAspect="1"/>
          </p:cNvPicPr>
          <p:nvPr/>
        </p:nvPicPr>
        <p:blipFill>
          <a:blip r:embed="rId3"/>
          <a:stretch>
            <a:fillRect/>
          </a:stretch>
        </p:blipFill>
        <p:spPr>
          <a:xfrm>
            <a:off x="685799" y="1219200"/>
            <a:ext cx="7533130" cy="5029708"/>
          </a:xfrm>
          <a:prstGeom prst="rect">
            <a:avLst/>
          </a:prstGeom>
        </p:spPr>
      </p:pic>
    </p:spTree>
    <p:extLst>
      <p:ext uri="{BB962C8B-B14F-4D97-AF65-F5344CB8AC3E}">
        <p14:creationId xmlns:p14="http://schemas.microsoft.com/office/powerpoint/2010/main" val="1436039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99588" y="3874739"/>
            <a:ext cx="1744824" cy="54615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Procedure Selection</a:t>
            </a:r>
            <a:endParaRPr lang="en-US" dirty="0"/>
          </a:p>
        </p:txBody>
      </p:sp>
      <p:sp>
        <p:nvSpPr>
          <p:cNvPr id="4" name="Title 3"/>
          <p:cNvSpPr>
            <a:spLocks noGrp="1"/>
          </p:cNvSpPr>
          <p:nvPr>
            <p:ph type="title"/>
          </p:nvPr>
        </p:nvSpPr>
        <p:spPr/>
        <p:txBody>
          <a:bodyPr/>
          <a:lstStyle/>
          <a:p>
            <a:r>
              <a:rPr lang="en-US" dirty="0"/>
              <a:t>We have to </a:t>
            </a:r>
            <a:r>
              <a:rPr lang="en-US" u="sng" dirty="0"/>
              <a:t>obtain, verify, validate, and accredit </a:t>
            </a:r>
            <a:r>
              <a:rPr lang="en-US" dirty="0"/>
              <a:t>models of system decision making</a:t>
            </a:r>
          </a:p>
        </p:txBody>
      </p:sp>
      <p:sp>
        <p:nvSpPr>
          <p:cNvPr id="7" name="Vertical Scroll 6"/>
          <p:cNvSpPr/>
          <p:nvPr/>
        </p:nvSpPr>
        <p:spPr>
          <a:xfrm>
            <a:off x="3810000" y="1306650"/>
            <a:ext cx="1524000" cy="1388482"/>
          </a:xfrm>
          <a:prstGeom prst="verticalScroll">
            <a:avLst/>
          </a:prstGeom>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a:t>
            </a:r>
          </a:p>
          <a:p>
            <a:pPr algn="ctr"/>
            <a:r>
              <a:rPr lang="en-US" dirty="0" smtClean="0"/>
              <a:t>Produced</a:t>
            </a:r>
            <a:endParaRPr lang="en-US" dirty="0"/>
          </a:p>
        </p:txBody>
      </p:sp>
      <p:sp>
        <p:nvSpPr>
          <p:cNvPr id="8" name="Rectangle 7"/>
          <p:cNvSpPr/>
          <p:nvPr/>
        </p:nvSpPr>
        <p:spPr>
          <a:xfrm>
            <a:off x="3694923" y="4996717"/>
            <a:ext cx="1747934" cy="536111"/>
          </a:xfrm>
          <a:prstGeom prst="rect">
            <a:avLst/>
          </a:prstGeom>
          <a:solidFill>
            <a:srgbClr val="66A61E"/>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Perception:</a:t>
            </a:r>
          </a:p>
          <a:p>
            <a:pPr algn="ctr"/>
            <a:r>
              <a:rPr lang="en-US" u="sng" dirty="0"/>
              <a:t>No </a:t>
            </a:r>
            <a:r>
              <a:rPr lang="en-US" u="sng" dirty="0" smtClean="0"/>
              <a:t>Sharp Rise</a:t>
            </a:r>
            <a:endParaRPr lang="en-US" dirty="0"/>
          </a:p>
        </p:txBody>
      </p:sp>
      <p:sp>
        <p:nvSpPr>
          <p:cNvPr id="9" name="Rectangle 8"/>
          <p:cNvSpPr/>
          <p:nvPr/>
        </p:nvSpPr>
        <p:spPr>
          <a:xfrm>
            <a:off x="941492" y="4353642"/>
            <a:ext cx="1746504" cy="548640"/>
          </a:xfrm>
          <a:prstGeom prst="rect">
            <a:avLst/>
          </a:prstGeom>
          <a:solidFill>
            <a:srgbClr val="002060"/>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Goal: </a:t>
            </a:r>
            <a:endParaRPr lang="en-US" u="sng" dirty="0"/>
          </a:p>
          <a:p>
            <a:pPr algn="ctr"/>
            <a:r>
              <a:rPr lang="en-US" u="sng" dirty="0"/>
              <a:t>Stay on </a:t>
            </a:r>
            <a:r>
              <a:rPr lang="en-US" u="sng" dirty="0" smtClean="0"/>
              <a:t>Road</a:t>
            </a:r>
            <a:endParaRPr lang="en-US" u="sng" dirty="0"/>
          </a:p>
        </p:txBody>
      </p:sp>
      <p:cxnSp>
        <p:nvCxnSpPr>
          <p:cNvPr id="11" name="Straight Arrow Connector 10"/>
          <p:cNvCxnSpPr>
            <a:stCxn id="9" idx="3"/>
            <a:endCxn id="8" idx="1"/>
          </p:cNvCxnSpPr>
          <p:nvPr/>
        </p:nvCxnSpPr>
        <p:spPr>
          <a:xfrm>
            <a:off x="2687996" y="4627962"/>
            <a:ext cx="1006927" cy="63681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a:endCxn id="18" idx="1"/>
          </p:cNvCxnSpPr>
          <p:nvPr/>
        </p:nvCxnSpPr>
        <p:spPr>
          <a:xfrm flipV="1">
            <a:off x="2687996" y="4147817"/>
            <a:ext cx="1010037" cy="480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a:endCxn id="16" idx="2"/>
          </p:cNvCxnSpPr>
          <p:nvPr/>
        </p:nvCxnSpPr>
        <p:spPr>
          <a:xfrm flipV="1">
            <a:off x="4572000" y="3601661"/>
            <a:ext cx="0" cy="273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a:endCxn id="10" idx="2"/>
          </p:cNvCxnSpPr>
          <p:nvPr/>
        </p:nvCxnSpPr>
        <p:spPr>
          <a:xfrm flipV="1">
            <a:off x="4568890" y="4420894"/>
            <a:ext cx="3110" cy="575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698033" y="3108746"/>
            <a:ext cx="1747934" cy="49291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Actuators</a:t>
            </a:r>
            <a:endParaRPr lang="en-US" dirty="0"/>
          </a:p>
        </p:txBody>
      </p:sp>
      <p:cxnSp>
        <p:nvCxnSpPr>
          <p:cNvPr id="17" name="Straight Arrow Connector 16"/>
          <p:cNvCxnSpPr>
            <a:stCxn id="16" idx="0"/>
            <a:endCxn id="7" idx="2"/>
          </p:cNvCxnSpPr>
          <p:nvPr/>
        </p:nvCxnSpPr>
        <p:spPr>
          <a:xfrm flipV="1">
            <a:off x="4572000" y="2695132"/>
            <a:ext cx="0" cy="41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694923" y="6133019"/>
            <a:ext cx="1747934" cy="536111"/>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LIDAR / Video</a:t>
            </a:r>
            <a:endParaRPr lang="en-US" dirty="0"/>
          </a:p>
        </p:txBody>
      </p:sp>
      <p:cxnSp>
        <p:nvCxnSpPr>
          <p:cNvPr id="48" name="Straight Arrow Connector 47"/>
          <p:cNvCxnSpPr>
            <a:stCxn id="47" idx="0"/>
            <a:endCxn id="8" idx="2"/>
          </p:cNvCxnSpPr>
          <p:nvPr/>
        </p:nvCxnSpPr>
        <p:spPr>
          <a:xfrm flipV="1">
            <a:off x="4568890" y="5532828"/>
            <a:ext cx="0" cy="600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98033" y="3874739"/>
            <a:ext cx="1744824" cy="546155"/>
          </a:xfrm>
          <a:prstGeom prst="rect">
            <a:avLst/>
          </a:prstGeom>
          <a:solidFill>
            <a:srgbClr val="7030A0"/>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Procedure:</a:t>
            </a:r>
          </a:p>
          <a:p>
            <a:pPr algn="ctr"/>
            <a:r>
              <a:rPr lang="en-US" u="sng" dirty="0"/>
              <a:t>Straight Ahead</a:t>
            </a:r>
          </a:p>
        </p:txBody>
      </p:sp>
      <p:sp>
        <p:nvSpPr>
          <p:cNvPr id="6" name="Oval 5"/>
          <p:cNvSpPr/>
          <p:nvPr/>
        </p:nvSpPr>
        <p:spPr>
          <a:xfrm>
            <a:off x="609600" y="3645527"/>
            <a:ext cx="6400800" cy="226573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3974377" y="1630397"/>
            <a:ext cx="1192136" cy="795963"/>
          </a:xfrm>
          <a:prstGeom prst="rect">
            <a:avLst/>
          </a:prstGeom>
        </p:spPr>
      </p:pic>
    </p:spTree>
    <p:extLst>
      <p:ext uri="{BB962C8B-B14F-4D97-AF65-F5344CB8AC3E}">
        <p14:creationId xmlns:p14="http://schemas.microsoft.com/office/powerpoint/2010/main" val="4225726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need to ensure the information dimensions varied in test are the causal drivers and not just correlated</a:t>
            </a:r>
            <a:endParaRPr lang="en-US" dirty="0"/>
          </a:p>
        </p:txBody>
      </p:sp>
      <p:pic>
        <p:nvPicPr>
          <p:cNvPr id="1026" name="Picture 2" descr="Image result for sigmoid function"/>
          <p:cNvPicPr>
            <a:picLocks noChangeAspect="1" noChangeArrowheads="1"/>
          </p:cNvPicPr>
          <p:nvPr/>
        </p:nvPicPr>
        <p:blipFill rotWithShape="1">
          <a:blip r:embed="rId3">
            <a:extLst>
              <a:ext uri="{28A0092B-C50C-407E-A947-70E740481C1C}">
                <a14:useLocalDpi xmlns:a14="http://schemas.microsoft.com/office/drawing/2010/main" val="0"/>
              </a:ext>
            </a:extLst>
          </a:blip>
          <a:srcRect l="9625" t="4490" r="8517" b="8981"/>
          <a:stretch/>
        </p:blipFill>
        <p:spPr bwMode="auto">
          <a:xfrm>
            <a:off x="1523999" y="1129406"/>
            <a:ext cx="5796883" cy="458559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rot="16200000">
            <a:off x="-1024220" y="3311787"/>
            <a:ext cx="4437098" cy="369332"/>
          </a:xfrm>
          <a:prstGeom prst="rect">
            <a:avLst/>
          </a:prstGeom>
          <a:noFill/>
        </p:spPr>
        <p:txBody>
          <a:bodyPr wrap="square" rtlCol="0">
            <a:spAutoFit/>
          </a:bodyPr>
          <a:lstStyle/>
          <a:p>
            <a:pPr algn="ctr"/>
            <a:r>
              <a:rPr lang="en-US" dirty="0" smtClean="0"/>
              <a:t>Probability of Avoidance</a:t>
            </a:r>
            <a:endParaRPr lang="en-US" dirty="0"/>
          </a:p>
        </p:txBody>
      </p:sp>
      <p:sp>
        <p:nvSpPr>
          <p:cNvPr id="25" name="TextBox 24"/>
          <p:cNvSpPr txBox="1"/>
          <p:nvPr/>
        </p:nvSpPr>
        <p:spPr>
          <a:xfrm>
            <a:off x="1727200" y="5643602"/>
            <a:ext cx="5568282" cy="369332"/>
          </a:xfrm>
          <a:prstGeom prst="rect">
            <a:avLst/>
          </a:prstGeom>
          <a:noFill/>
        </p:spPr>
        <p:txBody>
          <a:bodyPr wrap="square" rtlCol="0">
            <a:spAutoFit/>
          </a:bodyPr>
          <a:lstStyle/>
          <a:p>
            <a:pPr algn="ctr"/>
            <a:r>
              <a:rPr lang="en-US" strike="sngStrike" dirty="0" smtClean="0"/>
              <a:t>Road Edge Contrast Value?</a:t>
            </a:r>
            <a:endParaRPr lang="en-US" strike="sngStrike" dirty="0"/>
          </a:p>
        </p:txBody>
      </p:sp>
      <p:sp>
        <p:nvSpPr>
          <p:cNvPr id="23" name="Oval 22"/>
          <p:cNvSpPr/>
          <p:nvPr/>
        </p:nvSpPr>
        <p:spPr>
          <a:xfrm>
            <a:off x="2667000" y="54082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86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495802" y="31906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257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12779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860840" y="12779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910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need to ensure the information dimensions varied in test are the causal drivers and not just correlated</a:t>
            </a:r>
          </a:p>
        </p:txBody>
      </p:sp>
      <p:pic>
        <p:nvPicPr>
          <p:cNvPr id="1026" name="Picture 2" descr="Image result for sigmoid function"/>
          <p:cNvPicPr>
            <a:picLocks noChangeAspect="1" noChangeArrowheads="1"/>
          </p:cNvPicPr>
          <p:nvPr/>
        </p:nvPicPr>
        <p:blipFill rotWithShape="1">
          <a:blip r:embed="rId3">
            <a:extLst>
              <a:ext uri="{28A0092B-C50C-407E-A947-70E740481C1C}">
                <a14:useLocalDpi xmlns:a14="http://schemas.microsoft.com/office/drawing/2010/main" val="0"/>
              </a:ext>
            </a:extLst>
          </a:blip>
          <a:srcRect l="9625" t="4490" r="8517" b="8981"/>
          <a:stretch/>
        </p:blipFill>
        <p:spPr bwMode="auto">
          <a:xfrm>
            <a:off x="1523999" y="1129406"/>
            <a:ext cx="5796883" cy="45855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752600" y="5715000"/>
            <a:ext cx="5568282" cy="369332"/>
          </a:xfrm>
          <a:prstGeom prst="rect">
            <a:avLst/>
          </a:prstGeom>
          <a:noFill/>
        </p:spPr>
        <p:txBody>
          <a:bodyPr wrap="square" rtlCol="0">
            <a:spAutoFit/>
          </a:bodyPr>
          <a:lstStyle/>
          <a:p>
            <a:pPr algn="ctr"/>
            <a:r>
              <a:rPr lang="en-US" dirty="0" smtClean="0"/>
              <a:t>Rise in Elevation (cm)</a:t>
            </a:r>
            <a:endParaRPr lang="en-US" dirty="0"/>
          </a:p>
        </p:txBody>
      </p:sp>
      <p:sp>
        <p:nvSpPr>
          <p:cNvPr id="24" name="TextBox 23"/>
          <p:cNvSpPr txBox="1"/>
          <p:nvPr/>
        </p:nvSpPr>
        <p:spPr>
          <a:xfrm rot="16200000">
            <a:off x="-1024220" y="3311787"/>
            <a:ext cx="4437098" cy="369332"/>
          </a:xfrm>
          <a:prstGeom prst="rect">
            <a:avLst/>
          </a:prstGeom>
          <a:noFill/>
        </p:spPr>
        <p:txBody>
          <a:bodyPr wrap="square" rtlCol="0">
            <a:spAutoFit/>
          </a:bodyPr>
          <a:lstStyle/>
          <a:p>
            <a:pPr algn="ctr"/>
            <a:r>
              <a:rPr lang="en-US" dirty="0" smtClean="0"/>
              <a:t>Probability of Avoidance</a:t>
            </a:r>
            <a:endParaRPr lang="en-US" dirty="0"/>
          </a:p>
        </p:txBody>
      </p:sp>
      <p:sp>
        <p:nvSpPr>
          <p:cNvPr id="23" name="Oval 22"/>
          <p:cNvSpPr/>
          <p:nvPr/>
        </p:nvSpPr>
        <p:spPr>
          <a:xfrm>
            <a:off x="2667000" y="54082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86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495802" y="31906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257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12779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860840" y="12779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03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362200"/>
            <a:ext cx="8138160" cy="2217117"/>
          </a:xfrm>
        </p:spPr>
        <p:txBody>
          <a:bodyPr>
            <a:normAutofit/>
          </a:bodyPr>
          <a:lstStyle/>
          <a:p>
            <a:r>
              <a:rPr lang="en-US" dirty="0" smtClean="0"/>
              <a:t>How to obtain, verify, validate, and accredit system decision models</a:t>
            </a:r>
            <a:br>
              <a:rPr lang="en-US" dirty="0" smtClean="0"/>
            </a:br>
            <a:endParaRPr lang="en-US" dirty="0"/>
          </a:p>
        </p:txBody>
      </p:sp>
    </p:spTree>
    <p:extLst>
      <p:ext uri="{BB962C8B-B14F-4D97-AF65-F5344CB8AC3E}">
        <p14:creationId xmlns:p14="http://schemas.microsoft.com/office/powerpoint/2010/main" val="2691505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776" y="364331"/>
            <a:ext cx="8371423" cy="523220"/>
          </a:xfrm>
        </p:spPr>
        <p:txBody>
          <a:bodyPr/>
          <a:lstStyle/>
          <a:p>
            <a:r>
              <a:rPr lang="en-US" dirty="0" smtClean="0"/>
              <a:t>VV&amp;A needs to happen for more than one thing</a:t>
            </a:r>
            <a:endParaRPr lang="en-US" dirty="0"/>
          </a:p>
        </p:txBody>
      </p:sp>
      <p:sp>
        <p:nvSpPr>
          <p:cNvPr id="7" name="Rectangle 6"/>
          <p:cNvSpPr/>
          <p:nvPr/>
        </p:nvSpPr>
        <p:spPr>
          <a:xfrm>
            <a:off x="4294723" y="2781300"/>
            <a:ext cx="1752600" cy="1143000"/>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VV&amp;A</a:t>
            </a:r>
            <a:endParaRPr lang="en-US" sz="3200" dirty="0"/>
          </a:p>
        </p:txBody>
      </p:sp>
      <p:sp>
        <p:nvSpPr>
          <p:cNvPr id="11" name="Rectangle 10"/>
          <p:cNvSpPr/>
          <p:nvPr/>
        </p:nvSpPr>
        <p:spPr>
          <a:xfrm>
            <a:off x="6705600" y="2781300"/>
            <a:ext cx="1752600" cy="1143000"/>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Simulation Environment for Testing Behavior</a:t>
            </a:r>
            <a:endParaRPr lang="en-US" sz="1600" dirty="0"/>
          </a:p>
        </p:txBody>
      </p:sp>
      <p:cxnSp>
        <p:nvCxnSpPr>
          <p:cNvPr id="13" name="Straight Arrow Connector 12"/>
          <p:cNvCxnSpPr>
            <a:stCxn id="7" idx="1"/>
            <a:endCxn id="57" idx="3"/>
          </p:cNvCxnSpPr>
          <p:nvPr/>
        </p:nvCxnSpPr>
        <p:spPr>
          <a:xfrm flipH="1">
            <a:off x="3636446" y="3352800"/>
            <a:ext cx="6582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11" idx="1"/>
          </p:cNvCxnSpPr>
          <p:nvPr/>
        </p:nvCxnSpPr>
        <p:spPr>
          <a:xfrm>
            <a:off x="6047323" y="3352800"/>
            <a:ext cx="6582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85800" y="2133600"/>
            <a:ext cx="2950646" cy="2438400"/>
            <a:chOff x="402154" y="3886200"/>
            <a:chExt cx="2950646" cy="2438400"/>
          </a:xfrm>
        </p:grpSpPr>
        <p:sp>
          <p:nvSpPr>
            <p:cNvPr id="57" name="Rectangle 56"/>
            <p:cNvSpPr/>
            <p:nvPr/>
          </p:nvSpPr>
          <p:spPr>
            <a:xfrm>
              <a:off x="402154" y="3886200"/>
              <a:ext cx="2950646" cy="2438400"/>
            </a:xfrm>
            <a:prstGeom prst="rect">
              <a:avLst/>
            </a:prstGeom>
            <a:solidFill>
              <a:schemeClr val="accent5">
                <a:lumMod val="75000"/>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Decision Model</a:t>
              </a:r>
            </a:p>
            <a:p>
              <a:pPr algn="ctr"/>
              <a:r>
                <a:rPr lang="en-US" dirty="0" smtClean="0">
                  <a:solidFill>
                    <a:schemeClr val="tx1"/>
                  </a:solidFill>
                </a:rPr>
                <a:t>What causally drives each of these decision types?</a:t>
              </a:r>
              <a:endParaRPr lang="en-US" dirty="0">
                <a:solidFill>
                  <a:schemeClr val="tx1"/>
                </a:solidFill>
              </a:endParaRPr>
            </a:p>
          </p:txBody>
        </p:sp>
        <p:sp>
          <p:nvSpPr>
            <p:cNvPr id="33" name="Rectangle 32"/>
            <p:cNvSpPr/>
            <p:nvPr/>
          </p:nvSpPr>
          <p:spPr>
            <a:xfrm>
              <a:off x="493468" y="5715000"/>
              <a:ext cx="1263650" cy="399145"/>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Executive</a:t>
              </a:r>
              <a:endParaRPr lang="en-US" sz="1600" dirty="0"/>
            </a:p>
          </p:txBody>
        </p:sp>
        <p:sp>
          <p:nvSpPr>
            <p:cNvPr id="34" name="Rectangle 33"/>
            <p:cNvSpPr/>
            <p:nvPr/>
          </p:nvSpPr>
          <p:spPr>
            <a:xfrm>
              <a:off x="1989800" y="5714999"/>
              <a:ext cx="1263650" cy="399145"/>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Perceptual</a:t>
              </a:r>
              <a:endParaRPr lang="en-US" sz="1600" dirty="0"/>
            </a:p>
          </p:txBody>
        </p:sp>
        <p:sp>
          <p:nvSpPr>
            <p:cNvPr id="35" name="Rectangle 34"/>
            <p:cNvSpPr/>
            <p:nvPr/>
          </p:nvSpPr>
          <p:spPr>
            <a:xfrm>
              <a:off x="1250025" y="4876800"/>
              <a:ext cx="1263650" cy="399145"/>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Procedural</a:t>
              </a:r>
              <a:endParaRPr lang="en-US" sz="1600" dirty="0"/>
            </a:p>
          </p:txBody>
        </p:sp>
        <p:cxnSp>
          <p:nvCxnSpPr>
            <p:cNvPr id="40" name="Straight Arrow Connector 39"/>
            <p:cNvCxnSpPr>
              <a:stCxn id="33" idx="0"/>
              <a:endCxn id="35" idx="2"/>
            </p:cNvCxnSpPr>
            <p:nvPr/>
          </p:nvCxnSpPr>
          <p:spPr>
            <a:xfrm flipV="1">
              <a:off x="1125293" y="5275945"/>
              <a:ext cx="756557" cy="4390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0"/>
              <a:endCxn id="35" idx="2"/>
            </p:cNvCxnSpPr>
            <p:nvPr/>
          </p:nvCxnSpPr>
          <p:spPr>
            <a:xfrm flipH="1" flipV="1">
              <a:off x="1881850" y="5275945"/>
              <a:ext cx="739775" cy="4390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1"/>
              <a:endCxn id="33" idx="3"/>
            </p:cNvCxnSpPr>
            <p:nvPr/>
          </p:nvCxnSpPr>
          <p:spPr>
            <a:xfrm flipH="1">
              <a:off x="1757118" y="5914572"/>
              <a:ext cx="232682" cy="1"/>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2" name="Curved Connector 61"/>
          <p:cNvCxnSpPr>
            <a:stCxn id="34" idx="2"/>
            <a:endCxn id="11" idx="2"/>
          </p:cNvCxnSpPr>
          <p:nvPr/>
        </p:nvCxnSpPr>
        <p:spPr>
          <a:xfrm rot="5400000" flipH="1" flipV="1">
            <a:off x="5024963" y="1804607"/>
            <a:ext cx="437244" cy="4676629"/>
          </a:xfrm>
          <a:prstGeom prst="curvedConnector3">
            <a:avLst>
              <a:gd name="adj1" fmla="val -5228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2943" y="5167479"/>
            <a:ext cx="1737486" cy="369332"/>
          </a:xfrm>
          <a:prstGeom prst="rect">
            <a:avLst/>
          </a:prstGeom>
          <a:noFill/>
        </p:spPr>
        <p:txBody>
          <a:bodyPr wrap="square" rtlCol="0">
            <a:spAutoFit/>
          </a:bodyPr>
          <a:lstStyle/>
          <a:p>
            <a:pPr algn="ctr"/>
            <a:r>
              <a:rPr lang="en-US" dirty="0" smtClean="0"/>
              <a:t>OVVA</a:t>
            </a:r>
            <a:endParaRPr lang="en-US" dirty="0"/>
          </a:p>
        </p:txBody>
      </p:sp>
      <p:cxnSp>
        <p:nvCxnSpPr>
          <p:cNvPr id="18" name="Straight Arrow Connector 17"/>
          <p:cNvCxnSpPr>
            <a:stCxn id="16" idx="0"/>
            <a:endCxn id="57" idx="2"/>
          </p:cNvCxnSpPr>
          <p:nvPr/>
        </p:nvCxnSpPr>
        <p:spPr>
          <a:xfrm flipV="1">
            <a:off x="685800" y="4572000"/>
            <a:ext cx="1475323" cy="595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5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Sensor physics can be valid without the environmental features being valid and representative</a:t>
            </a:r>
            <a:endParaRPr lang="en-US" dirty="0"/>
          </a:p>
        </p:txBody>
      </p:sp>
      <p:grpSp>
        <p:nvGrpSpPr>
          <p:cNvPr id="26" name="Group 25"/>
          <p:cNvGrpSpPr/>
          <p:nvPr/>
        </p:nvGrpSpPr>
        <p:grpSpPr>
          <a:xfrm>
            <a:off x="152400" y="1447800"/>
            <a:ext cx="3167736" cy="1905000"/>
            <a:chOff x="457200" y="1371600"/>
            <a:chExt cx="3167736" cy="1905000"/>
          </a:xfrm>
        </p:grpSpPr>
        <p:pic>
          <p:nvPicPr>
            <p:cNvPr id="4098" name="Picture 2" descr="https://nationalinterest.org/sites/default/files/styles/desktop__1260_/public/main_images/5320036.jpg?itok=ieDW4Gq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63"/>
            <a:stretch/>
          </p:blipFill>
          <p:spPr bwMode="auto">
            <a:xfrm>
              <a:off x="457200" y="1371600"/>
              <a:ext cx="3167736"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2286000" y="1638302"/>
              <a:ext cx="1104900" cy="685798"/>
            </a:xfrm>
            <a:prstGeom prst="straightConnector1">
              <a:avLst/>
            </a:prstGeom>
            <a:ln w="38100">
              <a:solidFill>
                <a:srgbClr val="33FD2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09800" y="2590800"/>
              <a:ext cx="1066800" cy="0"/>
            </a:xfrm>
            <a:prstGeom prst="straightConnector1">
              <a:avLst/>
            </a:prstGeom>
            <a:ln w="38100">
              <a:solidFill>
                <a:srgbClr val="33FD23"/>
              </a:solidFill>
              <a:tailEnd type="triangle"/>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rot="1190539">
              <a:off x="1752600" y="2076590"/>
              <a:ext cx="914400" cy="914400"/>
            </a:xfrm>
            <a:prstGeom prst="arc">
              <a:avLst>
                <a:gd name="adj1" fmla="val 17544476"/>
                <a:gd name="adj2" fmla="val 20797914"/>
              </a:avLst>
            </a:prstGeom>
            <a:ln w="38100">
              <a:solidFill>
                <a:srgbClr val="33FD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2635032" y="2181241"/>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33FD23"/>
                            </a:solidFill>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635032" y="2181241"/>
                  <a:ext cx="200696" cy="276999"/>
                </a:xfrm>
                <a:prstGeom prst="rect">
                  <a:avLst/>
                </a:prstGeom>
                <a:blipFill>
                  <a:blip r:embed="rId4"/>
                  <a:stretch>
                    <a:fillRect l="-24242" r="-21212" b="-8696"/>
                  </a:stretch>
                </a:blipFill>
              </p:spPr>
              <p:txBody>
                <a:bodyPr/>
                <a:lstStyle/>
                <a:p>
                  <a:r>
                    <a:rPr lang="en-US">
                      <a:noFill/>
                    </a:rPr>
                    <a:t> </a:t>
                  </a:r>
                </a:p>
              </p:txBody>
            </p:sp>
          </mc:Fallback>
        </mc:AlternateContent>
      </p:grpSp>
      <p:pic>
        <p:nvPicPr>
          <p:cNvPr id="4100" name="Picture 4" descr="https://www.armyrecognition.com/images/stories/north_america/united_states/main_battle_tank/m1a2_sepv2/pictures/M1A2%20_EPv2_Abrams_main_battle_tank_US_United_States_Amarican_army_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923391"/>
            <a:ext cx="3169920" cy="19019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3382006" y="1905000"/>
            <a:ext cx="2210969" cy="923330"/>
          </a:xfrm>
          <a:prstGeom prst="rect">
            <a:avLst/>
          </a:prstGeom>
        </p:spPr>
        <p:txBody>
          <a:bodyPr wrap="square">
            <a:spAutoFit/>
          </a:bodyPr>
          <a:lstStyle/>
          <a:p>
            <a:r>
              <a:rPr lang="el-GR" b="1" dirty="0" smtClean="0">
                <a:solidFill>
                  <a:srgbClr val="222222"/>
                </a:solidFill>
                <a:latin typeface="Arial" panose="020B0604020202020204" pitchFamily="34" charset="0"/>
              </a:rPr>
              <a:t>θ</a:t>
            </a:r>
            <a:r>
              <a:rPr lang="en-US" b="1" dirty="0" smtClean="0">
                <a:solidFill>
                  <a:srgbClr val="222222"/>
                </a:solidFill>
                <a:latin typeface="Arial" panose="020B0604020202020204" pitchFamily="34" charset="0"/>
              </a:rPr>
              <a:t> is a causal driver of threat perception</a:t>
            </a:r>
            <a:endParaRPr lang="en-US" dirty="0"/>
          </a:p>
        </p:txBody>
      </p:sp>
      <p:sp>
        <p:nvSpPr>
          <p:cNvPr id="32" name="Rectangle 31"/>
          <p:cNvSpPr/>
          <p:nvPr/>
        </p:nvSpPr>
        <p:spPr>
          <a:xfrm>
            <a:off x="2437231" y="5409214"/>
            <a:ext cx="2210969" cy="923330"/>
          </a:xfrm>
          <a:prstGeom prst="rect">
            <a:avLst/>
          </a:prstGeom>
        </p:spPr>
        <p:txBody>
          <a:bodyPr wrap="square">
            <a:spAutoFit/>
          </a:bodyPr>
          <a:lstStyle/>
          <a:p>
            <a:pPr algn="r"/>
            <a:r>
              <a:rPr lang="en-US" b="1" dirty="0" smtClean="0">
                <a:solidFill>
                  <a:srgbClr val="222222"/>
                </a:solidFill>
                <a:latin typeface="Arial" panose="020B0604020202020204" pitchFamily="34" charset="0"/>
              </a:rPr>
              <a:t>Behavioral sim doesn’t vary barrel angle</a:t>
            </a:r>
            <a:endParaRPr lang="en-US" dirty="0"/>
          </a:p>
        </p:txBody>
      </p:sp>
      <p:pic>
        <p:nvPicPr>
          <p:cNvPr id="4104" name="Picture 8" descr="Image result for radar physics equ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124200"/>
            <a:ext cx="2798809" cy="118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fade">
                                      <p:cBhvr>
                                        <p:cTn id="15" dur="500"/>
                                        <p:tgtEl>
                                          <p:spTgt spid="41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400" b="1" dirty="0" smtClean="0"/>
              <a:t>Correlation == Causation</a:t>
            </a:r>
          </a:p>
          <a:p>
            <a:r>
              <a:rPr lang="en-US" sz="1600" dirty="0" smtClean="0"/>
              <a:t>(as least to Machine Learning)</a:t>
            </a:r>
            <a:endParaRPr lang="en-US" sz="1600" dirty="0"/>
          </a:p>
        </p:txBody>
      </p:sp>
    </p:spTree>
    <p:extLst>
      <p:ext uri="{BB962C8B-B14F-4D97-AF65-F5344CB8AC3E}">
        <p14:creationId xmlns:p14="http://schemas.microsoft.com/office/powerpoint/2010/main" val="4182318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776" y="364331"/>
            <a:ext cx="8371423" cy="523220"/>
          </a:xfrm>
        </p:spPr>
        <p:txBody>
          <a:bodyPr/>
          <a:lstStyle/>
          <a:p>
            <a:r>
              <a:rPr lang="en-US" dirty="0" smtClean="0"/>
              <a:t>VV&amp;A needs to happen for more than one thing</a:t>
            </a:r>
            <a:endParaRPr lang="en-US" dirty="0"/>
          </a:p>
        </p:txBody>
      </p:sp>
      <p:sp>
        <p:nvSpPr>
          <p:cNvPr id="7" name="Rectangle 6"/>
          <p:cNvSpPr/>
          <p:nvPr/>
        </p:nvSpPr>
        <p:spPr>
          <a:xfrm>
            <a:off x="4294723" y="2781300"/>
            <a:ext cx="1752600" cy="1143000"/>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VV&amp;A</a:t>
            </a:r>
            <a:endParaRPr lang="en-US" sz="3200" dirty="0"/>
          </a:p>
        </p:txBody>
      </p:sp>
      <p:sp>
        <p:nvSpPr>
          <p:cNvPr id="11" name="Rectangle 10"/>
          <p:cNvSpPr/>
          <p:nvPr/>
        </p:nvSpPr>
        <p:spPr>
          <a:xfrm>
            <a:off x="6705600" y="2781300"/>
            <a:ext cx="1752600" cy="1143000"/>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Simulation Environment for Testing Behavior</a:t>
            </a:r>
            <a:endParaRPr lang="en-US" sz="1600" dirty="0"/>
          </a:p>
        </p:txBody>
      </p:sp>
      <p:cxnSp>
        <p:nvCxnSpPr>
          <p:cNvPr id="13" name="Straight Arrow Connector 12"/>
          <p:cNvCxnSpPr>
            <a:stCxn id="7" idx="1"/>
            <a:endCxn id="57" idx="3"/>
          </p:cNvCxnSpPr>
          <p:nvPr/>
        </p:nvCxnSpPr>
        <p:spPr>
          <a:xfrm flipH="1">
            <a:off x="3636446" y="3352800"/>
            <a:ext cx="6582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11" idx="1"/>
          </p:cNvCxnSpPr>
          <p:nvPr/>
        </p:nvCxnSpPr>
        <p:spPr>
          <a:xfrm>
            <a:off x="6047323" y="3352800"/>
            <a:ext cx="6582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85800" y="2133600"/>
            <a:ext cx="2950646" cy="2438400"/>
            <a:chOff x="402154" y="3886200"/>
            <a:chExt cx="2950646" cy="2438400"/>
          </a:xfrm>
        </p:grpSpPr>
        <p:sp>
          <p:nvSpPr>
            <p:cNvPr id="57" name="Rectangle 56"/>
            <p:cNvSpPr/>
            <p:nvPr/>
          </p:nvSpPr>
          <p:spPr>
            <a:xfrm>
              <a:off x="402154" y="3886200"/>
              <a:ext cx="2950646" cy="2438400"/>
            </a:xfrm>
            <a:prstGeom prst="rect">
              <a:avLst/>
            </a:prstGeom>
            <a:solidFill>
              <a:schemeClr val="accent5">
                <a:lumMod val="75000"/>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Decision Model</a:t>
              </a:r>
            </a:p>
            <a:p>
              <a:pPr algn="ctr"/>
              <a:r>
                <a:rPr lang="en-US" dirty="0" smtClean="0">
                  <a:solidFill>
                    <a:schemeClr val="tx1"/>
                  </a:solidFill>
                </a:rPr>
                <a:t>What causally drives each of these decision types?</a:t>
              </a:r>
              <a:endParaRPr lang="en-US" dirty="0">
                <a:solidFill>
                  <a:schemeClr val="tx1"/>
                </a:solidFill>
              </a:endParaRPr>
            </a:p>
          </p:txBody>
        </p:sp>
        <p:sp>
          <p:nvSpPr>
            <p:cNvPr id="33" name="Rectangle 32"/>
            <p:cNvSpPr/>
            <p:nvPr/>
          </p:nvSpPr>
          <p:spPr>
            <a:xfrm>
              <a:off x="493468" y="5715000"/>
              <a:ext cx="1263650" cy="399145"/>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Executive</a:t>
              </a:r>
              <a:endParaRPr lang="en-US" sz="1600" dirty="0"/>
            </a:p>
          </p:txBody>
        </p:sp>
        <p:sp>
          <p:nvSpPr>
            <p:cNvPr id="34" name="Rectangle 33"/>
            <p:cNvSpPr/>
            <p:nvPr/>
          </p:nvSpPr>
          <p:spPr>
            <a:xfrm>
              <a:off x="1989800" y="5714999"/>
              <a:ext cx="1263650" cy="399145"/>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Perceptual</a:t>
              </a:r>
              <a:endParaRPr lang="en-US" sz="1600" dirty="0"/>
            </a:p>
          </p:txBody>
        </p:sp>
        <p:sp>
          <p:nvSpPr>
            <p:cNvPr id="35" name="Rectangle 34"/>
            <p:cNvSpPr/>
            <p:nvPr/>
          </p:nvSpPr>
          <p:spPr>
            <a:xfrm>
              <a:off x="1250025" y="4876800"/>
              <a:ext cx="1263650" cy="399145"/>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Procedural</a:t>
              </a:r>
              <a:endParaRPr lang="en-US" sz="1600" dirty="0"/>
            </a:p>
          </p:txBody>
        </p:sp>
        <p:cxnSp>
          <p:nvCxnSpPr>
            <p:cNvPr id="40" name="Straight Arrow Connector 39"/>
            <p:cNvCxnSpPr>
              <a:stCxn id="33" idx="0"/>
              <a:endCxn id="35" idx="2"/>
            </p:cNvCxnSpPr>
            <p:nvPr/>
          </p:nvCxnSpPr>
          <p:spPr>
            <a:xfrm flipV="1">
              <a:off x="1125293" y="5275945"/>
              <a:ext cx="756557" cy="4390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0"/>
              <a:endCxn id="35" idx="2"/>
            </p:cNvCxnSpPr>
            <p:nvPr/>
          </p:nvCxnSpPr>
          <p:spPr>
            <a:xfrm flipH="1" flipV="1">
              <a:off x="1881850" y="5275945"/>
              <a:ext cx="739775" cy="4390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1"/>
              <a:endCxn id="33" idx="3"/>
            </p:cNvCxnSpPr>
            <p:nvPr/>
          </p:nvCxnSpPr>
          <p:spPr>
            <a:xfrm flipH="1">
              <a:off x="1757118" y="5914572"/>
              <a:ext cx="232682" cy="1"/>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2" name="Curved Connector 61"/>
          <p:cNvCxnSpPr>
            <a:stCxn id="34" idx="2"/>
            <a:endCxn id="11" idx="2"/>
          </p:cNvCxnSpPr>
          <p:nvPr/>
        </p:nvCxnSpPr>
        <p:spPr>
          <a:xfrm rot="5400000" flipH="1" flipV="1">
            <a:off x="5024963" y="1804607"/>
            <a:ext cx="437244" cy="4676629"/>
          </a:xfrm>
          <a:prstGeom prst="curvedConnector3">
            <a:avLst>
              <a:gd name="adj1" fmla="val -5228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11" idx="0"/>
            <a:endCxn id="57" idx="0"/>
          </p:cNvCxnSpPr>
          <p:nvPr/>
        </p:nvCxnSpPr>
        <p:spPr>
          <a:xfrm rot="16200000" flipV="1">
            <a:off x="4547662" y="-252939"/>
            <a:ext cx="647700" cy="5420777"/>
          </a:xfrm>
          <a:prstGeom prst="curvedConnector3">
            <a:avLst>
              <a:gd name="adj1" fmla="val 135294"/>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2943" y="5167479"/>
            <a:ext cx="1737486" cy="369332"/>
          </a:xfrm>
          <a:prstGeom prst="rect">
            <a:avLst/>
          </a:prstGeom>
          <a:noFill/>
        </p:spPr>
        <p:txBody>
          <a:bodyPr wrap="square" rtlCol="0">
            <a:spAutoFit/>
          </a:bodyPr>
          <a:lstStyle/>
          <a:p>
            <a:pPr algn="ctr"/>
            <a:r>
              <a:rPr lang="en-US" dirty="0" smtClean="0"/>
              <a:t>OVVA</a:t>
            </a:r>
            <a:endParaRPr lang="en-US" dirty="0"/>
          </a:p>
        </p:txBody>
      </p:sp>
      <p:cxnSp>
        <p:nvCxnSpPr>
          <p:cNvPr id="18" name="Straight Arrow Connector 17"/>
          <p:cNvCxnSpPr>
            <a:stCxn id="16" idx="0"/>
            <a:endCxn id="57" idx="2"/>
          </p:cNvCxnSpPr>
          <p:nvPr/>
        </p:nvCxnSpPr>
        <p:spPr>
          <a:xfrm flipV="1">
            <a:off x="685800" y="4572000"/>
            <a:ext cx="1475323" cy="595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10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a:stCxn id="7" idx="3"/>
            <a:endCxn id="23" idx="1"/>
          </p:cNvCxnSpPr>
          <p:nvPr/>
        </p:nvCxnSpPr>
        <p:spPr>
          <a:xfrm flipV="1">
            <a:off x="6609959" y="1866900"/>
            <a:ext cx="611934" cy="1555"/>
          </a:xfrm>
          <a:prstGeom prst="straightConnector1">
            <a:avLst/>
          </a:prstGeom>
          <a:ln w="38100">
            <a:solidFill>
              <a:srgbClr val="0070C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38401" y="1546508"/>
            <a:ext cx="2249451" cy="1555"/>
          </a:xfrm>
          <a:prstGeom prst="straightConnector1">
            <a:avLst/>
          </a:prstGeom>
          <a:ln w="38100">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OVVA requires iterative test and evaluation</a:t>
            </a:r>
            <a:endParaRPr lang="en-US" dirty="0"/>
          </a:p>
        </p:txBody>
      </p:sp>
      <p:sp>
        <p:nvSpPr>
          <p:cNvPr id="7" name="Rectangle 6"/>
          <p:cNvSpPr/>
          <p:nvPr/>
        </p:nvSpPr>
        <p:spPr>
          <a:xfrm>
            <a:off x="4687852" y="1449355"/>
            <a:ext cx="1922107" cy="838200"/>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Validate/Invalidate Model from Behavior</a:t>
            </a:r>
            <a:endParaRPr lang="en-US" sz="1400" dirty="0"/>
          </a:p>
        </p:txBody>
      </p:sp>
      <p:sp>
        <p:nvSpPr>
          <p:cNvPr id="11" name="Rectangle 10"/>
          <p:cNvSpPr/>
          <p:nvPr/>
        </p:nvSpPr>
        <p:spPr>
          <a:xfrm>
            <a:off x="1008937" y="1447800"/>
            <a:ext cx="1905001" cy="8382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Obtain &amp; Initially Verify System Decision Model</a:t>
            </a:r>
            <a:endParaRPr lang="en-US" sz="1400" dirty="0"/>
          </a:p>
        </p:txBody>
      </p:sp>
      <p:sp>
        <p:nvSpPr>
          <p:cNvPr id="23" name="Rectangle 22"/>
          <p:cNvSpPr/>
          <p:nvPr/>
        </p:nvSpPr>
        <p:spPr>
          <a:xfrm>
            <a:off x="7221893" y="1447800"/>
            <a:ext cx="1922107" cy="838200"/>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Continue Building Body of Evidence for Performance</a:t>
            </a:r>
            <a:endParaRPr lang="en-US" sz="1400" dirty="0"/>
          </a:p>
        </p:txBody>
      </p:sp>
      <p:cxnSp>
        <p:nvCxnSpPr>
          <p:cNvPr id="41" name="Straight Arrow Connector 40"/>
          <p:cNvCxnSpPr/>
          <p:nvPr/>
        </p:nvCxnSpPr>
        <p:spPr>
          <a:xfrm flipH="1">
            <a:off x="2913938" y="2192711"/>
            <a:ext cx="1769508" cy="17089"/>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59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a:stCxn id="8" idx="2"/>
            <a:endCxn id="14" idx="0"/>
          </p:cNvCxnSpPr>
          <p:nvPr/>
        </p:nvCxnSpPr>
        <p:spPr>
          <a:xfrm flipH="1">
            <a:off x="5646701" y="3376137"/>
            <a:ext cx="2" cy="433862"/>
          </a:xfrm>
          <a:prstGeom prst="straightConnector1">
            <a:avLst/>
          </a:prstGeom>
          <a:ln w="38100">
            <a:solidFill>
              <a:schemeClr val="accent5">
                <a:lumMod val="40000"/>
                <a:lumOff val="60000"/>
              </a:schemeClr>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3"/>
            <a:endCxn id="23" idx="1"/>
          </p:cNvCxnSpPr>
          <p:nvPr/>
        </p:nvCxnSpPr>
        <p:spPr>
          <a:xfrm flipV="1">
            <a:off x="6609959" y="1866900"/>
            <a:ext cx="611934" cy="1555"/>
          </a:xfrm>
          <a:prstGeom prst="straightConnector1">
            <a:avLst/>
          </a:prstGeom>
          <a:ln w="38100">
            <a:solidFill>
              <a:srgbClr val="0070C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38401" y="1546508"/>
            <a:ext cx="2249451" cy="1555"/>
          </a:xfrm>
          <a:prstGeom prst="straightConnector1">
            <a:avLst/>
          </a:prstGeom>
          <a:ln w="38100">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2"/>
            <a:endCxn id="8" idx="0"/>
          </p:cNvCxnSpPr>
          <p:nvPr/>
        </p:nvCxnSpPr>
        <p:spPr>
          <a:xfrm flipH="1">
            <a:off x="5646703" y="2287555"/>
            <a:ext cx="2203" cy="415176"/>
          </a:xfrm>
          <a:prstGeom prst="straightConnector1">
            <a:avLst/>
          </a:prstGeom>
          <a:ln w="38100">
            <a:solidFill>
              <a:srgbClr val="0070C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OVVA requires iterative test and evaluation</a:t>
            </a:r>
            <a:endParaRPr lang="en-US" dirty="0"/>
          </a:p>
        </p:txBody>
      </p:sp>
      <p:sp>
        <p:nvSpPr>
          <p:cNvPr id="7" name="Rectangle 6"/>
          <p:cNvSpPr/>
          <p:nvPr/>
        </p:nvSpPr>
        <p:spPr>
          <a:xfrm>
            <a:off x="4687852" y="1449355"/>
            <a:ext cx="1922107" cy="838200"/>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Validate/Invalidate Model </a:t>
            </a:r>
            <a:r>
              <a:rPr lang="en-US" sz="1400" dirty="0"/>
              <a:t>from </a:t>
            </a:r>
            <a:r>
              <a:rPr lang="en-US" sz="1400" dirty="0" smtClean="0"/>
              <a:t>Behavior</a:t>
            </a:r>
            <a:endParaRPr lang="en-US" sz="1400" dirty="0"/>
          </a:p>
        </p:txBody>
      </p:sp>
      <p:sp>
        <p:nvSpPr>
          <p:cNvPr id="8" name="Rectangle 7"/>
          <p:cNvSpPr/>
          <p:nvPr/>
        </p:nvSpPr>
        <p:spPr>
          <a:xfrm>
            <a:off x="4683446" y="2702731"/>
            <a:ext cx="1926513" cy="673406"/>
          </a:xfrm>
          <a:prstGeom prst="rect">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VV&amp;A Environment (Traditional &amp; New)</a:t>
            </a:r>
            <a:endParaRPr lang="en-US" sz="1400" dirty="0">
              <a:solidFill>
                <a:schemeClr val="tx1"/>
              </a:solidFill>
            </a:endParaRPr>
          </a:p>
        </p:txBody>
      </p:sp>
      <p:sp>
        <p:nvSpPr>
          <p:cNvPr id="11" name="Rectangle 10"/>
          <p:cNvSpPr/>
          <p:nvPr/>
        </p:nvSpPr>
        <p:spPr>
          <a:xfrm>
            <a:off x="1008937" y="1447800"/>
            <a:ext cx="1905001" cy="8382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Obtain &amp; Initially Verify System Decision Model</a:t>
            </a:r>
            <a:endParaRPr lang="en-US" sz="1400" dirty="0"/>
          </a:p>
        </p:txBody>
      </p:sp>
      <p:sp>
        <p:nvSpPr>
          <p:cNvPr id="23" name="Rectangle 22"/>
          <p:cNvSpPr/>
          <p:nvPr/>
        </p:nvSpPr>
        <p:spPr>
          <a:xfrm>
            <a:off x="7221893" y="1447800"/>
            <a:ext cx="1922107" cy="838200"/>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Continue Building Body of Evidence for Performance</a:t>
            </a:r>
            <a:endParaRPr lang="en-US" sz="1400" dirty="0"/>
          </a:p>
        </p:txBody>
      </p:sp>
      <p:graphicFrame>
        <p:nvGraphicFramePr>
          <p:cNvPr id="14" name="Diagram 13"/>
          <p:cNvGraphicFramePr/>
          <p:nvPr>
            <p:extLst>
              <p:ext uri="{D42A27DB-BD31-4B8C-83A1-F6EECF244321}">
                <p14:modId xmlns:p14="http://schemas.microsoft.com/office/powerpoint/2010/main" val="1477386966"/>
              </p:ext>
            </p:extLst>
          </p:nvPr>
        </p:nvGraphicFramePr>
        <p:xfrm>
          <a:off x="3956113" y="3809999"/>
          <a:ext cx="3381176" cy="2254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1" name="Straight Arrow Connector 40"/>
          <p:cNvCxnSpPr/>
          <p:nvPr/>
        </p:nvCxnSpPr>
        <p:spPr>
          <a:xfrm flipH="1">
            <a:off x="2913938" y="2192711"/>
            <a:ext cx="1769508" cy="17089"/>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9748" y="3492420"/>
            <a:ext cx="1143000" cy="502920"/>
          </a:xfrm>
          <a:prstGeom prst="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Model Induction</a:t>
            </a:r>
            <a:endParaRPr lang="en-US" sz="1400" dirty="0">
              <a:solidFill>
                <a:schemeClr val="tx1"/>
              </a:solidFill>
            </a:endParaRPr>
          </a:p>
        </p:txBody>
      </p:sp>
      <p:sp>
        <p:nvSpPr>
          <p:cNvPr id="48" name="Rectangle 47"/>
          <p:cNvSpPr/>
          <p:nvPr/>
        </p:nvSpPr>
        <p:spPr>
          <a:xfrm>
            <a:off x="2738619" y="2722223"/>
            <a:ext cx="1140052" cy="501622"/>
          </a:xfrm>
          <a:prstGeom prst="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Design Analysis</a:t>
            </a:r>
            <a:endParaRPr lang="en-US" sz="1400" dirty="0">
              <a:solidFill>
                <a:schemeClr val="tx1"/>
              </a:solidFill>
            </a:endParaRPr>
          </a:p>
        </p:txBody>
      </p:sp>
      <p:sp>
        <p:nvSpPr>
          <p:cNvPr id="49" name="Rectangle 48"/>
          <p:cNvSpPr/>
          <p:nvPr/>
        </p:nvSpPr>
        <p:spPr>
          <a:xfrm>
            <a:off x="2738619" y="3492420"/>
            <a:ext cx="1143000" cy="502920"/>
          </a:xfrm>
          <a:prstGeom prst="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Module Injection</a:t>
            </a:r>
            <a:endParaRPr lang="en-US" sz="1400" dirty="0">
              <a:solidFill>
                <a:schemeClr val="tx1"/>
              </a:solidFill>
            </a:endParaRPr>
          </a:p>
        </p:txBody>
      </p:sp>
      <p:sp>
        <p:nvSpPr>
          <p:cNvPr id="52" name="Rectangle 51"/>
          <p:cNvSpPr/>
          <p:nvPr/>
        </p:nvSpPr>
        <p:spPr>
          <a:xfrm>
            <a:off x="41255" y="2720925"/>
            <a:ext cx="1143000" cy="502920"/>
          </a:xfrm>
          <a:prstGeom prst="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Obtain Valid Test Data</a:t>
            </a:r>
            <a:endParaRPr lang="en-US" sz="1400" dirty="0">
              <a:solidFill>
                <a:schemeClr val="tx1"/>
              </a:solidFill>
            </a:endParaRPr>
          </a:p>
        </p:txBody>
      </p:sp>
      <p:cxnSp>
        <p:nvCxnSpPr>
          <p:cNvPr id="39" name="Straight Arrow Connector 38"/>
          <p:cNvCxnSpPr>
            <a:stCxn id="11" idx="2"/>
            <a:endCxn id="52" idx="0"/>
          </p:cNvCxnSpPr>
          <p:nvPr/>
        </p:nvCxnSpPr>
        <p:spPr>
          <a:xfrm flipH="1">
            <a:off x="612755" y="2286000"/>
            <a:ext cx="1348683" cy="434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2"/>
            <a:endCxn id="48" idx="0"/>
          </p:cNvCxnSpPr>
          <p:nvPr/>
        </p:nvCxnSpPr>
        <p:spPr>
          <a:xfrm>
            <a:off x="1961438" y="2286000"/>
            <a:ext cx="1347207" cy="436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2"/>
            <a:endCxn id="46" idx="0"/>
          </p:cNvCxnSpPr>
          <p:nvPr/>
        </p:nvCxnSpPr>
        <p:spPr>
          <a:xfrm flipH="1">
            <a:off x="611248" y="3223845"/>
            <a:ext cx="1507" cy="26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8" idx="2"/>
            <a:endCxn id="49" idx="0"/>
          </p:cNvCxnSpPr>
          <p:nvPr/>
        </p:nvCxnSpPr>
        <p:spPr>
          <a:xfrm>
            <a:off x="3308645" y="3223845"/>
            <a:ext cx="1474" cy="26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389937" y="2720925"/>
            <a:ext cx="1143000" cy="502920"/>
          </a:xfrm>
          <a:prstGeom prst="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Training Data V&amp;V</a:t>
            </a:r>
            <a:endParaRPr lang="en-US" sz="1400" dirty="0">
              <a:solidFill>
                <a:schemeClr val="tx1"/>
              </a:solidFill>
            </a:endParaRPr>
          </a:p>
        </p:txBody>
      </p:sp>
      <p:cxnSp>
        <p:nvCxnSpPr>
          <p:cNvPr id="70" name="Straight Arrow Connector 69"/>
          <p:cNvCxnSpPr>
            <a:stCxn id="11" idx="2"/>
            <a:endCxn id="68" idx="0"/>
          </p:cNvCxnSpPr>
          <p:nvPr/>
        </p:nvCxnSpPr>
        <p:spPr>
          <a:xfrm flipH="1">
            <a:off x="1961437" y="2286000"/>
            <a:ext cx="1" cy="434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8" idx="1"/>
            <a:endCxn id="52" idx="3"/>
          </p:cNvCxnSpPr>
          <p:nvPr/>
        </p:nvCxnSpPr>
        <p:spPr>
          <a:xfrm flipH="1">
            <a:off x="1184255" y="2972385"/>
            <a:ext cx="205682"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8" idx="3"/>
            <a:endCxn id="48" idx="1"/>
          </p:cNvCxnSpPr>
          <p:nvPr/>
        </p:nvCxnSpPr>
        <p:spPr>
          <a:xfrm>
            <a:off x="2532937" y="2972385"/>
            <a:ext cx="205682" cy="64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862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System design alters how to obtain decision model</a:t>
            </a:r>
            <a:endParaRPr lang="en-US" dirty="0"/>
          </a:p>
        </p:txBody>
      </p:sp>
      <p:cxnSp>
        <p:nvCxnSpPr>
          <p:cNvPr id="6" name="Straight Connector 5"/>
          <p:cNvCxnSpPr/>
          <p:nvPr/>
        </p:nvCxnSpPr>
        <p:spPr>
          <a:xfrm flipV="1">
            <a:off x="2286002" y="3733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64160" y="1447800"/>
            <a:ext cx="2603240" cy="45689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0919" y="3565982"/>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Sub-symbolic</a:t>
            </a:r>
            <a:endParaRPr lang="en-US" sz="1400" dirty="0">
              <a:latin typeface="Arial Black" panose="020B0A04020102020204" pitchFamily="34" charset="0"/>
            </a:endParaRPr>
          </a:p>
        </p:txBody>
      </p:sp>
      <p:sp>
        <p:nvSpPr>
          <p:cNvPr id="10" name="TextBox 9"/>
          <p:cNvSpPr txBox="1"/>
          <p:nvPr/>
        </p:nvSpPr>
        <p:spPr>
          <a:xfrm>
            <a:off x="6477000" y="3579911"/>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Symbolic</a:t>
            </a:r>
            <a:endParaRPr lang="en-US" sz="1400" dirty="0">
              <a:latin typeface="Arial Black" panose="020B0A04020102020204" pitchFamily="34" charset="0"/>
            </a:endParaRPr>
          </a:p>
        </p:txBody>
      </p:sp>
      <p:sp>
        <p:nvSpPr>
          <p:cNvPr id="21" name="TextBox 20"/>
          <p:cNvSpPr txBox="1"/>
          <p:nvPr/>
        </p:nvSpPr>
        <p:spPr>
          <a:xfrm>
            <a:off x="2349760" y="6008420"/>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Monolithic</a:t>
            </a:r>
            <a:endParaRPr lang="en-US" sz="1400" dirty="0">
              <a:latin typeface="Arial Black" panose="020B0A04020102020204" pitchFamily="34" charset="0"/>
            </a:endParaRPr>
          </a:p>
        </p:txBody>
      </p:sp>
      <p:sp>
        <p:nvSpPr>
          <p:cNvPr id="22" name="TextBox 21"/>
          <p:cNvSpPr txBox="1"/>
          <p:nvPr/>
        </p:nvSpPr>
        <p:spPr>
          <a:xfrm>
            <a:off x="4953000" y="1175989"/>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Modular</a:t>
            </a:r>
            <a:endParaRPr lang="en-US" sz="1400" dirty="0">
              <a:latin typeface="Arial Black" panose="020B0A04020102020204" pitchFamily="34" charset="0"/>
            </a:endParaRPr>
          </a:p>
        </p:txBody>
      </p:sp>
      <p:sp>
        <p:nvSpPr>
          <p:cNvPr id="25" name="TextBox 24"/>
          <p:cNvSpPr txBox="1"/>
          <p:nvPr/>
        </p:nvSpPr>
        <p:spPr>
          <a:xfrm>
            <a:off x="5411754" y="2693149"/>
            <a:ext cx="685800" cy="261610"/>
          </a:xfrm>
          <a:prstGeom prst="rect">
            <a:avLst/>
          </a:prstGeom>
          <a:noFill/>
          <a:ln>
            <a:solidFill>
              <a:schemeClr val="tx1"/>
            </a:solidFill>
          </a:ln>
        </p:spPr>
        <p:txBody>
          <a:bodyPr wrap="square" rtlCol="0">
            <a:spAutoFit/>
          </a:bodyPr>
          <a:lstStyle/>
          <a:p>
            <a:pPr algn="ctr"/>
            <a:r>
              <a:rPr lang="en-US" sz="1100" dirty="0" smtClean="0"/>
              <a:t>ACT-R</a:t>
            </a:r>
            <a:endParaRPr lang="en-US" sz="1100" dirty="0"/>
          </a:p>
        </p:txBody>
      </p:sp>
      <p:sp>
        <p:nvSpPr>
          <p:cNvPr id="37" name="Oval 36"/>
          <p:cNvSpPr/>
          <p:nvPr/>
        </p:nvSpPr>
        <p:spPr>
          <a:xfrm>
            <a:off x="3494314" y="2437327"/>
            <a:ext cx="2362200" cy="2362200"/>
          </a:xfrm>
          <a:prstGeom prst="ellipse">
            <a:avLst/>
          </a:prstGeom>
          <a:solidFill>
            <a:schemeClr val="bg1">
              <a:lumMod val="8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Hybrid Architectures</a:t>
            </a:r>
            <a:endParaRPr lang="en-US" sz="1200" dirty="0">
              <a:solidFill>
                <a:schemeClr val="tx1"/>
              </a:solidFill>
            </a:endParaRPr>
          </a:p>
        </p:txBody>
      </p:sp>
      <p:cxnSp>
        <p:nvCxnSpPr>
          <p:cNvPr id="38" name="Straight Connector 37"/>
          <p:cNvCxnSpPr/>
          <p:nvPr/>
        </p:nvCxnSpPr>
        <p:spPr>
          <a:xfrm flipV="1">
            <a:off x="2286000" y="3733800"/>
            <a:ext cx="4572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220755" y="4337131"/>
            <a:ext cx="1586205" cy="1071137"/>
            <a:chOff x="1448061" y="4227772"/>
            <a:chExt cx="1586205" cy="1071137"/>
          </a:xfrm>
        </p:grpSpPr>
        <p:sp>
          <p:nvSpPr>
            <p:cNvPr id="24" name="TextBox 23"/>
            <p:cNvSpPr txBox="1"/>
            <p:nvPr/>
          </p:nvSpPr>
          <p:spPr>
            <a:xfrm>
              <a:off x="1448061" y="4227772"/>
              <a:ext cx="1586205" cy="600164"/>
            </a:xfrm>
            <a:prstGeom prst="rect">
              <a:avLst/>
            </a:prstGeom>
            <a:noFill/>
            <a:ln>
              <a:noFill/>
            </a:ln>
          </p:spPr>
          <p:txBody>
            <a:bodyPr wrap="square" rtlCol="0">
              <a:spAutoFit/>
            </a:bodyPr>
            <a:lstStyle/>
            <a:p>
              <a:pPr algn="ctr"/>
              <a:endParaRPr lang="en-US" sz="1100" dirty="0" smtClean="0"/>
            </a:p>
            <a:p>
              <a:pPr algn="ctr"/>
              <a:r>
                <a:rPr lang="en-US" sz="1100" dirty="0" smtClean="0"/>
                <a:t>Deep Neural Nets</a:t>
              </a:r>
            </a:p>
            <a:p>
              <a:pPr algn="ctr"/>
              <a:r>
                <a:rPr lang="en-US" sz="1100" dirty="0" smtClean="0"/>
                <a:t>e.g. </a:t>
              </a:r>
              <a:r>
                <a:rPr lang="en-US" sz="1100" dirty="0" err="1" smtClean="0"/>
                <a:t>OpenAI</a:t>
              </a:r>
              <a:r>
                <a:rPr lang="en-US" sz="1100" dirty="0" smtClean="0"/>
                <a:t> </a:t>
              </a:r>
              <a:r>
                <a:rPr lang="en-US" sz="1100" dirty="0" smtClean="0"/>
                <a:t>Five</a:t>
              </a:r>
              <a:endParaRPr lang="en-US" sz="1100" dirty="0"/>
            </a:p>
          </p:txBody>
        </p:sp>
        <p:pic>
          <p:nvPicPr>
            <p:cNvPr id="2" name="Picture 1"/>
            <p:cNvPicPr>
              <a:picLocks noChangeAspect="1"/>
            </p:cNvPicPr>
            <p:nvPr/>
          </p:nvPicPr>
          <p:blipFill>
            <a:blip r:embed="rId3"/>
            <a:stretch>
              <a:fillRect/>
            </a:stretch>
          </p:blipFill>
          <p:spPr>
            <a:xfrm>
              <a:off x="1824827" y="4832184"/>
              <a:ext cx="829733" cy="466725"/>
            </a:xfrm>
            <a:prstGeom prst="rect">
              <a:avLst/>
            </a:prstGeom>
          </p:spPr>
        </p:pic>
      </p:grpSp>
      <p:sp>
        <p:nvSpPr>
          <p:cNvPr id="15" name="TextBox 14"/>
          <p:cNvSpPr txBox="1"/>
          <p:nvPr/>
        </p:nvSpPr>
        <p:spPr>
          <a:xfrm>
            <a:off x="6781800" y="1687141"/>
            <a:ext cx="1069848" cy="430887"/>
          </a:xfrm>
          <a:prstGeom prst="rect">
            <a:avLst/>
          </a:prstGeom>
          <a:noFill/>
          <a:ln>
            <a:solidFill>
              <a:schemeClr val="tx1"/>
            </a:solidFill>
          </a:ln>
        </p:spPr>
        <p:txBody>
          <a:bodyPr wrap="square" rtlCol="0">
            <a:spAutoFit/>
          </a:bodyPr>
          <a:lstStyle/>
          <a:p>
            <a:pPr algn="ctr"/>
            <a:r>
              <a:rPr lang="en-US" sz="1100" dirty="0" smtClean="0"/>
              <a:t>Traditional Software</a:t>
            </a:r>
            <a:endParaRPr lang="en-US" sz="1100" dirty="0"/>
          </a:p>
        </p:txBody>
      </p:sp>
    </p:spTree>
    <p:extLst>
      <p:ext uri="{BB962C8B-B14F-4D97-AF65-F5344CB8AC3E}">
        <p14:creationId xmlns:p14="http://schemas.microsoft.com/office/powerpoint/2010/main" val="17493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7"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System design alters how to obtain decision model</a:t>
            </a:r>
            <a:endParaRPr lang="en-US" dirty="0"/>
          </a:p>
        </p:txBody>
      </p:sp>
      <p:cxnSp>
        <p:nvCxnSpPr>
          <p:cNvPr id="6" name="Straight Connector 5"/>
          <p:cNvCxnSpPr/>
          <p:nvPr/>
        </p:nvCxnSpPr>
        <p:spPr>
          <a:xfrm flipV="1">
            <a:off x="2286002" y="3733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64160" y="1447800"/>
            <a:ext cx="2603240" cy="45689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0919" y="3565982"/>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Sub-symbolic</a:t>
            </a:r>
            <a:endParaRPr lang="en-US" sz="1400" dirty="0">
              <a:latin typeface="Arial Black" panose="020B0A04020102020204" pitchFamily="34" charset="0"/>
            </a:endParaRPr>
          </a:p>
        </p:txBody>
      </p:sp>
      <p:sp>
        <p:nvSpPr>
          <p:cNvPr id="10" name="TextBox 9"/>
          <p:cNvSpPr txBox="1"/>
          <p:nvPr/>
        </p:nvSpPr>
        <p:spPr>
          <a:xfrm>
            <a:off x="6477000" y="3579911"/>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Symbolic</a:t>
            </a:r>
            <a:endParaRPr lang="en-US" sz="1400" dirty="0">
              <a:latin typeface="Arial Black" panose="020B0A04020102020204" pitchFamily="34" charset="0"/>
            </a:endParaRPr>
          </a:p>
        </p:txBody>
      </p:sp>
      <p:sp>
        <p:nvSpPr>
          <p:cNvPr id="21" name="TextBox 20"/>
          <p:cNvSpPr txBox="1"/>
          <p:nvPr/>
        </p:nvSpPr>
        <p:spPr>
          <a:xfrm>
            <a:off x="2349760" y="6008420"/>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Monolithic</a:t>
            </a:r>
            <a:endParaRPr lang="en-US" sz="1400" dirty="0">
              <a:latin typeface="Arial Black" panose="020B0A04020102020204" pitchFamily="34" charset="0"/>
            </a:endParaRPr>
          </a:p>
        </p:txBody>
      </p:sp>
      <p:sp>
        <p:nvSpPr>
          <p:cNvPr id="22" name="TextBox 21"/>
          <p:cNvSpPr txBox="1"/>
          <p:nvPr/>
        </p:nvSpPr>
        <p:spPr>
          <a:xfrm>
            <a:off x="4953000" y="1175989"/>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Modular</a:t>
            </a:r>
            <a:endParaRPr lang="en-US" sz="1400" dirty="0">
              <a:latin typeface="Arial Black" panose="020B0A04020102020204" pitchFamily="34" charset="0"/>
            </a:endParaRPr>
          </a:p>
        </p:txBody>
      </p:sp>
      <p:cxnSp>
        <p:nvCxnSpPr>
          <p:cNvPr id="38" name="Straight Connector 37"/>
          <p:cNvCxnSpPr/>
          <p:nvPr/>
        </p:nvCxnSpPr>
        <p:spPr>
          <a:xfrm flipV="1">
            <a:off x="2286000" y="3733800"/>
            <a:ext cx="457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86002" y="2438400"/>
            <a:ext cx="4572000" cy="2590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19685539">
            <a:off x="6781802" y="1782160"/>
            <a:ext cx="1066800" cy="646331"/>
          </a:xfrm>
          <a:prstGeom prst="rect">
            <a:avLst/>
          </a:prstGeom>
          <a:noFill/>
        </p:spPr>
        <p:txBody>
          <a:bodyPr wrap="square" rtlCol="0">
            <a:spAutoFit/>
          </a:bodyPr>
          <a:lstStyle/>
          <a:p>
            <a:r>
              <a:rPr lang="en-US" sz="1200" dirty="0" smtClean="0"/>
              <a:t>Obtain through Design</a:t>
            </a:r>
            <a:endParaRPr lang="en-US" sz="1200" dirty="0"/>
          </a:p>
        </p:txBody>
      </p:sp>
      <p:sp>
        <p:nvSpPr>
          <p:cNvPr id="15" name="TextBox 14"/>
          <p:cNvSpPr txBox="1"/>
          <p:nvPr/>
        </p:nvSpPr>
        <p:spPr>
          <a:xfrm rot="19685539">
            <a:off x="1332704" y="4943141"/>
            <a:ext cx="1066800" cy="646331"/>
          </a:xfrm>
          <a:prstGeom prst="rect">
            <a:avLst/>
          </a:prstGeom>
          <a:noFill/>
        </p:spPr>
        <p:txBody>
          <a:bodyPr wrap="square" rtlCol="0">
            <a:spAutoFit/>
          </a:bodyPr>
          <a:lstStyle/>
          <a:p>
            <a:pPr algn="r"/>
            <a:r>
              <a:rPr lang="en-US" sz="1200" dirty="0" smtClean="0"/>
              <a:t>Obtain through </a:t>
            </a:r>
          </a:p>
          <a:p>
            <a:pPr algn="r"/>
            <a:r>
              <a:rPr lang="en-US" sz="1200" dirty="0" smtClean="0"/>
              <a:t>Data</a:t>
            </a:r>
            <a:endParaRPr lang="en-US" sz="1200" dirty="0"/>
          </a:p>
        </p:txBody>
      </p:sp>
    </p:spTree>
    <p:extLst>
      <p:ext uri="{BB962C8B-B14F-4D97-AF65-F5344CB8AC3E}">
        <p14:creationId xmlns:p14="http://schemas.microsoft.com/office/powerpoint/2010/main" val="308834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System design alters how to obtain decision model</a:t>
            </a:r>
            <a:endParaRPr lang="en-US" dirty="0"/>
          </a:p>
        </p:txBody>
      </p:sp>
      <p:cxnSp>
        <p:nvCxnSpPr>
          <p:cNvPr id="6" name="Straight Connector 5"/>
          <p:cNvCxnSpPr/>
          <p:nvPr/>
        </p:nvCxnSpPr>
        <p:spPr>
          <a:xfrm flipV="1">
            <a:off x="2286002" y="3733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64160" y="1447800"/>
            <a:ext cx="2603240" cy="45689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0919" y="3565982"/>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Sub-symbolic</a:t>
            </a:r>
            <a:endParaRPr lang="en-US" sz="1400" dirty="0">
              <a:latin typeface="Arial Black" panose="020B0A04020102020204" pitchFamily="34" charset="0"/>
            </a:endParaRPr>
          </a:p>
        </p:txBody>
      </p:sp>
      <p:sp>
        <p:nvSpPr>
          <p:cNvPr id="10" name="TextBox 9"/>
          <p:cNvSpPr txBox="1"/>
          <p:nvPr/>
        </p:nvSpPr>
        <p:spPr>
          <a:xfrm>
            <a:off x="6477000" y="3579911"/>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Symbolic</a:t>
            </a:r>
            <a:endParaRPr lang="en-US" sz="1400" dirty="0">
              <a:latin typeface="Arial Black" panose="020B0A04020102020204" pitchFamily="34" charset="0"/>
            </a:endParaRPr>
          </a:p>
        </p:txBody>
      </p:sp>
      <p:sp>
        <p:nvSpPr>
          <p:cNvPr id="21" name="TextBox 20"/>
          <p:cNvSpPr txBox="1"/>
          <p:nvPr/>
        </p:nvSpPr>
        <p:spPr>
          <a:xfrm>
            <a:off x="2349760" y="6008420"/>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Monolithic</a:t>
            </a:r>
            <a:endParaRPr lang="en-US" sz="1400" dirty="0">
              <a:latin typeface="Arial Black" panose="020B0A04020102020204" pitchFamily="34" charset="0"/>
            </a:endParaRPr>
          </a:p>
        </p:txBody>
      </p:sp>
      <p:sp>
        <p:nvSpPr>
          <p:cNvPr id="22" name="TextBox 21"/>
          <p:cNvSpPr txBox="1"/>
          <p:nvPr/>
        </p:nvSpPr>
        <p:spPr>
          <a:xfrm>
            <a:off x="4953000" y="1175989"/>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Modular</a:t>
            </a:r>
            <a:endParaRPr lang="en-US" sz="1400" dirty="0">
              <a:latin typeface="Arial Black" panose="020B0A04020102020204" pitchFamily="34" charset="0"/>
            </a:endParaRPr>
          </a:p>
        </p:txBody>
      </p:sp>
      <p:cxnSp>
        <p:nvCxnSpPr>
          <p:cNvPr id="38" name="Straight Connector 37"/>
          <p:cNvCxnSpPr/>
          <p:nvPr/>
        </p:nvCxnSpPr>
        <p:spPr>
          <a:xfrm flipV="1">
            <a:off x="2286000" y="3733800"/>
            <a:ext cx="457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86002" y="2438400"/>
            <a:ext cx="4572000" cy="2590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19685539">
            <a:off x="6781802" y="1782160"/>
            <a:ext cx="1066800" cy="646331"/>
          </a:xfrm>
          <a:prstGeom prst="rect">
            <a:avLst/>
          </a:prstGeom>
          <a:noFill/>
        </p:spPr>
        <p:txBody>
          <a:bodyPr wrap="square" rtlCol="0">
            <a:spAutoFit/>
          </a:bodyPr>
          <a:lstStyle/>
          <a:p>
            <a:r>
              <a:rPr lang="en-US" sz="1200" dirty="0" smtClean="0"/>
              <a:t>Obtain through Design</a:t>
            </a:r>
            <a:endParaRPr lang="en-US" sz="1200" dirty="0"/>
          </a:p>
        </p:txBody>
      </p:sp>
      <p:sp>
        <p:nvSpPr>
          <p:cNvPr id="15" name="TextBox 14"/>
          <p:cNvSpPr txBox="1"/>
          <p:nvPr/>
        </p:nvSpPr>
        <p:spPr>
          <a:xfrm rot="19685539">
            <a:off x="1332704" y="4943141"/>
            <a:ext cx="1066800" cy="646331"/>
          </a:xfrm>
          <a:prstGeom prst="rect">
            <a:avLst/>
          </a:prstGeom>
          <a:noFill/>
        </p:spPr>
        <p:txBody>
          <a:bodyPr wrap="square" rtlCol="0">
            <a:spAutoFit/>
          </a:bodyPr>
          <a:lstStyle/>
          <a:p>
            <a:pPr algn="r"/>
            <a:r>
              <a:rPr lang="en-US" sz="1200" dirty="0" smtClean="0"/>
              <a:t>Obtain through </a:t>
            </a:r>
          </a:p>
          <a:p>
            <a:pPr algn="r"/>
            <a:r>
              <a:rPr lang="en-US" sz="1200" dirty="0" smtClean="0"/>
              <a:t>Data</a:t>
            </a:r>
            <a:endParaRPr lang="en-US" sz="1200" dirty="0"/>
          </a:p>
        </p:txBody>
      </p:sp>
      <p:sp>
        <p:nvSpPr>
          <p:cNvPr id="3" name="Oval 2"/>
          <p:cNvSpPr/>
          <p:nvPr/>
        </p:nvSpPr>
        <p:spPr>
          <a:xfrm>
            <a:off x="1662915" y="4726370"/>
            <a:ext cx="863260" cy="8632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278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637237280"/>
              </p:ext>
            </p:extLst>
          </p:nvPr>
        </p:nvGraphicFramePr>
        <p:xfrm>
          <a:off x="4419600" y="1673352"/>
          <a:ext cx="366346" cy="1219200"/>
        </p:xfrm>
        <a:graphic>
          <a:graphicData uri="http://schemas.openxmlformats.org/drawingml/2006/table">
            <a:tbl>
              <a:tblPr firstRow="1" bandRow="1">
                <a:tableStyleId>{2D5ABB26-0587-4C30-8999-92F81FD0307C}</a:tableStyleId>
              </a:tblPr>
              <a:tblGrid>
                <a:gridCol w="366346">
                  <a:extLst>
                    <a:ext uri="{9D8B030D-6E8A-4147-A177-3AD203B41FA5}">
                      <a16:colId xmlns:a16="http://schemas.microsoft.com/office/drawing/2014/main" val="3528004373"/>
                    </a:ext>
                  </a:extLst>
                </a:gridCol>
              </a:tblGrid>
              <a:tr h="304800">
                <a:tc>
                  <a:txBody>
                    <a:bodyPr/>
                    <a:lstStyle/>
                    <a:p>
                      <a:pPr algn="l"/>
                      <a:r>
                        <a:rPr lang="en-US" dirty="0" smtClean="0"/>
                        <a:t>I</a:t>
                      </a:r>
                      <a:endParaRPr lang="en-US" dirty="0"/>
                    </a:p>
                  </a:txBody>
                  <a:tcPr/>
                </a:tc>
                <a:extLst>
                  <a:ext uri="{0D108BD9-81ED-4DB2-BD59-A6C34878D82A}">
                    <a16:rowId xmlns:a16="http://schemas.microsoft.com/office/drawing/2014/main" val="2477823406"/>
                  </a:ext>
                </a:extLst>
              </a:tr>
              <a:tr h="304800">
                <a:tc>
                  <a:txBody>
                    <a:bodyPr/>
                    <a:lstStyle/>
                    <a:p>
                      <a:pPr algn="l"/>
                      <a:r>
                        <a:rPr lang="en-US" dirty="0" smtClean="0"/>
                        <a:t>II</a:t>
                      </a:r>
                      <a:endParaRPr lang="en-US" dirty="0"/>
                    </a:p>
                  </a:txBody>
                  <a:tcPr>
                    <a:solidFill>
                      <a:srgbClr val="66A61E"/>
                    </a:solidFill>
                  </a:tcPr>
                </a:tc>
                <a:extLst>
                  <a:ext uri="{0D108BD9-81ED-4DB2-BD59-A6C34878D82A}">
                    <a16:rowId xmlns:a16="http://schemas.microsoft.com/office/drawing/2014/main" val="1520920695"/>
                  </a:ext>
                </a:extLst>
              </a:tr>
              <a:tr h="304800">
                <a:tc>
                  <a:txBody>
                    <a:bodyPr/>
                    <a:lstStyle/>
                    <a:p>
                      <a:pPr algn="l"/>
                      <a:r>
                        <a:rPr lang="en-US" dirty="0" smtClean="0"/>
                        <a:t>III</a:t>
                      </a:r>
                      <a:endParaRPr lang="en-US" dirty="0"/>
                    </a:p>
                  </a:txBody>
                  <a:tcPr/>
                </a:tc>
                <a:extLst>
                  <a:ext uri="{0D108BD9-81ED-4DB2-BD59-A6C34878D82A}">
                    <a16:rowId xmlns:a16="http://schemas.microsoft.com/office/drawing/2014/main" val="3302583589"/>
                  </a:ext>
                </a:extLst>
              </a:tr>
              <a:tr h="304800">
                <a:tc>
                  <a:txBody>
                    <a:bodyPr/>
                    <a:lstStyle/>
                    <a:p>
                      <a:pPr algn="l"/>
                      <a:r>
                        <a:rPr lang="en-US" dirty="0" smtClean="0"/>
                        <a:t>IV</a:t>
                      </a:r>
                      <a:endParaRPr lang="en-US" dirty="0"/>
                    </a:p>
                  </a:txBody>
                  <a:tcPr/>
                </a:tc>
                <a:extLst>
                  <a:ext uri="{0D108BD9-81ED-4DB2-BD59-A6C34878D82A}">
                    <a16:rowId xmlns:a16="http://schemas.microsoft.com/office/drawing/2014/main" val="2708426903"/>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22341729"/>
              </p:ext>
            </p:extLst>
          </p:nvPr>
        </p:nvGraphicFramePr>
        <p:xfrm>
          <a:off x="4416552" y="1676455"/>
          <a:ext cx="366346" cy="1219200"/>
        </p:xfrm>
        <a:graphic>
          <a:graphicData uri="http://schemas.openxmlformats.org/drawingml/2006/table">
            <a:tbl>
              <a:tblPr firstRow="1" bandRow="1">
                <a:tableStyleId>{2D5ABB26-0587-4C30-8999-92F81FD0307C}</a:tableStyleId>
              </a:tblPr>
              <a:tblGrid>
                <a:gridCol w="366346">
                  <a:extLst>
                    <a:ext uri="{9D8B030D-6E8A-4147-A177-3AD203B41FA5}">
                      <a16:colId xmlns:a16="http://schemas.microsoft.com/office/drawing/2014/main" val="3528004373"/>
                    </a:ext>
                  </a:extLst>
                </a:gridCol>
              </a:tblGrid>
              <a:tr h="304800">
                <a:tc>
                  <a:txBody>
                    <a:bodyPr/>
                    <a:lstStyle/>
                    <a:p>
                      <a:pPr algn="l"/>
                      <a:r>
                        <a:rPr lang="en-US" dirty="0" smtClean="0"/>
                        <a:t>I</a:t>
                      </a:r>
                      <a:endParaRPr lang="en-US" dirty="0"/>
                    </a:p>
                  </a:txBody>
                  <a:tcPr/>
                </a:tc>
                <a:extLst>
                  <a:ext uri="{0D108BD9-81ED-4DB2-BD59-A6C34878D82A}">
                    <a16:rowId xmlns:a16="http://schemas.microsoft.com/office/drawing/2014/main" val="2477823406"/>
                  </a:ext>
                </a:extLst>
              </a:tr>
              <a:tr h="304800">
                <a:tc>
                  <a:txBody>
                    <a:bodyPr/>
                    <a:lstStyle/>
                    <a:p>
                      <a:pPr algn="l"/>
                      <a:r>
                        <a:rPr lang="en-US" dirty="0" smtClean="0"/>
                        <a:t>II</a:t>
                      </a:r>
                      <a:endParaRPr lang="en-US" dirty="0"/>
                    </a:p>
                  </a:txBody>
                  <a:tcPr>
                    <a:noFill/>
                  </a:tcPr>
                </a:tc>
                <a:extLst>
                  <a:ext uri="{0D108BD9-81ED-4DB2-BD59-A6C34878D82A}">
                    <a16:rowId xmlns:a16="http://schemas.microsoft.com/office/drawing/2014/main" val="1520920695"/>
                  </a:ext>
                </a:extLst>
              </a:tr>
              <a:tr h="304800">
                <a:tc>
                  <a:txBody>
                    <a:bodyPr/>
                    <a:lstStyle/>
                    <a:p>
                      <a:pPr algn="l"/>
                      <a:r>
                        <a:rPr lang="en-US" dirty="0" smtClean="0"/>
                        <a:t>III</a:t>
                      </a:r>
                      <a:endParaRPr lang="en-US" dirty="0"/>
                    </a:p>
                  </a:txBody>
                  <a:tcPr/>
                </a:tc>
                <a:extLst>
                  <a:ext uri="{0D108BD9-81ED-4DB2-BD59-A6C34878D82A}">
                    <a16:rowId xmlns:a16="http://schemas.microsoft.com/office/drawing/2014/main" val="3302583589"/>
                  </a:ext>
                </a:extLst>
              </a:tr>
              <a:tr h="304800">
                <a:tc>
                  <a:txBody>
                    <a:bodyPr/>
                    <a:lstStyle/>
                    <a:p>
                      <a:pPr algn="l"/>
                      <a:r>
                        <a:rPr lang="en-US" dirty="0" smtClean="0"/>
                        <a:t>IV</a:t>
                      </a:r>
                      <a:endParaRPr lang="en-US" dirty="0"/>
                    </a:p>
                  </a:txBody>
                  <a:tcPr/>
                </a:tc>
                <a:extLst>
                  <a:ext uri="{0D108BD9-81ED-4DB2-BD59-A6C34878D82A}">
                    <a16:rowId xmlns:a16="http://schemas.microsoft.com/office/drawing/2014/main" val="270842690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56938874"/>
              </p:ext>
            </p:extLst>
          </p:nvPr>
        </p:nvGraphicFramePr>
        <p:xfrm>
          <a:off x="4419600" y="1673352"/>
          <a:ext cx="366346" cy="1219200"/>
        </p:xfrm>
        <a:graphic>
          <a:graphicData uri="http://schemas.openxmlformats.org/drawingml/2006/table">
            <a:tbl>
              <a:tblPr firstRow="1" bandRow="1">
                <a:tableStyleId>{2D5ABB26-0587-4C30-8999-92F81FD0307C}</a:tableStyleId>
              </a:tblPr>
              <a:tblGrid>
                <a:gridCol w="366346">
                  <a:extLst>
                    <a:ext uri="{9D8B030D-6E8A-4147-A177-3AD203B41FA5}">
                      <a16:colId xmlns:a16="http://schemas.microsoft.com/office/drawing/2014/main" val="3528004373"/>
                    </a:ext>
                  </a:extLst>
                </a:gridCol>
              </a:tblGrid>
              <a:tr h="304800">
                <a:tc>
                  <a:txBody>
                    <a:bodyPr/>
                    <a:lstStyle/>
                    <a:p>
                      <a:pPr algn="l"/>
                      <a:r>
                        <a:rPr lang="en-US" dirty="0" smtClean="0"/>
                        <a:t>I</a:t>
                      </a:r>
                      <a:endParaRPr lang="en-US" dirty="0"/>
                    </a:p>
                  </a:txBody>
                  <a:tcPr/>
                </a:tc>
                <a:extLst>
                  <a:ext uri="{0D108BD9-81ED-4DB2-BD59-A6C34878D82A}">
                    <a16:rowId xmlns:a16="http://schemas.microsoft.com/office/drawing/2014/main" val="2477823406"/>
                  </a:ext>
                </a:extLst>
              </a:tr>
              <a:tr h="304800">
                <a:tc>
                  <a:txBody>
                    <a:bodyPr/>
                    <a:lstStyle/>
                    <a:p>
                      <a:pPr algn="l"/>
                      <a:r>
                        <a:rPr lang="en-US" dirty="0" smtClean="0"/>
                        <a:t>II</a:t>
                      </a:r>
                      <a:endParaRPr lang="en-US" dirty="0"/>
                    </a:p>
                  </a:txBody>
                  <a:tcPr/>
                </a:tc>
                <a:extLst>
                  <a:ext uri="{0D108BD9-81ED-4DB2-BD59-A6C34878D82A}">
                    <a16:rowId xmlns:a16="http://schemas.microsoft.com/office/drawing/2014/main" val="1520920695"/>
                  </a:ext>
                </a:extLst>
              </a:tr>
              <a:tr h="304800">
                <a:tc>
                  <a:txBody>
                    <a:bodyPr/>
                    <a:lstStyle/>
                    <a:p>
                      <a:pPr algn="l"/>
                      <a:r>
                        <a:rPr lang="en-US" dirty="0" smtClean="0"/>
                        <a:t>III</a:t>
                      </a:r>
                      <a:endParaRPr lang="en-US" dirty="0"/>
                    </a:p>
                  </a:txBody>
                  <a:tcPr/>
                </a:tc>
                <a:extLst>
                  <a:ext uri="{0D108BD9-81ED-4DB2-BD59-A6C34878D82A}">
                    <a16:rowId xmlns:a16="http://schemas.microsoft.com/office/drawing/2014/main" val="3302583589"/>
                  </a:ext>
                </a:extLst>
              </a:tr>
              <a:tr h="304800">
                <a:tc>
                  <a:txBody>
                    <a:bodyPr/>
                    <a:lstStyle/>
                    <a:p>
                      <a:pPr algn="l"/>
                      <a:r>
                        <a:rPr lang="en-US" dirty="0" smtClean="0"/>
                        <a:t>IV</a:t>
                      </a:r>
                      <a:endParaRPr lang="en-US" dirty="0"/>
                    </a:p>
                  </a:txBody>
                  <a:tcPr/>
                </a:tc>
                <a:extLst>
                  <a:ext uri="{0D108BD9-81ED-4DB2-BD59-A6C34878D82A}">
                    <a16:rowId xmlns:a16="http://schemas.microsoft.com/office/drawing/2014/main" val="2708426903"/>
                  </a:ext>
                </a:extLst>
              </a:tr>
            </a:tbl>
          </a:graphicData>
        </a:graphic>
      </p:graphicFrame>
      <p:sp>
        <p:nvSpPr>
          <p:cNvPr id="3" name="Title 2"/>
          <p:cNvSpPr>
            <a:spLocks noGrp="1"/>
          </p:cNvSpPr>
          <p:nvPr>
            <p:ph type="title"/>
          </p:nvPr>
        </p:nvSpPr>
        <p:spPr/>
        <p:txBody>
          <a:bodyPr/>
          <a:lstStyle/>
          <a:p>
            <a:r>
              <a:rPr lang="en-US" dirty="0" smtClean="0"/>
              <a:t>Model induction has promising data-driven techniques, but may be insufficient for embedded full autonomy</a:t>
            </a:r>
            <a:endParaRPr lang="en-US" dirty="0"/>
          </a:p>
        </p:txBody>
      </p:sp>
      <p:pic>
        <p:nvPicPr>
          <p:cNvPr id="2050" name="Picture 2" descr="Image result for salience mapping deep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00200"/>
            <a:ext cx="2901457" cy="20087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62599" y="1295400"/>
            <a:ext cx="2901458" cy="369332"/>
          </a:xfrm>
          <a:prstGeom prst="rect">
            <a:avLst/>
          </a:prstGeom>
          <a:noFill/>
        </p:spPr>
        <p:txBody>
          <a:bodyPr wrap="square" rtlCol="0">
            <a:spAutoFit/>
          </a:bodyPr>
          <a:lstStyle/>
          <a:p>
            <a:pPr algn="ctr"/>
            <a:r>
              <a:rPr lang="en-US" dirty="0" smtClean="0"/>
              <a:t>E.g., Saliency Mapping</a:t>
            </a:r>
            <a:endParaRPr lang="en-US" dirty="0"/>
          </a:p>
        </p:txBody>
      </p:sp>
      <p:sp>
        <p:nvSpPr>
          <p:cNvPr id="7" name="Rectangle 6"/>
          <p:cNvSpPr/>
          <p:nvPr/>
        </p:nvSpPr>
        <p:spPr>
          <a:xfrm>
            <a:off x="3200400" y="1664732"/>
            <a:ext cx="1219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961183440"/>
              </p:ext>
            </p:extLst>
          </p:nvPr>
        </p:nvGraphicFramePr>
        <p:xfrm>
          <a:off x="2834054" y="1664732"/>
          <a:ext cx="366346" cy="1219200"/>
        </p:xfrm>
        <a:graphic>
          <a:graphicData uri="http://schemas.openxmlformats.org/drawingml/2006/table">
            <a:tbl>
              <a:tblPr firstRow="1" bandRow="1">
                <a:tableStyleId>{2D5ABB26-0587-4C30-8999-92F81FD0307C}</a:tableStyleId>
              </a:tblPr>
              <a:tblGrid>
                <a:gridCol w="366346">
                  <a:extLst>
                    <a:ext uri="{9D8B030D-6E8A-4147-A177-3AD203B41FA5}">
                      <a16:colId xmlns:a16="http://schemas.microsoft.com/office/drawing/2014/main" val="3528004373"/>
                    </a:ext>
                  </a:extLst>
                </a:gridCol>
              </a:tblGrid>
              <a:tr h="304800">
                <a:tc>
                  <a:txBody>
                    <a:bodyPr/>
                    <a:lstStyle/>
                    <a:p>
                      <a:pPr algn="r"/>
                      <a:r>
                        <a:rPr lang="en-US" dirty="0" smtClean="0"/>
                        <a:t>A</a:t>
                      </a:r>
                      <a:endParaRPr lang="en-US" dirty="0"/>
                    </a:p>
                  </a:txBody>
                  <a:tcPr/>
                </a:tc>
                <a:extLst>
                  <a:ext uri="{0D108BD9-81ED-4DB2-BD59-A6C34878D82A}">
                    <a16:rowId xmlns:a16="http://schemas.microsoft.com/office/drawing/2014/main" val="2477823406"/>
                  </a:ext>
                </a:extLst>
              </a:tr>
              <a:tr h="304800">
                <a:tc>
                  <a:txBody>
                    <a:bodyPr/>
                    <a:lstStyle/>
                    <a:p>
                      <a:pPr algn="r"/>
                      <a:r>
                        <a:rPr lang="en-US" dirty="0" smtClean="0"/>
                        <a:t>B</a:t>
                      </a:r>
                      <a:endParaRPr lang="en-US" dirty="0"/>
                    </a:p>
                  </a:txBody>
                  <a:tcPr/>
                </a:tc>
                <a:extLst>
                  <a:ext uri="{0D108BD9-81ED-4DB2-BD59-A6C34878D82A}">
                    <a16:rowId xmlns:a16="http://schemas.microsoft.com/office/drawing/2014/main" val="1520920695"/>
                  </a:ext>
                </a:extLst>
              </a:tr>
              <a:tr h="304800">
                <a:tc>
                  <a:txBody>
                    <a:bodyPr/>
                    <a:lstStyle/>
                    <a:p>
                      <a:pPr algn="r"/>
                      <a:r>
                        <a:rPr lang="en-US" dirty="0" smtClean="0"/>
                        <a:t>C</a:t>
                      </a:r>
                      <a:endParaRPr lang="en-US" dirty="0"/>
                    </a:p>
                  </a:txBody>
                  <a:tcPr/>
                </a:tc>
                <a:extLst>
                  <a:ext uri="{0D108BD9-81ED-4DB2-BD59-A6C34878D82A}">
                    <a16:rowId xmlns:a16="http://schemas.microsoft.com/office/drawing/2014/main" val="3302583589"/>
                  </a:ext>
                </a:extLst>
              </a:tr>
              <a:tr h="304800">
                <a:tc>
                  <a:txBody>
                    <a:bodyPr/>
                    <a:lstStyle/>
                    <a:p>
                      <a:pPr algn="r"/>
                      <a:r>
                        <a:rPr lang="en-US" dirty="0" smtClean="0"/>
                        <a:t>D</a:t>
                      </a:r>
                      <a:endParaRPr lang="en-US" dirty="0"/>
                    </a:p>
                  </a:txBody>
                  <a:tcPr/>
                </a:tc>
                <a:extLst>
                  <a:ext uri="{0D108BD9-81ED-4DB2-BD59-A6C34878D82A}">
                    <a16:rowId xmlns:a16="http://schemas.microsoft.com/office/drawing/2014/main" val="270842690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5844583"/>
              </p:ext>
            </p:extLst>
          </p:nvPr>
        </p:nvGraphicFramePr>
        <p:xfrm>
          <a:off x="2834054" y="1664732"/>
          <a:ext cx="366346" cy="1219200"/>
        </p:xfrm>
        <a:graphic>
          <a:graphicData uri="http://schemas.openxmlformats.org/drawingml/2006/table">
            <a:tbl>
              <a:tblPr firstRow="1" bandRow="1">
                <a:tableStyleId>{2D5ABB26-0587-4C30-8999-92F81FD0307C}</a:tableStyleId>
              </a:tblPr>
              <a:tblGrid>
                <a:gridCol w="366346">
                  <a:extLst>
                    <a:ext uri="{9D8B030D-6E8A-4147-A177-3AD203B41FA5}">
                      <a16:colId xmlns:a16="http://schemas.microsoft.com/office/drawing/2014/main" val="3528004373"/>
                    </a:ext>
                  </a:extLst>
                </a:gridCol>
              </a:tblGrid>
              <a:tr h="304800">
                <a:tc>
                  <a:txBody>
                    <a:bodyPr/>
                    <a:lstStyle/>
                    <a:p>
                      <a:pPr algn="r"/>
                      <a:r>
                        <a:rPr lang="en-US" dirty="0" smtClean="0"/>
                        <a:t>A</a:t>
                      </a:r>
                      <a:endParaRPr lang="en-US" dirty="0"/>
                    </a:p>
                  </a:txBody>
                  <a:tcPr/>
                </a:tc>
                <a:extLst>
                  <a:ext uri="{0D108BD9-81ED-4DB2-BD59-A6C34878D82A}">
                    <a16:rowId xmlns:a16="http://schemas.microsoft.com/office/drawing/2014/main" val="2477823406"/>
                  </a:ext>
                </a:extLst>
              </a:tr>
              <a:tr h="304800">
                <a:tc>
                  <a:txBody>
                    <a:bodyPr/>
                    <a:lstStyle/>
                    <a:p>
                      <a:pPr algn="r"/>
                      <a:r>
                        <a:rPr lang="en-US" dirty="0" smtClean="0"/>
                        <a:t>B</a:t>
                      </a:r>
                      <a:endParaRPr lang="en-US" dirty="0"/>
                    </a:p>
                  </a:txBody>
                  <a:tcPr>
                    <a:solidFill>
                      <a:srgbClr val="FFC000"/>
                    </a:solidFill>
                  </a:tcPr>
                </a:tc>
                <a:extLst>
                  <a:ext uri="{0D108BD9-81ED-4DB2-BD59-A6C34878D82A}">
                    <a16:rowId xmlns:a16="http://schemas.microsoft.com/office/drawing/2014/main" val="1520920695"/>
                  </a:ext>
                </a:extLst>
              </a:tr>
              <a:tr h="304800">
                <a:tc>
                  <a:txBody>
                    <a:bodyPr/>
                    <a:lstStyle/>
                    <a:p>
                      <a:pPr algn="r"/>
                      <a:r>
                        <a:rPr lang="en-US" dirty="0" smtClean="0"/>
                        <a:t>C</a:t>
                      </a:r>
                      <a:endParaRPr lang="en-US" dirty="0"/>
                    </a:p>
                  </a:txBody>
                  <a:tcPr/>
                </a:tc>
                <a:extLst>
                  <a:ext uri="{0D108BD9-81ED-4DB2-BD59-A6C34878D82A}">
                    <a16:rowId xmlns:a16="http://schemas.microsoft.com/office/drawing/2014/main" val="3302583589"/>
                  </a:ext>
                </a:extLst>
              </a:tr>
              <a:tr h="304800">
                <a:tc>
                  <a:txBody>
                    <a:bodyPr/>
                    <a:lstStyle/>
                    <a:p>
                      <a:pPr algn="r"/>
                      <a:r>
                        <a:rPr lang="en-US" dirty="0" smtClean="0"/>
                        <a:t>D</a:t>
                      </a:r>
                      <a:endParaRPr lang="en-US" dirty="0"/>
                    </a:p>
                  </a:txBody>
                  <a:tcPr>
                    <a:solidFill>
                      <a:srgbClr val="FFC000"/>
                    </a:solidFill>
                  </a:tcPr>
                </a:tc>
                <a:extLst>
                  <a:ext uri="{0D108BD9-81ED-4DB2-BD59-A6C34878D82A}">
                    <a16:rowId xmlns:a16="http://schemas.microsoft.com/office/drawing/2014/main" val="2708426903"/>
                  </a:ext>
                </a:extLst>
              </a:tr>
            </a:tbl>
          </a:graphicData>
        </a:graphic>
      </p:graphicFrame>
      <p:sp>
        <p:nvSpPr>
          <p:cNvPr id="17" name="Rectangle 16"/>
          <p:cNvSpPr/>
          <p:nvPr/>
        </p:nvSpPr>
        <p:spPr>
          <a:xfrm>
            <a:off x="3200400" y="1664732"/>
            <a:ext cx="1219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479115185"/>
              </p:ext>
            </p:extLst>
          </p:nvPr>
        </p:nvGraphicFramePr>
        <p:xfrm>
          <a:off x="2834054" y="1664732"/>
          <a:ext cx="366346" cy="1219200"/>
        </p:xfrm>
        <a:graphic>
          <a:graphicData uri="http://schemas.openxmlformats.org/drawingml/2006/table">
            <a:tbl>
              <a:tblPr firstRow="1" bandRow="1">
                <a:tableStyleId>{2D5ABB26-0587-4C30-8999-92F81FD0307C}</a:tableStyleId>
              </a:tblPr>
              <a:tblGrid>
                <a:gridCol w="366346">
                  <a:extLst>
                    <a:ext uri="{9D8B030D-6E8A-4147-A177-3AD203B41FA5}">
                      <a16:colId xmlns:a16="http://schemas.microsoft.com/office/drawing/2014/main" val="3528004373"/>
                    </a:ext>
                  </a:extLst>
                </a:gridCol>
              </a:tblGrid>
              <a:tr h="304800">
                <a:tc>
                  <a:txBody>
                    <a:bodyPr/>
                    <a:lstStyle/>
                    <a:p>
                      <a:pPr algn="r"/>
                      <a:r>
                        <a:rPr lang="en-US" dirty="0" smtClean="0"/>
                        <a:t>A</a:t>
                      </a:r>
                      <a:endParaRPr lang="en-US" dirty="0"/>
                    </a:p>
                  </a:txBody>
                  <a:tcPr/>
                </a:tc>
                <a:extLst>
                  <a:ext uri="{0D108BD9-81ED-4DB2-BD59-A6C34878D82A}">
                    <a16:rowId xmlns:a16="http://schemas.microsoft.com/office/drawing/2014/main" val="2477823406"/>
                  </a:ext>
                </a:extLst>
              </a:tr>
              <a:tr h="304800">
                <a:tc>
                  <a:txBody>
                    <a:bodyPr/>
                    <a:lstStyle/>
                    <a:p>
                      <a:pPr algn="r"/>
                      <a:r>
                        <a:rPr lang="en-US" dirty="0" smtClean="0"/>
                        <a:t>B</a:t>
                      </a:r>
                      <a:endParaRPr lang="en-US" dirty="0"/>
                    </a:p>
                  </a:txBody>
                  <a:tcPr>
                    <a:noFill/>
                  </a:tcPr>
                </a:tc>
                <a:extLst>
                  <a:ext uri="{0D108BD9-81ED-4DB2-BD59-A6C34878D82A}">
                    <a16:rowId xmlns:a16="http://schemas.microsoft.com/office/drawing/2014/main" val="1520920695"/>
                  </a:ext>
                </a:extLst>
              </a:tr>
              <a:tr h="304800">
                <a:tc>
                  <a:txBody>
                    <a:bodyPr/>
                    <a:lstStyle/>
                    <a:p>
                      <a:pPr algn="r"/>
                      <a:r>
                        <a:rPr lang="en-US" dirty="0" smtClean="0"/>
                        <a:t>C</a:t>
                      </a:r>
                      <a:endParaRPr lang="en-US" dirty="0"/>
                    </a:p>
                  </a:txBody>
                  <a:tcPr/>
                </a:tc>
                <a:extLst>
                  <a:ext uri="{0D108BD9-81ED-4DB2-BD59-A6C34878D82A}">
                    <a16:rowId xmlns:a16="http://schemas.microsoft.com/office/drawing/2014/main" val="3302583589"/>
                  </a:ext>
                </a:extLst>
              </a:tr>
              <a:tr h="304800">
                <a:tc>
                  <a:txBody>
                    <a:bodyPr/>
                    <a:lstStyle/>
                    <a:p>
                      <a:pPr algn="r"/>
                      <a:r>
                        <a:rPr lang="en-US" dirty="0" smtClean="0"/>
                        <a:t>D</a:t>
                      </a:r>
                      <a:endParaRPr lang="en-US" dirty="0"/>
                    </a:p>
                  </a:txBody>
                  <a:tcPr>
                    <a:noFill/>
                  </a:tcPr>
                </a:tc>
                <a:extLst>
                  <a:ext uri="{0D108BD9-81ED-4DB2-BD59-A6C34878D82A}">
                    <a16:rowId xmlns:a16="http://schemas.microsoft.com/office/drawing/2014/main" val="2708426903"/>
                  </a:ext>
                </a:extLst>
              </a:tr>
            </a:tbl>
          </a:graphicData>
        </a:graphic>
      </p:graphicFrame>
      <p:sp>
        <p:nvSpPr>
          <p:cNvPr id="22" name="Rectangle 21"/>
          <p:cNvSpPr/>
          <p:nvPr/>
        </p:nvSpPr>
        <p:spPr>
          <a:xfrm>
            <a:off x="3200400" y="1664732"/>
            <a:ext cx="12192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3200400" y="2121932"/>
            <a:ext cx="1219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00400" y="2121932"/>
            <a:ext cx="1219200" cy="3125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200400" y="1809400"/>
            <a:ext cx="1219200" cy="324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3254" y="2009726"/>
            <a:ext cx="1981200" cy="646331"/>
          </a:xfrm>
          <a:prstGeom prst="rect">
            <a:avLst/>
          </a:prstGeom>
          <a:noFill/>
        </p:spPr>
        <p:txBody>
          <a:bodyPr wrap="square" rtlCol="0">
            <a:spAutoFit/>
          </a:bodyPr>
          <a:lstStyle/>
          <a:p>
            <a:r>
              <a:rPr lang="en-US" dirty="0" smtClean="0"/>
              <a:t>Assumption:</a:t>
            </a:r>
          </a:p>
          <a:p>
            <a:r>
              <a:rPr lang="en-US" dirty="0" smtClean="0"/>
              <a:t>Have valid inputs</a:t>
            </a:r>
            <a:endParaRPr lang="en-US" dirty="0"/>
          </a:p>
        </p:txBody>
      </p:sp>
      <p:sp>
        <p:nvSpPr>
          <p:cNvPr id="31" name="Right Brace 30"/>
          <p:cNvSpPr/>
          <p:nvPr/>
        </p:nvSpPr>
        <p:spPr>
          <a:xfrm rot="10800000">
            <a:off x="2247900" y="1570892"/>
            <a:ext cx="381000" cy="1524000"/>
          </a:xfrm>
          <a:prstGeom prst="rightBrace">
            <a:avLst>
              <a:gd name="adj1" fmla="val 4871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Image result for angle dependent recognition"/>
          <p:cNvPicPr>
            <a:picLocks noChangeAspect="1" noChangeArrowheads="1"/>
          </p:cNvPicPr>
          <p:nvPr/>
        </p:nvPicPr>
        <p:blipFill rotWithShape="1">
          <a:blip r:embed="rId4">
            <a:extLst>
              <a:ext uri="{28A0092B-C50C-407E-A947-70E740481C1C}">
                <a14:useLocalDpi xmlns:a14="http://schemas.microsoft.com/office/drawing/2010/main" val="0"/>
              </a:ext>
            </a:extLst>
          </a:blip>
          <a:srcRect l="18929" t="27161" r="12448" b="8816"/>
          <a:stretch/>
        </p:blipFill>
        <p:spPr bwMode="auto">
          <a:xfrm>
            <a:off x="2399286" y="4577796"/>
            <a:ext cx="2140756" cy="14979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ci fi compu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346" r="12903"/>
          <a:stretch/>
        </p:blipFill>
        <p:spPr bwMode="auto">
          <a:xfrm>
            <a:off x="1318846" y="2656057"/>
            <a:ext cx="914400" cy="67899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computer visi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530" t="25132" r="25814" b="24074"/>
          <a:stretch/>
        </p:blipFill>
        <p:spPr bwMode="auto">
          <a:xfrm>
            <a:off x="199292" y="2656057"/>
            <a:ext cx="914400" cy="71328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green check ma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429" y="2647948"/>
            <a:ext cx="158632" cy="2317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Image result for green check ma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2647948"/>
            <a:ext cx="158632" cy="23173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dro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9307" y="3887273"/>
            <a:ext cx="1818101" cy="1218128"/>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Box 2054"/>
          <p:cNvSpPr txBox="1"/>
          <p:nvPr/>
        </p:nvSpPr>
        <p:spPr>
          <a:xfrm>
            <a:off x="1854078" y="3931465"/>
            <a:ext cx="3231173" cy="646331"/>
          </a:xfrm>
          <a:prstGeom prst="rect">
            <a:avLst/>
          </a:prstGeom>
          <a:noFill/>
        </p:spPr>
        <p:txBody>
          <a:bodyPr wrap="square" rtlCol="0">
            <a:spAutoFit/>
          </a:bodyPr>
          <a:lstStyle/>
          <a:p>
            <a:pPr algn="ctr"/>
            <a:r>
              <a:rPr lang="en-US" dirty="0" smtClean="0"/>
              <a:t>Full autonomy can change the information acquired</a:t>
            </a:r>
            <a:endParaRPr lang="en-US" dirty="0"/>
          </a:p>
        </p:txBody>
      </p:sp>
      <p:pic>
        <p:nvPicPr>
          <p:cNvPr id="2072" name="Picture 24" descr="Image result for catch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1920" y="4369715"/>
            <a:ext cx="984250" cy="1471371"/>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Box 2058"/>
          <p:cNvSpPr txBox="1"/>
          <p:nvPr/>
        </p:nvSpPr>
        <p:spPr>
          <a:xfrm>
            <a:off x="6067247" y="4288548"/>
            <a:ext cx="1504802" cy="646331"/>
          </a:xfrm>
          <a:prstGeom prst="rect">
            <a:avLst/>
          </a:prstGeom>
          <a:noFill/>
        </p:spPr>
        <p:txBody>
          <a:bodyPr wrap="square" rtlCol="0">
            <a:spAutoFit/>
          </a:bodyPr>
          <a:lstStyle/>
          <a:p>
            <a:r>
              <a:rPr lang="en-US" dirty="0" smtClean="0"/>
              <a:t>Need model to VV&amp;A sim</a:t>
            </a:r>
            <a:endParaRPr lang="en-US" dirty="0"/>
          </a:p>
        </p:txBody>
      </p:sp>
      <p:sp>
        <p:nvSpPr>
          <p:cNvPr id="52" name="TextBox 51"/>
          <p:cNvSpPr txBox="1"/>
          <p:nvPr/>
        </p:nvSpPr>
        <p:spPr>
          <a:xfrm>
            <a:off x="6067247" y="5234108"/>
            <a:ext cx="1951842" cy="646331"/>
          </a:xfrm>
          <a:prstGeom prst="rect">
            <a:avLst/>
          </a:prstGeom>
          <a:noFill/>
        </p:spPr>
        <p:txBody>
          <a:bodyPr wrap="square" rtlCol="0">
            <a:spAutoFit/>
          </a:bodyPr>
          <a:lstStyle/>
          <a:p>
            <a:r>
              <a:rPr lang="en-US" dirty="0" smtClean="0"/>
              <a:t>Need sim for safety release</a:t>
            </a:r>
            <a:endParaRPr lang="en-US" dirty="0"/>
          </a:p>
        </p:txBody>
      </p:sp>
      <p:sp>
        <p:nvSpPr>
          <p:cNvPr id="2" name="Rectangle 1"/>
          <p:cNvSpPr/>
          <p:nvPr/>
        </p:nvSpPr>
        <p:spPr>
          <a:xfrm>
            <a:off x="6067247" y="3480198"/>
            <a:ext cx="2396810" cy="261610"/>
          </a:xfrm>
          <a:prstGeom prst="rect">
            <a:avLst/>
          </a:prstGeom>
        </p:spPr>
        <p:txBody>
          <a:bodyPr wrap="none">
            <a:spAutoFit/>
          </a:bodyPr>
          <a:lstStyle/>
          <a:p>
            <a:r>
              <a:rPr lang="en-US" sz="1100" dirty="0">
                <a:hlinkClick r:id="rId10"/>
              </a:rPr>
              <a:t>https://arxiv.org/pdf/1512.04150.pdf</a:t>
            </a:r>
            <a:endParaRPr lang="en-US" sz="1100" dirty="0"/>
          </a:p>
        </p:txBody>
      </p:sp>
      <p:sp>
        <p:nvSpPr>
          <p:cNvPr id="4" name="TextBox 3"/>
          <p:cNvSpPr txBox="1"/>
          <p:nvPr/>
        </p:nvSpPr>
        <p:spPr>
          <a:xfrm>
            <a:off x="2795953" y="1364634"/>
            <a:ext cx="633047" cy="261610"/>
          </a:xfrm>
          <a:prstGeom prst="rect">
            <a:avLst/>
          </a:prstGeom>
          <a:noFill/>
        </p:spPr>
        <p:txBody>
          <a:bodyPr wrap="square" rtlCol="0">
            <a:spAutoFit/>
          </a:bodyPr>
          <a:lstStyle/>
          <a:p>
            <a:r>
              <a:rPr lang="en-US" sz="1100" u="sng" dirty="0" smtClean="0"/>
              <a:t>Input</a:t>
            </a:r>
            <a:endParaRPr lang="en-US" sz="1100" u="sng" dirty="0"/>
          </a:p>
        </p:txBody>
      </p:sp>
      <p:sp>
        <p:nvSpPr>
          <p:cNvPr id="32" name="TextBox 31"/>
          <p:cNvSpPr txBox="1"/>
          <p:nvPr/>
        </p:nvSpPr>
        <p:spPr>
          <a:xfrm>
            <a:off x="4319953" y="1360134"/>
            <a:ext cx="633047" cy="261610"/>
          </a:xfrm>
          <a:prstGeom prst="rect">
            <a:avLst/>
          </a:prstGeom>
          <a:noFill/>
        </p:spPr>
        <p:txBody>
          <a:bodyPr wrap="square" rtlCol="0">
            <a:spAutoFit/>
          </a:bodyPr>
          <a:lstStyle/>
          <a:p>
            <a:r>
              <a:rPr lang="en-US" sz="1100" u="sng" dirty="0" smtClean="0"/>
              <a:t>Output</a:t>
            </a:r>
            <a:endParaRPr lang="en-US" sz="1100" u="sng" dirty="0"/>
          </a:p>
        </p:txBody>
      </p:sp>
      <p:pic>
        <p:nvPicPr>
          <p:cNvPr id="33" name="Picture 2" descr="Image result for slow sig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6200" y="4556025"/>
            <a:ext cx="1094301" cy="10943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35752" y="2243149"/>
            <a:ext cx="894002" cy="19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Palace</a:t>
            </a:r>
            <a:endParaRPr lang="en-US" sz="1600" dirty="0"/>
          </a:p>
        </p:txBody>
      </p:sp>
      <p:sp>
        <p:nvSpPr>
          <p:cNvPr id="8" name="Oval 7"/>
          <p:cNvSpPr/>
          <p:nvPr/>
        </p:nvSpPr>
        <p:spPr>
          <a:xfrm>
            <a:off x="5818221" y="1884358"/>
            <a:ext cx="215353" cy="2716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Tree>
    <p:extLst>
      <p:ext uri="{BB962C8B-B14F-4D97-AF65-F5344CB8AC3E}">
        <p14:creationId xmlns:p14="http://schemas.microsoft.com/office/powerpoint/2010/main" val="27950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062"/>
                                        </p:tgtEl>
                                        <p:attrNameLst>
                                          <p:attrName>style.visibility</p:attrName>
                                        </p:attrNameLst>
                                      </p:cBhvr>
                                      <p:to>
                                        <p:strVal val="visible"/>
                                      </p:to>
                                    </p:set>
                                    <p:animEffect transition="in" filter="fade">
                                      <p:cBhvr>
                                        <p:cTn id="75" dur="500"/>
                                        <p:tgtEl>
                                          <p:spTgt spid="2062"/>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2060"/>
                                        </p:tgtEl>
                                        <p:attrNameLst>
                                          <p:attrName>style.visibility</p:attrName>
                                        </p:attrNameLst>
                                      </p:cBhvr>
                                      <p:to>
                                        <p:strVal val="visible"/>
                                      </p:to>
                                    </p:set>
                                    <p:animEffect transition="in" filter="fade">
                                      <p:cBhvr>
                                        <p:cTn id="79" dur="500"/>
                                        <p:tgtEl>
                                          <p:spTgt spid="206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nodeType="withEffect">
                                  <p:stCondLst>
                                    <p:cond delay="0"/>
                                  </p:stCondLst>
                                  <p:childTnLst>
                                    <p:set>
                                      <p:cBhvr>
                                        <p:cTn id="86" dur="1" fill="hold">
                                          <p:stCondLst>
                                            <p:cond delay="0"/>
                                          </p:stCondLst>
                                        </p:cTn>
                                        <p:tgtEl>
                                          <p:spTgt spid="2066"/>
                                        </p:tgtEl>
                                        <p:attrNameLst>
                                          <p:attrName>style.visibility</p:attrName>
                                        </p:attrNameLst>
                                      </p:cBhvr>
                                      <p:to>
                                        <p:strVal val="visible"/>
                                      </p:to>
                                    </p:set>
                                    <p:animEffect transition="in" filter="fade">
                                      <p:cBhvr>
                                        <p:cTn id="87" dur="500"/>
                                        <p:tgtEl>
                                          <p:spTgt spid="2066"/>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05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068"/>
                                        </p:tgtEl>
                                        <p:attrNameLst>
                                          <p:attrName>style.visibility</p:attrName>
                                        </p:attrNameLst>
                                      </p:cBhvr>
                                      <p:to>
                                        <p:strVal val="visible"/>
                                      </p:to>
                                    </p:set>
                                    <p:animEffect transition="in" filter="fade">
                                      <p:cBhvr>
                                        <p:cTn id="96" dur="500"/>
                                        <p:tgtEl>
                                          <p:spTgt spid="2068"/>
                                        </p:tgtEl>
                                      </p:cBhvr>
                                    </p:animEffect>
                                  </p:childTnLst>
                                </p:cTn>
                              </p:par>
                              <p:par>
                                <p:cTn id="97" presetID="10" presetClass="entr" presetSubtype="0" fill="hold" nodeType="withEffect">
                                  <p:stCondLst>
                                    <p:cond delay="0"/>
                                  </p:stCondLst>
                                  <p:childTnLst>
                                    <p:set>
                                      <p:cBhvr>
                                        <p:cTn id="98" dur="1" fill="hold">
                                          <p:stCondLst>
                                            <p:cond delay="0"/>
                                          </p:stCondLst>
                                        </p:cTn>
                                        <p:tgtEl>
                                          <p:spTgt spid="2052"/>
                                        </p:tgtEl>
                                        <p:attrNameLst>
                                          <p:attrName>style.visibility</p:attrName>
                                        </p:attrNameLst>
                                      </p:cBhvr>
                                      <p:to>
                                        <p:strVal val="visible"/>
                                      </p:to>
                                    </p:set>
                                    <p:animEffect transition="in" filter="fade">
                                      <p:cBhvr>
                                        <p:cTn id="99" dur="500"/>
                                        <p:tgtEl>
                                          <p:spTgt spid="205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072"/>
                                        </p:tgtEl>
                                        <p:attrNameLst>
                                          <p:attrName>style.visibility</p:attrName>
                                        </p:attrNameLst>
                                      </p:cBhvr>
                                      <p:to>
                                        <p:strVal val="visible"/>
                                      </p:to>
                                    </p:set>
                                    <p:animEffect transition="in" filter="fade">
                                      <p:cBhvr>
                                        <p:cTn id="104" dur="500"/>
                                        <p:tgtEl>
                                          <p:spTgt spid="2072"/>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0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7" grpId="0" animBg="1"/>
      <p:bldP spid="17" grpId="1" animBg="1"/>
      <p:bldP spid="22" grpId="0" animBg="1"/>
      <p:bldP spid="30" grpId="0"/>
      <p:bldP spid="31" grpId="0" animBg="1"/>
      <p:bldP spid="2055" grpId="0"/>
      <p:bldP spid="2059" grpId="0"/>
      <p:bldP spid="52" grpId="0"/>
      <p:bldP spid="2" grpId="0"/>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38" y="315255"/>
            <a:ext cx="8229600" cy="954107"/>
          </a:xfrm>
        </p:spPr>
        <p:txBody>
          <a:bodyPr/>
          <a:lstStyle/>
          <a:p>
            <a:r>
              <a:rPr lang="en-US" dirty="0" smtClean="0"/>
              <a:t>Sequential experimentation is (likely) the most efficient method for model induction</a:t>
            </a:r>
            <a:endParaRPr lang="en-US" dirty="0"/>
          </a:p>
        </p:txBody>
      </p:sp>
      <p:cxnSp>
        <p:nvCxnSpPr>
          <p:cNvPr id="6" name="Straight Connector 5"/>
          <p:cNvCxnSpPr/>
          <p:nvPr/>
        </p:nvCxnSpPr>
        <p:spPr>
          <a:xfrm>
            <a:off x="507105" y="1905000"/>
            <a:ext cx="8138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9217" y="3200400"/>
            <a:ext cx="8138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70897" y="1446718"/>
            <a:ext cx="4114800" cy="369332"/>
          </a:xfrm>
          <a:prstGeom prst="rect">
            <a:avLst/>
          </a:prstGeom>
          <a:noFill/>
        </p:spPr>
        <p:txBody>
          <a:bodyPr wrap="square" rtlCol="0">
            <a:spAutoFit/>
          </a:bodyPr>
          <a:lstStyle/>
          <a:p>
            <a:r>
              <a:rPr lang="en-US" dirty="0" smtClean="0"/>
              <a:t>Experiments, data, and observations</a:t>
            </a:r>
            <a:endParaRPr lang="en-US" dirty="0"/>
          </a:p>
        </p:txBody>
      </p:sp>
      <p:sp>
        <p:nvSpPr>
          <p:cNvPr id="9" name="TextBox 8"/>
          <p:cNvSpPr txBox="1"/>
          <p:nvPr/>
        </p:nvSpPr>
        <p:spPr>
          <a:xfrm>
            <a:off x="2570897" y="3231444"/>
            <a:ext cx="4114800" cy="369332"/>
          </a:xfrm>
          <a:prstGeom prst="rect">
            <a:avLst/>
          </a:prstGeom>
          <a:noFill/>
        </p:spPr>
        <p:txBody>
          <a:bodyPr wrap="square" rtlCol="0">
            <a:spAutoFit/>
          </a:bodyPr>
          <a:lstStyle/>
          <a:p>
            <a:pPr algn="ctr"/>
            <a:r>
              <a:rPr lang="en-US" dirty="0" smtClean="0"/>
              <a:t>Theories, hypotheses, expert opinion</a:t>
            </a:r>
            <a:endParaRPr lang="en-US" dirty="0"/>
          </a:p>
        </p:txBody>
      </p:sp>
      <p:cxnSp>
        <p:nvCxnSpPr>
          <p:cNvPr id="20" name="Straight Arrow Connector 19"/>
          <p:cNvCxnSpPr/>
          <p:nvPr/>
        </p:nvCxnSpPr>
        <p:spPr>
          <a:xfrm>
            <a:off x="507105" y="1905000"/>
            <a:ext cx="1016895"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21101" y="1912374"/>
            <a:ext cx="1016895"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9210" y="2229953"/>
            <a:ext cx="1143000" cy="523220"/>
          </a:xfrm>
          <a:prstGeom prst="rect">
            <a:avLst/>
          </a:prstGeom>
          <a:solidFill>
            <a:schemeClr val="tx2">
              <a:lumMod val="60000"/>
              <a:lumOff val="40000"/>
            </a:schemeClr>
          </a:solidFill>
        </p:spPr>
        <p:txBody>
          <a:bodyPr wrap="square" rtlCol="0" anchor="ctr">
            <a:spAutoFit/>
          </a:bodyPr>
          <a:lstStyle/>
          <a:p>
            <a:pPr algn="ctr"/>
            <a:r>
              <a:rPr lang="en-US" sz="1400" dirty="0" smtClean="0"/>
              <a:t>Test Design 1</a:t>
            </a:r>
            <a:endParaRPr lang="en-US" sz="1400" dirty="0"/>
          </a:p>
        </p:txBody>
      </p:sp>
      <p:cxnSp>
        <p:nvCxnSpPr>
          <p:cNvPr id="21" name="Straight Arrow Connector 20"/>
          <p:cNvCxnSpPr/>
          <p:nvPr/>
        </p:nvCxnSpPr>
        <p:spPr>
          <a:xfrm>
            <a:off x="3343474" y="1912374"/>
            <a:ext cx="1016895"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36837" y="2239683"/>
            <a:ext cx="1143000" cy="523220"/>
          </a:xfrm>
          <a:prstGeom prst="rect">
            <a:avLst/>
          </a:prstGeom>
          <a:solidFill>
            <a:srgbClr val="C00000"/>
          </a:solidFill>
        </p:spPr>
        <p:txBody>
          <a:bodyPr wrap="square" rtlCol="0" anchor="ctr">
            <a:spAutoFit/>
          </a:bodyPr>
          <a:lstStyle/>
          <a:p>
            <a:pPr algn="ctr"/>
            <a:r>
              <a:rPr lang="en-US" sz="1400" dirty="0" smtClean="0"/>
              <a:t>Test Design 2</a:t>
            </a:r>
            <a:endParaRPr lang="en-US" sz="1400" dirty="0"/>
          </a:p>
        </p:txBody>
      </p:sp>
      <p:sp>
        <p:nvSpPr>
          <p:cNvPr id="15" name="TextBox 14"/>
          <p:cNvSpPr txBox="1"/>
          <p:nvPr/>
        </p:nvSpPr>
        <p:spPr>
          <a:xfrm>
            <a:off x="6124181" y="2252144"/>
            <a:ext cx="1143000" cy="523220"/>
          </a:xfrm>
          <a:prstGeom prst="rect">
            <a:avLst/>
          </a:prstGeom>
          <a:solidFill>
            <a:srgbClr val="66A61E"/>
          </a:solidFill>
        </p:spPr>
        <p:txBody>
          <a:bodyPr wrap="square" rtlCol="0" anchor="ctr">
            <a:spAutoFit/>
          </a:bodyPr>
          <a:lstStyle/>
          <a:p>
            <a:pPr algn="ctr"/>
            <a:r>
              <a:rPr lang="en-US" sz="1400" dirty="0" smtClean="0"/>
              <a:t>Test Design 3</a:t>
            </a:r>
            <a:endParaRPr lang="en-US" sz="1400" dirty="0"/>
          </a:p>
        </p:txBody>
      </p:sp>
      <p:cxnSp>
        <p:nvCxnSpPr>
          <p:cNvPr id="23" name="Straight Arrow Connector 22"/>
          <p:cNvCxnSpPr/>
          <p:nvPr/>
        </p:nvCxnSpPr>
        <p:spPr>
          <a:xfrm flipV="1">
            <a:off x="1915800" y="1920523"/>
            <a:ext cx="1016895"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751080" y="1905000"/>
            <a:ext cx="1016895"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582836" y="1912412"/>
            <a:ext cx="1016895"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46426" y="2252144"/>
            <a:ext cx="1143000" cy="523220"/>
          </a:xfrm>
          <a:prstGeom prst="rect">
            <a:avLst/>
          </a:prstGeom>
          <a:solidFill>
            <a:schemeClr val="tx2">
              <a:lumMod val="40000"/>
              <a:lumOff val="60000"/>
            </a:schemeClr>
          </a:solidFill>
        </p:spPr>
        <p:txBody>
          <a:bodyPr wrap="square" rtlCol="0" anchor="ctr">
            <a:spAutoFit/>
          </a:bodyPr>
          <a:lstStyle/>
          <a:p>
            <a:pPr algn="ctr"/>
            <a:r>
              <a:rPr lang="en-US" sz="1400" dirty="0" smtClean="0"/>
              <a:t>Analysis</a:t>
            </a:r>
          </a:p>
          <a:p>
            <a:pPr algn="ctr"/>
            <a:r>
              <a:rPr lang="en-US" sz="1400" dirty="0" smtClean="0"/>
              <a:t>1</a:t>
            </a:r>
            <a:endParaRPr lang="en-US" sz="1400" dirty="0"/>
          </a:p>
        </p:txBody>
      </p:sp>
      <p:sp>
        <p:nvSpPr>
          <p:cNvPr id="14" name="TextBox 13"/>
          <p:cNvSpPr txBox="1"/>
          <p:nvPr/>
        </p:nvSpPr>
        <p:spPr>
          <a:xfrm>
            <a:off x="4724053" y="2252144"/>
            <a:ext cx="1143000" cy="523220"/>
          </a:xfrm>
          <a:prstGeom prst="rect">
            <a:avLst/>
          </a:prstGeom>
          <a:solidFill>
            <a:srgbClr val="FF6D6D"/>
          </a:solidFill>
        </p:spPr>
        <p:txBody>
          <a:bodyPr wrap="square" rtlCol="0" anchor="ctr">
            <a:spAutoFit/>
          </a:bodyPr>
          <a:lstStyle/>
          <a:p>
            <a:pPr algn="ctr"/>
            <a:r>
              <a:rPr lang="en-US" sz="1400" dirty="0" smtClean="0"/>
              <a:t>Analysis</a:t>
            </a:r>
          </a:p>
          <a:p>
            <a:pPr algn="ctr"/>
            <a:r>
              <a:rPr lang="en-US" sz="1400" dirty="0"/>
              <a:t>2</a:t>
            </a:r>
          </a:p>
        </p:txBody>
      </p:sp>
      <p:sp>
        <p:nvSpPr>
          <p:cNvPr id="16" name="TextBox 15"/>
          <p:cNvSpPr txBox="1"/>
          <p:nvPr/>
        </p:nvSpPr>
        <p:spPr>
          <a:xfrm>
            <a:off x="7529796" y="2229953"/>
            <a:ext cx="1143000" cy="523220"/>
          </a:xfrm>
          <a:prstGeom prst="rect">
            <a:avLst/>
          </a:prstGeom>
          <a:solidFill>
            <a:srgbClr val="A4E260"/>
          </a:solidFill>
        </p:spPr>
        <p:txBody>
          <a:bodyPr wrap="square" rtlCol="0" anchor="ctr">
            <a:spAutoFit/>
          </a:bodyPr>
          <a:lstStyle/>
          <a:p>
            <a:pPr algn="ctr"/>
            <a:r>
              <a:rPr lang="en-US" sz="1400" dirty="0" smtClean="0"/>
              <a:t>Analysis</a:t>
            </a:r>
          </a:p>
          <a:p>
            <a:pPr algn="ctr"/>
            <a:r>
              <a:rPr lang="en-US" sz="1400" dirty="0"/>
              <a:t>3</a:t>
            </a:r>
          </a:p>
        </p:txBody>
      </p:sp>
      <p:sp>
        <p:nvSpPr>
          <p:cNvPr id="27" name="TextBox 26"/>
          <p:cNvSpPr txBox="1"/>
          <p:nvPr/>
        </p:nvSpPr>
        <p:spPr>
          <a:xfrm>
            <a:off x="522339" y="5695257"/>
            <a:ext cx="1627409" cy="646331"/>
          </a:xfrm>
          <a:prstGeom prst="rect">
            <a:avLst/>
          </a:prstGeom>
          <a:noFill/>
        </p:spPr>
        <p:txBody>
          <a:bodyPr wrap="square" rtlCol="0">
            <a:spAutoFit/>
          </a:bodyPr>
          <a:lstStyle/>
          <a:p>
            <a:pPr algn="ctr"/>
            <a:r>
              <a:rPr lang="en-US" dirty="0" smtClean="0"/>
              <a:t>Screening Designs</a:t>
            </a:r>
            <a:endParaRPr lang="en-US" dirty="0"/>
          </a:p>
        </p:txBody>
      </p:sp>
      <p:sp>
        <p:nvSpPr>
          <p:cNvPr id="29" name="TextBox 28"/>
          <p:cNvSpPr txBox="1"/>
          <p:nvPr/>
        </p:nvSpPr>
        <p:spPr>
          <a:xfrm>
            <a:off x="2582610" y="5695257"/>
            <a:ext cx="1627409" cy="646331"/>
          </a:xfrm>
          <a:prstGeom prst="rect">
            <a:avLst/>
          </a:prstGeom>
          <a:noFill/>
        </p:spPr>
        <p:txBody>
          <a:bodyPr wrap="square" rtlCol="0">
            <a:spAutoFit/>
          </a:bodyPr>
          <a:lstStyle/>
          <a:p>
            <a:pPr algn="ctr"/>
            <a:r>
              <a:rPr lang="en-US" dirty="0" smtClean="0"/>
              <a:t>Interaction Designs</a:t>
            </a:r>
            <a:endParaRPr lang="en-US" dirty="0"/>
          </a:p>
        </p:txBody>
      </p:sp>
      <p:sp>
        <p:nvSpPr>
          <p:cNvPr id="31" name="TextBox 30"/>
          <p:cNvSpPr txBox="1"/>
          <p:nvPr/>
        </p:nvSpPr>
        <p:spPr>
          <a:xfrm>
            <a:off x="4707542" y="5695256"/>
            <a:ext cx="1627409" cy="646331"/>
          </a:xfrm>
          <a:prstGeom prst="rect">
            <a:avLst/>
          </a:prstGeom>
          <a:noFill/>
        </p:spPr>
        <p:txBody>
          <a:bodyPr wrap="square" rtlCol="0">
            <a:spAutoFit/>
          </a:bodyPr>
          <a:lstStyle/>
          <a:p>
            <a:pPr algn="ctr"/>
            <a:r>
              <a:rPr lang="en-US" dirty="0" smtClean="0"/>
              <a:t>Higher-Order Designs</a:t>
            </a:r>
            <a:endParaRPr lang="en-US" dirty="0"/>
          </a:p>
        </p:txBody>
      </p:sp>
      <p:sp>
        <p:nvSpPr>
          <p:cNvPr id="33" name="TextBox 32"/>
          <p:cNvSpPr txBox="1"/>
          <p:nvPr/>
        </p:nvSpPr>
        <p:spPr>
          <a:xfrm>
            <a:off x="6962615" y="5695255"/>
            <a:ext cx="1627409" cy="646331"/>
          </a:xfrm>
          <a:prstGeom prst="rect">
            <a:avLst/>
          </a:prstGeom>
          <a:noFill/>
        </p:spPr>
        <p:txBody>
          <a:bodyPr wrap="square" rtlCol="0">
            <a:spAutoFit/>
          </a:bodyPr>
          <a:lstStyle/>
          <a:p>
            <a:pPr algn="ctr"/>
            <a:r>
              <a:rPr lang="en-US" dirty="0" smtClean="0"/>
              <a:t>Validation Designs</a:t>
            </a:r>
            <a:endParaRPr lang="en-US" dirty="0"/>
          </a:p>
        </p:txBody>
      </p:sp>
      <p:grpSp>
        <p:nvGrpSpPr>
          <p:cNvPr id="40" name="Group 39"/>
          <p:cNvGrpSpPr/>
          <p:nvPr/>
        </p:nvGrpSpPr>
        <p:grpSpPr>
          <a:xfrm>
            <a:off x="694899" y="4229764"/>
            <a:ext cx="1367023" cy="1280160"/>
            <a:chOff x="694899" y="4229764"/>
            <a:chExt cx="1367023" cy="1280160"/>
          </a:xfrm>
        </p:grpSpPr>
        <p:grpSp>
          <p:nvGrpSpPr>
            <p:cNvPr id="38" name="Group 37"/>
            <p:cNvGrpSpPr/>
            <p:nvPr/>
          </p:nvGrpSpPr>
          <p:grpSpPr>
            <a:xfrm>
              <a:off x="694899" y="4229764"/>
              <a:ext cx="1367023" cy="1280160"/>
              <a:chOff x="694899" y="4229764"/>
              <a:chExt cx="1367023" cy="128016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4580" r="5419" b="15718"/>
              <a:stretch/>
            </p:blipFill>
            <p:spPr>
              <a:xfrm>
                <a:off x="694899" y="4229764"/>
                <a:ext cx="1367023" cy="1280160"/>
              </a:xfrm>
              <a:prstGeom prst="rect">
                <a:avLst/>
              </a:prstGeom>
            </p:spPr>
          </p:pic>
          <p:sp>
            <p:nvSpPr>
              <p:cNvPr id="34" name="Oval 33"/>
              <p:cNvSpPr/>
              <p:nvPr/>
            </p:nvSpPr>
            <p:spPr>
              <a:xfrm>
                <a:off x="703749" y="4543695"/>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56236" y="5082362"/>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56490" y="539882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303936" y="4869844"/>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1932766" y="4256233"/>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842598" y="4217304"/>
            <a:ext cx="1367421" cy="1280160"/>
            <a:chOff x="2842598" y="4217304"/>
            <a:chExt cx="1367421" cy="1280160"/>
          </a:xfrm>
        </p:grpSpPr>
        <p:grpSp>
          <p:nvGrpSpPr>
            <p:cNvPr id="41" name="Group 40"/>
            <p:cNvGrpSpPr/>
            <p:nvPr/>
          </p:nvGrpSpPr>
          <p:grpSpPr>
            <a:xfrm>
              <a:off x="2842598" y="4217304"/>
              <a:ext cx="1367023" cy="1280160"/>
              <a:chOff x="694899" y="4229764"/>
              <a:chExt cx="1367023" cy="1280160"/>
            </a:xfrm>
          </p:grpSpPr>
          <p:grpSp>
            <p:nvGrpSpPr>
              <p:cNvPr id="42" name="Group 41"/>
              <p:cNvGrpSpPr/>
              <p:nvPr/>
            </p:nvGrpSpPr>
            <p:grpSpPr>
              <a:xfrm>
                <a:off x="694899" y="4229764"/>
                <a:ext cx="1367023" cy="1280160"/>
                <a:chOff x="694899" y="4229764"/>
                <a:chExt cx="1367023" cy="1280160"/>
              </a:xfrm>
            </p:grpSpPr>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4580" r="5419" b="15718"/>
                <a:stretch/>
              </p:blipFill>
              <p:spPr>
                <a:xfrm>
                  <a:off x="694899" y="4229764"/>
                  <a:ext cx="1367023" cy="1280160"/>
                </a:xfrm>
                <a:prstGeom prst="rect">
                  <a:avLst/>
                </a:prstGeom>
              </p:spPr>
            </p:pic>
            <p:sp>
              <p:nvSpPr>
                <p:cNvPr id="45" name="Oval 44"/>
                <p:cNvSpPr/>
                <p:nvPr/>
              </p:nvSpPr>
              <p:spPr>
                <a:xfrm>
                  <a:off x="703749" y="4543695"/>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56236" y="5082362"/>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656490" y="539882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303936" y="4869844"/>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1932766" y="4256233"/>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48"/>
            <p:cNvSpPr/>
            <p:nvPr/>
          </p:nvSpPr>
          <p:spPr>
            <a:xfrm>
              <a:off x="2881688" y="538773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62898" y="4256233"/>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102440" y="5089566"/>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70612" y="453123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2842996" y="4217304"/>
              <a:ext cx="1367023" cy="1280160"/>
              <a:chOff x="694899" y="4229764"/>
              <a:chExt cx="1367023" cy="1280160"/>
            </a:xfrm>
          </p:grpSpPr>
          <p:grpSp>
            <p:nvGrpSpPr>
              <p:cNvPr id="54" name="Group 53"/>
              <p:cNvGrpSpPr/>
              <p:nvPr/>
            </p:nvGrpSpPr>
            <p:grpSpPr>
              <a:xfrm>
                <a:off x="694899" y="4229764"/>
                <a:ext cx="1367023" cy="1280160"/>
                <a:chOff x="694899" y="4229764"/>
                <a:chExt cx="1367023" cy="1280160"/>
              </a:xfrm>
            </p:grpSpPr>
            <p:pic>
              <p:nvPicPr>
                <p:cNvPr id="56" name="Picture 55"/>
                <p:cNvPicPr>
                  <a:picLocks noChangeAspect="1"/>
                </p:cNvPicPr>
                <p:nvPr/>
              </p:nvPicPr>
              <p:blipFill rotWithShape="1">
                <a:blip r:embed="rId3" cstate="print">
                  <a:extLst>
                    <a:ext uri="{28A0092B-C50C-407E-A947-70E740481C1C}">
                      <a14:useLocalDpi xmlns:a14="http://schemas.microsoft.com/office/drawing/2010/main" val="0"/>
                    </a:ext>
                  </a:extLst>
                </a:blip>
                <a:srcRect l="4580" r="5419" b="15718"/>
                <a:stretch/>
              </p:blipFill>
              <p:spPr>
                <a:xfrm>
                  <a:off x="694899" y="4229764"/>
                  <a:ext cx="1367023" cy="1280160"/>
                </a:xfrm>
                <a:prstGeom prst="rect">
                  <a:avLst/>
                </a:prstGeom>
              </p:spPr>
            </p:pic>
            <p:sp>
              <p:nvSpPr>
                <p:cNvPr id="57" name="Oval 56"/>
                <p:cNvSpPr/>
                <p:nvPr/>
              </p:nvSpPr>
              <p:spPr>
                <a:xfrm>
                  <a:off x="703749" y="4543695"/>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056236" y="5082362"/>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656490" y="539882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303936" y="4869844"/>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1932766" y="4256233"/>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a:off x="2882086" y="538773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4907309" y="4037300"/>
            <a:ext cx="1655183" cy="1645920"/>
            <a:chOff x="4907309" y="4037300"/>
            <a:chExt cx="1655183" cy="1645920"/>
          </a:xfrm>
        </p:grpSpPr>
        <p:grpSp>
          <p:nvGrpSpPr>
            <p:cNvPr id="63" name="Group 62"/>
            <p:cNvGrpSpPr/>
            <p:nvPr/>
          </p:nvGrpSpPr>
          <p:grpSpPr>
            <a:xfrm>
              <a:off x="4989899" y="4220180"/>
              <a:ext cx="1367421" cy="1280160"/>
              <a:chOff x="2842598" y="4217304"/>
              <a:chExt cx="1367421" cy="1280160"/>
            </a:xfrm>
          </p:grpSpPr>
          <p:grpSp>
            <p:nvGrpSpPr>
              <p:cNvPr id="64" name="Group 63"/>
              <p:cNvGrpSpPr/>
              <p:nvPr/>
            </p:nvGrpSpPr>
            <p:grpSpPr>
              <a:xfrm>
                <a:off x="2842598" y="4217304"/>
                <a:ext cx="1367023" cy="1280160"/>
                <a:chOff x="694899" y="4229764"/>
                <a:chExt cx="1367023" cy="1280160"/>
              </a:xfrm>
            </p:grpSpPr>
            <p:grpSp>
              <p:nvGrpSpPr>
                <p:cNvPr id="78" name="Group 77"/>
                <p:cNvGrpSpPr/>
                <p:nvPr/>
              </p:nvGrpSpPr>
              <p:grpSpPr>
                <a:xfrm>
                  <a:off x="694899" y="4229764"/>
                  <a:ext cx="1367023" cy="1280160"/>
                  <a:chOff x="694899" y="4229764"/>
                  <a:chExt cx="1367023" cy="1280160"/>
                </a:xfrm>
              </p:grpSpPr>
              <p:pic>
                <p:nvPicPr>
                  <p:cNvPr id="80" name="Picture 79"/>
                  <p:cNvPicPr>
                    <a:picLocks noChangeAspect="1"/>
                  </p:cNvPicPr>
                  <p:nvPr/>
                </p:nvPicPr>
                <p:blipFill rotWithShape="1">
                  <a:blip r:embed="rId3" cstate="print">
                    <a:extLst>
                      <a:ext uri="{28A0092B-C50C-407E-A947-70E740481C1C}">
                        <a14:useLocalDpi xmlns:a14="http://schemas.microsoft.com/office/drawing/2010/main" val="0"/>
                      </a:ext>
                    </a:extLst>
                  </a:blip>
                  <a:srcRect l="4580" r="5419" b="15718"/>
                  <a:stretch/>
                </p:blipFill>
                <p:spPr>
                  <a:xfrm>
                    <a:off x="694899" y="4229764"/>
                    <a:ext cx="1367023" cy="1280160"/>
                  </a:xfrm>
                  <a:prstGeom prst="rect">
                    <a:avLst/>
                  </a:prstGeom>
                </p:spPr>
              </p:pic>
              <p:sp>
                <p:nvSpPr>
                  <p:cNvPr id="81" name="Oval 80"/>
                  <p:cNvSpPr/>
                  <p:nvPr/>
                </p:nvSpPr>
                <p:spPr>
                  <a:xfrm>
                    <a:off x="703749" y="4543695"/>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056236" y="5082362"/>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656490" y="539882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303936" y="4869844"/>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a:off x="1932766" y="4256233"/>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p:cNvSpPr/>
              <p:nvPr/>
            </p:nvSpPr>
            <p:spPr>
              <a:xfrm>
                <a:off x="2881688" y="538773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162898" y="4256233"/>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102440" y="5089566"/>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770612" y="453123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2842996" y="4217304"/>
                <a:ext cx="1367023" cy="1280160"/>
                <a:chOff x="694899" y="4229764"/>
                <a:chExt cx="1367023" cy="1280160"/>
              </a:xfrm>
            </p:grpSpPr>
            <p:grpSp>
              <p:nvGrpSpPr>
                <p:cNvPr id="71" name="Group 70"/>
                <p:cNvGrpSpPr/>
                <p:nvPr/>
              </p:nvGrpSpPr>
              <p:grpSpPr>
                <a:xfrm>
                  <a:off x="694899" y="4229764"/>
                  <a:ext cx="1367023" cy="1280160"/>
                  <a:chOff x="694899" y="4229764"/>
                  <a:chExt cx="1367023" cy="1280160"/>
                </a:xfrm>
              </p:grpSpPr>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l="4580" r="5419" b="15718"/>
                  <a:stretch/>
                </p:blipFill>
                <p:spPr>
                  <a:xfrm>
                    <a:off x="694899" y="4229764"/>
                    <a:ext cx="1367023" cy="1280160"/>
                  </a:xfrm>
                  <a:prstGeom prst="rect">
                    <a:avLst/>
                  </a:prstGeom>
                </p:spPr>
              </p:pic>
              <p:sp>
                <p:nvSpPr>
                  <p:cNvPr id="74" name="Oval 73"/>
                  <p:cNvSpPr/>
                  <p:nvPr/>
                </p:nvSpPr>
                <p:spPr>
                  <a:xfrm>
                    <a:off x="703749" y="4543695"/>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056236" y="5082362"/>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656490" y="539882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303936" y="4869844"/>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p:cNvSpPr/>
                <p:nvPr/>
              </p:nvSpPr>
              <p:spPr>
                <a:xfrm>
                  <a:off x="1932766" y="4256233"/>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a:off x="2882086" y="538773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a:off x="5606267" y="4037300"/>
              <a:ext cx="91440" cy="91440"/>
            </a:xfrm>
            <a:prstGeom prst="ellipse">
              <a:avLst/>
            </a:prstGeom>
            <a:solidFill>
              <a:srgbClr val="66A61E"/>
            </a:solidFill>
            <a:ln>
              <a:solidFill>
                <a:srgbClr val="66A6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601214" y="5591780"/>
              <a:ext cx="91440" cy="91440"/>
            </a:xfrm>
            <a:prstGeom prst="ellipse">
              <a:avLst/>
            </a:prstGeom>
            <a:solidFill>
              <a:srgbClr val="66A61E"/>
            </a:solidFill>
            <a:ln>
              <a:solidFill>
                <a:srgbClr val="66A6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471052" y="4869844"/>
              <a:ext cx="91440" cy="91440"/>
            </a:xfrm>
            <a:prstGeom prst="ellipse">
              <a:avLst/>
            </a:prstGeom>
            <a:solidFill>
              <a:srgbClr val="66A61E"/>
            </a:solidFill>
            <a:ln>
              <a:solidFill>
                <a:srgbClr val="66A6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907309" y="4863875"/>
              <a:ext cx="91440" cy="91440"/>
            </a:xfrm>
            <a:prstGeom prst="ellipse">
              <a:avLst/>
            </a:prstGeom>
            <a:solidFill>
              <a:srgbClr val="66A61E"/>
            </a:solidFill>
            <a:ln>
              <a:solidFill>
                <a:srgbClr val="66A6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948127" y="4382446"/>
              <a:ext cx="91440" cy="91440"/>
            </a:xfrm>
            <a:prstGeom prst="ellipse">
              <a:avLst/>
            </a:prstGeom>
            <a:solidFill>
              <a:srgbClr val="66A61E"/>
            </a:solidFill>
            <a:ln>
              <a:solidFill>
                <a:srgbClr val="66A6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277038" y="5267694"/>
              <a:ext cx="91440" cy="91440"/>
            </a:xfrm>
            <a:prstGeom prst="ellipse">
              <a:avLst/>
            </a:prstGeom>
            <a:solidFill>
              <a:srgbClr val="66A61E"/>
            </a:solidFill>
            <a:ln>
              <a:solidFill>
                <a:srgbClr val="66A6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flipH="1">
              <a:off x="5644101" y="4037300"/>
              <a:ext cx="0" cy="1632529"/>
            </a:xfrm>
            <a:prstGeom prst="line">
              <a:avLst/>
            </a:prstGeom>
            <a:ln w="12700">
              <a:solidFill>
                <a:srgbClr val="66A61E"/>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0" idx="2"/>
              <a:endCxn id="88" idx="3"/>
            </p:cNvCxnSpPr>
            <p:nvPr/>
          </p:nvCxnSpPr>
          <p:spPr>
            <a:xfrm>
              <a:off x="4907309" y="4909595"/>
              <a:ext cx="1577134" cy="0"/>
            </a:xfrm>
            <a:prstGeom prst="line">
              <a:avLst/>
            </a:prstGeom>
            <a:ln w="12700">
              <a:solidFill>
                <a:srgbClr val="66A61E"/>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362086" y="4415501"/>
              <a:ext cx="638760" cy="871857"/>
            </a:xfrm>
            <a:prstGeom prst="line">
              <a:avLst/>
            </a:prstGeom>
            <a:ln w="12700">
              <a:solidFill>
                <a:srgbClr val="66A61E"/>
              </a:solidFill>
              <a:prstDash val="dash"/>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137996" y="4229764"/>
            <a:ext cx="1367023" cy="1280160"/>
            <a:chOff x="7137996" y="4229764"/>
            <a:chExt cx="1367023" cy="1280160"/>
          </a:xfrm>
        </p:grpSpPr>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4580" r="5419" b="15718"/>
            <a:stretch/>
          </p:blipFill>
          <p:spPr>
            <a:xfrm>
              <a:off x="7137996" y="4229764"/>
              <a:ext cx="1367023" cy="1280160"/>
            </a:xfrm>
            <a:prstGeom prst="rect">
              <a:avLst/>
            </a:prstGeom>
          </p:spPr>
        </p:pic>
        <p:sp>
          <p:nvSpPr>
            <p:cNvPr id="100" name="Oval 99"/>
            <p:cNvSpPr/>
            <p:nvPr/>
          </p:nvSpPr>
          <p:spPr>
            <a:xfrm>
              <a:off x="7297448" y="4946180"/>
              <a:ext cx="91440" cy="91440"/>
            </a:xfrm>
            <a:prstGeom prst="ellipse">
              <a:avLst/>
            </a:prstGeom>
            <a:solidFill>
              <a:srgbClr val="D95F02"/>
            </a:solidFill>
            <a:ln>
              <a:solidFill>
                <a:srgbClr val="D95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8283783" y="4498299"/>
              <a:ext cx="91440" cy="91440"/>
            </a:xfrm>
            <a:prstGeom prst="ellipse">
              <a:avLst/>
            </a:prstGeom>
            <a:solidFill>
              <a:srgbClr val="D95F02"/>
            </a:solidFill>
            <a:ln>
              <a:solidFill>
                <a:srgbClr val="D95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8103855" y="5386360"/>
              <a:ext cx="91440" cy="91440"/>
            </a:xfrm>
            <a:prstGeom prst="ellipse">
              <a:avLst/>
            </a:prstGeom>
            <a:solidFill>
              <a:srgbClr val="D95F02"/>
            </a:solidFill>
            <a:ln>
              <a:solidFill>
                <a:srgbClr val="D95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669571" y="5259460"/>
              <a:ext cx="91440" cy="91440"/>
            </a:xfrm>
            <a:prstGeom prst="ellipse">
              <a:avLst/>
            </a:prstGeom>
            <a:solidFill>
              <a:srgbClr val="D95F02"/>
            </a:solidFill>
            <a:ln>
              <a:solidFill>
                <a:srgbClr val="D95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864036" y="4363800"/>
              <a:ext cx="91440" cy="91440"/>
            </a:xfrm>
            <a:prstGeom prst="ellipse">
              <a:avLst/>
            </a:prstGeom>
            <a:solidFill>
              <a:srgbClr val="D95F02"/>
            </a:solidFill>
            <a:ln>
              <a:solidFill>
                <a:srgbClr val="D95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7" name="Straight Arrow Connector 106"/>
          <p:cNvCxnSpPr/>
          <p:nvPr/>
        </p:nvCxnSpPr>
        <p:spPr>
          <a:xfrm>
            <a:off x="2286000" y="4851429"/>
            <a:ext cx="381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4343053" y="4851429"/>
            <a:ext cx="381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6629548" y="4909595"/>
            <a:ext cx="381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041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https://pbs.twimg.com/media/Dkv_62jV4AAnE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796091"/>
            <a:ext cx="3636857" cy="2045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c.gc.ca/en/services/road/images/big-white-school-b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48" y="3782165"/>
            <a:ext cx="3930097" cy="19973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tchie Bros. to auction off construction equipment in Phoenix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5535" y="1223935"/>
            <a:ext cx="4461983" cy="25098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udy draws incredible link between school bus exhaust and studen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448" y="1247774"/>
            <a:ext cx="3982952" cy="24860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71600" y="1447800"/>
            <a:ext cx="1981200" cy="369332"/>
          </a:xfrm>
          <a:prstGeom prst="rect">
            <a:avLst/>
          </a:prstGeom>
          <a:noFill/>
        </p:spPr>
        <p:txBody>
          <a:bodyPr wrap="square" rtlCol="0">
            <a:spAutoFit/>
          </a:bodyPr>
          <a:lstStyle/>
          <a:p>
            <a:pPr algn="ctr"/>
            <a:r>
              <a:rPr lang="en-US" dirty="0" smtClean="0">
                <a:solidFill>
                  <a:srgbClr val="FF0000"/>
                </a:solidFill>
              </a:rPr>
              <a:t>Bus!</a:t>
            </a:r>
            <a:endParaRPr lang="en-US" dirty="0">
              <a:solidFill>
                <a:srgbClr val="FF0000"/>
              </a:solidFill>
            </a:endParaRPr>
          </a:p>
        </p:txBody>
      </p:sp>
      <p:sp>
        <p:nvSpPr>
          <p:cNvPr id="12" name="TextBox 11"/>
          <p:cNvSpPr txBox="1"/>
          <p:nvPr/>
        </p:nvSpPr>
        <p:spPr>
          <a:xfrm>
            <a:off x="5791200" y="1433362"/>
            <a:ext cx="1981200" cy="369332"/>
          </a:xfrm>
          <a:prstGeom prst="rect">
            <a:avLst/>
          </a:prstGeom>
          <a:noFill/>
        </p:spPr>
        <p:txBody>
          <a:bodyPr wrap="square" rtlCol="0">
            <a:spAutoFit/>
          </a:bodyPr>
          <a:lstStyle/>
          <a:p>
            <a:pPr algn="ctr"/>
            <a:r>
              <a:rPr lang="en-US" dirty="0" smtClean="0">
                <a:solidFill>
                  <a:srgbClr val="FF0000"/>
                </a:solidFill>
              </a:rPr>
              <a:t>Bus!</a:t>
            </a:r>
            <a:endParaRPr lang="en-US" dirty="0">
              <a:solidFill>
                <a:srgbClr val="FF0000"/>
              </a:solidFill>
            </a:endParaRPr>
          </a:p>
        </p:txBody>
      </p:sp>
      <p:sp>
        <p:nvSpPr>
          <p:cNvPr id="13" name="TextBox 12"/>
          <p:cNvSpPr txBox="1"/>
          <p:nvPr/>
        </p:nvSpPr>
        <p:spPr>
          <a:xfrm>
            <a:off x="5556517" y="5303597"/>
            <a:ext cx="1753674" cy="369332"/>
          </a:xfrm>
          <a:prstGeom prst="rect">
            <a:avLst/>
          </a:prstGeom>
          <a:noFill/>
        </p:spPr>
        <p:txBody>
          <a:bodyPr wrap="square" rtlCol="0">
            <a:spAutoFit/>
          </a:bodyPr>
          <a:lstStyle/>
          <a:p>
            <a:pPr algn="ctr"/>
            <a:r>
              <a:rPr lang="en-US" dirty="0" smtClean="0">
                <a:solidFill>
                  <a:srgbClr val="FF0000"/>
                </a:solidFill>
              </a:rPr>
              <a:t>Not a bus :(</a:t>
            </a:r>
            <a:endParaRPr lang="en-US" dirty="0">
              <a:solidFill>
                <a:srgbClr val="FF0000"/>
              </a:solidFill>
            </a:endParaRPr>
          </a:p>
        </p:txBody>
      </p:sp>
      <p:sp>
        <p:nvSpPr>
          <p:cNvPr id="14" name="TextBox 13"/>
          <p:cNvSpPr txBox="1"/>
          <p:nvPr/>
        </p:nvSpPr>
        <p:spPr>
          <a:xfrm>
            <a:off x="2362200" y="5410200"/>
            <a:ext cx="1718566" cy="369332"/>
          </a:xfrm>
          <a:prstGeom prst="rect">
            <a:avLst/>
          </a:prstGeom>
          <a:noFill/>
        </p:spPr>
        <p:txBody>
          <a:bodyPr wrap="square" rtlCol="0">
            <a:spAutoFit/>
          </a:bodyPr>
          <a:lstStyle/>
          <a:p>
            <a:pPr algn="ctr"/>
            <a:r>
              <a:rPr lang="en-US" dirty="0" smtClean="0">
                <a:solidFill>
                  <a:srgbClr val="FF0000"/>
                </a:solidFill>
              </a:rPr>
              <a:t>Not a bus :(</a:t>
            </a:r>
            <a:endParaRPr lang="en-US" dirty="0">
              <a:solidFill>
                <a:srgbClr val="FF0000"/>
              </a:solidFill>
            </a:endParaRPr>
          </a:p>
        </p:txBody>
      </p:sp>
      <p:grpSp>
        <p:nvGrpSpPr>
          <p:cNvPr id="7" name="Group 6"/>
          <p:cNvGrpSpPr/>
          <p:nvPr/>
        </p:nvGrpSpPr>
        <p:grpSpPr>
          <a:xfrm>
            <a:off x="9225173" y="3733800"/>
            <a:ext cx="4633947" cy="2606595"/>
            <a:chOff x="9170765" y="1175569"/>
            <a:chExt cx="4633947" cy="2606595"/>
          </a:xfrm>
        </p:grpSpPr>
        <p:pic>
          <p:nvPicPr>
            <p:cNvPr id="1036" name="Picture 12" descr="White NC Activity School Bus FS65 | Sampson County Schools 8… | Flick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0765" y="1175569"/>
              <a:ext cx="4633947" cy="26065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497138" y="3048000"/>
              <a:ext cx="1981200" cy="369332"/>
            </a:xfrm>
            <a:prstGeom prst="rect">
              <a:avLst/>
            </a:prstGeom>
            <a:noFill/>
          </p:spPr>
          <p:txBody>
            <a:bodyPr wrap="square" rtlCol="0">
              <a:spAutoFit/>
            </a:bodyPr>
            <a:lstStyle/>
            <a:p>
              <a:pPr algn="ctr"/>
              <a:r>
                <a:rPr lang="en-US" dirty="0" smtClean="0">
                  <a:solidFill>
                    <a:srgbClr val="FF0000"/>
                  </a:solidFill>
                </a:rPr>
                <a:t>Bus!</a:t>
              </a:r>
              <a:endParaRPr lang="en-US" dirty="0">
                <a:solidFill>
                  <a:srgbClr val="FF0000"/>
                </a:solidFill>
              </a:endParaRPr>
            </a:p>
          </p:txBody>
        </p:sp>
      </p:grpSp>
    </p:spTree>
    <p:extLst>
      <p:ext uri="{BB962C8B-B14F-4D97-AF65-F5344CB8AC3E}">
        <p14:creationId xmlns:p14="http://schemas.microsoft.com/office/powerpoint/2010/main" val="31832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77778E-6 -7.40741E-7 L -0.77048 -0.1456 " pathEditMode="relative" rAng="0" ptsTypes="AA">
                                      <p:cBhvr>
                                        <p:cTn id="38" dur="2000" fill="hold"/>
                                        <p:tgtEl>
                                          <p:spTgt spid="7"/>
                                        </p:tgtEl>
                                        <p:attrNameLst>
                                          <p:attrName>ppt_x</p:attrName>
                                          <p:attrName>ppt_y</p:attrName>
                                        </p:attrNameLst>
                                      </p:cBhvr>
                                      <p:rCtr x="-38524" y="-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6850" y="2819400"/>
            <a:ext cx="8696325" cy="1371600"/>
          </a:xfrm>
        </p:spPr>
        <p:txBody>
          <a:bodyPr>
            <a:normAutofit lnSpcReduction="10000"/>
          </a:bodyPr>
          <a:lstStyle/>
          <a:p>
            <a:pPr>
              <a:spcBef>
                <a:spcPts val="0"/>
              </a:spcBef>
            </a:pPr>
            <a:r>
              <a:rPr lang="en-US" dirty="0" smtClean="0"/>
              <a:t>Sub-symbolic, monolithic systems will demand much </a:t>
            </a:r>
          </a:p>
          <a:p>
            <a:pPr>
              <a:spcBef>
                <a:spcPts val="0"/>
              </a:spcBef>
            </a:pPr>
            <a:r>
              <a:rPr lang="en-US" dirty="0" smtClean="0"/>
              <a:t>greater quantities of data to obtain decision models. </a:t>
            </a:r>
          </a:p>
          <a:p>
            <a:pPr>
              <a:spcBef>
                <a:spcPts val="0"/>
              </a:spcBef>
            </a:pPr>
            <a:endParaRPr lang="en-US" dirty="0" smtClean="0"/>
          </a:p>
          <a:p>
            <a:r>
              <a:rPr lang="en-US" dirty="0" smtClean="0"/>
              <a:t>These data may be expensive for both time and resources.</a:t>
            </a:r>
            <a:endParaRPr lang="en-US" dirty="0"/>
          </a:p>
        </p:txBody>
      </p:sp>
    </p:spTree>
    <p:extLst>
      <p:ext uri="{BB962C8B-B14F-4D97-AF65-F5344CB8AC3E}">
        <p14:creationId xmlns:p14="http://schemas.microsoft.com/office/powerpoint/2010/main" val="3634126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95815" y="5792159"/>
            <a:ext cx="7999147" cy="1098505"/>
          </a:xfrm>
        </p:spPr>
        <p:txBody>
          <a:bodyPr/>
          <a:lstStyle/>
          <a:p>
            <a:r>
              <a:rPr lang="en-US" dirty="0" smtClean="0"/>
              <a:t>Neural network guided munitions, c. 1944</a:t>
            </a:r>
            <a:endParaRPr lang="en-US" dirty="0"/>
          </a:p>
        </p:txBody>
      </p:sp>
      <p:sp>
        <p:nvSpPr>
          <p:cNvPr id="6" name="Text Placeholder 5"/>
          <p:cNvSpPr>
            <a:spLocks noGrp="1"/>
          </p:cNvSpPr>
          <p:nvPr>
            <p:ph type="body" sz="quarter" idx="11"/>
          </p:nvPr>
        </p:nvSpPr>
        <p:spPr/>
        <p:txBody>
          <a:bodyPr/>
          <a:lstStyle/>
          <a:p>
            <a:endParaRPr lang="en-US"/>
          </a:p>
        </p:txBody>
      </p:sp>
      <p:pic>
        <p:nvPicPr>
          <p:cNvPr id="2050" name="Picture 2" descr="Pigeon-guided missiles – Military History Ma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6388"/>
            <a:ext cx="8032512" cy="54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331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System design alters how to obtain system model</a:t>
            </a:r>
            <a:endParaRPr lang="en-US" dirty="0"/>
          </a:p>
        </p:txBody>
      </p:sp>
      <p:cxnSp>
        <p:nvCxnSpPr>
          <p:cNvPr id="6" name="Straight Connector 5"/>
          <p:cNvCxnSpPr/>
          <p:nvPr/>
        </p:nvCxnSpPr>
        <p:spPr>
          <a:xfrm flipV="1">
            <a:off x="2286002" y="3733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64160" y="1447800"/>
            <a:ext cx="2603240" cy="45689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0919" y="3565982"/>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Sub-symbolic</a:t>
            </a:r>
            <a:endParaRPr lang="en-US" sz="1400" dirty="0">
              <a:latin typeface="Arial Black" panose="020B0A04020102020204" pitchFamily="34" charset="0"/>
            </a:endParaRPr>
          </a:p>
        </p:txBody>
      </p:sp>
      <p:sp>
        <p:nvSpPr>
          <p:cNvPr id="10" name="TextBox 9"/>
          <p:cNvSpPr txBox="1"/>
          <p:nvPr/>
        </p:nvSpPr>
        <p:spPr>
          <a:xfrm>
            <a:off x="6477000" y="3579911"/>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Symbolic</a:t>
            </a:r>
            <a:endParaRPr lang="en-US" sz="1400" dirty="0">
              <a:latin typeface="Arial Black" panose="020B0A04020102020204" pitchFamily="34" charset="0"/>
            </a:endParaRPr>
          </a:p>
        </p:txBody>
      </p:sp>
      <p:sp>
        <p:nvSpPr>
          <p:cNvPr id="21" name="TextBox 20"/>
          <p:cNvSpPr txBox="1"/>
          <p:nvPr/>
        </p:nvSpPr>
        <p:spPr>
          <a:xfrm>
            <a:off x="2349760" y="6008420"/>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Monolithic</a:t>
            </a:r>
            <a:endParaRPr lang="en-US" sz="1400" dirty="0">
              <a:latin typeface="Arial Black" panose="020B0A04020102020204" pitchFamily="34" charset="0"/>
            </a:endParaRPr>
          </a:p>
        </p:txBody>
      </p:sp>
      <p:sp>
        <p:nvSpPr>
          <p:cNvPr id="22" name="TextBox 21"/>
          <p:cNvSpPr txBox="1"/>
          <p:nvPr/>
        </p:nvSpPr>
        <p:spPr>
          <a:xfrm>
            <a:off x="4953000" y="1175989"/>
            <a:ext cx="1828800" cy="307777"/>
          </a:xfrm>
          <a:prstGeom prst="rect">
            <a:avLst/>
          </a:prstGeom>
          <a:noFill/>
        </p:spPr>
        <p:txBody>
          <a:bodyPr wrap="square" rtlCol="0">
            <a:spAutoFit/>
          </a:bodyPr>
          <a:lstStyle/>
          <a:p>
            <a:pPr algn="ctr"/>
            <a:r>
              <a:rPr lang="en-US" sz="1400" dirty="0" smtClean="0">
                <a:latin typeface="Arial Black" panose="020B0A04020102020204" pitchFamily="34" charset="0"/>
              </a:rPr>
              <a:t>Modular</a:t>
            </a:r>
            <a:endParaRPr lang="en-US" sz="1400" dirty="0">
              <a:latin typeface="Arial Black" panose="020B0A04020102020204" pitchFamily="34" charset="0"/>
            </a:endParaRPr>
          </a:p>
        </p:txBody>
      </p:sp>
      <p:cxnSp>
        <p:nvCxnSpPr>
          <p:cNvPr id="38" name="Straight Connector 37"/>
          <p:cNvCxnSpPr/>
          <p:nvPr/>
        </p:nvCxnSpPr>
        <p:spPr>
          <a:xfrm flipV="1">
            <a:off x="2286000" y="3733800"/>
            <a:ext cx="457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86002" y="2438400"/>
            <a:ext cx="4572000" cy="2590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19685539">
            <a:off x="6781802" y="1782160"/>
            <a:ext cx="1066800" cy="646331"/>
          </a:xfrm>
          <a:prstGeom prst="rect">
            <a:avLst/>
          </a:prstGeom>
          <a:noFill/>
        </p:spPr>
        <p:txBody>
          <a:bodyPr wrap="square" rtlCol="0">
            <a:spAutoFit/>
          </a:bodyPr>
          <a:lstStyle/>
          <a:p>
            <a:r>
              <a:rPr lang="en-US" sz="1200" dirty="0" smtClean="0"/>
              <a:t>Obtain through Design</a:t>
            </a:r>
            <a:endParaRPr lang="en-US" sz="1200" dirty="0"/>
          </a:p>
        </p:txBody>
      </p:sp>
      <p:sp>
        <p:nvSpPr>
          <p:cNvPr id="15" name="TextBox 14"/>
          <p:cNvSpPr txBox="1"/>
          <p:nvPr/>
        </p:nvSpPr>
        <p:spPr>
          <a:xfrm rot="19685539">
            <a:off x="1332704" y="4943141"/>
            <a:ext cx="1066800" cy="646331"/>
          </a:xfrm>
          <a:prstGeom prst="rect">
            <a:avLst/>
          </a:prstGeom>
          <a:noFill/>
        </p:spPr>
        <p:txBody>
          <a:bodyPr wrap="square" rtlCol="0">
            <a:spAutoFit/>
          </a:bodyPr>
          <a:lstStyle/>
          <a:p>
            <a:pPr algn="r"/>
            <a:r>
              <a:rPr lang="en-US" sz="1200" dirty="0" smtClean="0"/>
              <a:t>Obtain through </a:t>
            </a:r>
          </a:p>
          <a:p>
            <a:pPr algn="r"/>
            <a:r>
              <a:rPr lang="en-US" sz="1200" dirty="0" smtClean="0"/>
              <a:t>Data</a:t>
            </a:r>
            <a:endParaRPr lang="en-US" sz="1200" dirty="0"/>
          </a:p>
        </p:txBody>
      </p:sp>
      <p:sp>
        <p:nvSpPr>
          <p:cNvPr id="3" name="Oval 2"/>
          <p:cNvSpPr/>
          <p:nvPr/>
        </p:nvSpPr>
        <p:spPr>
          <a:xfrm>
            <a:off x="6731172" y="1807704"/>
            <a:ext cx="863260" cy="8632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816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Modular architectures’ decision models can be initially verified through cascading compositional verification</a:t>
            </a:r>
            <a:endParaRPr lang="en-US" dirty="0"/>
          </a:p>
        </p:txBody>
      </p:sp>
      <p:sp>
        <p:nvSpPr>
          <p:cNvPr id="7" name="Rectangle 6"/>
          <p:cNvSpPr/>
          <p:nvPr/>
        </p:nvSpPr>
        <p:spPr bwMode="auto">
          <a:xfrm>
            <a:off x="1931670" y="5749925"/>
            <a:ext cx="1565910" cy="10169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rPr>
              <a:t>VIDEO FEED</a:t>
            </a:r>
          </a:p>
        </p:txBody>
      </p:sp>
      <p:cxnSp>
        <p:nvCxnSpPr>
          <p:cNvPr id="8" name="Straight Arrow Connector 7"/>
          <p:cNvCxnSpPr/>
          <p:nvPr/>
        </p:nvCxnSpPr>
        <p:spPr bwMode="auto">
          <a:xfrm>
            <a:off x="6671991" y="1946910"/>
            <a:ext cx="7065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Rectangle 9"/>
          <p:cNvSpPr/>
          <p:nvPr/>
        </p:nvSpPr>
        <p:spPr bwMode="auto">
          <a:xfrm>
            <a:off x="3857475" y="4236243"/>
            <a:ext cx="1491766" cy="10169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SHAPE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BUILDER</a:t>
            </a:r>
          </a:p>
        </p:txBody>
      </p:sp>
      <p:cxnSp>
        <p:nvCxnSpPr>
          <p:cNvPr id="11" name="Straight Arrow Connector 10"/>
          <p:cNvCxnSpPr>
            <a:endCxn id="10" idx="1"/>
          </p:cNvCxnSpPr>
          <p:nvPr/>
        </p:nvCxnSpPr>
        <p:spPr bwMode="auto">
          <a:xfrm>
            <a:off x="3374479" y="4457700"/>
            <a:ext cx="482996" cy="287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endCxn id="10" idx="1"/>
          </p:cNvCxnSpPr>
          <p:nvPr/>
        </p:nvCxnSpPr>
        <p:spPr bwMode="auto">
          <a:xfrm flipV="1">
            <a:off x="3374479" y="4744720"/>
            <a:ext cx="482996" cy="2273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a:stCxn id="16" idx="3"/>
            <a:endCxn id="10" idx="1"/>
          </p:cNvCxnSpPr>
          <p:nvPr/>
        </p:nvCxnSpPr>
        <p:spPr bwMode="auto">
          <a:xfrm>
            <a:off x="3468854" y="4744720"/>
            <a:ext cx="38862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endCxn id="10" idx="1"/>
          </p:cNvCxnSpPr>
          <p:nvPr/>
        </p:nvCxnSpPr>
        <p:spPr bwMode="auto">
          <a:xfrm flipV="1">
            <a:off x="3374479" y="4744720"/>
            <a:ext cx="482996" cy="4102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p:cNvCxnSpPr>
            <a:endCxn id="10" idx="1"/>
          </p:cNvCxnSpPr>
          <p:nvPr/>
        </p:nvCxnSpPr>
        <p:spPr bwMode="auto">
          <a:xfrm>
            <a:off x="3374479" y="4236243"/>
            <a:ext cx="482996" cy="5084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p:cNvCxnSpPr>
            <a:endCxn id="16" idx="2"/>
          </p:cNvCxnSpPr>
          <p:nvPr/>
        </p:nvCxnSpPr>
        <p:spPr bwMode="auto">
          <a:xfrm flipV="1">
            <a:off x="2016368" y="5253196"/>
            <a:ext cx="683894" cy="4967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p:cNvCxnSpPr>
            <a:endCxn id="16" idx="2"/>
          </p:cNvCxnSpPr>
          <p:nvPr/>
        </p:nvCxnSpPr>
        <p:spPr bwMode="auto">
          <a:xfrm flipH="1" flipV="1">
            <a:off x="2700262" y="5253196"/>
            <a:ext cx="338822" cy="4967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p:cNvCxnSpPr>
            <a:endCxn id="16" idx="2"/>
          </p:cNvCxnSpPr>
          <p:nvPr/>
        </p:nvCxnSpPr>
        <p:spPr bwMode="auto">
          <a:xfrm flipV="1">
            <a:off x="2240280" y="5253196"/>
            <a:ext cx="459982" cy="4967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a:endCxn id="16" idx="2"/>
          </p:cNvCxnSpPr>
          <p:nvPr/>
        </p:nvCxnSpPr>
        <p:spPr bwMode="auto">
          <a:xfrm flipV="1">
            <a:off x="2586990" y="5253196"/>
            <a:ext cx="113272" cy="4967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a:endCxn id="16" idx="2"/>
          </p:cNvCxnSpPr>
          <p:nvPr/>
        </p:nvCxnSpPr>
        <p:spPr bwMode="auto">
          <a:xfrm flipH="1" flipV="1">
            <a:off x="2700262" y="5253196"/>
            <a:ext cx="629678" cy="4967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a:endCxn id="16" idx="2"/>
          </p:cNvCxnSpPr>
          <p:nvPr/>
        </p:nvCxnSpPr>
        <p:spPr bwMode="auto">
          <a:xfrm flipH="1" flipV="1">
            <a:off x="2700262" y="5253196"/>
            <a:ext cx="115328" cy="4967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p:cNvCxnSpPr>
            <a:endCxn id="16" idx="2"/>
          </p:cNvCxnSpPr>
          <p:nvPr/>
        </p:nvCxnSpPr>
        <p:spPr bwMode="auto">
          <a:xfrm flipV="1">
            <a:off x="2404110" y="5253196"/>
            <a:ext cx="296152" cy="5084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p:cNvCxnSpPr>
            <a:endCxn id="16" idx="2"/>
          </p:cNvCxnSpPr>
          <p:nvPr/>
        </p:nvCxnSpPr>
        <p:spPr bwMode="auto">
          <a:xfrm flipH="1" flipV="1">
            <a:off x="2700262" y="5253196"/>
            <a:ext cx="481088" cy="489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p:cNvCxnSpPr>
            <a:endCxn id="16" idx="2"/>
          </p:cNvCxnSpPr>
          <p:nvPr/>
        </p:nvCxnSpPr>
        <p:spPr bwMode="auto">
          <a:xfrm flipH="1" flipV="1">
            <a:off x="2700262" y="5253196"/>
            <a:ext cx="1028" cy="489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p:cNvCxnSpPr>
            <a:endCxn id="16" idx="2"/>
          </p:cNvCxnSpPr>
          <p:nvPr/>
        </p:nvCxnSpPr>
        <p:spPr bwMode="auto">
          <a:xfrm flipH="1" flipV="1">
            <a:off x="2700262" y="5253196"/>
            <a:ext cx="229628" cy="489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p:cNvCxnSpPr>
            <a:endCxn id="16" idx="2"/>
          </p:cNvCxnSpPr>
          <p:nvPr/>
        </p:nvCxnSpPr>
        <p:spPr bwMode="auto">
          <a:xfrm flipV="1">
            <a:off x="2123276" y="5253196"/>
            <a:ext cx="576986" cy="5084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Straight Arrow Connector 27"/>
          <p:cNvCxnSpPr>
            <a:endCxn id="16" idx="2"/>
          </p:cNvCxnSpPr>
          <p:nvPr/>
        </p:nvCxnSpPr>
        <p:spPr bwMode="auto">
          <a:xfrm flipV="1">
            <a:off x="2534725" y="5253196"/>
            <a:ext cx="165537" cy="5084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Straight Arrow Connector 28"/>
          <p:cNvCxnSpPr>
            <a:endCxn id="16" idx="2"/>
          </p:cNvCxnSpPr>
          <p:nvPr/>
        </p:nvCxnSpPr>
        <p:spPr bwMode="auto">
          <a:xfrm flipH="1" flipV="1">
            <a:off x="2700262" y="5253196"/>
            <a:ext cx="681838" cy="5084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Straight Arrow Connector 29"/>
          <p:cNvCxnSpPr>
            <a:endCxn id="16" idx="2"/>
          </p:cNvCxnSpPr>
          <p:nvPr/>
        </p:nvCxnSpPr>
        <p:spPr bwMode="auto">
          <a:xfrm flipV="1">
            <a:off x="2357801" y="5253196"/>
            <a:ext cx="342461" cy="5084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Straight Arrow Connector 30"/>
          <p:cNvCxnSpPr>
            <a:endCxn id="16" idx="2"/>
          </p:cNvCxnSpPr>
          <p:nvPr/>
        </p:nvCxnSpPr>
        <p:spPr bwMode="auto">
          <a:xfrm flipH="1" flipV="1">
            <a:off x="2700262" y="5253196"/>
            <a:ext cx="385458" cy="48498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Rectangle 32"/>
          <p:cNvSpPr/>
          <p:nvPr/>
        </p:nvSpPr>
        <p:spPr bwMode="auto">
          <a:xfrm>
            <a:off x="3857474" y="2791320"/>
            <a:ext cx="1491766" cy="10169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ASSEMBLER</a:t>
            </a:r>
          </a:p>
        </p:txBody>
      </p:sp>
      <p:cxnSp>
        <p:nvCxnSpPr>
          <p:cNvPr id="34" name="Straight Arrow Connector 33"/>
          <p:cNvCxnSpPr/>
          <p:nvPr/>
        </p:nvCxnSpPr>
        <p:spPr bwMode="auto">
          <a:xfrm flipV="1">
            <a:off x="4812030" y="3660346"/>
            <a:ext cx="1" cy="1458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Straight Arrow Connector 34"/>
          <p:cNvCxnSpPr>
            <a:stCxn id="10" idx="0"/>
            <a:endCxn id="33" idx="2"/>
          </p:cNvCxnSpPr>
          <p:nvPr/>
        </p:nvCxnSpPr>
        <p:spPr bwMode="auto">
          <a:xfrm flipH="1" flipV="1">
            <a:off x="4603357" y="3808273"/>
            <a:ext cx="1" cy="4279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p:cNvCxnSpPr>
            <a:endCxn id="33" idx="2"/>
          </p:cNvCxnSpPr>
          <p:nvPr/>
        </p:nvCxnSpPr>
        <p:spPr bwMode="auto">
          <a:xfrm flipV="1">
            <a:off x="4183380" y="3808273"/>
            <a:ext cx="419977" cy="4279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p:cNvCxnSpPr>
            <a:endCxn id="33" idx="2"/>
          </p:cNvCxnSpPr>
          <p:nvPr/>
        </p:nvCxnSpPr>
        <p:spPr bwMode="auto">
          <a:xfrm flipH="1" flipV="1">
            <a:off x="4603357" y="3808273"/>
            <a:ext cx="357263" cy="4279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 name="Rectangle 38"/>
          <p:cNvSpPr/>
          <p:nvPr/>
        </p:nvSpPr>
        <p:spPr bwMode="auto">
          <a:xfrm>
            <a:off x="2123276" y="1495168"/>
            <a:ext cx="1491766" cy="10169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rPr>
              <a:t>SPATIAL</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rPr>
              <a:t>LOCALIZER</a:t>
            </a:r>
            <a:endParaRPr kumimoji="0" lang="en-US" sz="2000" b="0" i="0" u="none" strike="noStrike" cap="none" normalizeH="0" baseline="0" dirty="0" smtClean="0">
              <a:ln>
                <a:noFill/>
              </a:ln>
              <a:solidFill>
                <a:schemeClr val="bg1"/>
              </a:solidFill>
              <a:effectLst/>
            </a:endParaRPr>
          </a:p>
        </p:txBody>
      </p:sp>
      <p:sp>
        <p:nvSpPr>
          <p:cNvPr id="40" name="Rectangle 39"/>
          <p:cNvSpPr/>
          <p:nvPr/>
        </p:nvSpPr>
        <p:spPr bwMode="auto">
          <a:xfrm>
            <a:off x="5540889" y="1489179"/>
            <a:ext cx="1490472" cy="10169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rPr>
              <a:t>OBJECT</a:t>
            </a:r>
            <a:endParaRPr lang="en-US" sz="2000" dirty="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bg1"/>
                </a:solidFill>
                <a:effectLst/>
              </a:rPr>
              <a:t>IDENTIFIER</a:t>
            </a:r>
            <a:endParaRPr kumimoji="0" lang="en-US" sz="2000" b="0" i="0" u="none" strike="noStrike" cap="none" normalizeH="0" baseline="0" dirty="0" smtClean="0">
              <a:ln>
                <a:noFill/>
              </a:ln>
              <a:solidFill>
                <a:schemeClr val="bg1"/>
              </a:solidFill>
              <a:effectLst/>
            </a:endParaRPr>
          </a:p>
        </p:txBody>
      </p:sp>
      <p:cxnSp>
        <p:nvCxnSpPr>
          <p:cNvPr id="41" name="Straight Arrow Connector 40"/>
          <p:cNvCxnSpPr>
            <a:stCxn id="33" idx="0"/>
            <a:endCxn id="40" idx="1"/>
          </p:cNvCxnSpPr>
          <p:nvPr/>
        </p:nvCxnSpPr>
        <p:spPr bwMode="auto">
          <a:xfrm flipV="1">
            <a:off x="4603357" y="1997656"/>
            <a:ext cx="937532" cy="7936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Straight Arrow Connector 41"/>
          <p:cNvCxnSpPr>
            <a:stCxn id="33" idx="0"/>
            <a:endCxn id="39" idx="3"/>
          </p:cNvCxnSpPr>
          <p:nvPr/>
        </p:nvCxnSpPr>
        <p:spPr bwMode="auto">
          <a:xfrm flipH="1" flipV="1">
            <a:off x="3615042" y="2003645"/>
            <a:ext cx="988315" cy="7876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 name="Straight Arrow Connector 52"/>
          <p:cNvCxnSpPr/>
          <p:nvPr/>
        </p:nvCxnSpPr>
        <p:spPr bwMode="auto">
          <a:xfrm flipH="1" flipV="1">
            <a:off x="3596531" y="1988603"/>
            <a:ext cx="988315" cy="787675"/>
          </a:xfrm>
          <a:prstGeom prst="straightConnector1">
            <a:avLst/>
          </a:prstGeom>
          <a:solidFill>
            <a:schemeClr val="accent1"/>
          </a:solidFill>
          <a:ln w="38100" cap="flat" cmpd="sng" algn="ctr">
            <a:solidFill>
              <a:schemeClr val="accent5">
                <a:lumMod val="60000"/>
                <a:lumOff val="40000"/>
              </a:schemeClr>
            </a:solidFill>
            <a:prstDash val="solid"/>
            <a:round/>
            <a:headEnd type="none" w="med" len="med"/>
            <a:tailEnd type="triangle"/>
          </a:ln>
          <a:effectLst/>
        </p:spPr>
      </p:cxnSp>
      <p:cxnSp>
        <p:nvCxnSpPr>
          <p:cNvPr id="54" name="Straight Arrow Connector 53"/>
          <p:cNvCxnSpPr/>
          <p:nvPr/>
        </p:nvCxnSpPr>
        <p:spPr bwMode="auto">
          <a:xfrm flipV="1">
            <a:off x="4616668" y="1961233"/>
            <a:ext cx="941821" cy="822566"/>
          </a:xfrm>
          <a:prstGeom prst="straightConnector1">
            <a:avLst/>
          </a:prstGeom>
          <a:solidFill>
            <a:schemeClr val="accent1"/>
          </a:solidFill>
          <a:ln w="38100" cap="flat" cmpd="sng" algn="ctr">
            <a:solidFill>
              <a:schemeClr val="accent5">
                <a:lumMod val="60000"/>
                <a:lumOff val="40000"/>
              </a:schemeClr>
            </a:solidFill>
            <a:prstDash val="solid"/>
            <a:round/>
            <a:headEnd type="none" w="med" len="med"/>
            <a:tailEnd type="triangle"/>
          </a:ln>
          <a:effectLst/>
        </p:spPr>
      </p:cxnSp>
      <p:grpSp>
        <p:nvGrpSpPr>
          <p:cNvPr id="70" name="Group 69"/>
          <p:cNvGrpSpPr/>
          <p:nvPr/>
        </p:nvGrpSpPr>
        <p:grpSpPr>
          <a:xfrm>
            <a:off x="2017396" y="5244834"/>
            <a:ext cx="1365732" cy="508476"/>
            <a:chOff x="2168768" y="5405596"/>
            <a:chExt cx="1365732" cy="508476"/>
          </a:xfrm>
        </p:grpSpPr>
        <p:cxnSp>
          <p:nvCxnSpPr>
            <p:cNvPr id="55" name="Straight Arrow Connector 54"/>
            <p:cNvCxnSpPr/>
            <p:nvPr/>
          </p:nvCxnSpPr>
          <p:spPr bwMode="auto">
            <a:xfrm flipV="1">
              <a:off x="2168768" y="5405596"/>
              <a:ext cx="683894" cy="49673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56" name="Straight Arrow Connector 55"/>
            <p:cNvCxnSpPr/>
            <p:nvPr/>
          </p:nvCxnSpPr>
          <p:spPr bwMode="auto">
            <a:xfrm flipH="1" flipV="1">
              <a:off x="2852662" y="5405596"/>
              <a:ext cx="338822" cy="49673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57" name="Straight Arrow Connector 56"/>
            <p:cNvCxnSpPr/>
            <p:nvPr/>
          </p:nvCxnSpPr>
          <p:spPr bwMode="auto">
            <a:xfrm flipV="1">
              <a:off x="2392680" y="5405596"/>
              <a:ext cx="459982" cy="49673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58" name="Straight Arrow Connector 57"/>
            <p:cNvCxnSpPr/>
            <p:nvPr/>
          </p:nvCxnSpPr>
          <p:spPr bwMode="auto">
            <a:xfrm flipV="1">
              <a:off x="2739390" y="5405596"/>
              <a:ext cx="113272" cy="49673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59" name="Straight Arrow Connector 58"/>
            <p:cNvCxnSpPr/>
            <p:nvPr/>
          </p:nvCxnSpPr>
          <p:spPr bwMode="auto">
            <a:xfrm flipH="1" flipV="1">
              <a:off x="2852662" y="5405596"/>
              <a:ext cx="629678" cy="49673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0" name="Straight Arrow Connector 59"/>
            <p:cNvCxnSpPr/>
            <p:nvPr/>
          </p:nvCxnSpPr>
          <p:spPr bwMode="auto">
            <a:xfrm flipH="1" flipV="1">
              <a:off x="2852662" y="5405596"/>
              <a:ext cx="115328" cy="49673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1" name="Straight Arrow Connector 60"/>
            <p:cNvCxnSpPr/>
            <p:nvPr/>
          </p:nvCxnSpPr>
          <p:spPr bwMode="auto">
            <a:xfrm flipV="1">
              <a:off x="2556510" y="5405596"/>
              <a:ext cx="296152" cy="508476"/>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2" name="Straight Arrow Connector 61"/>
            <p:cNvCxnSpPr/>
            <p:nvPr/>
          </p:nvCxnSpPr>
          <p:spPr bwMode="auto">
            <a:xfrm flipH="1" flipV="1">
              <a:off x="2852662" y="5405596"/>
              <a:ext cx="481088" cy="489428"/>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3" name="Straight Arrow Connector 62"/>
            <p:cNvCxnSpPr/>
            <p:nvPr/>
          </p:nvCxnSpPr>
          <p:spPr bwMode="auto">
            <a:xfrm flipH="1" flipV="1">
              <a:off x="2852662" y="5405596"/>
              <a:ext cx="1028" cy="489428"/>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4" name="Straight Arrow Connector 63"/>
            <p:cNvCxnSpPr/>
            <p:nvPr/>
          </p:nvCxnSpPr>
          <p:spPr bwMode="auto">
            <a:xfrm flipH="1" flipV="1">
              <a:off x="2852662" y="5405596"/>
              <a:ext cx="229628" cy="489428"/>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5" name="Straight Arrow Connector 64"/>
            <p:cNvCxnSpPr/>
            <p:nvPr/>
          </p:nvCxnSpPr>
          <p:spPr bwMode="auto">
            <a:xfrm flipV="1">
              <a:off x="2275676" y="5405596"/>
              <a:ext cx="576986" cy="508476"/>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6" name="Straight Arrow Connector 65"/>
            <p:cNvCxnSpPr/>
            <p:nvPr/>
          </p:nvCxnSpPr>
          <p:spPr bwMode="auto">
            <a:xfrm flipV="1">
              <a:off x="2687125" y="5405596"/>
              <a:ext cx="165537" cy="508476"/>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7" name="Straight Arrow Connector 66"/>
            <p:cNvCxnSpPr/>
            <p:nvPr/>
          </p:nvCxnSpPr>
          <p:spPr bwMode="auto">
            <a:xfrm flipH="1" flipV="1">
              <a:off x="2852662" y="5405596"/>
              <a:ext cx="681838" cy="508476"/>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8" name="Straight Arrow Connector 67"/>
            <p:cNvCxnSpPr/>
            <p:nvPr/>
          </p:nvCxnSpPr>
          <p:spPr bwMode="auto">
            <a:xfrm flipV="1">
              <a:off x="2510201" y="5405596"/>
              <a:ext cx="342461" cy="508476"/>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69" name="Straight Arrow Connector 68"/>
            <p:cNvCxnSpPr/>
            <p:nvPr/>
          </p:nvCxnSpPr>
          <p:spPr bwMode="auto">
            <a:xfrm flipH="1" flipV="1">
              <a:off x="2852662" y="5405596"/>
              <a:ext cx="385458" cy="484982"/>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grpSp>
      <p:grpSp>
        <p:nvGrpSpPr>
          <p:cNvPr id="76" name="Group 75"/>
          <p:cNvGrpSpPr/>
          <p:nvPr/>
        </p:nvGrpSpPr>
        <p:grpSpPr>
          <a:xfrm>
            <a:off x="3374479" y="4239628"/>
            <a:ext cx="482996" cy="918687"/>
            <a:chOff x="3526879" y="4388643"/>
            <a:chExt cx="482996" cy="918687"/>
          </a:xfrm>
        </p:grpSpPr>
        <p:cxnSp>
          <p:nvCxnSpPr>
            <p:cNvPr id="71" name="Straight Arrow Connector 70"/>
            <p:cNvCxnSpPr/>
            <p:nvPr/>
          </p:nvCxnSpPr>
          <p:spPr bwMode="auto">
            <a:xfrm>
              <a:off x="3526879" y="4610100"/>
              <a:ext cx="482996" cy="28702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72" name="Straight Arrow Connector 71"/>
            <p:cNvCxnSpPr/>
            <p:nvPr/>
          </p:nvCxnSpPr>
          <p:spPr bwMode="auto">
            <a:xfrm flipV="1">
              <a:off x="3526879" y="4897120"/>
              <a:ext cx="482996" cy="22733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73" name="Straight Arrow Connector 72"/>
            <p:cNvCxnSpPr/>
            <p:nvPr/>
          </p:nvCxnSpPr>
          <p:spPr bwMode="auto">
            <a:xfrm>
              <a:off x="3621254" y="4897120"/>
              <a:ext cx="388621" cy="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74" name="Straight Arrow Connector 73"/>
            <p:cNvCxnSpPr/>
            <p:nvPr/>
          </p:nvCxnSpPr>
          <p:spPr bwMode="auto">
            <a:xfrm flipV="1">
              <a:off x="3526879" y="4897120"/>
              <a:ext cx="482996" cy="410210"/>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cxnSp>
          <p:nvCxnSpPr>
            <p:cNvPr id="75" name="Straight Arrow Connector 74"/>
            <p:cNvCxnSpPr/>
            <p:nvPr/>
          </p:nvCxnSpPr>
          <p:spPr bwMode="auto">
            <a:xfrm>
              <a:off x="3526879" y="4388643"/>
              <a:ext cx="482996" cy="508477"/>
            </a:xfrm>
            <a:prstGeom prst="straightConnector1">
              <a:avLst/>
            </a:prstGeom>
            <a:solidFill>
              <a:schemeClr val="accent1"/>
            </a:solidFill>
            <a:ln w="9525" cap="flat" cmpd="sng" algn="ctr">
              <a:solidFill>
                <a:srgbClr val="33FD23"/>
              </a:solidFill>
              <a:prstDash val="solid"/>
              <a:round/>
              <a:headEnd type="none" w="med" len="med"/>
              <a:tailEnd type="triangle"/>
            </a:ln>
            <a:effectLst/>
          </p:spPr>
        </p:cxnSp>
      </p:grpSp>
      <p:sp>
        <p:nvSpPr>
          <p:cNvPr id="16" name="Rectangle 15"/>
          <p:cNvSpPr/>
          <p:nvPr/>
        </p:nvSpPr>
        <p:spPr bwMode="auto">
          <a:xfrm>
            <a:off x="1931670" y="4236243"/>
            <a:ext cx="1537184" cy="10169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EDGE</a:t>
            </a:r>
            <a:r>
              <a:rPr kumimoji="0" lang="en-US" sz="2000" b="0" i="0" u="none" strike="noStrike" cap="none" normalizeH="0" dirty="0" smtClean="0">
                <a:ln>
                  <a:noFill/>
                </a:ln>
                <a:solidFill>
                  <a:schemeClr val="bg1"/>
                </a:solidFill>
                <a:effectLst/>
                <a:latin typeface="Times New Roman" pitchFamily="18"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bg1"/>
                </a:solidFill>
                <a:effectLst/>
                <a:latin typeface="Times New Roman" pitchFamily="18" charset="0"/>
              </a:rPr>
              <a:t>DETECTOR</a:t>
            </a:r>
            <a:endParaRPr kumimoji="0" lang="en-US" sz="2000" b="0" i="0" u="none" strike="noStrike" cap="none" normalizeH="0" baseline="0" dirty="0" smtClean="0">
              <a:ln>
                <a:noFill/>
              </a:ln>
              <a:solidFill>
                <a:schemeClr val="bg1"/>
              </a:solidFill>
              <a:effectLst/>
              <a:latin typeface="Times New Roman" pitchFamily="18" charset="0"/>
            </a:endParaRPr>
          </a:p>
        </p:txBody>
      </p:sp>
      <p:grpSp>
        <p:nvGrpSpPr>
          <p:cNvPr id="82" name="Group 81"/>
          <p:cNvGrpSpPr/>
          <p:nvPr/>
        </p:nvGrpSpPr>
        <p:grpSpPr>
          <a:xfrm>
            <a:off x="4196226" y="3808273"/>
            <a:ext cx="777240" cy="427970"/>
            <a:chOff x="4815660" y="3571474"/>
            <a:chExt cx="777240" cy="427970"/>
          </a:xfrm>
        </p:grpSpPr>
        <p:cxnSp>
          <p:nvCxnSpPr>
            <p:cNvPr id="78" name="Straight Arrow Connector 77"/>
            <p:cNvCxnSpPr/>
            <p:nvPr/>
          </p:nvCxnSpPr>
          <p:spPr bwMode="auto">
            <a:xfrm flipH="1" flipV="1">
              <a:off x="5235637" y="3571474"/>
              <a:ext cx="1" cy="427970"/>
            </a:xfrm>
            <a:prstGeom prst="straightConnector1">
              <a:avLst/>
            </a:prstGeom>
            <a:solidFill>
              <a:schemeClr val="accent1"/>
            </a:solidFill>
            <a:ln w="9525" cap="flat" cmpd="sng" algn="ctr">
              <a:solidFill>
                <a:schemeClr val="accent5">
                  <a:lumMod val="40000"/>
                  <a:lumOff val="60000"/>
                </a:schemeClr>
              </a:solidFill>
              <a:prstDash val="solid"/>
              <a:round/>
              <a:headEnd type="none" w="med" len="med"/>
              <a:tailEnd type="triangle"/>
            </a:ln>
            <a:effectLst/>
          </p:spPr>
        </p:cxnSp>
        <p:cxnSp>
          <p:nvCxnSpPr>
            <p:cNvPr id="79" name="Straight Arrow Connector 78"/>
            <p:cNvCxnSpPr/>
            <p:nvPr/>
          </p:nvCxnSpPr>
          <p:spPr bwMode="auto">
            <a:xfrm flipV="1">
              <a:off x="4815660" y="3571474"/>
              <a:ext cx="419977" cy="427970"/>
            </a:xfrm>
            <a:prstGeom prst="straightConnector1">
              <a:avLst/>
            </a:prstGeom>
            <a:solidFill>
              <a:schemeClr val="accent1"/>
            </a:solidFill>
            <a:ln w="9525" cap="flat" cmpd="sng" algn="ctr">
              <a:solidFill>
                <a:schemeClr val="accent5">
                  <a:lumMod val="40000"/>
                  <a:lumOff val="60000"/>
                </a:schemeClr>
              </a:solidFill>
              <a:prstDash val="solid"/>
              <a:round/>
              <a:headEnd type="none" w="med" len="med"/>
              <a:tailEnd type="triangle"/>
            </a:ln>
            <a:effectLst/>
          </p:spPr>
        </p:cxnSp>
        <p:cxnSp>
          <p:nvCxnSpPr>
            <p:cNvPr id="80" name="Straight Arrow Connector 79"/>
            <p:cNvCxnSpPr/>
            <p:nvPr/>
          </p:nvCxnSpPr>
          <p:spPr bwMode="auto">
            <a:xfrm flipH="1" flipV="1">
              <a:off x="5235637" y="3571474"/>
              <a:ext cx="357263" cy="427970"/>
            </a:xfrm>
            <a:prstGeom prst="straightConnector1">
              <a:avLst/>
            </a:prstGeom>
            <a:solidFill>
              <a:schemeClr val="accent1"/>
            </a:solidFill>
            <a:ln w="9525" cap="flat" cmpd="sng" algn="ctr">
              <a:solidFill>
                <a:schemeClr val="accent5">
                  <a:lumMod val="40000"/>
                  <a:lumOff val="60000"/>
                </a:schemeClr>
              </a:solidFill>
              <a:prstDash val="solid"/>
              <a:round/>
              <a:headEnd type="none" w="med" len="med"/>
              <a:tailEnd type="triangle"/>
            </a:ln>
            <a:effectLst/>
          </p:spPr>
        </p:cxnSp>
      </p:grpSp>
      <p:sp>
        <p:nvSpPr>
          <p:cNvPr id="83" name="Rectangle 82"/>
          <p:cNvSpPr/>
          <p:nvPr/>
        </p:nvSpPr>
        <p:spPr bwMode="auto">
          <a:xfrm>
            <a:off x="2086254" y="1459375"/>
            <a:ext cx="1559154" cy="1076562"/>
          </a:xfrm>
          <a:prstGeom prst="rect">
            <a:avLst/>
          </a:prstGeom>
          <a:noFill/>
          <a:ln w="57150" cap="flat" cmpd="sng" algn="ctr">
            <a:solidFill>
              <a:schemeClr val="accent5">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endParaRPr>
          </a:p>
        </p:txBody>
      </p:sp>
      <p:sp>
        <p:nvSpPr>
          <p:cNvPr id="85" name="Rectangle 84"/>
          <p:cNvSpPr/>
          <p:nvPr/>
        </p:nvSpPr>
        <p:spPr bwMode="auto">
          <a:xfrm>
            <a:off x="1903374" y="4202575"/>
            <a:ext cx="1559154" cy="1076562"/>
          </a:xfrm>
          <a:prstGeom prst="rect">
            <a:avLst/>
          </a:prstGeom>
          <a:noFill/>
          <a:ln w="57150" cap="flat" cmpd="sng" algn="ctr">
            <a:solidFill>
              <a:srgbClr val="33FD2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endParaRPr>
          </a:p>
        </p:txBody>
      </p:sp>
      <p:sp>
        <p:nvSpPr>
          <p:cNvPr id="86" name="Rectangle 85"/>
          <p:cNvSpPr/>
          <p:nvPr/>
        </p:nvSpPr>
        <p:spPr bwMode="auto">
          <a:xfrm>
            <a:off x="3823614" y="4217815"/>
            <a:ext cx="1559154" cy="1076562"/>
          </a:xfrm>
          <a:prstGeom prst="rect">
            <a:avLst/>
          </a:prstGeom>
          <a:noFill/>
          <a:ln w="57150" cap="flat" cmpd="sng" algn="ctr">
            <a:solidFill>
              <a:srgbClr val="33FD2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endParaRPr>
          </a:p>
        </p:txBody>
      </p:sp>
      <p:sp>
        <p:nvSpPr>
          <p:cNvPr id="87" name="Rectangle 86"/>
          <p:cNvSpPr/>
          <p:nvPr/>
        </p:nvSpPr>
        <p:spPr bwMode="auto">
          <a:xfrm>
            <a:off x="306209" y="2791320"/>
            <a:ext cx="301752" cy="301752"/>
          </a:xfrm>
          <a:prstGeom prst="rect">
            <a:avLst/>
          </a:prstGeom>
          <a:solidFill>
            <a:schemeClr val="accent5">
              <a:lumMod val="60000"/>
              <a:lumOff val="40000"/>
            </a:schemeClr>
          </a:solidFill>
          <a:ln w="57150" cap="flat" cmpd="sng" algn="ctr">
            <a:solidFill>
              <a:schemeClr val="accent5">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endParaRPr>
          </a:p>
        </p:txBody>
      </p:sp>
      <p:sp>
        <p:nvSpPr>
          <p:cNvPr id="88" name="Rectangle 87"/>
          <p:cNvSpPr/>
          <p:nvPr/>
        </p:nvSpPr>
        <p:spPr bwMode="auto">
          <a:xfrm>
            <a:off x="306209" y="3331156"/>
            <a:ext cx="301752" cy="301752"/>
          </a:xfrm>
          <a:prstGeom prst="rect">
            <a:avLst/>
          </a:prstGeom>
          <a:solidFill>
            <a:srgbClr val="33FD23"/>
          </a:solidFill>
          <a:ln w="57150" cap="flat" cmpd="sng" algn="ctr">
            <a:solidFill>
              <a:srgbClr val="33FD2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endParaRPr>
          </a:p>
        </p:txBody>
      </p:sp>
      <p:sp>
        <p:nvSpPr>
          <p:cNvPr id="89" name="TextBox 88"/>
          <p:cNvSpPr txBox="1"/>
          <p:nvPr/>
        </p:nvSpPr>
        <p:spPr>
          <a:xfrm>
            <a:off x="607961" y="2758215"/>
            <a:ext cx="1515315" cy="369332"/>
          </a:xfrm>
          <a:prstGeom prst="rect">
            <a:avLst/>
          </a:prstGeom>
          <a:noFill/>
        </p:spPr>
        <p:txBody>
          <a:bodyPr wrap="square" rtlCol="0">
            <a:spAutoFit/>
          </a:bodyPr>
          <a:lstStyle/>
          <a:p>
            <a:r>
              <a:rPr lang="en-US" dirty="0" smtClean="0"/>
              <a:t>Top-down</a:t>
            </a:r>
            <a:endParaRPr lang="en-US" dirty="0"/>
          </a:p>
        </p:txBody>
      </p:sp>
      <p:sp>
        <p:nvSpPr>
          <p:cNvPr id="90" name="TextBox 89"/>
          <p:cNvSpPr txBox="1"/>
          <p:nvPr/>
        </p:nvSpPr>
        <p:spPr>
          <a:xfrm>
            <a:off x="596848" y="3271977"/>
            <a:ext cx="1515315" cy="369332"/>
          </a:xfrm>
          <a:prstGeom prst="rect">
            <a:avLst/>
          </a:prstGeom>
          <a:noFill/>
        </p:spPr>
        <p:txBody>
          <a:bodyPr wrap="square" rtlCol="0">
            <a:spAutoFit/>
          </a:bodyPr>
          <a:lstStyle/>
          <a:p>
            <a:r>
              <a:rPr lang="en-US" dirty="0" smtClean="0"/>
              <a:t>Bottom-up</a:t>
            </a:r>
            <a:endParaRPr lang="en-US" dirty="0"/>
          </a:p>
        </p:txBody>
      </p:sp>
      <p:sp>
        <p:nvSpPr>
          <p:cNvPr id="91" name="Rectangle 90"/>
          <p:cNvSpPr/>
          <p:nvPr/>
        </p:nvSpPr>
        <p:spPr bwMode="auto">
          <a:xfrm>
            <a:off x="3823614" y="2753995"/>
            <a:ext cx="1559154" cy="1076562"/>
          </a:xfrm>
          <a:prstGeom prst="rect">
            <a:avLst/>
          </a:prstGeom>
          <a:noFill/>
          <a:ln w="57150" cap="flat" cmpd="sng" algn="ctr">
            <a:solidFill>
              <a:schemeClr val="accent5">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endParaRPr>
          </a:p>
        </p:txBody>
      </p:sp>
      <p:sp>
        <p:nvSpPr>
          <p:cNvPr id="92" name="Rectangle 91"/>
          <p:cNvSpPr/>
          <p:nvPr/>
        </p:nvSpPr>
        <p:spPr bwMode="auto">
          <a:xfrm>
            <a:off x="5525562" y="1456945"/>
            <a:ext cx="1563624" cy="1078992"/>
          </a:xfrm>
          <a:prstGeom prst="rect">
            <a:avLst/>
          </a:prstGeom>
          <a:noFill/>
          <a:ln w="57150" cap="flat" cmpd="sng" algn="ctr">
            <a:solidFill>
              <a:schemeClr val="accent5">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endParaRPr>
          </a:p>
        </p:txBody>
      </p:sp>
      <p:sp>
        <p:nvSpPr>
          <p:cNvPr id="95" name="Rectangle 94"/>
          <p:cNvSpPr/>
          <p:nvPr/>
        </p:nvSpPr>
        <p:spPr bwMode="auto">
          <a:xfrm>
            <a:off x="2086254" y="1459382"/>
            <a:ext cx="1559154" cy="1076562"/>
          </a:xfrm>
          <a:prstGeom prst="rect">
            <a:avLst/>
          </a:prstGeom>
          <a:noFill/>
          <a:ln w="571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endParaRPr>
          </a:p>
        </p:txBody>
      </p:sp>
      <p:sp>
        <p:nvSpPr>
          <p:cNvPr id="96" name="Rectangle 95"/>
          <p:cNvSpPr/>
          <p:nvPr/>
        </p:nvSpPr>
        <p:spPr bwMode="auto">
          <a:xfrm>
            <a:off x="5530185" y="1456945"/>
            <a:ext cx="1559154" cy="1076562"/>
          </a:xfrm>
          <a:prstGeom prst="rect">
            <a:avLst/>
          </a:prstGeom>
          <a:noFill/>
          <a:ln w="571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endParaRPr>
          </a:p>
        </p:txBody>
      </p:sp>
      <p:cxnSp>
        <p:nvCxnSpPr>
          <p:cNvPr id="97" name="Straight Arrow Connector 96"/>
          <p:cNvCxnSpPr/>
          <p:nvPr/>
        </p:nvCxnSpPr>
        <p:spPr bwMode="auto">
          <a:xfrm flipH="1" flipV="1">
            <a:off x="3591500" y="1984982"/>
            <a:ext cx="988315" cy="787675"/>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98" name="Straight Arrow Connector 97"/>
          <p:cNvCxnSpPr/>
          <p:nvPr/>
        </p:nvCxnSpPr>
        <p:spPr bwMode="auto">
          <a:xfrm flipV="1">
            <a:off x="4595778" y="1968754"/>
            <a:ext cx="941821" cy="822566"/>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2" name="TextBox 1"/>
          <p:cNvSpPr txBox="1"/>
          <p:nvPr/>
        </p:nvSpPr>
        <p:spPr>
          <a:xfrm>
            <a:off x="6103620" y="3573711"/>
            <a:ext cx="2895599" cy="646331"/>
          </a:xfrm>
          <a:prstGeom prst="rect">
            <a:avLst/>
          </a:prstGeom>
          <a:noFill/>
        </p:spPr>
        <p:txBody>
          <a:bodyPr wrap="square" rtlCol="0">
            <a:spAutoFit/>
          </a:bodyPr>
          <a:lstStyle/>
          <a:p>
            <a:r>
              <a:rPr lang="en-US" dirty="0" smtClean="0">
                <a:solidFill>
                  <a:srgbClr val="FF0000"/>
                </a:solidFill>
              </a:rPr>
              <a:t>This is a toy example, not a design recommendation</a:t>
            </a:r>
            <a:endParaRPr lang="en-US" dirty="0">
              <a:solidFill>
                <a:srgbClr val="FF0000"/>
              </a:solidFill>
            </a:endParaRPr>
          </a:p>
        </p:txBody>
      </p:sp>
    </p:spTree>
    <p:extLst>
      <p:ext uri="{BB962C8B-B14F-4D97-AF65-F5344CB8AC3E}">
        <p14:creationId xmlns:p14="http://schemas.microsoft.com/office/powerpoint/2010/main" val="37397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500"/>
                                        <p:tgtEl>
                                          <p:spTgt spid="9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10" presetClass="entr" presetSubtype="0"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500"/>
                                        <p:tgtEl>
                                          <p:spTgt spid="8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500"/>
                                        <p:tgtEl>
                                          <p:spTgt spid="97"/>
                                        </p:tgtEl>
                                      </p:cBhvr>
                                    </p:animEffect>
                                  </p:childTnLst>
                                </p:cTn>
                              </p:par>
                              <p:par>
                                <p:cTn id="30" presetID="10"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par>
                                <p:cTn id="52" presetID="10" presetClass="entr" presetSubtype="0"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animBg="1"/>
      <p:bldP spid="86" grpId="0" animBg="1"/>
      <p:bldP spid="91" grpId="0" animBg="1"/>
      <p:bldP spid="92" grpId="0" animBg="1"/>
      <p:bldP spid="95" grpId="0" animBg="1"/>
      <p:bldP spid="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77" y="364331"/>
            <a:ext cx="8229600" cy="954107"/>
          </a:xfrm>
        </p:spPr>
        <p:txBody>
          <a:bodyPr/>
          <a:lstStyle/>
          <a:p>
            <a:r>
              <a:rPr lang="en-US" dirty="0" smtClean="0"/>
              <a:t>Bayesian network models can quantify uncertainty in decision making across distributed modules </a:t>
            </a:r>
            <a:endParaRPr lang="en-US" dirty="0"/>
          </a:p>
        </p:txBody>
      </p:sp>
      <p:grpSp>
        <p:nvGrpSpPr>
          <p:cNvPr id="92" name="Group 91"/>
          <p:cNvGrpSpPr/>
          <p:nvPr/>
        </p:nvGrpSpPr>
        <p:grpSpPr>
          <a:xfrm>
            <a:off x="1301061" y="1846651"/>
            <a:ext cx="6563032" cy="1669967"/>
            <a:chOff x="1171268" y="1792765"/>
            <a:chExt cx="6563032" cy="1669967"/>
          </a:xfrm>
        </p:grpSpPr>
        <p:sp>
          <p:nvSpPr>
            <p:cNvPr id="81" name="Rectangle 80"/>
            <p:cNvSpPr/>
            <p:nvPr/>
          </p:nvSpPr>
          <p:spPr>
            <a:xfrm>
              <a:off x="1171268" y="2071769"/>
              <a:ext cx="1762432" cy="9673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Module </a:t>
              </a:r>
            </a:p>
            <a:p>
              <a:pPr algn="ctr"/>
              <a:r>
                <a:rPr lang="en-US" sz="2400" dirty="0" smtClean="0"/>
                <a:t>1</a:t>
              </a:r>
              <a:endParaRPr lang="en-US" sz="2400" dirty="0"/>
            </a:p>
          </p:txBody>
        </p:sp>
        <p:cxnSp>
          <p:nvCxnSpPr>
            <p:cNvPr id="84" name="Straight Arrow Connector 83"/>
            <p:cNvCxnSpPr/>
            <p:nvPr/>
          </p:nvCxnSpPr>
          <p:spPr>
            <a:xfrm flipV="1">
              <a:off x="3228668" y="2627748"/>
              <a:ext cx="25146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971800" y="1792765"/>
              <a:ext cx="2885768" cy="646331"/>
            </a:xfrm>
            <a:prstGeom prst="rect">
              <a:avLst/>
            </a:prstGeom>
            <a:noFill/>
          </p:spPr>
          <p:txBody>
            <a:bodyPr wrap="square" rtlCol="0">
              <a:spAutoFit/>
            </a:bodyPr>
            <a:lstStyle/>
            <a:p>
              <a:pPr algn="ctr"/>
              <a:r>
                <a:rPr lang="en-US" dirty="0" smtClean="0"/>
                <a:t>Outputs must feed subsequent inputs</a:t>
              </a:r>
              <a:endParaRPr lang="en-US" dirty="0"/>
            </a:p>
          </p:txBody>
        </p:sp>
        <p:sp>
          <p:nvSpPr>
            <p:cNvPr id="88" name="TextBox 87"/>
            <p:cNvSpPr txBox="1"/>
            <p:nvPr/>
          </p:nvSpPr>
          <p:spPr>
            <a:xfrm>
              <a:off x="2971800" y="2816401"/>
              <a:ext cx="2885768" cy="646331"/>
            </a:xfrm>
            <a:prstGeom prst="rect">
              <a:avLst/>
            </a:prstGeom>
            <a:noFill/>
          </p:spPr>
          <p:txBody>
            <a:bodyPr wrap="square" rtlCol="0">
              <a:spAutoFit/>
            </a:bodyPr>
            <a:lstStyle/>
            <a:p>
              <a:pPr algn="ctr"/>
              <a:r>
                <a:rPr lang="en-US" dirty="0" smtClean="0"/>
                <a:t>Quantify uncertainty and propagate</a:t>
              </a:r>
              <a:endParaRPr lang="en-US" dirty="0"/>
            </a:p>
          </p:txBody>
        </p:sp>
        <p:sp>
          <p:nvSpPr>
            <p:cNvPr id="90" name="Rectangle 89"/>
            <p:cNvSpPr/>
            <p:nvPr/>
          </p:nvSpPr>
          <p:spPr>
            <a:xfrm>
              <a:off x="5971868" y="2071769"/>
              <a:ext cx="1762432" cy="9673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Module </a:t>
              </a:r>
            </a:p>
            <a:p>
              <a:pPr algn="ctr"/>
              <a:r>
                <a:rPr lang="en-US" sz="2400" dirty="0"/>
                <a:t>2</a:t>
              </a:r>
            </a:p>
          </p:txBody>
        </p:sp>
      </p:grpSp>
      <p:grpSp>
        <p:nvGrpSpPr>
          <p:cNvPr id="103" name="Group 102"/>
          <p:cNvGrpSpPr/>
          <p:nvPr/>
        </p:nvGrpSpPr>
        <p:grpSpPr>
          <a:xfrm>
            <a:off x="685800" y="4191000"/>
            <a:ext cx="7732345" cy="822960"/>
            <a:chOff x="337239" y="4758949"/>
            <a:chExt cx="7732345" cy="822960"/>
          </a:xfrm>
        </p:grpSpPr>
        <p:sp>
          <p:nvSpPr>
            <p:cNvPr id="93" name="Rectangle 92"/>
            <p:cNvSpPr/>
            <p:nvPr/>
          </p:nvSpPr>
          <p:spPr>
            <a:xfrm>
              <a:off x="337239" y="4758949"/>
              <a:ext cx="1463040" cy="822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Module </a:t>
              </a:r>
            </a:p>
            <a:p>
              <a:pPr algn="ctr"/>
              <a:r>
                <a:rPr lang="en-US" sz="2400" dirty="0" smtClean="0"/>
                <a:t>1</a:t>
              </a:r>
              <a:endParaRPr lang="en-US" sz="2400" dirty="0"/>
            </a:p>
          </p:txBody>
        </p:sp>
        <p:sp>
          <p:nvSpPr>
            <p:cNvPr id="94" name="Rectangle 93"/>
            <p:cNvSpPr/>
            <p:nvPr/>
          </p:nvSpPr>
          <p:spPr>
            <a:xfrm>
              <a:off x="2442098" y="4758949"/>
              <a:ext cx="1463040" cy="822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Module </a:t>
              </a:r>
            </a:p>
            <a:p>
              <a:pPr algn="ctr"/>
              <a:r>
                <a:rPr lang="en-US" sz="2400" dirty="0"/>
                <a:t>2</a:t>
              </a:r>
            </a:p>
          </p:txBody>
        </p:sp>
        <p:sp>
          <p:nvSpPr>
            <p:cNvPr id="95" name="Rectangle 94"/>
            <p:cNvSpPr/>
            <p:nvPr/>
          </p:nvSpPr>
          <p:spPr>
            <a:xfrm>
              <a:off x="4524321" y="4758949"/>
              <a:ext cx="1463040" cy="822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Module </a:t>
              </a:r>
            </a:p>
            <a:p>
              <a:pPr algn="ctr"/>
              <a:r>
                <a:rPr lang="en-US" sz="2400" dirty="0" smtClean="0"/>
                <a:t>…</a:t>
              </a:r>
              <a:endParaRPr lang="en-US" sz="2400" dirty="0"/>
            </a:p>
          </p:txBody>
        </p:sp>
        <p:sp>
          <p:nvSpPr>
            <p:cNvPr id="96" name="Rectangle 95"/>
            <p:cNvSpPr/>
            <p:nvPr/>
          </p:nvSpPr>
          <p:spPr>
            <a:xfrm>
              <a:off x="6606544" y="4758949"/>
              <a:ext cx="1463040" cy="822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Module </a:t>
              </a:r>
            </a:p>
            <a:p>
              <a:pPr algn="ctr"/>
              <a:r>
                <a:rPr lang="en-US" sz="2400" dirty="0" smtClean="0"/>
                <a:t>n</a:t>
              </a:r>
              <a:endParaRPr lang="en-US" sz="2400" dirty="0"/>
            </a:p>
          </p:txBody>
        </p:sp>
        <p:cxnSp>
          <p:nvCxnSpPr>
            <p:cNvPr id="98" name="Straight Arrow Connector 97"/>
            <p:cNvCxnSpPr/>
            <p:nvPr/>
          </p:nvCxnSpPr>
          <p:spPr>
            <a:xfrm>
              <a:off x="1905000" y="517042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3991896" y="517042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6101661" y="516909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1384012" y="5231031"/>
            <a:ext cx="6416293" cy="923330"/>
          </a:xfrm>
          <a:prstGeom prst="rect">
            <a:avLst/>
          </a:prstGeom>
          <a:noFill/>
        </p:spPr>
        <p:txBody>
          <a:bodyPr wrap="square" rtlCol="0">
            <a:spAutoFit/>
          </a:bodyPr>
          <a:lstStyle/>
          <a:p>
            <a:pPr algn="ctr"/>
            <a:r>
              <a:rPr lang="en-US" dirty="0" smtClean="0"/>
              <a:t>Propagating uncertainty across multiple modules provides uncertainty estimates in all or part of the decision model, supporting verification</a:t>
            </a:r>
            <a:endParaRPr lang="en-US" dirty="0"/>
          </a:p>
        </p:txBody>
      </p:sp>
    </p:spTree>
    <p:extLst>
      <p:ext uri="{BB962C8B-B14F-4D97-AF65-F5344CB8AC3E}">
        <p14:creationId xmlns:p14="http://schemas.microsoft.com/office/powerpoint/2010/main" val="2706000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77" y="364331"/>
            <a:ext cx="8229600" cy="523220"/>
          </a:xfrm>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Valid inference requires understanding decision causality</a:t>
            </a:r>
          </a:p>
          <a:p>
            <a:pPr marL="690563" lvl="1" indent="-342900">
              <a:buFont typeface="Arial" panose="020B0604020202020204" pitchFamily="34" charset="0"/>
              <a:buChar char="•"/>
            </a:pPr>
            <a:r>
              <a:rPr lang="en-US" dirty="0" smtClean="0"/>
              <a:t>How does environmental information change behavior?</a:t>
            </a:r>
          </a:p>
          <a:p>
            <a:pPr marL="690563" lvl="1" indent="-342900">
              <a:buFont typeface="Arial" panose="020B0604020202020204" pitchFamily="34" charset="0"/>
              <a:buChar char="•"/>
            </a:pPr>
            <a:endParaRPr lang="en-US" dirty="0"/>
          </a:p>
          <a:p>
            <a:r>
              <a:rPr lang="en-US" dirty="0" smtClean="0"/>
              <a:t>Need to obtain, verify, validate, and accredit decision models</a:t>
            </a:r>
          </a:p>
          <a:p>
            <a:pPr marL="690563" lvl="1" indent="-342900">
              <a:buFont typeface="Arial" panose="020B0604020202020204" pitchFamily="34" charset="0"/>
              <a:buChar char="•"/>
            </a:pPr>
            <a:r>
              <a:rPr lang="en-US" dirty="0" smtClean="0"/>
              <a:t>System design affects OVVA process</a:t>
            </a:r>
          </a:p>
          <a:p>
            <a:pPr marL="690563" lvl="1" indent="-342900">
              <a:buFont typeface="Arial" panose="020B0604020202020204" pitchFamily="34" charset="0"/>
              <a:buChar char="•"/>
            </a:pPr>
            <a:endParaRPr lang="en-US" dirty="0"/>
          </a:p>
          <a:p>
            <a:r>
              <a:rPr lang="en-US" dirty="0" smtClean="0"/>
              <a:t>Fully autonomous systems make getting OVVA data hard</a:t>
            </a:r>
          </a:p>
          <a:p>
            <a:pPr marL="690563" lvl="1" indent="-342900">
              <a:buFont typeface="Arial" panose="020B0604020202020204" pitchFamily="34" charset="0"/>
              <a:buChar char="•"/>
            </a:pPr>
            <a:r>
              <a:rPr lang="en-US" dirty="0" smtClean="0"/>
              <a:t>Hybrid modular systems can mitigate these challenges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5854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r>
              <a:rPr lang="en-US" sz="3200" dirty="0" smtClean="0"/>
              <a:t>Lack of confidence in causal factors makes</a:t>
            </a:r>
          </a:p>
          <a:p>
            <a:r>
              <a:rPr lang="en-US" sz="3200" dirty="0" smtClean="0"/>
              <a:t> both generalizing and VV&amp;A problematic.</a:t>
            </a:r>
            <a:endParaRPr lang="en-US" sz="3200" dirty="0"/>
          </a:p>
        </p:txBody>
      </p:sp>
    </p:spTree>
    <p:extLst>
      <p:ext uri="{BB962C8B-B14F-4D97-AF65-F5344CB8AC3E}">
        <p14:creationId xmlns:p14="http://schemas.microsoft.com/office/powerpoint/2010/main" val="1171138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Inferring </a:t>
            </a:r>
            <a:r>
              <a:rPr lang="en-US" dirty="0" smtClean="0"/>
              <a:t>behavior </a:t>
            </a:r>
            <a:r>
              <a:rPr lang="en-US" dirty="0"/>
              <a:t>requires understanding the decisions that causally drive those </a:t>
            </a:r>
            <a:r>
              <a:rPr lang="en-US" dirty="0" smtClean="0"/>
              <a:t>behaviors</a:t>
            </a:r>
            <a:endParaRPr lang="en-US" dirty="0"/>
          </a:p>
        </p:txBody>
      </p:sp>
      <p:pic>
        <p:nvPicPr>
          <p:cNvPr id="8" name="Picture 7"/>
          <p:cNvPicPr>
            <a:picLocks noChangeAspect="1"/>
          </p:cNvPicPr>
          <p:nvPr/>
        </p:nvPicPr>
        <p:blipFill>
          <a:blip r:embed="rId3"/>
          <a:stretch>
            <a:fillRect/>
          </a:stretch>
        </p:blipFill>
        <p:spPr>
          <a:xfrm>
            <a:off x="685799" y="1219200"/>
            <a:ext cx="7533130" cy="5029708"/>
          </a:xfrm>
          <a:prstGeom prst="rect">
            <a:avLst/>
          </a:prstGeom>
        </p:spPr>
      </p:pic>
      <p:sp>
        <p:nvSpPr>
          <p:cNvPr id="10" name="Striped Right Arrow 9"/>
          <p:cNvSpPr/>
          <p:nvPr/>
        </p:nvSpPr>
        <p:spPr>
          <a:xfrm rot="19591502">
            <a:off x="4510187" y="2128384"/>
            <a:ext cx="352301" cy="315612"/>
          </a:xfrm>
          <a:prstGeom prst="strip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38600" y="4953000"/>
            <a:ext cx="1371600" cy="461665"/>
          </a:xfrm>
          <a:prstGeom prst="rect">
            <a:avLst/>
          </a:prstGeom>
          <a:noFill/>
        </p:spPr>
        <p:txBody>
          <a:bodyPr wrap="square" rtlCol="0">
            <a:spAutoFit/>
          </a:bodyPr>
          <a:lstStyle/>
          <a:p>
            <a:r>
              <a:rPr lang="en-US" sz="2400" b="1" dirty="0" smtClean="0">
                <a:ln w="22225">
                  <a:solidFill>
                    <a:sysClr val="windowText" lastClr="000000"/>
                  </a:solidFill>
                  <a:prstDash val="solid"/>
                </a:ln>
                <a:solidFill>
                  <a:srgbClr val="33FD23"/>
                </a:solidFill>
              </a:rPr>
              <a:t>100/100</a:t>
            </a:r>
            <a:endParaRPr lang="en-US" sz="2400" b="1" dirty="0">
              <a:ln w="22225">
                <a:solidFill>
                  <a:sysClr val="windowText" lastClr="000000"/>
                </a:solidFill>
                <a:prstDash val="solid"/>
              </a:ln>
              <a:solidFill>
                <a:srgbClr val="33FD23"/>
              </a:solidFill>
            </a:endParaRPr>
          </a:p>
        </p:txBody>
      </p:sp>
    </p:spTree>
    <p:extLst>
      <p:ext uri="{BB962C8B-B14F-4D97-AF65-F5344CB8AC3E}">
        <p14:creationId xmlns:p14="http://schemas.microsoft.com/office/powerpoint/2010/main" val="1788035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99588" y="3874739"/>
            <a:ext cx="1744824" cy="546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Procedure:</a:t>
            </a:r>
          </a:p>
          <a:p>
            <a:pPr algn="ctr"/>
            <a:r>
              <a:rPr lang="en-US" sz="1400" u="sng" dirty="0" smtClean="0"/>
              <a:t>Straight Ahead</a:t>
            </a:r>
            <a:endParaRPr lang="en-US" sz="1400" u="sng" dirty="0"/>
          </a:p>
        </p:txBody>
      </p:sp>
      <p:sp>
        <p:nvSpPr>
          <p:cNvPr id="4" name="Title 3"/>
          <p:cNvSpPr>
            <a:spLocks noGrp="1"/>
          </p:cNvSpPr>
          <p:nvPr>
            <p:ph type="title"/>
          </p:nvPr>
        </p:nvSpPr>
        <p:spPr/>
        <p:txBody>
          <a:bodyPr/>
          <a:lstStyle/>
          <a:p>
            <a:r>
              <a:rPr lang="en-US" dirty="0" smtClean="0"/>
              <a:t>We cannot generalize behavior from black boxes</a:t>
            </a:r>
            <a:endParaRPr lang="en-US" dirty="0"/>
          </a:p>
        </p:txBody>
      </p:sp>
      <p:sp>
        <p:nvSpPr>
          <p:cNvPr id="7" name="Vertical Scroll 6"/>
          <p:cNvSpPr/>
          <p:nvPr/>
        </p:nvSpPr>
        <p:spPr>
          <a:xfrm>
            <a:off x="3810000" y="1306650"/>
            <a:ext cx="1524000" cy="1388482"/>
          </a:xfrm>
          <a:prstGeom prst="verticalScroll">
            <a:avLst/>
          </a:prstGeom>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a:t>
            </a:r>
          </a:p>
          <a:p>
            <a:pPr algn="ctr"/>
            <a:r>
              <a:rPr lang="en-US" dirty="0" smtClean="0"/>
              <a:t>Produced</a:t>
            </a:r>
            <a:endParaRPr lang="en-US" dirty="0"/>
          </a:p>
        </p:txBody>
      </p:sp>
      <p:sp>
        <p:nvSpPr>
          <p:cNvPr id="8" name="Rectangle 7"/>
          <p:cNvSpPr/>
          <p:nvPr/>
        </p:nvSpPr>
        <p:spPr>
          <a:xfrm>
            <a:off x="3696478" y="4996717"/>
            <a:ext cx="1747934" cy="536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Perception:</a:t>
            </a:r>
          </a:p>
          <a:p>
            <a:pPr algn="ctr"/>
            <a:r>
              <a:rPr lang="en-US" sz="1400" u="sng" dirty="0" smtClean="0"/>
              <a:t>No sharp rise</a:t>
            </a:r>
            <a:endParaRPr lang="en-US" sz="1400" u="sng" dirty="0"/>
          </a:p>
        </p:txBody>
      </p:sp>
      <p:sp>
        <p:nvSpPr>
          <p:cNvPr id="9" name="Rectangle 8"/>
          <p:cNvSpPr/>
          <p:nvPr/>
        </p:nvSpPr>
        <p:spPr>
          <a:xfrm>
            <a:off x="1295400" y="4459172"/>
            <a:ext cx="1306286" cy="499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Goal: </a:t>
            </a:r>
          </a:p>
          <a:p>
            <a:pPr algn="ctr"/>
            <a:r>
              <a:rPr lang="en-US" sz="1400" u="sng" dirty="0" smtClean="0"/>
              <a:t>Stay on Road</a:t>
            </a:r>
            <a:endParaRPr lang="en-US" sz="1400" u="sng" dirty="0"/>
          </a:p>
        </p:txBody>
      </p:sp>
      <p:cxnSp>
        <p:nvCxnSpPr>
          <p:cNvPr id="11" name="Straight Arrow Connector 10"/>
          <p:cNvCxnSpPr>
            <a:stCxn id="9" idx="3"/>
            <a:endCxn id="8" idx="1"/>
          </p:cNvCxnSpPr>
          <p:nvPr/>
        </p:nvCxnSpPr>
        <p:spPr>
          <a:xfrm>
            <a:off x="2601686" y="4708805"/>
            <a:ext cx="1094792" cy="55596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a:endCxn id="10" idx="1"/>
          </p:cNvCxnSpPr>
          <p:nvPr/>
        </p:nvCxnSpPr>
        <p:spPr>
          <a:xfrm flipV="1">
            <a:off x="2601686" y="4147817"/>
            <a:ext cx="1097902" cy="560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a:endCxn id="16" idx="2"/>
          </p:cNvCxnSpPr>
          <p:nvPr/>
        </p:nvCxnSpPr>
        <p:spPr>
          <a:xfrm flipV="1">
            <a:off x="4572000" y="3601661"/>
            <a:ext cx="0" cy="273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a:endCxn id="10" idx="2"/>
          </p:cNvCxnSpPr>
          <p:nvPr/>
        </p:nvCxnSpPr>
        <p:spPr>
          <a:xfrm flipV="1">
            <a:off x="4570445" y="4420894"/>
            <a:ext cx="1555" cy="575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698033" y="3108746"/>
            <a:ext cx="1747934" cy="49291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Actuators</a:t>
            </a:r>
            <a:endParaRPr lang="en-US" dirty="0"/>
          </a:p>
        </p:txBody>
      </p:sp>
      <p:cxnSp>
        <p:nvCxnSpPr>
          <p:cNvPr id="17" name="Straight Arrow Connector 16"/>
          <p:cNvCxnSpPr>
            <a:stCxn id="16" idx="0"/>
            <a:endCxn id="7" idx="2"/>
          </p:cNvCxnSpPr>
          <p:nvPr/>
        </p:nvCxnSpPr>
        <p:spPr>
          <a:xfrm flipV="1">
            <a:off x="4572000" y="2695132"/>
            <a:ext cx="0" cy="41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3974377" y="1630397"/>
            <a:ext cx="1192136" cy="795963"/>
          </a:xfrm>
          <a:prstGeom prst="rect">
            <a:avLst/>
          </a:prstGeom>
        </p:spPr>
      </p:pic>
      <p:sp>
        <p:nvSpPr>
          <p:cNvPr id="33" name="Rectangle 32"/>
          <p:cNvSpPr/>
          <p:nvPr/>
        </p:nvSpPr>
        <p:spPr>
          <a:xfrm>
            <a:off x="3694923" y="6133019"/>
            <a:ext cx="1747934" cy="536111"/>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Sensors</a:t>
            </a:r>
            <a:endParaRPr lang="en-US" dirty="0"/>
          </a:p>
        </p:txBody>
      </p:sp>
      <p:cxnSp>
        <p:nvCxnSpPr>
          <p:cNvPr id="34" name="Straight Arrow Connector 33"/>
          <p:cNvCxnSpPr>
            <a:stCxn id="33" idx="0"/>
            <a:endCxn id="8" idx="2"/>
          </p:cNvCxnSpPr>
          <p:nvPr/>
        </p:nvCxnSpPr>
        <p:spPr>
          <a:xfrm flipV="1">
            <a:off x="4568890" y="5532828"/>
            <a:ext cx="1555" cy="600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95400" y="3874739"/>
            <a:ext cx="4495800" cy="16580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a:t>
            </a:r>
            <a:endParaRPr lang="en-US" dirty="0"/>
          </a:p>
        </p:txBody>
      </p:sp>
    </p:spTree>
    <p:extLst>
      <p:ext uri="{BB962C8B-B14F-4D97-AF65-F5344CB8AC3E}">
        <p14:creationId xmlns:p14="http://schemas.microsoft.com/office/powerpoint/2010/main" val="5326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Perception, goals, and procedure selection are the basic decisions that drive behaviors</a:t>
            </a:r>
            <a:endParaRPr lang="en-US" dirty="0"/>
          </a:p>
        </p:txBody>
      </p:sp>
      <p:sp>
        <p:nvSpPr>
          <p:cNvPr id="7" name="Vertical Scroll 6"/>
          <p:cNvSpPr/>
          <p:nvPr/>
        </p:nvSpPr>
        <p:spPr>
          <a:xfrm>
            <a:off x="3810000" y="1306650"/>
            <a:ext cx="1524000" cy="1388482"/>
          </a:xfrm>
          <a:prstGeom prst="verticalScroll">
            <a:avLst/>
          </a:prstGeom>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a:t>
            </a:r>
          </a:p>
          <a:p>
            <a:pPr algn="ctr"/>
            <a:r>
              <a:rPr lang="en-US" dirty="0" smtClean="0"/>
              <a:t>Produced</a:t>
            </a:r>
            <a:endParaRPr lang="en-US" dirty="0"/>
          </a:p>
        </p:txBody>
      </p:sp>
      <p:sp>
        <p:nvSpPr>
          <p:cNvPr id="8" name="Rectangle 7"/>
          <p:cNvSpPr/>
          <p:nvPr/>
        </p:nvSpPr>
        <p:spPr>
          <a:xfrm>
            <a:off x="3694923" y="4996717"/>
            <a:ext cx="1747934" cy="536111"/>
          </a:xfrm>
          <a:prstGeom prst="rect">
            <a:avLst/>
          </a:prstGeom>
          <a:solidFill>
            <a:srgbClr val="66A61E"/>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Perception</a:t>
            </a:r>
            <a:endParaRPr lang="en-US" dirty="0"/>
          </a:p>
        </p:txBody>
      </p:sp>
      <p:sp>
        <p:nvSpPr>
          <p:cNvPr id="9" name="Rectangle 8"/>
          <p:cNvSpPr/>
          <p:nvPr/>
        </p:nvSpPr>
        <p:spPr>
          <a:xfrm>
            <a:off x="1352940" y="4500543"/>
            <a:ext cx="1306286" cy="342123"/>
          </a:xfrm>
          <a:prstGeom prst="rect">
            <a:avLst/>
          </a:prstGeom>
          <a:solidFill>
            <a:srgbClr val="002060"/>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Goal</a:t>
            </a:r>
            <a:endParaRPr lang="en-US" dirty="0">
              <a:solidFill>
                <a:schemeClr val="bg1"/>
              </a:solidFill>
            </a:endParaRPr>
          </a:p>
        </p:txBody>
      </p:sp>
      <p:cxnSp>
        <p:nvCxnSpPr>
          <p:cNvPr id="11" name="Straight Arrow Connector 10"/>
          <p:cNvCxnSpPr>
            <a:stCxn id="9" idx="3"/>
            <a:endCxn id="8" idx="1"/>
          </p:cNvCxnSpPr>
          <p:nvPr/>
        </p:nvCxnSpPr>
        <p:spPr>
          <a:xfrm>
            <a:off x="2659226" y="4671605"/>
            <a:ext cx="1035697" cy="59316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p:cNvCxnSpPr>
          <p:nvPr/>
        </p:nvCxnSpPr>
        <p:spPr>
          <a:xfrm flipV="1">
            <a:off x="2659226" y="4147817"/>
            <a:ext cx="1040362" cy="523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6" idx="2"/>
          </p:cNvCxnSpPr>
          <p:nvPr/>
        </p:nvCxnSpPr>
        <p:spPr>
          <a:xfrm flipV="1">
            <a:off x="4572000" y="3601661"/>
            <a:ext cx="0" cy="273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p:cNvCxnSpPr>
          <p:nvPr/>
        </p:nvCxnSpPr>
        <p:spPr>
          <a:xfrm flipV="1">
            <a:off x="4568890" y="4420894"/>
            <a:ext cx="3110" cy="575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698033" y="3108746"/>
            <a:ext cx="1747934" cy="49291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Actuators</a:t>
            </a:r>
            <a:endParaRPr lang="en-US" dirty="0"/>
          </a:p>
        </p:txBody>
      </p:sp>
      <p:cxnSp>
        <p:nvCxnSpPr>
          <p:cNvPr id="17" name="Straight Arrow Connector 16"/>
          <p:cNvCxnSpPr>
            <a:stCxn id="16" idx="0"/>
            <a:endCxn id="7" idx="2"/>
          </p:cNvCxnSpPr>
          <p:nvPr/>
        </p:nvCxnSpPr>
        <p:spPr>
          <a:xfrm flipV="1">
            <a:off x="4572000" y="2695132"/>
            <a:ext cx="0" cy="41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694923" y="6133019"/>
            <a:ext cx="1747934" cy="536111"/>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Sensors</a:t>
            </a:r>
            <a:endParaRPr lang="en-US" dirty="0"/>
          </a:p>
        </p:txBody>
      </p:sp>
      <p:cxnSp>
        <p:nvCxnSpPr>
          <p:cNvPr id="48" name="Straight Arrow Connector 47"/>
          <p:cNvCxnSpPr>
            <a:stCxn id="47" idx="0"/>
            <a:endCxn id="8" idx="2"/>
          </p:cNvCxnSpPr>
          <p:nvPr/>
        </p:nvCxnSpPr>
        <p:spPr>
          <a:xfrm flipV="1">
            <a:off x="4568890" y="5532828"/>
            <a:ext cx="0" cy="600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94923" y="3879761"/>
            <a:ext cx="1744824" cy="546155"/>
          </a:xfrm>
          <a:prstGeom prst="rect">
            <a:avLst/>
          </a:prstGeom>
          <a:solidFill>
            <a:srgbClr val="7030A0"/>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Procedure Selection</a:t>
            </a:r>
            <a:endParaRPr lang="en-US" dirty="0"/>
          </a:p>
        </p:txBody>
      </p:sp>
    </p:spTree>
    <p:extLst>
      <p:ext uri="{BB962C8B-B14F-4D97-AF65-F5344CB8AC3E}">
        <p14:creationId xmlns:p14="http://schemas.microsoft.com/office/powerpoint/2010/main" val="129399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698033" y="3108746"/>
            <a:ext cx="1747934" cy="492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Actuators</a:t>
            </a:r>
            <a:endParaRPr lang="en-US" dirty="0"/>
          </a:p>
        </p:txBody>
      </p:sp>
      <p:sp>
        <p:nvSpPr>
          <p:cNvPr id="38" name="Rectangle 37"/>
          <p:cNvSpPr/>
          <p:nvPr/>
        </p:nvSpPr>
        <p:spPr>
          <a:xfrm>
            <a:off x="3694923" y="3108746"/>
            <a:ext cx="1747934" cy="492915"/>
          </a:xfrm>
          <a:prstGeom prst="rect">
            <a:avLst/>
          </a:prstGeom>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Actuators</a:t>
            </a:r>
            <a:endParaRPr lang="en-US" dirty="0"/>
          </a:p>
        </p:txBody>
      </p:sp>
      <p:sp>
        <p:nvSpPr>
          <p:cNvPr id="26" name="Rectangle 25"/>
          <p:cNvSpPr/>
          <p:nvPr/>
        </p:nvSpPr>
        <p:spPr>
          <a:xfrm>
            <a:off x="3694923" y="4996717"/>
            <a:ext cx="1747934" cy="536111"/>
          </a:xfrm>
          <a:prstGeom prst="rect">
            <a:avLst/>
          </a:prstGeom>
          <a:solidFill>
            <a:srgbClr val="66A61E"/>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Perception</a:t>
            </a:r>
            <a:endParaRPr lang="en-US" dirty="0"/>
          </a:p>
        </p:txBody>
      </p:sp>
      <p:sp>
        <p:nvSpPr>
          <p:cNvPr id="27" name="Rectangle 26"/>
          <p:cNvSpPr/>
          <p:nvPr/>
        </p:nvSpPr>
        <p:spPr>
          <a:xfrm>
            <a:off x="1352940" y="4500543"/>
            <a:ext cx="1306286" cy="342123"/>
          </a:xfrm>
          <a:prstGeom prst="rect">
            <a:avLst/>
          </a:prstGeom>
          <a:solidFill>
            <a:srgbClr val="002060"/>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Goal</a:t>
            </a:r>
            <a:endParaRPr lang="en-US" dirty="0">
              <a:solidFill>
                <a:schemeClr val="bg1"/>
              </a:solidFill>
            </a:endParaRPr>
          </a:p>
        </p:txBody>
      </p:sp>
      <p:sp>
        <p:nvSpPr>
          <p:cNvPr id="28" name="Rectangle 27"/>
          <p:cNvSpPr/>
          <p:nvPr/>
        </p:nvSpPr>
        <p:spPr>
          <a:xfrm>
            <a:off x="3694923" y="3879761"/>
            <a:ext cx="1744824" cy="546155"/>
          </a:xfrm>
          <a:prstGeom prst="rect">
            <a:avLst/>
          </a:prstGeom>
          <a:solidFill>
            <a:srgbClr val="7030A0"/>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Procedure Selection</a:t>
            </a:r>
            <a:endParaRPr lang="en-US" dirty="0"/>
          </a:p>
        </p:txBody>
      </p:sp>
      <p:sp>
        <p:nvSpPr>
          <p:cNvPr id="10" name="Rectangle 9"/>
          <p:cNvSpPr/>
          <p:nvPr/>
        </p:nvSpPr>
        <p:spPr>
          <a:xfrm>
            <a:off x="3699588" y="3874739"/>
            <a:ext cx="1744824" cy="54615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Procedure Selection</a:t>
            </a:r>
            <a:endParaRPr lang="en-US" dirty="0"/>
          </a:p>
        </p:txBody>
      </p:sp>
      <p:sp>
        <p:nvSpPr>
          <p:cNvPr id="4" name="Title 3"/>
          <p:cNvSpPr>
            <a:spLocks noGrp="1"/>
          </p:cNvSpPr>
          <p:nvPr>
            <p:ph type="title"/>
          </p:nvPr>
        </p:nvSpPr>
        <p:spPr/>
        <p:txBody>
          <a:bodyPr/>
          <a:lstStyle/>
          <a:p>
            <a:r>
              <a:rPr lang="en-US" dirty="0"/>
              <a:t>Diagnosing unintended behavior will require unobtrusive instrumentation on decision processes</a:t>
            </a:r>
          </a:p>
        </p:txBody>
      </p:sp>
      <p:sp>
        <p:nvSpPr>
          <p:cNvPr id="7" name="Vertical Scroll 6"/>
          <p:cNvSpPr/>
          <p:nvPr/>
        </p:nvSpPr>
        <p:spPr>
          <a:xfrm>
            <a:off x="3810000" y="1306650"/>
            <a:ext cx="1524000" cy="1388482"/>
          </a:xfrm>
          <a:prstGeom prst="verticalScroll">
            <a:avLst/>
          </a:prstGeom>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a:t>
            </a:r>
          </a:p>
          <a:p>
            <a:pPr algn="ctr"/>
            <a:r>
              <a:rPr lang="en-US" dirty="0" smtClean="0"/>
              <a:t>Produced</a:t>
            </a:r>
            <a:endParaRPr lang="en-US" dirty="0"/>
          </a:p>
        </p:txBody>
      </p:sp>
      <p:sp>
        <p:nvSpPr>
          <p:cNvPr id="8" name="Rectangle 7"/>
          <p:cNvSpPr/>
          <p:nvPr/>
        </p:nvSpPr>
        <p:spPr>
          <a:xfrm>
            <a:off x="3693368" y="4996717"/>
            <a:ext cx="1747934" cy="536111"/>
          </a:xfrm>
          <a:prstGeom prst="rect">
            <a:avLst/>
          </a:prstGeom>
          <a:solidFill>
            <a:srgbClr val="66A61E"/>
          </a:solidFill>
          <a:ln w="57150">
            <a:solidFill>
              <a:srgbClr val="FFC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Perception</a:t>
            </a:r>
            <a:endParaRPr lang="en-US" dirty="0"/>
          </a:p>
        </p:txBody>
      </p:sp>
      <p:sp>
        <p:nvSpPr>
          <p:cNvPr id="9" name="Rectangle 8"/>
          <p:cNvSpPr/>
          <p:nvPr/>
        </p:nvSpPr>
        <p:spPr>
          <a:xfrm>
            <a:off x="1352940" y="4500543"/>
            <a:ext cx="1306286" cy="342123"/>
          </a:xfrm>
          <a:prstGeom prst="rect">
            <a:avLst/>
          </a:prstGeom>
          <a:solidFill>
            <a:srgbClr val="00206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Goal</a:t>
            </a:r>
            <a:endParaRPr lang="en-US" dirty="0">
              <a:solidFill>
                <a:schemeClr val="bg1"/>
              </a:solidFill>
            </a:endParaRPr>
          </a:p>
        </p:txBody>
      </p:sp>
      <p:cxnSp>
        <p:nvCxnSpPr>
          <p:cNvPr id="11" name="Straight Arrow Connector 10"/>
          <p:cNvCxnSpPr>
            <a:stCxn id="9" idx="3"/>
            <a:endCxn id="8" idx="1"/>
          </p:cNvCxnSpPr>
          <p:nvPr/>
        </p:nvCxnSpPr>
        <p:spPr>
          <a:xfrm>
            <a:off x="2659226" y="4671605"/>
            <a:ext cx="1034142" cy="59316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a:endCxn id="10" idx="1"/>
          </p:cNvCxnSpPr>
          <p:nvPr/>
        </p:nvCxnSpPr>
        <p:spPr>
          <a:xfrm flipV="1">
            <a:off x="2659226" y="4147817"/>
            <a:ext cx="1040362" cy="523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a:endCxn id="16" idx="2"/>
          </p:cNvCxnSpPr>
          <p:nvPr/>
        </p:nvCxnSpPr>
        <p:spPr>
          <a:xfrm flipV="1">
            <a:off x="4572000" y="3601661"/>
            <a:ext cx="0" cy="273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a:endCxn id="10" idx="2"/>
          </p:cNvCxnSpPr>
          <p:nvPr/>
        </p:nvCxnSpPr>
        <p:spPr>
          <a:xfrm flipV="1">
            <a:off x="4567335" y="4420894"/>
            <a:ext cx="4665" cy="575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6" idx="0"/>
            <a:endCxn id="7" idx="2"/>
          </p:cNvCxnSpPr>
          <p:nvPr/>
        </p:nvCxnSpPr>
        <p:spPr>
          <a:xfrm flipV="1">
            <a:off x="4572000" y="2695132"/>
            <a:ext cx="0" cy="41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694923" y="6133019"/>
            <a:ext cx="1747934" cy="536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Sensors</a:t>
            </a:r>
            <a:endParaRPr lang="en-US" dirty="0"/>
          </a:p>
        </p:txBody>
      </p:sp>
      <p:cxnSp>
        <p:nvCxnSpPr>
          <p:cNvPr id="48" name="Straight Arrow Connector 47"/>
          <p:cNvCxnSpPr>
            <a:stCxn id="47" idx="0"/>
            <a:endCxn id="8" idx="2"/>
          </p:cNvCxnSpPr>
          <p:nvPr/>
        </p:nvCxnSpPr>
        <p:spPr>
          <a:xfrm flipH="1" flipV="1">
            <a:off x="4567335" y="5532828"/>
            <a:ext cx="1555" cy="600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98033" y="3874739"/>
            <a:ext cx="1744824" cy="546155"/>
          </a:xfrm>
          <a:prstGeom prst="rect">
            <a:avLst/>
          </a:prstGeom>
          <a:solidFill>
            <a:srgbClr val="7030A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Procedure Selection</a:t>
            </a:r>
            <a:endParaRPr lang="en-US" dirty="0"/>
          </a:p>
        </p:txBody>
      </p:sp>
      <p:sp>
        <p:nvSpPr>
          <p:cNvPr id="19" name="TextBox 18"/>
          <p:cNvSpPr txBox="1"/>
          <p:nvPr/>
        </p:nvSpPr>
        <p:spPr>
          <a:xfrm>
            <a:off x="282252" y="3101944"/>
            <a:ext cx="2689548" cy="923330"/>
          </a:xfrm>
          <a:prstGeom prst="rect">
            <a:avLst/>
          </a:prstGeom>
          <a:noFill/>
          <a:ln w="57150">
            <a:solidFill>
              <a:srgbClr val="FFC000"/>
            </a:solidFill>
          </a:ln>
        </p:spPr>
        <p:txBody>
          <a:bodyPr wrap="square" rtlCol="0">
            <a:spAutoFit/>
          </a:bodyPr>
          <a:lstStyle/>
          <a:p>
            <a:r>
              <a:rPr lang="en-US" dirty="0" smtClean="0"/>
              <a:t>We need to instrument these across entire system lifecycle</a:t>
            </a:r>
            <a:endParaRPr lang="en-US" dirty="0"/>
          </a:p>
        </p:txBody>
      </p:sp>
      <p:sp>
        <p:nvSpPr>
          <p:cNvPr id="20" name="TextBox 19"/>
          <p:cNvSpPr txBox="1"/>
          <p:nvPr/>
        </p:nvSpPr>
        <p:spPr>
          <a:xfrm>
            <a:off x="192643" y="2735049"/>
            <a:ext cx="3352800" cy="369332"/>
          </a:xfrm>
          <a:prstGeom prst="rect">
            <a:avLst/>
          </a:prstGeom>
          <a:noFill/>
        </p:spPr>
        <p:txBody>
          <a:bodyPr wrap="square" rtlCol="0">
            <a:spAutoFit/>
          </a:bodyPr>
          <a:lstStyle/>
          <a:p>
            <a:r>
              <a:rPr lang="en-US" dirty="0" smtClean="0"/>
              <a:t>“</a:t>
            </a:r>
            <a:r>
              <a:rPr lang="en-US" u="sng" dirty="0" smtClean="0"/>
              <a:t>Cognitive Instrumentation</a:t>
            </a:r>
            <a:r>
              <a:rPr lang="en-US" dirty="0" smtClean="0"/>
              <a:t>”</a:t>
            </a:r>
            <a:endParaRPr lang="en-US" dirty="0"/>
          </a:p>
        </p:txBody>
      </p:sp>
      <p:sp>
        <p:nvSpPr>
          <p:cNvPr id="35" name="TextBox 34"/>
          <p:cNvSpPr txBox="1"/>
          <p:nvPr/>
        </p:nvSpPr>
        <p:spPr>
          <a:xfrm>
            <a:off x="6858000" y="4247140"/>
            <a:ext cx="1600200" cy="923330"/>
          </a:xfrm>
          <a:prstGeom prst="rect">
            <a:avLst/>
          </a:prstGeom>
          <a:noFill/>
          <a:ln w="57150">
            <a:solidFill>
              <a:srgbClr val="00B0F0"/>
            </a:solidFill>
          </a:ln>
        </p:spPr>
        <p:txBody>
          <a:bodyPr wrap="square" rtlCol="0">
            <a:spAutoFit/>
          </a:bodyPr>
          <a:lstStyle/>
          <a:p>
            <a:r>
              <a:rPr lang="en-US" dirty="0" smtClean="0"/>
              <a:t>We’re used to instrumenting these in test </a:t>
            </a:r>
            <a:endParaRPr lang="en-US" dirty="0"/>
          </a:p>
        </p:txBody>
      </p:sp>
      <p:cxnSp>
        <p:nvCxnSpPr>
          <p:cNvPr id="36" name="Straight Arrow Connector 35"/>
          <p:cNvCxnSpPr>
            <a:stCxn id="35" idx="1"/>
          </p:cNvCxnSpPr>
          <p:nvPr/>
        </p:nvCxnSpPr>
        <p:spPr>
          <a:xfrm flipH="1" flipV="1">
            <a:off x="5445967" y="3355204"/>
            <a:ext cx="1412033" cy="135360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5" idx="1"/>
          </p:cNvCxnSpPr>
          <p:nvPr/>
        </p:nvCxnSpPr>
        <p:spPr>
          <a:xfrm flipH="1">
            <a:off x="5442857" y="4708805"/>
            <a:ext cx="1415143" cy="169227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694923" y="6134736"/>
            <a:ext cx="1747934" cy="536111"/>
          </a:xfrm>
          <a:prstGeom prst="rect">
            <a:avLst/>
          </a:prstGeom>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Sensors</a:t>
            </a:r>
            <a:endParaRPr lang="en-US" dirty="0"/>
          </a:p>
        </p:txBody>
      </p:sp>
      <p:pic>
        <p:nvPicPr>
          <p:cNvPr id="40" name="Picture 2" descr="Image result for eyeball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012" y="1826848"/>
            <a:ext cx="1069975" cy="534988"/>
          </a:xfrm>
          <a:prstGeom prst="rect">
            <a:avLst/>
          </a:prstGeom>
          <a:noFill/>
          <a:extLst>
            <a:ext uri="{909E8E84-426E-40DD-AFC4-6F175D3DCCD1}">
              <a14:hiddenFill xmlns:a14="http://schemas.microsoft.com/office/drawing/2010/main">
                <a:solidFill>
                  <a:srgbClr val="FFFFFF"/>
                </a:solidFill>
              </a14:hiddenFill>
            </a:ext>
          </a:extLst>
        </p:spPr>
      </p:pic>
      <p:sp>
        <p:nvSpPr>
          <p:cNvPr id="41" name="Down Arrow 40"/>
          <p:cNvSpPr/>
          <p:nvPr/>
        </p:nvSpPr>
        <p:spPr>
          <a:xfrm rot="5400000">
            <a:off x="5461116" y="1708298"/>
            <a:ext cx="621910" cy="756714"/>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4"/>
          <a:stretch>
            <a:fillRect/>
          </a:stretch>
        </p:blipFill>
        <p:spPr>
          <a:xfrm>
            <a:off x="3974377" y="1630397"/>
            <a:ext cx="1192136" cy="795963"/>
          </a:xfrm>
          <a:prstGeom prst="rect">
            <a:avLst/>
          </a:prstGeom>
        </p:spPr>
      </p:pic>
    </p:spTree>
    <p:extLst>
      <p:ext uri="{BB962C8B-B14F-4D97-AF65-F5344CB8AC3E}">
        <p14:creationId xmlns:p14="http://schemas.microsoft.com/office/powerpoint/2010/main" val="99758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6" grpId="1" animBg="1"/>
      <p:bldP spid="27" grpId="1" animBg="1"/>
      <p:bldP spid="28" grpId="1" animBg="1"/>
      <p:bldP spid="8" grpId="0" animBg="1"/>
      <p:bldP spid="9" grpId="0" animBg="1"/>
      <p:bldP spid="18" grpId="0" animBg="1"/>
      <p:bldP spid="19" grpId="0" animBg="1"/>
      <p:bldP spid="20" grpId="0"/>
      <p:bldP spid="35" grpId="0" animBg="1"/>
      <p:bldP spid="39"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8" name="Picture 4" descr="Image result for side of road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 y="812483"/>
            <a:ext cx="8058150" cy="53721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flipV="1">
            <a:off x="1828800" y="812483"/>
            <a:ext cx="5638800" cy="5372100"/>
          </a:xfrm>
          <a:prstGeom prst="line">
            <a:avLst/>
          </a:prstGeom>
          <a:ln w="38100">
            <a:solidFill>
              <a:srgbClr val="33FD2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522458" y="812484"/>
            <a:ext cx="4071415" cy="5410506"/>
          </a:xfrm>
          <a:prstGeom prst="line">
            <a:avLst/>
          </a:prstGeom>
          <a:ln w="38100">
            <a:solidFill>
              <a:srgbClr val="33FD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4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DA OED">
      <a:dk1>
        <a:sysClr val="windowText" lastClr="000000"/>
      </a:dk1>
      <a:lt1>
        <a:sysClr val="window" lastClr="FFFFFF"/>
      </a:lt1>
      <a:dk2>
        <a:srgbClr val="17375E"/>
      </a:dk2>
      <a:lt2>
        <a:srgbClr val="C4BD97"/>
      </a:lt2>
      <a:accent1>
        <a:srgbClr val="900001"/>
      </a:accent1>
      <a:accent2>
        <a:srgbClr val="1C3F6E"/>
      </a:accent2>
      <a:accent3>
        <a:srgbClr val="EDAE49"/>
      </a:accent3>
      <a:accent4>
        <a:srgbClr val="D1495B"/>
      </a:accent4>
      <a:accent5>
        <a:srgbClr val="00798C"/>
      </a:accent5>
      <a:accent6>
        <a:srgbClr val="404040"/>
      </a:accent6>
      <a:hlink>
        <a:srgbClr val="0000FF"/>
      </a:hlink>
      <a:folHlink>
        <a:srgbClr val="800080"/>
      </a:folHlink>
    </a:clrScheme>
    <a:fontScheme name="ID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 Unclassified Standard" id="{BBF77082-0A45-42C8-B57F-4900F2514AF5}" vid="{E80B50DB-3166-44BC-8450-9B3A6BE52D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IDA Unclassified Standard</Template>
  <TotalTime>24769</TotalTime>
  <Words>1881</Words>
  <Application>Microsoft Office PowerPoint</Application>
  <PresentationFormat>On-screen Show (4:3)</PresentationFormat>
  <Paragraphs>387</Paragraphs>
  <Slides>33</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Adobe Devanagari</vt:lpstr>
      <vt:lpstr>Arial</vt:lpstr>
      <vt:lpstr>Arial Black</vt:lpstr>
      <vt:lpstr>Calibri</vt:lpstr>
      <vt:lpstr>Calibri Light</vt:lpstr>
      <vt:lpstr>Cambria Math</vt:lpstr>
      <vt:lpstr>Courier New</vt:lpstr>
      <vt:lpstr>Franklin Gothic Book</vt:lpstr>
      <vt:lpstr>Franklin Gothic Medium</vt:lpstr>
      <vt:lpstr>Segoe UI</vt:lpstr>
      <vt:lpstr>Times New Roman</vt:lpstr>
      <vt:lpstr>Wingdings</vt:lpstr>
      <vt:lpstr>Office Theme</vt:lpstr>
      <vt:lpstr>PowerPoint Presentation</vt:lpstr>
      <vt:lpstr>PowerPoint Presentation</vt:lpstr>
      <vt:lpstr>PowerPoint Presentation</vt:lpstr>
      <vt:lpstr>PowerPoint Presentation</vt:lpstr>
      <vt:lpstr>Inferring behavior requires understanding the decisions that causally drive those behaviors</vt:lpstr>
      <vt:lpstr>We cannot generalize behavior from black boxes</vt:lpstr>
      <vt:lpstr>Perception, goals, and procedure selection are the basic decisions that drive behaviors</vt:lpstr>
      <vt:lpstr>Diagnosing unintended behavior will require unobtrusive instrumentation on decision processes</vt:lpstr>
      <vt:lpstr>PowerPoint Presentation</vt:lpstr>
      <vt:lpstr>We ultimately want to validly generalize across information dimensions to avoid unintended behaviors </vt:lpstr>
      <vt:lpstr>PowerPoint Presentation</vt:lpstr>
      <vt:lpstr>Test points can help invalidate assumptions about decision making processes</vt:lpstr>
      <vt:lpstr>PowerPoint Presentation</vt:lpstr>
      <vt:lpstr>We have to obtain, verify, validate, and accredit models of system decision making</vt:lpstr>
      <vt:lpstr>We need to ensure the information dimensions varied in test are the causal drivers and not just correlated</vt:lpstr>
      <vt:lpstr>We need to ensure the information dimensions varied in test are the causal drivers and not just correlated</vt:lpstr>
      <vt:lpstr>How to obtain, verify, validate, and accredit system decision models </vt:lpstr>
      <vt:lpstr>VV&amp;A needs to happen for more than one thing</vt:lpstr>
      <vt:lpstr>Sensor physics can be valid without the environmental features being valid and representative</vt:lpstr>
      <vt:lpstr>VV&amp;A needs to happen for more than one thing</vt:lpstr>
      <vt:lpstr>OVVA requires iterative test and evaluation</vt:lpstr>
      <vt:lpstr>OVVA requires iterative test and evaluation</vt:lpstr>
      <vt:lpstr>System design alters how to obtain decision model</vt:lpstr>
      <vt:lpstr>System design alters how to obtain decision model</vt:lpstr>
      <vt:lpstr>System design alters how to obtain decision model</vt:lpstr>
      <vt:lpstr>Model induction has promising data-driven techniques, but may be insufficient for embedded full autonomy</vt:lpstr>
      <vt:lpstr>Sequential experimentation is (likely) the most efficient method for model induction</vt:lpstr>
      <vt:lpstr>PowerPoint Presentation</vt:lpstr>
      <vt:lpstr>PowerPoint Presentation</vt:lpstr>
      <vt:lpstr>System design alters how to obtain system model</vt:lpstr>
      <vt:lpstr>Modular architectures’ decision models can be initially verified through cascading compositional verification</vt:lpstr>
      <vt:lpstr>Bayesian network models can quantify uncertainty in decision making across distributed modules </vt:lpstr>
      <vt:lpstr>Conclusions</vt:lpstr>
    </vt:vector>
  </TitlesOfParts>
  <Company>Institute for Defense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Porter, Daniel J</dc:creator>
  <cp:lastModifiedBy>Porter, Daniel J</cp:lastModifiedBy>
  <cp:revision>349</cp:revision>
  <cp:lastPrinted>2020-02-05T19:54:49Z</cp:lastPrinted>
  <dcterms:created xsi:type="dcterms:W3CDTF">2020-01-30T17:10:37Z</dcterms:created>
  <dcterms:modified xsi:type="dcterms:W3CDTF">2020-05-15T13:21:33Z</dcterms:modified>
</cp:coreProperties>
</file>