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479" r:id="rId3"/>
    <p:sldId id="477" r:id="rId4"/>
    <p:sldId id="467" r:id="rId5"/>
    <p:sldId id="361" r:id="rId6"/>
    <p:sldId id="457" r:id="rId7"/>
    <p:sldId id="460" r:id="rId8"/>
    <p:sldId id="313" r:id="rId9"/>
    <p:sldId id="473" r:id="rId10"/>
    <p:sldId id="29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2">
          <p15:clr>
            <a:srgbClr val="A4A3A4"/>
          </p15:clr>
        </p15:guide>
        <p15:guide id="2" orient="horz" pos="1360">
          <p15:clr>
            <a:srgbClr val="A4A3A4"/>
          </p15:clr>
        </p15:guide>
        <p15:guide id="3" pos="14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347"/>
    <a:srgbClr val="EAD643"/>
    <a:srgbClr val="495F87"/>
    <a:srgbClr val="FFBF00"/>
    <a:srgbClr val="FF17A9"/>
    <a:srgbClr val="1F2839"/>
    <a:srgbClr val="191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/>
    <p:restoredTop sz="91322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640" y="168"/>
      </p:cViewPr>
      <p:guideLst>
        <p:guide orient="horz" pos="782"/>
        <p:guide orient="horz" pos="1360"/>
        <p:guide pos="144"/>
        <p:guide pos="2880"/>
      </p:guideLst>
    </p:cSldViewPr>
  </p:slideViewPr>
  <p:outlineViewPr>
    <p:cViewPr>
      <p:scale>
        <a:sx n="33" d="100"/>
        <a:sy n="33" d="100"/>
      </p:scale>
      <p:origin x="0" y="-26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CE25A-AE1E-A745-A878-9EBE69523790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40AAD-C427-F54A-86F1-4F0900CAEEEB}">
      <dgm:prSet phldrT="[Text]"/>
      <dgm:spPr/>
      <dgm:t>
        <a:bodyPr/>
        <a:lstStyle/>
        <a:p>
          <a:r>
            <a:rPr lang="en-US" dirty="0"/>
            <a:t>Driving</a:t>
          </a:r>
        </a:p>
      </dgm:t>
    </dgm:pt>
    <dgm:pt modelId="{F12DA8B7-2AAA-8040-8A99-A967EF9A231E}" type="parTrans" cxnId="{0B27E3BF-1501-0A40-9666-2C7D28F6C42C}">
      <dgm:prSet/>
      <dgm:spPr/>
      <dgm:t>
        <a:bodyPr/>
        <a:lstStyle/>
        <a:p>
          <a:endParaRPr lang="en-US"/>
        </a:p>
      </dgm:t>
    </dgm:pt>
    <dgm:pt modelId="{BD361BAC-3C50-A24D-8713-DE3220A7B48C}" type="sibTrans" cxnId="{0B27E3BF-1501-0A40-9666-2C7D28F6C42C}">
      <dgm:prSet/>
      <dgm:spPr/>
      <dgm:t>
        <a:bodyPr/>
        <a:lstStyle/>
        <a:p>
          <a:endParaRPr lang="en-US"/>
        </a:p>
      </dgm:t>
    </dgm:pt>
    <dgm:pt modelId="{F2E4A767-0BB4-0449-84EE-548E896BC4AA}">
      <dgm:prSet phldrT="[Text]"/>
      <dgm:spPr/>
      <dgm:t>
        <a:bodyPr/>
        <a:lstStyle/>
        <a:p>
          <a:r>
            <a:rPr lang="en-US" dirty="0"/>
            <a:t>Computer</a:t>
          </a:r>
        </a:p>
      </dgm:t>
    </dgm:pt>
    <dgm:pt modelId="{B6706E9F-AE22-9A46-BD08-450AD06E90F4}" type="parTrans" cxnId="{C243451A-B542-B94D-9529-EB4291071ED4}">
      <dgm:prSet/>
      <dgm:spPr/>
      <dgm:t>
        <a:bodyPr/>
        <a:lstStyle/>
        <a:p>
          <a:endParaRPr lang="en-US"/>
        </a:p>
      </dgm:t>
    </dgm:pt>
    <dgm:pt modelId="{222636C1-6552-8842-BCE8-8B43F97E1CB6}" type="sibTrans" cxnId="{C243451A-B542-B94D-9529-EB4291071ED4}">
      <dgm:prSet/>
      <dgm:spPr/>
      <dgm:t>
        <a:bodyPr/>
        <a:lstStyle/>
        <a:p>
          <a:endParaRPr lang="en-US"/>
        </a:p>
      </dgm:t>
    </dgm:pt>
    <dgm:pt modelId="{1E5471F4-E2EA-224B-942D-A569AE406C7E}">
      <dgm:prSet phldrT="[Text]"/>
      <dgm:spPr/>
      <dgm:t>
        <a:bodyPr/>
        <a:lstStyle/>
        <a:p>
          <a:r>
            <a:rPr lang="en-US" dirty="0"/>
            <a:t>Humans</a:t>
          </a:r>
        </a:p>
      </dgm:t>
    </dgm:pt>
    <dgm:pt modelId="{BF5E2481-7DDF-1446-8969-BD1B3BB64E91}" type="parTrans" cxnId="{D6EAF97C-A051-5D43-8FFE-EE45F5E7BDC3}">
      <dgm:prSet/>
      <dgm:spPr/>
      <dgm:t>
        <a:bodyPr/>
        <a:lstStyle/>
        <a:p>
          <a:endParaRPr lang="en-US"/>
        </a:p>
      </dgm:t>
    </dgm:pt>
    <dgm:pt modelId="{67FCCA62-890A-5B4A-9A71-997008210AC6}" type="sibTrans" cxnId="{D6EAF97C-A051-5D43-8FFE-EE45F5E7BDC3}">
      <dgm:prSet/>
      <dgm:spPr/>
      <dgm:t>
        <a:bodyPr/>
        <a:lstStyle/>
        <a:p>
          <a:endParaRPr lang="en-US"/>
        </a:p>
      </dgm:t>
    </dgm:pt>
    <dgm:pt modelId="{D84FF911-5C94-4A4B-9B4D-C998B5A00BE6}">
      <dgm:prSet phldrT="[Text]"/>
      <dgm:spPr/>
      <dgm:t>
        <a:bodyPr/>
        <a:lstStyle/>
        <a:p>
          <a:r>
            <a:rPr lang="en-US" dirty="0"/>
            <a:t>Level 2+</a:t>
          </a:r>
        </a:p>
      </dgm:t>
    </dgm:pt>
    <dgm:pt modelId="{9B586EA6-297E-4B4D-A5E7-515433B8857D}" type="parTrans" cxnId="{EAC19BB0-2BE7-5E4F-8EE8-D2336DAFA020}">
      <dgm:prSet/>
      <dgm:spPr/>
      <dgm:t>
        <a:bodyPr/>
        <a:lstStyle/>
        <a:p>
          <a:endParaRPr lang="en-US"/>
        </a:p>
      </dgm:t>
    </dgm:pt>
    <dgm:pt modelId="{A816834A-8EB1-D745-9AC3-0761DA3C1D5F}" type="sibTrans" cxnId="{EAC19BB0-2BE7-5E4F-8EE8-D2336DAFA020}">
      <dgm:prSet/>
      <dgm:spPr/>
      <dgm:t>
        <a:bodyPr/>
        <a:lstStyle/>
        <a:p>
          <a:endParaRPr lang="en-US"/>
        </a:p>
      </dgm:t>
    </dgm:pt>
    <dgm:pt modelId="{F71FE0B7-626B-8A40-84DA-6F80CE48DBDD}" type="pres">
      <dgm:prSet presAssocID="{7E7CE25A-AE1E-A745-A878-9EBE695237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8FD91A-CE1F-EF4B-9B40-DFA73C675390}" type="pres">
      <dgm:prSet presAssocID="{7E7CE25A-AE1E-A745-A878-9EBE69523790}" presName="hierFlow" presStyleCnt="0"/>
      <dgm:spPr/>
    </dgm:pt>
    <dgm:pt modelId="{AF66B13D-B6DD-C24E-8838-C1A72FD33E29}" type="pres">
      <dgm:prSet presAssocID="{7E7CE25A-AE1E-A745-A878-9EBE69523790}" presName="firstBuf" presStyleCnt="0"/>
      <dgm:spPr/>
    </dgm:pt>
    <dgm:pt modelId="{533C64BC-8369-D749-82C9-DBE15CC65FDD}" type="pres">
      <dgm:prSet presAssocID="{7E7CE25A-AE1E-A745-A878-9EBE6952379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ED0A585-95C5-A444-A92F-5523A461480A}" type="pres">
      <dgm:prSet presAssocID="{9CC40AAD-C427-F54A-86F1-4F0900CAEEEB}" presName="Name17" presStyleCnt="0"/>
      <dgm:spPr/>
    </dgm:pt>
    <dgm:pt modelId="{2B23ADCC-8B23-D942-908B-044432937A02}" type="pres">
      <dgm:prSet presAssocID="{9CC40AAD-C427-F54A-86F1-4F0900CAEEEB}" presName="level1Shape" presStyleLbl="node0" presStyleIdx="0" presStyleCnt="1">
        <dgm:presLayoutVars>
          <dgm:chPref val="3"/>
        </dgm:presLayoutVars>
      </dgm:prSet>
      <dgm:spPr/>
    </dgm:pt>
    <dgm:pt modelId="{1B17263E-7EEF-E04F-870B-1B3B6D97AC44}" type="pres">
      <dgm:prSet presAssocID="{9CC40AAD-C427-F54A-86F1-4F0900CAEEEB}" presName="hierChild2" presStyleCnt="0"/>
      <dgm:spPr/>
    </dgm:pt>
    <dgm:pt modelId="{A918731C-2796-C746-A8B0-CF1D1414EB37}" type="pres">
      <dgm:prSet presAssocID="{B6706E9F-AE22-9A46-BD08-450AD06E90F4}" presName="Name25" presStyleLbl="parChTrans1D2" presStyleIdx="0" presStyleCnt="2"/>
      <dgm:spPr/>
    </dgm:pt>
    <dgm:pt modelId="{B0DB4A73-F6F2-0A4F-A9D5-7C5687397694}" type="pres">
      <dgm:prSet presAssocID="{B6706E9F-AE22-9A46-BD08-450AD06E90F4}" presName="connTx" presStyleLbl="parChTrans1D2" presStyleIdx="0" presStyleCnt="2"/>
      <dgm:spPr/>
    </dgm:pt>
    <dgm:pt modelId="{7CC8B8D5-040A-3740-8BFB-4F26687262CE}" type="pres">
      <dgm:prSet presAssocID="{F2E4A767-0BB4-0449-84EE-548E896BC4AA}" presName="Name30" presStyleCnt="0"/>
      <dgm:spPr/>
    </dgm:pt>
    <dgm:pt modelId="{51B07955-FC6F-0045-AE15-4D9290A3FACE}" type="pres">
      <dgm:prSet presAssocID="{F2E4A767-0BB4-0449-84EE-548E896BC4AA}" presName="level2Shape" presStyleLbl="node2" presStyleIdx="0" presStyleCnt="2" custLinFactNeighborX="194" custLinFactNeighborY="-19282"/>
      <dgm:spPr/>
    </dgm:pt>
    <dgm:pt modelId="{9EDBB047-C117-DF47-900C-EED6A178398F}" type="pres">
      <dgm:prSet presAssocID="{F2E4A767-0BB4-0449-84EE-548E896BC4AA}" presName="hierChild3" presStyleCnt="0"/>
      <dgm:spPr/>
    </dgm:pt>
    <dgm:pt modelId="{B6AE510C-A8C2-294F-983D-C18098AAFA0C}" type="pres">
      <dgm:prSet presAssocID="{BF5E2481-7DDF-1446-8969-BD1B3BB64E91}" presName="Name25" presStyleLbl="parChTrans1D2" presStyleIdx="1" presStyleCnt="2"/>
      <dgm:spPr/>
    </dgm:pt>
    <dgm:pt modelId="{96BC17E6-7446-6C48-B270-FF4A749D6B0B}" type="pres">
      <dgm:prSet presAssocID="{BF5E2481-7DDF-1446-8969-BD1B3BB64E91}" presName="connTx" presStyleLbl="parChTrans1D2" presStyleIdx="1" presStyleCnt="2"/>
      <dgm:spPr/>
    </dgm:pt>
    <dgm:pt modelId="{2E8754DC-7727-3F45-B898-8B7E58E2E0AB}" type="pres">
      <dgm:prSet presAssocID="{1E5471F4-E2EA-224B-942D-A569AE406C7E}" presName="Name30" presStyleCnt="0"/>
      <dgm:spPr/>
    </dgm:pt>
    <dgm:pt modelId="{09B60FE4-4120-5645-B31D-D80E2C1BA104}" type="pres">
      <dgm:prSet presAssocID="{1E5471F4-E2EA-224B-942D-A569AE406C7E}" presName="level2Shape" presStyleLbl="node2" presStyleIdx="1" presStyleCnt="2" custLinFactNeighborX="557" custLinFactNeighborY="58058"/>
      <dgm:spPr/>
    </dgm:pt>
    <dgm:pt modelId="{81FF8CC4-1DFC-2046-A089-C1D89F6CCA8C}" type="pres">
      <dgm:prSet presAssocID="{1E5471F4-E2EA-224B-942D-A569AE406C7E}" presName="hierChild3" presStyleCnt="0"/>
      <dgm:spPr/>
    </dgm:pt>
    <dgm:pt modelId="{CDE65E8C-C1DB-B540-9696-2F56630730D1}" type="pres">
      <dgm:prSet presAssocID="{7E7CE25A-AE1E-A745-A878-9EBE69523790}" presName="bgShapesFlow" presStyleCnt="0"/>
      <dgm:spPr/>
    </dgm:pt>
    <dgm:pt modelId="{313FA272-6B9E-4743-A737-CBDEEA7AB5C3}" type="pres">
      <dgm:prSet presAssocID="{D84FF911-5C94-4A4B-9B4D-C998B5A00BE6}" presName="rectComp" presStyleCnt="0"/>
      <dgm:spPr/>
    </dgm:pt>
    <dgm:pt modelId="{091F4467-CF1B-5C40-94D4-E0428487A0A1}" type="pres">
      <dgm:prSet presAssocID="{D84FF911-5C94-4A4B-9B4D-C998B5A00BE6}" presName="bgRect" presStyleLbl="bgShp" presStyleIdx="0" presStyleCnt="1" custLinFactNeighborX="5759" custLinFactNeighborY="2283"/>
      <dgm:spPr/>
    </dgm:pt>
    <dgm:pt modelId="{7267E126-565D-C046-8A5F-DED9DBF8344B}" type="pres">
      <dgm:prSet presAssocID="{D84FF911-5C94-4A4B-9B4D-C998B5A00BE6}" presName="bgRectTx" presStyleLbl="bgShp" presStyleIdx="0" presStyleCnt="1">
        <dgm:presLayoutVars>
          <dgm:bulletEnabled val="1"/>
        </dgm:presLayoutVars>
      </dgm:prSet>
      <dgm:spPr/>
    </dgm:pt>
  </dgm:ptLst>
  <dgm:cxnLst>
    <dgm:cxn modelId="{24E92404-2936-1344-B8D8-07DD34139FB9}" type="presOf" srcId="{1E5471F4-E2EA-224B-942D-A569AE406C7E}" destId="{09B60FE4-4120-5645-B31D-D80E2C1BA104}" srcOrd="0" destOrd="0" presId="urn:microsoft.com/office/officeart/2005/8/layout/hierarchy5"/>
    <dgm:cxn modelId="{ED26F306-1242-7145-A02B-8184DCA53C12}" type="presOf" srcId="{BF5E2481-7DDF-1446-8969-BD1B3BB64E91}" destId="{96BC17E6-7446-6C48-B270-FF4A749D6B0B}" srcOrd="1" destOrd="0" presId="urn:microsoft.com/office/officeart/2005/8/layout/hierarchy5"/>
    <dgm:cxn modelId="{C243451A-B542-B94D-9529-EB4291071ED4}" srcId="{9CC40AAD-C427-F54A-86F1-4F0900CAEEEB}" destId="{F2E4A767-0BB4-0449-84EE-548E896BC4AA}" srcOrd="0" destOrd="0" parTransId="{B6706E9F-AE22-9A46-BD08-450AD06E90F4}" sibTransId="{222636C1-6552-8842-BCE8-8B43F97E1CB6}"/>
    <dgm:cxn modelId="{0D512033-2FAF-1C47-B2DE-0C6BF431023B}" type="presOf" srcId="{D84FF911-5C94-4A4B-9B4D-C998B5A00BE6}" destId="{7267E126-565D-C046-8A5F-DED9DBF8344B}" srcOrd="1" destOrd="0" presId="urn:microsoft.com/office/officeart/2005/8/layout/hierarchy5"/>
    <dgm:cxn modelId="{F1271F42-B560-4643-B4FF-7B0C2FCFC84D}" type="presOf" srcId="{F2E4A767-0BB4-0449-84EE-548E896BC4AA}" destId="{51B07955-FC6F-0045-AE15-4D9290A3FACE}" srcOrd="0" destOrd="0" presId="urn:microsoft.com/office/officeart/2005/8/layout/hierarchy5"/>
    <dgm:cxn modelId="{22CF877A-BCD4-9A43-8F37-02A63DB42484}" type="presOf" srcId="{7E7CE25A-AE1E-A745-A878-9EBE69523790}" destId="{F71FE0B7-626B-8A40-84DA-6F80CE48DBDD}" srcOrd="0" destOrd="0" presId="urn:microsoft.com/office/officeart/2005/8/layout/hierarchy5"/>
    <dgm:cxn modelId="{D6EAF97C-A051-5D43-8FFE-EE45F5E7BDC3}" srcId="{9CC40AAD-C427-F54A-86F1-4F0900CAEEEB}" destId="{1E5471F4-E2EA-224B-942D-A569AE406C7E}" srcOrd="1" destOrd="0" parTransId="{BF5E2481-7DDF-1446-8969-BD1B3BB64E91}" sibTransId="{67FCCA62-890A-5B4A-9A71-997008210AC6}"/>
    <dgm:cxn modelId="{C0955598-C414-CC4F-82E9-9FBB8BE86409}" type="presOf" srcId="{9CC40AAD-C427-F54A-86F1-4F0900CAEEEB}" destId="{2B23ADCC-8B23-D942-908B-044432937A02}" srcOrd="0" destOrd="0" presId="urn:microsoft.com/office/officeart/2005/8/layout/hierarchy5"/>
    <dgm:cxn modelId="{EAC19BB0-2BE7-5E4F-8EE8-D2336DAFA020}" srcId="{7E7CE25A-AE1E-A745-A878-9EBE69523790}" destId="{D84FF911-5C94-4A4B-9B4D-C998B5A00BE6}" srcOrd="1" destOrd="0" parTransId="{9B586EA6-297E-4B4D-A5E7-515433B8857D}" sibTransId="{A816834A-8EB1-D745-9AC3-0761DA3C1D5F}"/>
    <dgm:cxn modelId="{C5AB9CB3-F153-ED4C-891B-ED4A0B4F8C5B}" type="presOf" srcId="{BF5E2481-7DDF-1446-8969-BD1B3BB64E91}" destId="{B6AE510C-A8C2-294F-983D-C18098AAFA0C}" srcOrd="0" destOrd="0" presId="urn:microsoft.com/office/officeart/2005/8/layout/hierarchy5"/>
    <dgm:cxn modelId="{0B27E3BF-1501-0A40-9666-2C7D28F6C42C}" srcId="{7E7CE25A-AE1E-A745-A878-9EBE69523790}" destId="{9CC40AAD-C427-F54A-86F1-4F0900CAEEEB}" srcOrd="0" destOrd="0" parTransId="{F12DA8B7-2AAA-8040-8A99-A967EF9A231E}" sibTransId="{BD361BAC-3C50-A24D-8713-DE3220A7B48C}"/>
    <dgm:cxn modelId="{9C8F7DD1-6872-A441-B2F0-98EFB70A2CBE}" type="presOf" srcId="{B6706E9F-AE22-9A46-BD08-450AD06E90F4}" destId="{B0DB4A73-F6F2-0A4F-A9D5-7C5687397694}" srcOrd="1" destOrd="0" presId="urn:microsoft.com/office/officeart/2005/8/layout/hierarchy5"/>
    <dgm:cxn modelId="{89D0F7F6-FD8F-514C-AFEC-0AD2F1D2FEA8}" type="presOf" srcId="{B6706E9F-AE22-9A46-BD08-450AD06E90F4}" destId="{A918731C-2796-C746-A8B0-CF1D1414EB37}" srcOrd="0" destOrd="0" presId="urn:microsoft.com/office/officeart/2005/8/layout/hierarchy5"/>
    <dgm:cxn modelId="{8AA3D4FA-EEF5-F94C-A082-5C0786B111FC}" type="presOf" srcId="{D84FF911-5C94-4A4B-9B4D-C998B5A00BE6}" destId="{091F4467-CF1B-5C40-94D4-E0428487A0A1}" srcOrd="0" destOrd="0" presId="urn:microsoft.com/office/officeart/2005/8/layout/hierarchy5"/>
    <dgm:cxn modelId="{69652615-8E9B-D84B-A662-9A1197DA5153}" type="presParOf" srcId="{F71FE0B7-626B-8A40-84DA-6F80CE48DBDD}" destId="{868FD91A-CE1F-EF4B-9B40-DFA73C675390}" srcOrd="0" destOrd="0" presId="urn:microsoft.com/office/officeart/2005/8/layout/hierarchy5"/>
    <dgm:cxn modelId="{0D81F5DB-CB7D-F040-8ADE-C75CEB09405A}" type="presParOf" srcId="{868FD91A-CE1F-EF4B-9B40-DFA73C675390}" destId="{AF66B13D-B6DD-C24E-8838-C1A72FD33E29}" srcOrd="0" destOrd="0" presId="urn:microsoft.com/office/officeart/2005/8/layout/hierarchy5"/>
    <dgm:cxn modelId="{91C5DF3C-0E2D-914C-85D8-8F8255EBA38C}" type="presParOf" srcId="{868FD91A-CE1F-EF4B-9B40-DFA73C675390}" destId="{533C64BC-8369-D749-82C9-DBE15CC65FDD}" srcOrd="1" destOrd="0" presId="urn:microsoft.com/office/officeart/2005/8/layout/hierarchy5"/>
    <dgm:cxn modelId="{18646E9C-D9A0-AE49-BCBB-B6F59621EA46}" type="presParOf" srcId="{533C64BC-8369-D749-82C9-DBE15CC65FDD}" destId="{8ED0A585-95C5-A444-A92F-5523A461480A}" srcOrd="0" destOrd="0" presId="urn:microsoft.com/office/officeart/2005/8/layout/hierarchy5"/>
    <dgm:cxn modelId="{D8A1F9F1-9788-4644-97F2-F60F4C77AD40}" type="presParOf" srcId="{8ED0A585-95C5-A444-A92F-5523A461480A}" destId="{2B23ADCC-8B23-D942-908B-044432937A02}" srcOrd="0" destOrd="0" presId="urn:microsoft.com/office/officeart/2005/8/layout/hierarchy5"/>
    <dgm:cxn modelId="{B71958C6-2FE5-A842-BE42-E0C48C5B78CA}" type="presParOf" srcId="{8ED0A585-95C5-A444-A92F-5523A461480A}" destId="{1B17263E-7EEF-E04F-870B-1B3B6D97AC44}" srcOrd="1" destOrd="0" presId="urn:microsoft.com/office/officeart/2005/8/layout/hierarchy5"/>
    <dgm:cxn modelId="{A9DB490B-BA0C-7D41-92E2-EFC9ACD23310}" type="presParOf" srcId="{1B17263E-7EEF-E04F-870B-1B3B6D97AC44}" destId="{A918731C-2796-C746-A8B0-CF1D1414EB37}" srcOrd="0" destOrd="0" presId="urn:microsoft.com/office/officeart/2005/8/layout/hierarchy5"/>
    <dgm:cxn modelId="{5467386F-B652-664E-8B21-BE2A74D65987}" type="presParOf" srcId="{A918731C-2796-C746-A8B0-CF1D1414EB37}" destId="{B0DB4A73-F6F2-0A4F-A9D5-7C5687397694}" srcOrd="0" destOrd="0" presId="urn:microsoft.com/office/officeart/2005/8/layout/hierarchy5"/>
    <dgm:cxn modelId="{571503AE-0B66-E147-9A08-84679C69596D}" type="presParOf" srcId="{1B17263E-7EEF-E04F-870B-1B3B6D97AC44}" destId="{7CC8B8D5-040A-3740-8BFB-4F26687262CE}" srcOrd="1" destOrd="0" presId="urn:microsoft.com/office/officeart/2005/8/layout/hierarchy5"/>
    <dgm:cxn modelId="{F15AC895-FF89-154E-B7FA-E203352B3023}" type="presParOf" srcId="{7CC8B8D5-040A-3740-8BFB-4F26687262CE}" destId="{51B07955-FC6F-0045-AE15-4D9290A3FACE}" srcOrd="0" destOrd="0" presId="urn:microsoft.com/office/officeart/2005/8/layout/hierarchy5"/>
    <dgm:cxn modelId="{A74CFE7C-0660-3349-8B7E-8A43391EFA9D}" type="presParOf" srcId="{7CC8B8D5-040A-3740-8BFB-4F26687262CE}" destId="{9EDBB047-C117-DF47-900C-EED6A178398F}" srcOrd="1" destOrd="0" presId="urn:microsoft.com/office/officeart/2005/8/layout/hierarchy5"/>
    <dgm:cxn modelId="{DC571C12-770F-424C-98EF-10048E498E3C}" type="presParOf" srcId="{1B17263E-7EEF-E04F-870B-1B3B6D97AC44}" destId="{B6AE510C-A8C2-294F-983D-C18098AAFA0C}" srcOrd="2" destOrd="0" presId="urn:microsoft.com/office/officeart/2005/8/layout/hierarchy5"/>
    <dgm:cxn modelId="{04D432A8-1DDC-734B-B4E4-46DB39ED958D}" type="presParOf" srcId="{B6AE510C-A8C2-294F-983D-C18098AAFA0C}" destId="{96BC17E6-7446-6C48-B270-FF4A749D6B0B}" srcOrd="0" destOrd="0" presId="urn:microsoft.com/office/officeart/2005/8/layout/hierarchy5"/>
    <dgm:cxn modelId="{D6B8C618-9FC4-8D4D-B25E-DA8DDE06C1F6}" type="presParOf" srcId="{1B17263E-7EEF-E04F-870B-1B3B6D97AC44}" destId="{2E8754DC-7727-3F45-B898-8B7E58E2E0AB}" srcOrd="3" destOrd="0" presId="urn:microsoft.com/office/officeart/2005/8/layout/hierarchy5"/>
    <dgm:cxn modelId="{D94BCC49-7401-1349-9341-5C337A959985}" type="presParOf" srcId="{2E8754DC-7727-3F45-B898-8B7E58E2E0AB}" destId="{09B60FE4-4120-5645-B31D-D80E2C1BA104}" srcOrd="0" destOrd="0" presId="urn:microsoft.com/office/officeart/2005/8/layout/hierarchy5"/>
    <dgm:cxn modelId="{D6072880-1C5F-7348-A5E8-8190B4AFBD66}" type="presParOf" srcId="{2E8754DC-7727-3F45-B898-8B7E58E2E0AB}" destId="{81FF8CC4-1DFC-2046-A089-C1D89F6CCA8C}" srcOrd="1" destOrd="0" presId="urn:microsoft.com/office/officeart/2005/8/layout/hierarchy5"/>
    <dgm:cxn modelId="{A1B1B3AB-F708-2649-9445-ECFDEC689EEC}" type="presParOf" srcId="{F71FE0B7-626B-8A40-84DA-6F80CE48DBDD}" destId="{CDE65E8C-C1DB-B540-9696-2F56630730D1}" srcOrd="1" destOrd="0" presId="urn:microsoft.com/office/officeart/2005/8/layout/hierarchy5"/>
    <dgm:cxn modelId="{CDC75F09-C80F-3242-BAAF-108A198311B8}" type="presParOf" srcId="{CDE65E8C-C1DB-B540-9696-2F56630730D1}" destId="{313FA272-6B9E-4743-A737-CBDEEA7AB5C3}" srcOrd="0" destOrd="0" presId="urn:microsoft.com/office/officeart/2005/8/layout/hierarchy5"/>
    <dgm:cxn modelId="{D6D765E6-EB43-D541-93BE-34612FD667D4}" type="presParOf" srcId="{313FA272-6B9E-4743-A737-CBDEEA7AB5C3}" destId="{091F4467-CF1B-5C40-94D4-E0428487A0A1}" srcOrd="0" destOrd="0" presId="urn:microsoft.com/office/officeart/2005/8/layout/hierarchy5"/>
    <dgm:cxn modelId="{6B76B9C6-5510-4148-B953-04C5A6459E65}" type="presParOf" srcId="{313FA272-6B9E-4743-A737-CBDEEA7AB5C3}" destId="{7267E126-565D-C046-8A5F-DED9DBF8344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F4467-CF1B-5C40-94D4-E0428487A0A1}">
      <dsp:nvSpPr>
        <dsp:cNvPr id="0" name=""/>
        <dsp:cNvSpPr/>
      </dsp:nvSpPr>
      <dsp:spPr>
        <a:xfrm>
          <a:off x="154281" y="0"/>
          <a:ext cx="1947262" cy="28798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Level 2+</a:t>
          </a:r>
        </a:p>
      </dsp:txBody>
      <dsp:txXfrm>
        <a:off x="154281" y="0"/>
        <a:ext cx="1947262" cy="863950"/>
      </dsp:txXfrm>
    </dsp:sp>
    <dsp:sp modelId="{2B23ADCC-8B23-D942-908B-044432937A02}">
      <dsp:nvSpPr>
        <dsp:cNvPr id="0" name=""/>
        <dsp:cNvSpPr/>
      </dsp:nvSpPr>
      <dsp:spPr>
        <a:xfrm>
          <a:off x="204410" y="1408615"/>
          <a:ext cx="1622718" cy="81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Driving</a:t>
          </a:r>
        </a:p>
      </dsp:txBody>
      <dsp:txXfrm>
        <a:off x="228174" y="1432379"/>
        <a:ext cx="1575190" cy="763831"/>
      </dsp:txXfrm>
    </dsp:sp>
    <dsp:sp modelId="{A918731C-2796-C746-A8B0-CF1D1414EB37}">
      <dsp:nvSpPr>
        <dsp:cNvPr id="0" name=""/>
        <dsp:cNvSpPr/>
      </dsp:nvSpPr>
      <dsp:spPr>
        <a:xfrm rot="18978859">
          <a:off x="1702272" y="1477449"/>
          <a:ext cx="901949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901949" y="25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0698" y="1480257"/>
        <a:ext cx="45097" cy="45097"/>
      </dsp:txXfrm>
    </dsp:sp>
    <dsp:sp modelId="{51B07955-FC6F-0045-AE15-4D9290A3FACE}">
      <dsp:nvSpPr>
        <dsp:cNvPr id="0" name=""/>
        <dsp:cNvSpPr/>
      </dsp:nvSpPr>
      <dsp:spPr>
        <a:xfrm>
          <a:off x="2479365" y="785637"/>
          <a:ext cx="1622718" cy="81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Computer</a:t>
          </a:r>
        </a:p>
      </dsp:txBody>
      <dsp:txXfrm>
        <a:off x="2503129" y="809401"/>
        <a:ext cx="1575190" cy="763831"/>
      </dsp:txXfrm>
    </dsp:sp>
    <dsp:sp modelId="{B6AE510C-A8C2-294F-983D-C18098AAFA0C}">
      <dsp:nvSpPr>
        <dsp:cNvPr id="0" name=""/>
        <dsp:cNvSpPr/>
      </dsp:nvSpPr>
      <dsp:spPr>
        <a:xfrm rot="2704519">
          <a:off x="1690214" y="2118868"/>
          <a:ext cx="931956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931956" y="25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2893" y="2120925"/>
        <a:ext cx="46597" cy="46597"/>
      </dsp:txXfrm>
    </dsp:sp>
    <dsp:sp modelId="{09B60FE4-4120-5645-B31D-D80E2C1BA104}">
      <dsp:nvSpPr>
        <dsp:cNvPr id="0" name=""/>
        <dsp:cNvSpPr/>
      </dsp:nvSpPr>
      <dsp:spPr>
        <a:xfrm>
          <a:off x="2485255" y="2068474"/>
          <a:ext cx="1622718" cy="81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Humans</a:t>
          </a:r>
        </a:p>
      </dsp:txBody>
      <dsp:txXfrm>
        <a:off x="2509019" y="2092238"/>
        <a:ext cx="1575190" cy="763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5A53-2C83-4E81-8B92-18B8D5875CDB}" type="datetimeFigureOut">
              <a:rPr lang="en-US" smtClean="0"/>
              <a:t>4/3/21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3B7F1-985C-482B-89C9-A9356697F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B7F1-985C-482B-89C9-A9356697F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1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E92E88-EA06-B24F-8654-C8ECD0A57CF1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B7F1-985C-482B-89C9-A9356697F1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6CF91-1C3F-49B9-847B-1EDA0711D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B7F1-985C-482B-89C9-A9356697F1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6CF91-1C3F-49B9-847B-1EDA0711D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5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B7F1-985C-482B-89C9-A9356697F1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284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284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E92E88-EA06-B24F-8654-C8ECD0A57CF1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1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t=-2.634, </a:t>
            </a:r>
            <a:r>
              <a:rPr lang="en-US" dirty="0" err="1">
                <a:latin typeface="Calibri" charset="0"/>
                <a:ea typeface="MS PGothic" charset="0"/>
              </a:rPr>
              <a:t>dof</a:t>
            </a:r>
            <a:r>
              <a:rPr lang="en-US" dirty="0">
                <a:latin typeface="Calibri" charset="0"/>
                <a:ea typeface="MS PGothic" charset="0"/>
              </a:rPr>
              <a:t> 77.614, unequal variance, p=.010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404EAE-4C5D-8547-972C-613A97BFE014}" type="slidenum">
              <a:rPr lang="en-US" sz="1200">
                <a:solidFill>
                  <a:srgbClr val="000000"/>
                </a:solidFill>
                <a:sym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9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6CF91-1C3F-49B9-847B-1EDA0711DA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"/>
            <a:ext cx="9144000" cy="514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7723"/>
            <a:ext cx="7772400" cy="1102519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US" sz="5400" kern="1200" dirty="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62200"/>
            <a:ext cx="6400800" cy="42862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20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John Doe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13" y="2790828"/>
            <a:ext cx="6400799" cy="4286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AVP, ABC Company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13" y="3876679"/>
            <a:ext cx="6400799" cy="4286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Director, ABC Company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3362327"/>
            <a:ext cx="6400798" cy="542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200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Jane Doe</a:t>
            </a:r>
          </a:p>
        </p:txBody>
      </p:sp>
    </p:spTree>
    <p:extLst>
      <p:ext uri="{BB962C8B-B14F-4D97-AF65-F5344CB8AC3E}">
        <p14:creationId xmlns:p14="http://schemas.microsoft.com/office/powerpoint/2010/main" val="407425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2047877"/>
            <a:ext cx="8229600" cy="9048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 b="0">
                <a:solidFill>
                  <a:srgbClr val="1F283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7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775" y="1"/>
            <a:ext cx="5710237" cy="571500"/>
          </a:xfrm>
          <a:prstGeom prst="rect">
            <a:avLst/>
          </a:prstGeo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2457452"/>
            <a:ext cx="8229600" cy="21050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552577"/>
            <a:ext cx="8229600" cy="9048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>
                <a:solidFill>
                  <a:srgbClr val="1F283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8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925"/>
            <a:ext cx="8229600" cy="36706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rgbClr val="1F2839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itle Ba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775" y="1"/>
            <a:ext cx="5710237" cy="571500"/>
          </a:xfrm>
          <a:prstGeom prst="rect">
            <a:avLst/>
          </a:prstGeo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60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5210176" cy="4057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1F283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itle Ba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775" y="1"/>
            <a:ext cx="5710237" cy="571500"/>
          </a:xfrm>
          <a:prstGeom prst="rect">
            <a:avLst/>
          </a:prstGeo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38834" y="857250"/>
            <a:ext cx="3038475" cy="4057650"/>
          </a:xfrm>
          <a:prstGeom prst="rect">
            <a:avLst/>
          </a:prstGeom>
          <a:ln>
            <a:solidFill>
              <a:srgbClr val="1F28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775" y="1"/>
            <a:ext cx="5710237" cy="571500"/>
          </a:xfrm>
          <a:prstGeom prst="rect">
            <a:avLst/>
          </a:prstGeo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" y="571508"/>
            <a:ext cx="9143999" cy="4571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Ba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65396" y="-1"/>
            <a:ext cx="5274877" cy="5715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17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Defaul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806952"/>
            <a:ext cx="9144000" cy="336550"/>
          </a:xfrm>
          <a:prstGeom prst="rect">
            <a:avLst/>
          </a:prstGeom>
          <a:gradFill>
            <a:gsLst>
              <a:gs pos="0">
                <a:srgbClr val="6B1759"/>
              </a:gs>
              <a:gs pos="100000">
                <a:srgbClr val="160E4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5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4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134800" y="4813301"/>
            <a:ext cx="874403" cy="336549"/>
          </a:xfrm>
          <a:prstGeom prst="rect">
            <a:avLst/>
          </a:prstGeom>
        </p:spPr>
        <p:txBody>
          <a:bodyPr vert="horz" lIns="93518" tIns="46759" rIns="93518" bIns="46759" rtlCol="0" anchor="ctr"/>
          <a:lstStyle>
            <a:defPPr>
              <a:defRPr lang="en-US"/>
            </a:defPPr>
            <a:lvl1pPr marL="0" algn="r" defTabSz="680270" rtl="0" eaLnBrk="1" latinLnBrk="0" hangingPunct="1">
              <a:defRPr lang="en-US" sz="800" b="1" kern="1200" smtClean="0">
                <a:solidFill>
                  <a:srgbClr val="2D76B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0135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0270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0405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0540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675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0811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0946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080" algn="l" defTabSz="680270" rtl="0" eaLnBrk="1" latinLnBrk="0" hangingPunct="1"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5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DC283-8C8B-4A85-A3DF-8CA0F49C4373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35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3268" y="829734"/>
            <a:ext cx="8576733" cy="37219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25000"/>
              <a:defRPr sz="1600">
                <a:latin typeface="Arial" panose="020B0604020202020204" pitchFamily="34" charset="0"/>
              </a:defRPr>
            </a:lvl1pPr>
            <a:lvl2pPr marL="228595" indent="-171446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rgbClr val="6B1759"/>
                </a:solidFill>
                <a:latin typeface="Arial" panose="020B0604020202020204" pitchFamily="34" charset="0"/>
              </a:defRPr>
            </a:lvl2pPr>
            <a:lvl3pPr marL="400041" indent="-171446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3pPr>
            <a:lvl4pPr marL="571487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/>
            </a:lvl4pPr>
            <a:lvl5pPr marL="742932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err="1"/>
              <a:t>Easfdasdf</a:t>
            </a:r>
            <a:endParaRPr lang="en-US" dirty="0"/>
          </a:p>
          <a:p>
            <a:pPr marL="288918" lvl="1">
              <a:spcBef>
                <a:spcPts val="600"/>
              </a:spcBef>
              <a:spcAft>
                <a:spcPts val="0"/>
              </a:spcAft>
            </a:pPr>
            <a:r>
              <a:rPr lang="en-US" dirty="0" err="1"/>
              <a:t>Sdfsdfsdf</a:t>
            </a:r>
            <a:endParaRPr lang="en-US" dirty="0"/>
          </a:p>
          <a:p>
            <a:pPr marL="517513" lvl="2">
              <a:spcBef>
                <a:spcPts val="600"/>
              </a:spcBef>
              <a:spcAft>
                <a:spcPts val="0"/>
              </a:spcAft>
            </a:pPr>
            <a:r>
              <a:rPr lang="en-US" dirty="0" err="1"/>
              <a:t>Sfsdfsdf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13" y="4881282"/>
            <a:ext cx="1484312" cy="17462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12138" y="259525"/>
            <a:ext cx="8577862" cy="31568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B1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43933" y="1"/>
            <a:ext cx="84666" cy="567267"/>
          </a:xfrm>
          <a:prstGeom prst="rect">
            <a:avLst/>
          </a:prstGeom>
          <a:solidFill>
            <a:srgbClr val="6B1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err="1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1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57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66" r:id="rId5"/>
    <p:sldLayoutId id="2147483662" r:id="rId6"/>
    <p:sldLayoutId id="2147483661" r:id="rId7"/>
    <p:sldLayoutId id="214748367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626" y="810260"/>
            <a:ext cx="7915043" cy="3601738"/>
          </a:xfrm>
        </p:spPr>
        <p:txBody>
          <a:bodyPr/>
          <a:lstStyle/>
          <a:p>
            <a:r>
              <a:rPr lang="en-US" sz="4000" b="1" dirty="0"/>
              <a:t>Assessing Human-Autonomy Interaction in Driving-Assist Settings</a:t>
            </a:r>
            <a:endParaRPr lang="en-US" sz="4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773044" y="2967551"/>
            <a:ext cx="6400800" cy="428626"/>
          </a:xfrm>
        </p:spPr>
        <p:txBody>
          <a:bodyPr/>
          <a:lstStyle/>
          <a:p>
            <a:r>
              <a:rPr lang="en-US" dirty="0"/>
              <a:t>Missy Cummings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773057" y="3396177"/>
            <a:ext cx="6400799" cy="428624"/>
          </a:xfrm>
        </p:spPr>
        <p:txBody>
          <a:bodyPr/>
          <a:lstStyle/>
          <a:p>
            <a:r>
              <a:rPr lang="en-US" dirty="0"/>
              <a:t>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136806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2969"/>
            <a:ext cx="9144000" cy="714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rgbClr val="495F87"/>
                </a:solidFill>
                <a:latin typeface="Arial" charset="0"/>
                <a:ea typeface="MS PGothic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077088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946BF-0C78-8B44-8D28-BBF44CD5393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8908" r="16742" b="21535"/>
          <a:stretch/>
        </p:blipFill>
        <p:spPr bwMode="auto">
          <a:xfrm>
            <a:off x="4364538" y="1418887"/>
            <a:ext cx="4607415" cy="2753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93517D-6024-684F-9359-6F3A4F6913F3}"/>
              </a:ext>
            </a:extLst>
          </p:cNvPr>
          <p:cNvGraphicFramePr/>
          <p:nvPr>
            <p:extLst/>
          </p:nvPr>
        </p:nvGraphicFramePr>
        <p:xfrm>
          <a:off x="-107433" y="1292772"/>
          <a:ext cx="4141075" cy="287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600DADC9-7698-CE4F-8632-3806F04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775" y="31181"/>
            <a:ext cx="5710237" cy="571500"/>
          </a:xfrm>
        </p:spPr>
        <p:txBody>
          <a:bodyPr/>
          <a:lstStyle/>
          <a:p>
            <a:r>
              <a:rPr lang="en-US" dirty="0"/>
              <a:t>The Conundrum of Partial Autonomy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FBE7C21B-BD88-E846-BDBE-105AEAFDE90C}"/>
              </a:ext>
            </a:extLst>
          </p:cNvPr>
          <p:cNvSpPr/>
          <p:nvPr/>
        </p:nvSpPr>
        <p:spPr>
          <a:xfrm>
            <a:off x="3025427" y="2900848"/>
            <a:ext cx="249140" cy="45194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750244-BF28-C24A-9555-59A974584ABF}"/>
              </a:ext>
            </a:extLst>
          </p:cNvPr>
          <p:cNvGrpSpPr/>
          <p:nvPr/>
        </p:nvGrpSpPr>
        <p:grpSpPr>
          <a:xfrm>
            <a:off x="4247654" y="711150"/>
            <a:ext cx="4724299" cy="4043078"/>
            <a:chOff x="4247654" y="771745"/>
            <a:chExt cx="4724299" cy="40430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E30E11-C670-A540-94FF-2DD0386F38D2}"/>
                </a:ext>
              </a:extLst>
            </p:cNvPr>
            <p:cNvGrpSpPr/>
            <p:nvPr/>
          </p:nvGrpSpPr>
          <p:grpSpPr>
            <a:xfrm>
              <a:off x="4247654" y="771745"/>
              <a:ext cx="3650828" cy="4043078"/>
              <a:chOff x="4247654" y="771745"/>
              <a:chExt cx="3650828" cy="404307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65A4D9A-0295-4145-BCCA-CC911BDB15B1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83" t="18908" r="16741" b="49471"/>
              <a:stretch/>
            </p:blipFill>
            <p:spPr bwMode="auto">
              <a:xfrm>
                <a:off x="4247654" y="3352793"/>
                <a:ext cx="3650828" cy="146203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9EDC9B-AE39-AF4A-AAF9-8882D91DB2FC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4" t="43004" r="54299" b="21535"/>
              <a:stretch/>
            </p:blipFill>
            <p:spPr bwMode="auto">
              <a:xfrm>
                <a:off x="4273257" y="771745"/>
                <a:ext cx="2394988" cy="163961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56D8D2-9D44-6248-89B5-69B218F142AA}"/>
                </a:ext>
              </a:extLst>
            </p:cNvPr>
            <p:cNvSpPr txBox="1"/>
            <p:nvPr/>
          </p:nvSpPr>
          <p:spPr>
            <a:xfrm>
              <a:off x="6576965" y="2110411"/>
              <a:ext cx="2394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Need consistent and timely handover alerting to maintain continuity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76" y="42204"/>
            <a:ext cx="7817225" cy="571500"/>
          </a:xfrm>
        </p:spPr>
        <p:txBody>
          <a:bodyPr>
            <a:noAutofit/>
          </a:bodyPr>
          <a:lstStyle/>
          <a:p>
            <a:r>
              <a:rPr lang="en-US" dirty="0"/>
              <a:t>Test Outline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2A8C1E9-240B-D54D-BBA1-7C2084FCA67E}"/>
              </a:ext>
            </a:extLst>
          </p:cNvPr>
          <p:cNvSpPr txBox="1">
            <a:spLocks/>
          </p:cNvSpPr>
          <p:nvPr/>
        </p:nvSpPr>
        <p:spPr>
          <a:xfrm>
            <a:off x="0" y="692326"/>
            <a:ext cx="4494882" cy="324830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kern="1200">
                <a:solidFill>
                  <a:srgbClr val="1F283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4 tests</a:t>
            </a:r>
            <a:endParaRPr lang="en-US" sz="1800" dirty="0">
              <a:solidFill>
                <a:schemeClr val="tx1"/>
              </a:solidFill>
            </a:endParaRPr>
          </a:p>
          <a:p>
            <a:pPr marL="514350" lvl="1" indent="-219075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Curve</a:t>
            </a:r>
          </a:p>
          <a:p>
            <a:pPr marL="514350" lvl="1" indent="-219075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Construction</a:t>
            </a:r>
          </a:p>
          <a:p>
            <a:pPr marL="514350" lvl="1" indent="-219075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Lane departure</a:t>
            </a:r>
          </a:p>
          <a:p>
            <a:pPr marL="514350" lvl="1" indent="-219075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Highway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NCCAR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Three 2018 Tesla Model 3s randomly selected</a:t>
            </a:r>
          </a:p>
          <a:p>
            <a:pPr marL="463550" lvl="1" indent="-169863"/>
            <a:r>
              <a:rPr lang="en-US" sz="1800" dirty="0">
                <a:solidFill>
                  <a:schemeClr val="tx1"/>
                </a:solidFill>
              </a:rPr>
              <a:t>10 randomized runs each</a:t>
            </a:r>
          </a:p>
          <a:p>
            <a:pPr marL="463550" lvl="1" indent="-169863"/>
            <a:r>
              <a:rPr lang="en-US" sz="1800" dirty="0">
                <a:solidFill>
                  <a:schemeClr val="tx1"/>
                </a:solidFill>
              </a:rPr>
              <a:t>1 driver  w/ 1 assistant</a:t>
            </a:r>
          </a:p>
          <a:p>
            <a:pPr marL="463550" lvl="1" indent="-169863"/>
            <a:r>
              <a:rPr lang="en-US" sz="1800" dirty="0">
                <a:solidFill>
                  <a:schemeClr val="tx1"/>
                </a:solidFill>
              </a:rPr>
              <a:t>Confound between the car and the software version.</a:t>
            </a:r>
          </a:p>
          <a:p>
            <a:pPr marL="463550" lvl="1" indent="-169863"/>
            <a:r>
              <a:rPr lang="en-US" sz="1800" dirty="0">
                <a:solidFill>
                  <a:schemeClr val="tx1"/>
                </a:solidFill>
              </a:rPr>
              <a:t>Could only control some internal settings</a:t>
            </a:r>
          </a:p>
          <a:p>
            <a:pPr marL="463550" lvl="1" indent="-169863"/>
            <a:r>
              <a:rPr lang="en-US" sz="1800" dirty="0">
                <a:solidFill>
                  <a:schemeClr val="tx1"/>
                </a:solidFill>
              </a:rPr>
              <a:t>6 hour window (11am-5pm in March)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F458B-C9AC-E148-B0C9-B9F8A38B2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23" y="585994"/>
            <a:ext cx="3494719" cy="2434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B866D-1E4C-354E-B5F7-9120F78DBA2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8908" r="16742" b="21535"/>
          <a:stretch/>
        </p:blipFill>
        <p:spPr bwMode="auto">
          <a:xfrm>
            <a:off x="5167745" y="3020618"/>
            <a:ext cx="3845772" cy="2122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B7C4C17D-11C5-A943-8725-1AE3EE17F08C}"/>
              </a:ext>
            </a:extLst>
          </p:cNvPr>
          <p:cNvCxnSpPr/>
          <p:nvPr/>
        </p:nvCxnSpPr>
        <p:spPr>
          <a:xfrm>
            <a:off x="6331527" y="3837709"/>
            <a:ext cx="1468582" cy="595746"/>
          </a:xfrm>
          <a:prstGeom prst="bentConnector3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81652C-9EE9-1D4F-B88A-FB9C017064DF}"/>
              </a:ext>
            </a:extLst>
          </p:cNvPr>
          <p:cNvSpPr txBox="1"/>
          <p:nvPr/>
        </p:nvSpPr>
        <p:spPr>
          <a:xfrm>
            <a:off x="6045088" y="3435728"/>
            <a:ext cx="57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1DB58D-C1A3-FB44-A6A9-4F10CCE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775" y="46495"/>
            <a:ext cx="5710237" cy="571500"/>
          </a:xfrm>
        </p:spPr>
        <p:txBody>
          <a:bodyPr/>
          <a:lstStyle/>
          <a:p>
            <a:r>
              <a:rPr lang="en-US" dirty="0"/>
              <a:t>Curve Test</a:t>
            </a:r>
          </a:p>
        </p:txBody>
      </p:sp>
      <p:pic>
        <p:nvPicPr>
          <p:cNvPr id="4" name="Content Placeholder 15">
            <a:extLst>
              <a:ext uri="{FF2B5EF4-FFF2-40B4-BE49-F238E27FC236}">
                <a16:creationId xmlns:a16="http://schemas.microsoft.com/office/drawing/2014/main" id="{1C102E53-7C46-DD43-87A1-B409800C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8" y="827902"/>
            <a:ext cx="4327491" cy="3900436"/>
          </a:xfrm>
          <a:prstGeom prst="rect">
            <a:avLst/>
          </a:prstGeom>
        </p:spPr>
      </p:pic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5553F2CC-9514-EA40-A831-11CB7234FD6D}"/>
              </a:ext>
            </a:extLst>
          </p:cNvPr>
          <p:cNvCxnSpPr>
            <a:cxnSpLocks/>
          </p:cNvCxnSpPr>
          <p:nvPr/>
        </p:nvCxnSpPr>
        <p:spPr>
          <a:xfrm>
            <a:off x="232427" y="2778120"/>
            <a:ext cx="763443" cy="192810"/>
          </a:xfrm>
          <a:prstGeom prst="bentConnector3">
            <a:avLst>
              <a:gd name="adj1" fmla="val 50000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70BF0B-8A7D-6141-9BA3-0787ABE2FC24}"/>
              </a:ext>
            </a:extLst>
          </p:cNvPr>
          <p:cNvSpPr txBox="1"/>
          <p:nvPr/>
        </p:nvSpPr>
        <p:spPr>
          <a:xfrm>
            <a:off x="561388" y="3054783"/>
            <a:ext cx="86896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/>
              <a:t>Last lane marking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6DA3A-F916-BE4F-BE79-821A12FBED0E}"/>
              </a:ext>
            </a:extLst>
          </p:cNvPr>
          <p:cNvSpPr/>
          <p:nvPr/>
        </p:nvSpPr>
        <p:spPr>
          <a:xfrm>
            <a:off x="4357060" y="641381"/>
            <a:ext cx="47869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Autopilot safely stopped the cars in all 30 trials.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High variability for receiving 1st takeover alert (3 distinct clusters), but once initiated, consistent timing for 2</a:t>
            </a:r>
            <a:r>
              <a:rPr lang="en-US" sz="2000" baseline="30000" dirty="0"/>
              <a:t>nd</a:t>
            </a:r>
            <a:r>
              <a:rPr lang="en-US" sz="2000" dirty="0"/>
              <a:t> and 3</a:t>
            </a:r>
            <a:r>
              <a:rPr lang="en-US" sz="2000" baseline="30000" dirty="0"/>
              <a:t>rd</a:t>
            </a:r>
            <a:endParaRPr lang="en-US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 30% of trials, cars travelled 26s beyond LLM before warning the driver.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Distances between LLM &amp; initial alert could be as short as 43 ft (13 m), as late as 1255 ft (383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inconsistent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Some evidence that sun angle and brightness may influence perception systems 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642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" y="42204"/>
            <a:ext cx="8885585" cy="571500"/>
          </a:xfrm>
        </p:spPr>
        <p:txBody>
          <a:bodyPr>
            <a:noAutofit/>
          </a:bodyPr>
          <a:lstStyle/>
          <a:p>
            <a:r>
              <a:rPr lang="en-US" dirty="0"/>
              <a:t>Test 2 Environment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121A42F-385B-3A4A-A9F0-4BB9F44B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7994"/>
            <a:ext cx="3368234" cy="452550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Same 3 </a:t>
            </a:r>
            <a:r>
              <a:rPr lang="en-US" sz="2400" dirty="0" err="1"/>
              <a:t>Teslas</a:t>
            </a:r>
            <a:endParaRPr lang="en-US" sz="2400" dirty="0"/>
          </a:p>
          <a:p>
            <a:pPr marL="981075" lvl="1" indent="-238125"/>
            <a:r>
              <a:rPr lang="en-US" sz="2000" dirty="0">
                <a:solidFill>
                  <a:schemeClr val="tx1"/>
                </a:solidFill>
              </a:rPr>
              <a:t>Disabled Car 2’s FSD </a:t>
            </a:r>
            <a:r>
              <a:rPr lang="en-US" sz="2000" u="sng" dirty="0">
                <a:solidFill>
                  <a:schemeClr val="tx1"/>
                </a:solidFill>
              </a:rPr>
              <a:t>visualization</a:t>
            </a:r>
          </a:p>
          <a:p>
            <a:pPr marL="981075" lvl="1" indent="-238125"/>
            <a:r>
              <a:rPr lang="en-US" sz="2000" dirty="0">
                <a:solidFill>
                  <a:schemeClr val="tx1"/>
                </a:solidFill>
              </a:rPr>
              <a:t>Same times of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10 runs each</a:t>
            </a:r>
          </a:p>
          <a:p>
            <a:pPr marL="981075" lvl="1" indent="-238125"/>
            <a:r>
              <a:rPr lang="en-US" sz="2000" dirty="0">
                <a:solidFill>
                  <a:schemeClr val="tx1"/>
                </a:solidFill>
              </a:rPr>
              <a:t>Randomized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25 mph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Autopilot initiated at lane 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7 cones, painted yellow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E0878-5371-424B-AA72-1A83A4A45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234" y="1376333"/>
            <a:ext cx="5707119" cy="27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1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6FE4B6-9B62-3446-8E6D-378C9248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769" y="40199"/>
            <a:ext cx="5710237" cy="571500"/>
          </a:xfrm>
        </p:spPr>
        <p:txBody>
          <a:bodyPr/>
          <a:lstStyle/>
          <a:p>
            <a:r>
              <a:rPr lang="en-US" dirty="0"/>
              <a:t>Construction Zone 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87D-F715-AE41-81F2-18A6456F4649}"/>
              </a:ext>
            </a:extLst>
          </p:cNvPr>
          <p:cNvSpPr txBox="1"/>
          <p:nvPr/>
        </p:nvSpPr>
        <p:spPr>
          <a:xfrm>
            <a:off x="42610" y="3868670"/>
            <a:ext cx="144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2 was </a:t>
            </a:r>
            <a:r>
              <a:rPr lang="en-US" i="1" dirty="0"/>
              <a:t>full self-driving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6F21F-2C4E-7848-899A-A7BFC75076D3}"/>
              </a:ext>
            </a:extLst>
          </p:cNvPr>
          <p:cNvPicPr/>
          <p:nvPr/>
        </p:nvPicPr>
        <p:blipFill rotWithShape="1">
          <a:blip r:embed="rId3"/>
          <a:srcRect t="12563"/>
          <a:stretch/>
        </p:blipFill>
        <p:spPr bwMode="auto">
          <a:xfrm>
            <a:off x="4999041" y="770345"/>
            <a:ext cx="4267521" cy="2247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9A5D71-E521-2F47-B506-1714155B4B8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27539"/>
          <a:stretch/>
        </p:blipFill>
        <p:spPr bwMode="auto">
          <a:xfrm>
            <a:off x="1584959" y="3086420"/>
            <a:ext cx="5654361" cy="2112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98DF4-2323-1B4D-B242-73442FFAD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495"/>
            <a:ext cx="4795128" cy="23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94" y="24909"/>
            <a:ext cx="9144000" cy="714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Emergency Road Departure </a:t>
            </a:r>
            <a:r>
              <a:rPr lang="en-US" dirty="0">
                <a:ea typeface="MS PGothic" charset="0"/>
              </a:rPr>
              <a:t>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E7210-E721-D744-91E3-FA100D528ABC}"/>
              </a:ext>
            </a:extLst>
          </p:cNvPr>
          <p:cNvSpPr/>
          <p:nvPr/>
        </p:nvSpPr>
        <p:spPr>
          <a:xfrm>
            <a:off x="-251210" y="739284"/>
            <a:ext cx="34393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Angle of wheel rotation measured from cameras, ANOVA with car &amp; outcome (none/alarm/assist) as predictors. No statistical difference in wheel angle inputs. </a:t>
            </a:r>
          </a:p>
          <a:p>
            <a:pPr marL="5794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50% trials would have ended with distracted driver off the road, only 21% had any active emergency steering.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95FF54-180B-C24D-876E-CC8E1A352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430" y="586312"/>
            <a:ext cx="5499588" cy="2539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27217-51B6-8E4E-BD0B-32A67ECC4D54}"/>
              </a:ext>
            </a:extLst>
          </p:cNvPr>
          <p:cNvPicPr/>
          <p:nvPr/>
        </p:nvPicPr>
        <p:blipFill rotWithShape="1">
          <a:blip r:embed="rId4"/>
          <a:srcRect t="12685"/>
          <a:stretch/>
        </p:blipFill>
        <p:spPr bwMode="auto">
          <a:xfrm>
            <a:off x="3543300" y="2748280"/>
            <a:ext cx="5600700" cy="2395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366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433775" y="64626"/>
            <a:ext cx="5710237" cy="571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Highway Driver Monitoring </a:t>
            </a:r>
            <a:r>
              <a:rPr lang="en-US" sz="2400" dirty="0">
                <a:ea typeface="MS PGothic" charset="0"/>
                <a:cs typeface="Verdana" charset="0"/>
              </a:rPr>
              <a:t>Test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913365" y="3536373"/>
            <a:ext cx="1246591" cy="1385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-11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3208C81-3114-BD41-8092-4140DFD0041D}"/>
              </a:ext>
            </a:extLst>
          </p:cNvPr>
          <p:cNvSpPr txBox="1">
            <a:spLocks/>
          </p:cNvSpPr>
          <p:nvPr/>
        </p:nvSpPr>
        <p:spPr>
          <a:xfrm>
            <a:off x="0" y="659232"/>
            <a:ext cx="4145280" cy="45255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162 total events</a:t>
            </a:r>
          </a:p>
          <a:p>
            <a:pPr marL="687388" lvl="1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FSD car was a problem</a:t>
            </a:r>
          </a:p>
          <a:p>
            <a:pPr marL="287338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Success, shutoff, failure</a:t>
            </a:r>
          </a:p>
          <a:p>
            <a:pPr marL="687388" lvl="1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Driver responds to alert and autopilot continues</a:t>
            </a:r>
          </a:p>
          <a:p>
            <a:pPr marL="687388" lvl="1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Driver responds to alert and autopilot shuts off unexpectedly</a:t>
            </a:r>
          </a:p>
          <a:p>
            <a:pPr marL="1087438" lvl="2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3.6% of successful trials</a:t>
            </a:r>
          </a:p>
          <a:p>
            <a:pPr marL="687388" lvl="1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Driver never alerted, car makes unsafe move</a:t>
            </a:r>
          </a:p>
          <a:p>
            <a:pPr marL="1087438" lvl="2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 failure ended that trial for safety</a:t>
            </a:r>
          </a:p>
          <a:p>
            <a:pPr marL="0" indent="0">
              <a:spcBef>
                <a:spcPts val="168"/>
              </a:spcBef>
              <a:buNone/>
            </a:pPr>
            <a:endParaRPr lang="en-US" sz="2000" dirty="0"/>
          </a:p>
          <a:p>
            <a:pPr marL="287338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spcBef>
                <a:spcPts val="168"/>
              </a:spcBef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A528F-6B4C-5948-886B-CA47C4B3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637" y="613704"/>
            <a:ext cx="1405547" cy="4529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EFAA9-EEA3-044E-BA3E-F85DBBB56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" t="7643" r="15475"/>
          <a:stretch/>
        </p:blipFill>
        <p:spPr>
          <a:xfrm>
            <a:off x="4131148" y="781151"/>
            <a:ext cx="3339181" cy="2165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2F935-A5D0-CE46-8FA7-A2D305DD9EF3}"/>
              </a:ext>
            </a:extLst>
          </p:cNvPr>
          <p:cNvSpPr txBox="1"/>
          <p:nvPr/>
        </p:nvSpPr>
        <p:spPr>
          <a:xfrm>
            <a:off x="5331942" y="1540609"/>
            <a:ext cx="70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Fails N = 7, or 30%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30A4B1-305F-1C4A-A9A4-9A77B3115255}"/>
              </a:ext>
            </a:extLst>
          </p:cNvPr>
          <p:cNvSpPr/>
          <p:nvPr/>
        </p:nvSpPr>
        <p:spPr>
          <a:xfrm>
            <a:off x="110730" y="3650984"/>
            <a:ext cx="6808229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While hands off alerting was generally consistent, 30s is a long time to not be paying attention at 70mph</a:t>
            </a:r>
          </a:p>
          <a:p>
            <a:pPr marL="687388" lvl="1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Car 3: 43.8s at ~55mph &amp; Car 1: 43.4s at ~63mph</a:t>
            </a:r>
          </a:p>
          <a:p>
            <a:pPr marL="687388" lvl="1" indent="-287338"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Time to clear each alarm was consistent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519803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" y="42204"/>
            <a:ext cx="8885585" cy="571500"/>
          </a:xfrm>
        </p:spPr>
        <p:txBody>
          <a:bodyPr>
            <a:noAutofit/>
          </a:bodyPr>
          <a:lstStyle/>
          <a:p>
            <a:r>
              <a:rPr lang="en-US" dirty="0"/>
              <a:t>Meta-analysis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121A42F-385B-3A4A-A9F0-4BB9F44B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" y="513820"/>
            <a:ext cx="5254932" cy="4525505"/>
          </a:xfrm>
        </p:spPr>
        <p:txBody>
          <a:bodyPr/>
          <a:lstStyle/>
          <a:p>
            <a:pPr marL="287338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Perception systems for Cars 1 &amp; 3 seemed consistent across tests</a:t>
            </a:r>
          </a:p>
          <a:p>
            <a:pPr marL="628650" lvl="1" indent="-331788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Sometimes good (const. &amp; </a:t>
            </a:r>
            <a:r>
              <a:rPr lang="en-US" sz="1700" dirty="0" err="1">
                <a:solidFill>
                  <a:schemeClr val="tx1"/>
                </a:solidFill>
              </a:rPr>
              <a:t>hwy</a:t>
            </a:r>
            <a:r>
              <a:rPr lang="en-US" sz="1700" dirty="0">
                <a:solidFill>
                  <a:schemeClr val="tx1"/>
                </a:solidFill>
              </a:rPr>
              <a:t>), sometimes bad (lane departure)</a:t>
            </a:r>
          </a:p>
          <a:p>
            <a:pPr marL="287338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Autopilot handover alerting was extremely inconsistent for all 3 cars </a:t>
            </a:r>
          </a:p>
          <a:p>
            <a:pPr marL="685800" lvl="1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Unexpected handovers can be critical under time pressure – mode confusion</a:t>
            </a:r>
          </a:p>
          <a:p>
            <a:pPr marL="287338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571500" indent="-57150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63885-DDD3-C249-AF0B-82AD6173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0"/>
          <a:stretch/>
        </p:blipFill>
        <p:spPr>
          <a:xfrm>
            <a:off x="5257108" y="613100"/>
            <a:ext cx="3886890" cy="2594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BE047-CEDA-2B41-A098-A2247C50A37B}"/>
              </a:ext>
            </a:extLst>
          </p:cNvPr>
          <p:cNvSpPr txBox="1"/>
          <p:nvPr/>
        </p:nvSpPr>
        <p:spPr>
          <a:xfrm>
            <a:off x="5863905" y="1261477"/>
            <a:ext cx="36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0E376DF7-3485-3546-9E5F-0FF6EFDF37A6}"/>
              </a:ext>
            </a:extLst>
          </p:cNvPr>
          <p:cNvSpPr txBox="1">
            <a:spLocks/>
          </p:cNvSpPr>
          <p:nvPr/>
        </p:nvSpPr>
        <p:spPr>
          <a:xfrm>
            <a:off x="-34729" y="2754279"/>
            <a:ext cx="9178727" cy="27385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kern="1200">
                <a:solidFill>
                  <a:srgbClr val="1F283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Driving monitoring system mostly consistent </a:t>
            </a:r>
          </a:p>
          <a:p>
            <a:pPr marL="1030288" lvl="1" indent="-287338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Completely failed in 30% of Car 2 trials </a:t>
            </a:r>
          </a:p>
          <a:p>
            <a:pPr marL="1030288" lvl="1" indent="-287338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Is linear time between hands-off notifications a good idea?</a:t>
            </a:r>
          </a:p>
          <a:p>
            <a:pPr marL="296863" indent="-2968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Car 2 performance a mystery</a:t>
            </a:r>
          </a:p>
          <a:p>
            <a:pPr marL="685800" lvl="1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Performed best in most difficult scenario, consistent in successful highway trials (roughly 1/3 of other cars) but was unsafe in 3 of 4 tests</a:t>
            </a:r>
          </a:p>
          <a:p>
            <a:pPr marL="685800" lvl="1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Problems with software OTA updates could be a significant albatross</a:t>
            </a:r>
          </a:p>
          <a:p>
            <a:pPr marL="685800" lvl="1"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Are drivers being used for beta testing?</a:t>
            </a:r>
            <a:endParaRPr lang="en-US" sz="1700" dirty="0"/>
          </a:p>
          <a:p>
            <a:pPr marL="1030288" lvl="1" indent="-287338">
              <a:spcBef>
                <a:spcPts val="0"/>
              </a:spcBef>
            </a:pPr>
            <a:endParaRPr lang="en-US" sz="1100" dirty="0"/>
          </a:p>
          <a:p>
            <a:pPr marL="571500" indent="-57150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1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34768</TotalTime>
  <Words>521</Words>
  <Application>Microsoft Macintosh PowerPoint</Application>
  <PresentationFormat>On-screen Show (16:9)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Calibri Light</vt:lpstr>
      <vt:lpstr>Verdana</vt:lpstr>
      <vt:lpstr>Office Theme</vt:lpstr>
      <vt:lpstr>Assessing Human-Autonomy Interaction in Driving-Assist Settings</vt:lpstr>
      <vt:lpstr>The Conundrum of Partial Autonomy</vt:lpstr>
      <vt:lpstr>Test Outline</vt:lpstr>
      <vt:lpstr>Curve Test</vt:lpstr>
      <vt:lpstr>Test 2 Environment </vt:lpstr>
      <vt:lpstr>Construction Zone Test</vt:lpstr>
      <vt:lpstr>Emergency Road Departure Test</vt:lpstr>
      <vt:lpstr>Highway Driver Monitoring Test</vt:lpstr>
      <vt:lpstr>Meta-analysis</vt:lpstr>
      <vt:lpstr>Questions?</vt:lpstr>
    </vt:vector>
  </TitlesOfParts>
  <Company>Xactware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Sabin</dc:creator>
  <cp:lastModifiedBy>Microsoft Office User</cp:lastModifiedBy>
  <cp:revision>307</cp:revision>
  <dcterms:created xsi:type="dcterms:W3CDTF">2013-10-03T16:01:24Z</dcterms:created>
  <dcterms:modified xsi:type="dcterms:W3CDTF">2021-04-04T00:13:45Z</dcterms:modified>
</cp:coreProperties>
</file>