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5"/>
  </p:notesMasterIdLst>
  <p:handoutMasterIdLst>
    <p:handoutMasterId r:id="rId36"/>
  </p:handoutMasterIdLst>
  <p:sldIdLst>
    <p:sldId id="407" r:id="rId5"/>
    <p:sldId id="497" r:id="rId6"/>
    <p:sldId id="475" r:id="rId7"/>
    <p:sldId id="453" r:id="rId8"/>
    <p:sldId id="476" r:id="rId9"/>
    <p:sldId id="454" r:id="rId10"/>
    <p:sldId id="446" r:id="rId11"/>
    <p:sldId id="447" r:id="rId12"/>
    <p:sldId id="496" r:id="rId13"/>
    <p:sldId id="513" r:id="rId14"/>
    <p:sldId id="455" r:id="rId15"/>
    <p:sldId id="479" r:id="rId16"/>
    <p:sldId id="499" r:id="rId17"/>
    <p:sldId id="501" r:id="rId18"/>
    <p:sldId id="458" r:id="rId19"/>
    <p:sldId id="518" r:id="rId20"/>
    <p:sldId id="459" r:id="rId21"/>
    <p:sldId id="524" r:id="rId22"/>
    <p:sldId id="520" r:id="rId23"/>
    <p:sldId id="516" r:id="rId24"/>
    <p:sldId id="517" r:id="rId25"/>
    <p:sldId id="521" r:id="rId26"/>
    <p:sldId id="487" r:id="rId27"/>
    <p:sldId id="514" r:id="rId28"/>
    <p:sldId id="519" r:id="rId29"/>
    <p:sldId id="522" r:id="rId30"/>
    <p:sldId id="495" r:id="rId31"/>
    <p:sldId id="484" r:id="rId32"/>
    <p:sldId id="525" r:id="rId33"/>
    <p:sldId id="465" r:id="rId34"/>
  </p:sldIdLst>
  <p:sldSz cx="9144000" cy="6858000" type="letter"/>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i="1" kern="1200">
        <a:solidFill>
          <a:schemeClr val="tx1"/>
        </a:solidFill>
        <a:latin typeface="Arial" charset="0"/>
        <a:ea typeface="+mn-ea"/>
        <a:cs typeface="+mn-cs"/>
      </a:defRPr>
    </a:lvl1pPr>
    <a:lvl2pPr marL="457200" algn="l" rtl="0" eaLnBrk="0" fontAlgn="base" hangingPunct="0">
      <a:spcBef>
        <a:spcPct val="0"/>
      </a:spcBef>
      <a:spcAft>
        <a:spcPct val="0"/>
      </a:spcAft>
      <a:defRPr sz="2400" i="1" kern="1200">
        <a:solidFill>
          <a:schemeClr val="tx1"/>
        </a:solidFill>
        <a:latin typeface="Arial" charset="0"/>
        <a:ea typeface="+mn-ea"/>
        <a:cs typeface="+mn-cs"/>
      </a:defRPr>
    </a:lvl2pPr>
    <a:lvl3pPr marL="914400" algn="l" rtl="0" eaLnBrk="0" fontAlgn="base" hangingPunct="0">
      <a:spcBef>
        <a:spcPct val="0"/>
      </a:spcBef>
      <a:spcAft>
        <a:spcPct val="0"/>
      </a:spcAft>
      <a:defRPr sz="2400" i="1" kern="1200">
        <a:solidFill>
          <a:schemeClr val="tx1"/>
        </a:solidFill>
        <a:latin typeface="Arial" charset="0"/>
        <a:ea typeface="+mn-ea"/>
        <a:cs typeface="+mn-cs"/>
      </a:defRPr>
    </a:lvl3pPr>
    <a:lvl4pPr marL="1371600" algn="l" rtl="0" eaLnBrk="0" fontAlgn="base" hangingPunct="0">
      <a:spcBef>
        <a:spcPct val="0"/>
      </a:spcBef>
      <a:spcAft>
        <a:spcPct val="0"/>
      </a:spcAft>
      <a:defRPr sz="2400" i="1" kern="1200">
        <a:solidFill>
          <a:schemeClr val="tx1"/>
        </a:solidFill>
        <a:latin typeface="Arial" charset="0"/>
        <a:ea typeface="+mn-ea"/>
        <a:cs typeface="+mn-cs"/>
      </a:defRPr>
    </a:lvl4pPr>
    <a:lvl5pPr marL="1828800" algn="l" rtl="0" eaLnBrk="0" fontAlgn="base" hangingPunct="0">
      <a:spcBef>
        <a:spcPct val="0"/>
      </a:spcBef>
      <a:spcAft>
        <a:spcPct val="0"/>
      </a:spcAft>
      <a:defRPr sz="2400" i="1" kern="1200">
        <a:solidFill>
          <a:schemeClr val="tx1"/>
        </a:solidFill>
        <a:latin typeface="Arial" charset="0"/>
        <a:ea typeface="+mn-ea"/>
        <a:cs typeface="+mn-cs"/>
      </a:defRPr>
    </a:lvl5pPr>
    <a:lvl6pPr marL="2286000" algn="l" defTabSz="914400" rtl="0" eaLnBrk="1" latinLnBrk="0" hangingPunct="1">
      <a:defRPr sz="2400" i="1" kern="1200">
        <a:solidFill>
          <a:schemeClr val="tx1"/>
        </a:solidFill>
        <a:latin typeface="Arial" charset="0"/>
        <a:ea typeface="+mn-ea"/>
        <a:cs typeface="+mn-cs"/>
      </a:defRPr>
    </a:lvl6pPr>
    <a:lvl7pPr marL="2743200" algn="l" defTabSz="914400" rtl="0" eaLnBrk="1" latinLnBrk="0" hangingPunct="1">
      <a:defRPr sz="2400" i="1" kern="1200">
        <a:solidFill>
          <a:schemeClr val="tx1"/>
        </a:solidFill>
        <a:latin typeface="Arial" charset="0"/>
        <a:ea typeface="+mn-ea"/>
        <a:cs typeface="+mn-cs"/>
      </a:defRPr>
    </a:lvl7pPr>
    <a:lvl8pPr marL="3200400" algn="l" defTabSz="914400" rtl="0" eaLnBrk="1" latinLnBrk="0" hangingPunct="1">
      <a:defRPr sz="2400" i="1" kern="1200">
        <a:solidFill>
          <a:schemeClr val="tx1"/>
        </a:solidFill>
        <a:latin typeface="Arial" charset="0"/>
        <a:ea typeface="+mn-ea"/>
        <a:cs typeface="+mn-cs"/>
      </a:defRPr>
    </a:lvl8pPr>
    <a:lvl9pPr marL="3657600" algn="l" defTabSz="914400" rtl="0" eaLnBrk="1" latinLnBrk="0" hangingPunct="1">
      <a:defRPr sz="2400"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DF9"/>
    <a:srgbClr val="0D38B3"/>
    <a:srgbClr val="0000FF"/>
    <a:srgbClr val="7DBEEB"/>
    <a:srgbClr val="000000"/>
    <a:srgbClr val="F1B60F"/>
    <a:srgbClr val="75DBFF"/>
    <a:srgbClr val="790014"/>
    <a:srgbClr val="009688"/>
    <a:srgbClr val="00B7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7" autoAdjust="0"/>
    <p:restoredTop sz="84863" autoAdjust="0"/>
  </p:normalViewPr>
  <p:slideViewPr>
    <p:cSldViewPr>
      <p:cViewPr varScale="1">
        <p:scale>
          <a:sx n="61" d="100"/>
          <a:sy n="61" d="100"/>
        </p:scale>
        <p:origin x="888" y="78"/>
      </p:cViewPr>
      <p:guideLst>
        <p:guide orient="horz" pos="2160"/>
        <p:guide pos="2880"/>
      </p:guideLst>
    </p:cSldViewPr>
  </p:slideViewPr>
  <p:outlineViewPr>
    <p:cViewPr>
      <p:scale>
        <a:sx n="33" d="100"/>
        <a:sy n="33" d="100"/>
      </p:scale>
      <p:origin x="0" y="-1584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41266" y="8896006"/>
            <a:ext cx="404223" cy="306918"/>
          </a:xfrm>
          <a:prstGeom prst="rect">
            <a:avLst/>
          </a:prstGeom>
          <a:noFill/>
          <a:ln w="12700">
            <a:noFill/>
            <a:miter lim="800000"/>
            <a:headEnd/>
            <a:tailEnd/>
          </a:ln>
          <a:effectLst/>
        </p:spPr>
        <p:txBody>
          <a:bodyPr wrap="none" lIns="92207" tIns="45295" rIns="92207" bIns="45295" anchor="ctr">
            <a:spAutoFit/>
          </a:bodyPr>
          <a:lstStyle/>
          <a:p>
            <a:pPr algn="r"/>
            <a:fld id="{E7A4AA6D-475C-4EC0-836B-F5FBB179D004}" type="slidenum">
              <a:rPr lang="en-US" sz="1400"/>
              <a:pPr algn="r"/>
              <a:t>‹#›</a:t>
            </a:fld>
            <a:endParaRPr lang="en-US" sz="1400"/>
          </a:p>
        </p:txBody>
      </p:sp>
    </p:spTree>
    <p:extLst>
      <p:ext uri="{BB962C8B-B14F-4D97-AF65-F5344CB8AC3E}">
        <p14:creationId xmlns:p14="http://schemas.microsoft.com/office/powerpoint/2010/main" val="2872800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0" y="4415790"/>
            <a:ext cx="5140960" cy="4183380"/>
          </a:xfrm>
          <a:prstGeom prst="rect">
            <a:avLst/>
          </a:prstGeom>
          <a:noFill/>
          <a:ln w="12700">
            <a:noFill/>
            <a:miter lim="800000"/>
            <a:headEnd/>
            <a:tailEnd/>
          </a:ln>
          <a:effectLst/>
        </p:spPr>
        <p:txBody>
          <a:bodyPr vert="horz" wrap="square" lIns="92207" tIns="45295" rIns="92207" bIns="452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3322325" y="8715299"/>
            <a:ext cx="365752" cy="276141"/>
          </a:xfrm>
          <a:prstGeom prst="rect">
            <a:avLst/>
          </a:prstGeom>
          <a:noFill/>
          <a:ln w="12700">
            <a:noFill/>
            <a:miter lim="800000"/>
            <a:headEnd/>
            <a:tailEnd/>
          </a:ln>
          <a:effectLst/>
        </p:spPr>
        <p:txBody>
          <a:bodyPr wrap="none" lIns="92207" tIns="45295" rIns="92207" bIns="45295" anchor="ctr">
            <a:spAutoFit/>
          </a:bodyPr>
          <a:lstStyle/>
          <a:p>
            <a:pPr algn="ctr"/>
            <a:fld id="{9310E467-4432-431E-BB92-701667F0D83D}" type="slidenum">
              <a:rPr lang="en-US" sz="1200" i="0">
                <a:latin typeface="Times New Roman" pitchFamily="18" charset="0"/>
              </a:rPr>
              <a:pPr algn="ctr"/>
              <a:t>‹#›</a:t>
            </a:fld>
            <a:endParaRPr lang="en-US" sz="1200" i="0">
              <a:latin typeface="Times New Roman" pitchFamily="18" charset="0"/>
            </a:endParaRPr>
          </a:p>
        </p:txBody>
      </p:sp>
    </p:spTree>
    <p:extLst>
      <p:ext uri="{BB962C8B-B14F-4D97-AF65-F5344CB8AC3E}">
        <p14:creationId xmlns:p14="http://schemas.microsoft.com/office/powerpoint/2010/main" val="280825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tabLst>
        <a:tab pos="230188" algn="l"/>
      </a:tabLs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tabLst>
        <a:tab pos="230188" algn="l"/>
      </a:tabLs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tabLst>
        <a:tab pos="230188" algn="l"/>
      </a:tabLs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tabLst>
        <a:tab pos="230188" algn="l"/>
      </a:tabLs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tabLst>
        <a:tab pos="230188" algn="l"/>
      </a:tabLs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2435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statistical</a:t>
            </a:r>
            <a:r>
              <a:rPr lang="en-US" baseline="0" dirty="0"/>
              <a:t> tests will either get rid of </a:t>
            </a:r>
            <a:endParaRPr lang="en-US" dirty="0"/>
          </a:p>
        </p:txBody>
      </p:sp>
    </p:spTree>
    <p:extLst>
      <p:ext uri="{BB962C8B-B14F-4D97-AF65-F5344CB8AC3E}">
        <p14:creationId xmlns:p14="http://schemas.microsoft.com/office/powerpoint/2010/main" val="3588899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mixed models use maximum likelihood estimation, large sample sizes </a:t>
            </a:r>
          </a:p>
          <a:p>
            <a:r>
              <a:rPr lang="en-US" baseline="0" dirty="0"/>
              <a:t>For interest in the fixed parameters only, recommendation of 30-10</a:t>
            </a:r>
          </a:p>
          <a:p>
            <a:r>
              <a:rPr lang="en-US" baseline="0" dirty="0"/>
              <a:t>At least 30 schools, and that’s if we’re only interested in the effect of a fixed factor, like gender, on how the STEM intervention is working, not if we’re interested in throwing in other things, like the kids Socioeconomic status, or their parents’ level of education. </a:t>
            </a:r>
          </a:p>
          <a:p>
            <a:r>
              <a:rPr lang="en-US" dirty="0"/>
              <a:t>-This is how mixed models are most commonly</a:t>
            </a:r>
            <a:r>
              <a:rPr lang="en-US" baseline="0" dirty="0"/>
              <a:t> used in behavioral research but this corresponds directly to our circumstance, of taking multiple observations of the same pilot; in that case, instead of looking at 30 different schools and looking at children within those schools we would be looking at 30 different pilots and at multiple observations within the same pilot. </a:t>
            </a:r>
            <a:endParaRPr lang="en-US" dirty="0"/>
          </a:p>
        </p:txBody>
      </p:sp>
    </p:spTree>
    <p:extLst>
      <p:ext uri="{BB962C8B-B14F-4D97-AF65-F5344CB8AC3E}">
        <p14:creationId xmlns:p14="http://schemas.microsoft.com/office/powerpoint/2010/main" val="134991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mean for me, when I’m trying to study how usable pilots find the new system? There’s no way I can use a mixed model to study my pilots because there’s no way I can get 30 pilots for my test.</a:t>
            </a:r>
          </a:p>
          <a:p>
            <a:pPr marL="0" marR="0" lvl="0" indent="0" algn="l" defTabSz="914400" rtl="0" eaLnBrk="0" fontAlgn="base" latinLnBrk="0" hangingPunct="0">
              <a:lnSpc>
                <a:spcPct val="100000"/>
              </a:lnSpc>
              <a:spcBef>
                <a:spcPct val="30000"/>
              </a:spcBef>
              <a:spcAft>
                <a:spcPct val="0"/>
              </a:spcAft>
              <a:buClrTx/>
              <a:buSzTx/>
              <a:buFontTx/>
              <a:buNone/>
              <a:tabLst>
                <a:tab pos="230188" algn="l"/>
              </a:tabLst>
              <a:defRPr/>
            </a:pPr>
            <a:r>
              <a:rPr lang="en-US" dirty="0"/>
              <a:t>This is not limited to DOD research,</a:t>
            </a:r>
            <a:r>
              <a:rPr lang="en-US" baseline="0" dirty="0"/>
              <a:t> for instance, school district example</a:t>
            </a:r>
            <a:endParaRPr lang="en-US" dirty="0"/>
          </a:p>
        </p:txBody>
      </p:sp>
    </p:spTree>
    <p:extLst>
      <p:ext uri="{BB962C8B-B14F-4D97-AF65-F5344CB8AC3E}">
        <p14:creationId xmlns:p14="http://schemas.microsoft.com/office/powerpoint/2010/main" val="3337765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Overall Problem: Academic recommendations inconsistent with applied research realities </a:t>
            </a:r>
          </a:p>
        </p:txBody>
      </p:sp>
    </p:spTree>
    <p:extLst>
      <p:ext uri="{BB962C8B-B14F-4D97-AF65-F5344CB8AC3E}">
        <p14:creationId xmlns:p14="http://schemas.microsoft.com/office/powerpoint/2010/main" val="59989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Quantify how bad “too small”</a:t>
            </a:r>
          </a:p>
          <a:p>
            <a:r>
              <a:rPr lang="en-US" dirty="0"/>
              <a:t>Are small sample sizes useful for simplest model?</a:t>
            </a:r>
          </a:p>
          <a:p>
            <a:r>
              <a:rPr lang="en-US" dirty="0"/>
              <a:t>Examine power sample sizes less than 10</a:t>
            </a:r>
          </a:p>
        </p:txBody>
      </p:sp>
    </p:spTree>
    <p:extLst>
      <p:ext uri="{BB962C8B-B14F-4D97-AF65-F5344CB8AC3E}">
        <p14:creationId xmlns:p14="http://schemas.microsoft.com/office/powerpoint/2010/main" val="1320759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that the relationship between my level-2 variance and my overall variance could reflect some different conditions common in research in this area. </a:t>
            </a:r>
          </a:p>
          <a:p>
            <a:pPr marL="0" marR="0" lvl="0" indent="0" algn="l" defTabSz="914400" rtl="0" eaLnBrk="0" fontAlgn="base" latinLnBrk="0" hangingPunct="0">
              <a:lnSpc>
                <a:spcPct val="100000"/>
              </a:lnSpc>
              <a:spcBef>
                <a:spcPct val="30000"/>
              </a:spcBef>
              <a:spcAft>
                <a:spcPct val="0"/>
              </a:spcAft>
              <a:buClrTx/>
              <a:buSzTx/>
              <a:buFontTx/>
              <a:buNone/>
              <a:tabLst>
                <a:tab pos="230188" algn="l"/>
              </a:tabLst>
              <a:defRPr/>
            </a:pPr>
            <a:r>
              <a:rPr lang="en-US" sz="1200" kern="1200" dirty="0">
                <a:solidFill>
                  <a:schemeClr val="tx1"/>
                </a:solidFill>
                <a:effectLst/>
                <a:latin typeface="Times New Roman" pitchFamily="18" charset="0"/>
                <a:ea typeface="+mn-ea"/>
                <a:cs typeface="+mn-cs"/>
              </a:rPr>
              <a:t>Convergence failure rates of the mixed model estimation procedure varied according to ICC. In the lowest ICC conditions, the failure ranged from 0.13% to 0.17%, in the highest ICC conditions, failure rate ranged from 0.008% to 0%. Reported results exclude estimates that failed to converge. </a:t>
            </a:r>
          </a:p>
          <a:p>
            <a:r>
              <a:rPr lang="en-US" baseline="0" dirty="0"/>
              <a:t>Mixed models </a:t>
            </a:r>
          </a:p>
        </p:txBody>
      </p:sp>
    </p:spTree>
    <p:extLst>
      <p:ext uri="{BB962C8B-B14F-4D97-AF65-F5344CB8AC3E}">
        <p14:creationId xmlns:p14="http://schemas.microsoft.com/office/powerpoint/2010/main" val="4161899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Full maximum likelihood (FIML) was used to estimate fixed effects and, following the recommendations of West, Welch, &amp; Galecki (2015), a likelihood-ratio test was used to compare the full model, with the fixed effect, to a reduced model without one.</a:t>
            </a:r>
            <a:endParaRPr lang="en-US" baseline="0" dirty="0"/>
          </a:p>
        </p:txBody>
      </p:sp>
    </p:spTree>
    <p:extLst>
      <p:ext uri="{BB962C8B-B14F-4D97-AF65-F5344CB8AC3E}">
        <p14:creationId xmlns:p14="http://schemas.microsoft.com/office/powerpoint/2010/main" val="2445160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2036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432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ICCs</a:t>
            </a:r>
            <a:r>
              <a:rPr lang="en-US" baseline="0" dirty="0"/>
              <a:t> ranging from .3 - .5</a:t>
            </a:r>
          </a:p>
          <a:p>
            <a:r>
              <a:rPr lang="en-US" baseline="0" dirty="0"/>
              <a:t>Specifically power to detect </a:t>
            </a:r>
          </a:p>
          <a:p>
            <a:r>
              <a:rPr lang="en-US" baseline="0" dirty="0"/>
              <a:t>At higher levels of level-2 variance, this is the most conservative estimates </a:t>
            </a:r>
            <a:endParaRPr lang="en-US" dirty="0"/>
          </a:p>
        </p:txBody>
      </p:sp>
    </p:spTree>
    <p:extLst>
      <p:ext uri="{BB962C8B-B14F-4D97-AF65-F5344CB8AC3E}">
        <p14:creationId xmlns:p14="http://schemas.microsoft.com/office/powerpoint/2010/main" val="318508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Operational performance is a</a:t>
            </a:r>
            <a:r>
              <a:rPr lang="en-US" baseline="0" dirty="0"/>
              <a:t> function of both the operator and the system, not only the system. </a:t>
            </a:r>
            <a:br>
              <a:rPr lang="en-US" baseline="0" dirty="0"/>
            </a:br>
            <a:r>
              <a:rPr lang="en-US" baseline="0" dirty="0"/>
              <a:t>Sampling challenges particularly in some areas such as with air and satellite systems</a:t>
            </a:r>
            <a:endParaRPr lang="en-US" dirty="0"/>
          </a:p>
        </p:txBody>
      </p:sp>
    </p:spTree>
    <p:extLst>
      <p:ext uri="{BB962C8B-B14F-4D97-AF65-F5344CB8AC3E}">
        <p14:creationId xmlns:p14="http://schemas.microsoft.com/office/powerpoint/2010/main" val="3657967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Alphas = .1 and .2 </a:t>
            </a:r>
          </a:p>
        </p:txBody>
      </p:sp>
    </p:spTree>
    <p:extLst>
      <p:ext uri="{BB962C8B-B14F-4D97-AF65-F5344CB8AC3E}">
        <p14:creationId xmlns:p14="http://schemas.microsoft.com/office/powerpoint/2010/main" val="754129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Type I error rate at the </a:t>
            </a:r>
            <a:r>
              <a:rPr lang="en-US" sz="1200" i="1" kern="1200" dirty="0">
                <a:solidFill>
                  <a:schemeClr val="tx1"/>
                </a:solidFill>
                <a:effectLst/>
                <a:latin typeface="Times New Roman" pitchFamily="18" charset="0"/>
                <a:ea typeface="+mn-ea"/>
                <a:cs typeface="+mn-cs"/>
              </a:rPr>
              <a:t>p</a:t>
            </a:r>
            <a:r>
              <a:rPr lang="en-US" sz="1200" kern="1200" dirty="0">
                <a:solidFill>
                  <a:schemeClr val="tx1"/>
                </a:solidFill>
                <a:effectLst/>
                <a:latin typeface="Times New Roman" pitchFamily="18" charset="0"/>
                <a:ea typeface="+mn-ea"/>
                <a:cs typeface="+mn-cs"/>
              </a:rPr>
              <a:t> ≤ .01 level was regressed on ICC, level-1 sample-size, and level-2 sample size.</a:t>
            </a:r>
          </a:p>
          <a:p>
            <a:r>
              <a:rPr lang="en-US" b="0" dirty="0"/>
              <a:t>Across all conditions for which relative bias could be computed (i.e., effect size &gt; 0), relative bias ranged from  -16.27% to 14.32%. </a:t>
            </a:r>
            <a:r>
              <a:rPr lang="en-US" sz="1200" kern="1200" dirty="0">
                <a:solidFill>
                  <a:schemeClr val="tx1"/>
                </a:solidFill>
                <a:effectLst/>
                <a:latin typeface="Times New Roman" pitchFamily="18" charset="0"/>
                <a:ea typeface="+mn-ea"/>
                <a:cs typeface="+mn-cs"/>
              </a:rPr>
              <a:t> </a:t>
            </a:r>
            <a:endParaRPr lang="en-US" dirty="0"/>
          </a:p>
        </p:txBody>
      </p:sp>
    </p:spTree>
    <p:extLst>
      <p:ext uri="{BB962C8B-B14F-4D97-AF65-F5344CB8AC3E}">
        <p14:creationId xmlns:p14="http://schemas.microsoft.com/office/powerpoint/2010/main" val="2949516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findings suggest that much smaller sample sizes, including sample sizes of 10 and under, can attain sufficient power in certain circumstances: when a single fixed effect factor is of interest, when greater risk of type I error is acceptable and thus can be adjusted for, and when the minimum effect worth detecting is large (i.e., effect size = 1 or higher). This study demonstrates that under these conditions, fixed effect bias is low, inflations in type I error are manageable, and power is adequate despite small sample sizes.  </a:t>
            </a:r>
          </a:p>
          <a:p>
            <a:endParaRPr lang="en-US" dirty="0"/>
          </a:p>
          <a:p>
            <a:endParaRPr lang="en-US" dirty="0"/>
          </a:p>
        </p:txBody>
      </p:sp>
    </p:spTree>
    <p:extLst>
      <p:ext uri="{BB962C8B-B14F-4D97-AF65-F5344CB8AC3E}">
        <p14:creationId xmlns:p14="http://schemas.microsoft.com/office/powerpoint/2010/main" val="3764279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some systems we can assess hundreds of operators, in these cases, we do want that higher N, and mixed models would still be helpful, in fact they’d be even more powerful. But for some systems such as aircraft and satellite, where sampling samples are smaller, we can still attain sample sizes approaching 10, and in some cases more. If you have more, you should use them, as you’ll be able to detect smaller SNRs but remember to adjust your alpha accordingly anyway. </a:t>
            </a:r>
            <a:endParaRPr lang="en-US" dirty="0"/>
          </a:p>
        </p:txBody>
      </p:sp>
    </p:spTree>
    <p:extLst>
      <p:ext uri="{BB962C8B-B14F-4D97-AF65-F5344CB8AC3E}">
        <p14:creationId xmlns:p14="http://schemas.microsoft.com/office/powerpoint/2010/main" val="963232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sample</a:t>
            </a:r>
            <a:r>
              <a:rPr lang="en-US" baseline="0" dirty="0"/>
              <a:t> size recommendations for if you are interested in: </a:t>
            </a:r>
          </a:p>
          <a:p>
            <a:r>
              <a:rPr lang="en-US" baseline="0" dirty="0"/>
              <a:t>Interest in fixed parameters 30 groups with at least 30 cases per groups</a:t>
            </a:r>
          </a:p>
          <a:p>
            <a:r>
              <a:rPr lang="en-US" baseline="0" dirty="0"/>
              <a:t>Cross level interactions at least 50 groups with at least 20 cases per group</a:t>
            </a:r>
          </a:p>
          <a:p>
            <a:r>
              <a:rPr lang="en-US" baseline="0" dirty="0"/>
              <a:t>Variance components at least 100 groups with at least 10 cases per group</a:t>
            </a:r>
          </a:p>
          <a:p>
            <a:endParaRPr lang="en-US" dirty="0"/>
          </a:p>
        </p:txBody>
      </p:sp>
    </p:spTree>
    <p:extLst>
      <p:ext uri="{BB962C8B-B14F-4D97-AF65-F5344CB8AC3E}">
        <p14:creationId xmlns:p14="http://schemas.microsoft.com/office/powerpoint/2010/main" val="416415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1 &amp;</a:t>
            </a:r>
            <a:r>
              <a:rPr lang="en-US" baseline="0" dirty="0"/>
              <a:t> 2 </a:t>
            </a:r>
          </a:p>
          <a:p>
            <a:r>
              <a:rPr lang="en-US" baseline="0" dirty="0"/>
              <a:t>Perhaps we’re interested in comparing our newer system, on your right, to our older system, on your left, and we want to know whether the new, more expensive system, is better than the old one. </a:t>
            </a:r>
          </a:p>
        </p:txBody>
      </p:sp>
    </p:spTree>
    <p:extLst>
      <p:ext uri="{BB962C8B-B14F-4D97-AF65-F5344CB8AC3E}">
        <p14:creationId xmlns:p14="http://schemas.microsoft.com/office/powerpoint/2010/main" val="403724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interest in an improved system not a</a:t>
            </a:r>
            <a:r>
              <a:rPr lang="en-US" baseline="0" dirty="0"/>
              <a:t> different system. If we want to detect improvements in the system. </a:t>
            </a:r>
            <a:endParaRPr lang="en-US" dirty="0"/>
          </a:p>
        </p:txBody>
      </p:sp>
    </p:spTree>
    <p:extLst>
      <p:ext uri="{BB962C8B-B14F-4D97-AF65-F5344CB8AC3E}">
        <p14:creationId xmlns:p14="http://schemas.microsoft.com/office/powerpoint/2010/main" val="368721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possibilities</a:t>
            </a:r>
            <a:r>
              <a:rPr lang="en-US" baseline="0" dirty="0"/>
              <a:t> for each of our decisions. If we determine that the systems are different from each other, they could, in fact, be different. </a:t>
            </a:r>
          </a:p>
          <a:p>
            <a:r>
              <a:rPr lang="en-US" baseline="0" dirty="0"/>
              <a:t>The smaller your beta, the higher your power, and we like to have our risk of Type II error, be no more than 20%, so we want at least a power of 80%. Later on I’ll refer to .8 as an important value for power later on, so that’s why</a:t>
            </a:r>
            <a:endParaRPr lang="en-US" dirty="0"/>
          </a:p>
        </p:txBody>
      </p:sp>
    </p:spTree>
    <p:extLst>
      <p:ext uri="{BB962C8B-B14F-4D97-AF65-F5344CB8AC3E}">
        <p14:creationId xmlns:p14="http://schemas.microsoft.com/office/powerpoint/2010/main" val="39247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Sd</a:t>
            </a:r>
            <a:r>
              <a:rPr lang="en-US" baseline="0" dirty="0" err="1"/>
              <a:t>pooled</a:t>
            </a:r>
            <a:r>
              <a:rPr lang="en-US" baseline="0" dirty="0"/>
              <a:t> = </a:t>
            </a:r>
            <a:r>
              <a:rPr lang="en-US" dirty="0" err="1"/>
              <a:t>sqrt</a:t>
            </a:r>
            <a:r>
              <a:rPr lang="en-US" dirty="0"/>
              <a:t>.[(var1 + var2) / 2]</a:t>
            </a:r>
          </a:p>
          <a:p>
            <a:r>
              <a:rPr lang="en-US" dirty="0"/>
              <a:t>As</a:t>
            </a:r>
            <a:r>
              <a:rPr lang="en-US" baseline="0" dirty="0"/>
              <a:t> you have more observations, your variability decreases, so your power increases</a:t>
            </a:r>
            <a:endParaRPr lang="en-US" dirty="0"/>
          </a:p>
          <a:p>
            <a:endParaRPr lang="en-US" dirty="0"/>
          </a:p>
        </p:txBody>
      </p:sp>
    </p:spTree>
    <p:extLst>
      <p:ext uri="{BB962C8B-B14F-4D97-AF65-F5344CB8AC3E}">
        <p14:creationId xmlns:p14="http://schemas.microsoft.com/office/powerpoint/2010/main" val="95340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68801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fixed factor: a factor with chosen levels</a:t>
            </a:r>
          </a:p>
          <a:p>
            <a:r>
              <a:rPr lang="en-US" b="0" dirty="0"/>
              <a:t>random factor: a factor with randomly sampled levels</a:t>
            </a:r>
            <a:endParaRPr lang="en-US" dirty="0"/>
          </a:p>
          <a:p>
            <a:r>
              <a:rPr lang="en-US" dirty="0"/>
              <a:t>With a multilevel</a:t>
            </a:r>
            <a:r>
              <a:rPr lang="en-US" baseline="0" dirty="0"/>
              <a:t> model, we can model the variance in the intercepts and the slopes, we don’t have only one intercept and slope as in a simple linear model, for each individual person we have a personalized intercept and a personalized slope; perhaps, for instance, the veteran pilot has greater accuracy on the </a:t>
            </a:r>
          </a:p>
          <a:p>
            <a:r>
              <a:rPr lang="en-US" baseline="0" dirty="0"/>
              <a:t>Operator model, models characteristics of the operators themselves</a:t>
            </a:r>
          </a:p>
        </p:txBody>
      </p:sp>
    </p:spTree>
    <p:extLst>
      <p:ext uri="{BB962C8B-B14F-4D97-AF65-F5344CB8AC3E}">
        <p14:creationId xmlns:p14="http://schemas.microsoft.com/office/powerpoint/2010/main" val="162856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	The intraclass correlation (ICC) is a measure of the extent to which the clustering of level-1 measures in level-2 accounts for the variance in </a:t>
                </a:r>
                <a:r>
                  <a:rPr lang="en-US" sz="1200" i="1" kern="1200" dirty="0">
                    <a:solidFill>
                      <a:schemeClr val="tx1"/>
                    </a:solidFill>
                    <a:effectLst/>
                    <a:latin typeface="Times New Roman" pitchFamily="18" charset="0"/>
                    <a:ea typeface="+mn-ea"/>
                    <a:cs typeface="+mn-cs"/>
                  </a:rPr>
                  <a:t>Y</a:t>
                </a:r>
                <a:r>
                  <a:rPr lang="en-US" sz="1200" kern="1200" dirty="0">
                    <a:solidFill>
                      <a:schemeClr val="tx1"/>
                    </a:solidFill>
                    <a:effectLst/>
                    <a:latin typeface="Times New Roman" pitchFamily="18" charset="0"/>
                    <a:ea typeface="+mn-ea"/>
                    <a:cs typeface="+mn-cs"/>
                  </a:rPr>
                  <a:t>. ICC is determined by the ratio of the level-2 variance to the total variance: </a:t>
                </a:r>
              </a:p>
              <a:p>
                <a:r>
                  <a:rPr lang="en-US" sz="1200" kern="1200" dirty="0">
                    <a:solidFill>
                      <a:schemeClr val="tx1"/>
                    </a:solidFill>
                    <a:effectLst/>
                    <a:latin typeface="Times New Roman" pitchFamily="18" charset="0"/>
                    <a:ea typeface="+mn-ea"/>
                    <a:cs typeface="+mn-cs"/>
                  </a:rPr>
                  <a:t>ICC = </a:t>
                </a:r>
                <a14:m>
                  <m:oMath xmlns:m="http://schemas.openxmlformats.org/officeDocument/2006/math">
                    <m:f>
                      <m:fPr>
                        <m:ctrlPr>
                          <a:rPr lang="en-US" sz="1200" i="1" kern="1200">
                            <a:solidFill>
                              <a:schemeClr val="tx1"/>
                            </a:solidFill>
                            <a:effectLst/>
                            <a:latin typeface="Cambria Math" panose="02040503050406030204" pitchFamily="18" charset="0"/>
                            <a:ea typeface="+mn-ea"/>
                            <a:cs typeface="+mn-cs"/>
                          </a:rPr>
                        </m:ctrlPr>
                      </m:fPr>
                      <m:num>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𝜎</m:t>
                            </m:r>
                          </m:e>
                          <m:sub>
                            <m:r>
                              <a:rPr lang="en-US" sz="1200" i="1" kern="1200">
                                <a:solidFill>
                                  <a:schemeClr val="tx1"/>
                                </a:solidFill>
                                <a:effectLst/>
                                <a:latin typeface="Cambria Math" panose="02040503050406030204" pitchFamily="18" charset="0"/>
                                <a:ea typeface="+mn-ea"/>
                                <a:cs typeface="+mn-cs"/>
                              </a:rPr>
                              <m:t>0</m:t>
                            </m:r>
                          </m:sub>
                          <m:sup>
                            <m:r>
                              <a:rPr lang="en-US" sz="1200" i="1" kern="1200">
                                <a:solidFill>
                                  <a:schemeClr val="tx1"/>
                                </a:solidFill>
                                <a:effectLst/>
                                <a:latin typeface="Cambria Math" panose="02040503050406030204" pitchFamily="18" charset="0"/>
                                <a:ea typeface="+mn-ea"/>
                                <a:cs typeface="+mn-cs"/>
                              </a:rPr>
                              <m:t>2</m:t>
                            </m:r>
                          </m:sup>
                        </m:sSubSup>
                      </m:num>
                      <m:den>
                        <m:sSubSup>
                          <m:sSubSupPr>
                            <m:ctrlPr>
                              <a:rPr lang="en-US"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𝜎</m:t>
                            </m:r>
                          </m:e>
                          <m:sub>
                            <m:r>
                              <a:rPr lang="en-US" sz="1200" i="1" kern="1200">
                                <a:solidFill>
                                  <a:schemeClr val="tx1"/>
                                </a:solidFill>
                                <a:effectLst/>
                                <a:latin typeface="Cambria Math" panose="02040503050406030204" pitchFamily="18" charset="0"/>
                                <a:ea typeface="+mn-ea"/>
                                <a:cs typeface="+mn-cs"/>
                              </a:rPr>
                              <m:t>0</m:t>
                            </m:r>
                          </m:sub>
                          <m:sup>
                            <m:r>
                              <a:rPr lang="en-US" sz="1200" i="1" kern="1200">
                                <a:solidFill>
                                  <a:schemeClr val="tx1"/>
                                </a:solidFill>
                                <a:effectLst/>
                                <a:latin typeface="Cambria Math" panose="02040503050406030204" pitchFamily="18" charset="0"/>
                                <a:ea typeface="+mn-ea"/>
                                <a:cs typeface="+mn-cs"/>
                              </a:rPr>
                              <m:t>2</m:t>
                            </m:r>
                          </m:sup>
                        </m:sSubSup>
                        <m:r>
                          <a:rPr lang="en-US" sz="1200" i="1" kern="1200">
                            <a:solidFill>
                              <a:schemeClr val="tx1"/>
                            </a:solidFill>
                            <a:effectLst/>
                            <a:latin typeface="Cambria Math" panose="02040503050406030204" pitchFamily="18" charset="0"/>
                            <a:ea typeface="+mn-ea"/>
                            <a:cs typeface="+mn-cs"/>
                          </a:rPr>
                          <m: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𝜎</m:t>
                            </m:r>
                          </m:e>
                          <m:sup>
                            <m:r>
                              <a:rPr lang="en-US" sz="1200" i="1" kern="1200">
                                <a:solidFill>
                                  <a:schemeClr val="tx1"/>
                                </a:solidFill>
                                <a:effectLst/>
                                <a:latin typeface="Cambria Math" panose="02040503050406030204" pitchFamily="18" charset="0"/>
                                <a:ea typeface="+mn-ea"/>
                                <a:cs typeface="+mn-cs"/>
                              </a:rPr>
                              <m:t>2</m:t>
                            </m:r>
                          </m:sup>
                        </m:sSup>
                      </m:den>
                    </m:f>
                  </m:oMath>
                </a14:m>
                <a:endParaRPr lang="en-US" sz="1200" kern="1200" dirty="0">
                  <a:solidFill>
                    <a:schemeClr val="tx1"/>
                  </a:solidFill>
                  <a:effectLst/>
                  <a:latin typeface="Times New Roman" pitchFamily="18" charset="0"/>
                  <a:ea typeface="+mn-ea"/>
                  <a:cs typeface="+mn-cs"/>
                </a:endParaRPr>
              </a:p>
              <a:p>
                <a:endParaRPr lang="en-US" baseline="0" dirty="0"/>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	The intraclass correlation (ICC) is a measure of the extent to which the clustering of level-1 measures in level-2 accounts for the variance in </a:t>
                </a:r>
                <a:r>
                  <a:rPr lang="en-US" sz="1200" i="1" kern="1200" dirty="0">
                    <a:solidFill>
                      <a:schemeClr val="tx1"/>
                    </a:solidFill>
                    <a:effectLst/>
                    <a:latin typeface="Times New Roman" pitchFamily="18" charset="0"/>
                    <a:ea typeface="+mn-ea"/>
                    <a:cs typeface="+mn-cs"/>
                  </a:rPr>
                  <a:t>Y</a:t>
                </a:r>
                <a:r>
                  <a:rPr lang="en-US" sz="1200" kern="1200" dirty="0">
                    <a:solidFill>
                      <a:schemeClr val="tx1"/>
                    </a:solidFill>
                    <a:effectLst/>
                    <a:latin typeface="Times New Roman" pitchFamily="18" charset="0"/>
                    <a:ea typeface="+mn-ea"/>
                    <a:cs typeface="+mn-cs"/>
                  </a:rPr>
                  <a:t>. ICC is determined by the ratio of the level-2 variance to the total variance: </a:t>
                </a:r>
              </a:p>
              <a:p>
                <a:r>
                  <a:rPr lang="en-US" sz="1200" kern="1200" dirty="0">
                    <a:solidFill>
                      <a:schemeClr val="tx1"/>
                    </a:solidFill>
                    <a:effectLst/>
                    <a:latin typeface="Times New Roman" pitchFamily="18" charset="0"/>
                    <a:ea typeface="+mn-ea"/>
                    <a:cs typeface="+mn-cs"/>
                  </a:rPr>
                  <a:t>ICC = </a:t>
                </a:r>
                <a:r>
                  <a:rPr lang="en-US" sz="1200" i="0" kern="1200">
                    <a:solidFill>
                      <a:schemeClr val="tx1"/>
                    </a:solidFill>
                    <a:effectLst/>
                    <a:latin typeface="Times New Roman" pitchFamily="18" charset="0"/>
                    <a:ea typeface="+mn-ea"/>
                    <a:cs typeface="+mn-cs"/>
                  </a:rPr>
                  <a:t>(𝜎_0^2)/(𝜎_0^2+𝜎^2 )</a:t>
                </a:r>
                <a:endParaRPr lang="en-US" sz="1200" kern="1200" dirty="0">
                  <a:solidFill>
                    <a:schemeClr val="tx1"/>
                  </a:solidFill>
                  <a:effectLst/>
                  <a:latin typeface="Times New Roman" pitchFamily="18" charset="0"/>
                  <a:ea typeface="+mn-ea"/>
                  <a:cs typeface="+mn-cs"/>
                </a:endParaRPr>
              </a:p>
              <a:p>
                <a:endParaRPr lang="en-US" baseline="0" dirty="0"/>
              </a:p>
            </p:txBody>
          </p:sp>
        </mc:Fallback>
      </mc:AlternateContent>
    </p:spTree>
    <p:extLst>
      <p:ext uri="{BB962C8B-B14F-4D97-AF65-F5344CB8AC3E}">
        <p14:creationId xmlns:p14="http://schemas.microsoft.com/office/powerpoint/2010/main" val="2335315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438400" y="1828800"/>
            <a:ext cx="4325938" cy="368300"/>
          </a:xfrm>
        </p:spPr>
        <p:txBody>
          <a:bodyPr/>
          <a:lstStyle>
            <a:lvl1pPr>
              <a:defRPr/>
            </a:lvl1pPr>
          </a:lstStyle>
          <a:p>
            <a:r>
              <a:rPr lang="en-US"/>
              <a:t>Click to edit Master title style</a:t>
            </a:r>
          </a:p>
        </p:txBody>
      </p:sp>
      <p:sp>
        <p:nvSpPr>
          <p:cNvPr id="14339" name="Rectangle 3"/>
          <p:cNvSpPr>
            <a:spLocks noChangeArrowheads="1"/>
          </p:cNvSpPr>
          <p:nvPr/>
        </p:nvSpPr>
        <p:spPr bwMode="auto">
          <a:xfrm>
            <a:off x="207963" y="6616700"/>
            <a:ext cx="623887" cy="198438"/>
          </a:xfrm>
          <a:prstGeom prst="rect">
            <a:avLst/>
          </a:prstGeom>
          <a:noFill/>
          <a:ln w="25400">
            <a:noFill/>
            <a:miter lim="800000"/>
            <a:headEnd/>
            <a:tailEnd/>
          </a:ln>
          <a:effectLst/>
        </p:spPr>
        <p:txBody>
          <a:bodyPr wrap="none" lIns="90488" tIns="44450" rIns="90488" bIns="44450">
            <a:spAutoFit/>
          </a:bodyPr>
          <a:lstStyle/>
          <a:p>
            <a:pPr>
              <a:lnSpc>
                <a:spcPct val="90000"/>
              </a:lnSpc>
            </a:pPr>
            <a:fld id="{4BBFD364-E661-4BBF-85BF-287C3280B9C2}" type="datetime1">
              <a:rPr lang="en-US" sz="800" i="0"/>
              <a:pPr>
                <a:lnSpc>
                  <a:spcPct val="90000"/>
                </a:lnSpc>
              </a:pPr>
              <a:t>3/29/2018</a:t>
            </a:fld>
            <a:r>
              <a:rPr lang="en-US" sz="800" i="0"/>
              <a:t>-</a:t>
            </a:r>
            <a:fld id="{666EE5D5-167E-4B30-83A2-6AFBFCEF1525}" type="slidenum">
              <a:rPr lang="en-US" sz="800" i="0"/>
              <a:pPr>
                <a:lnSpc>
                  <a:spcPct val="90000"/>
                </a:lnSpc>
              </a:pPr>
              <a:t>‹#›</a:t>
            </a:fld>
            <a:endParaRPr lang="en-US" sz="800" i="0"/>
          </a:p>
        </p:txBody>
      </p:sp>
      <p:sp>
        <p:nvSpPr>
          <p:cNvPr id="14340" name="Rectangle 4"/>
          <p:cNvSpPr>
            <a:spLocks noGrp="1" noChangeArrowheads="1"/>
          </p:cNvSpPr>
          <p:nvPr>
            <p:ph type="subTitle" idx="1"/>
          </p:nvPr>
        </p:nvSpPr>
        <p:spPr>
          <a:xfrm>
            <a:off x="1447800" y="2971800"/>
            <a:ext cx="6400800" cy="1752600"/>
          </a:xfrm>
        </p:spPr>
        <p:txBody>
          <a:bodyPr/>
          <a:lstStyle>
            <a:lvl1pPr marL="0" indent="0" algn="ctr">
              <a:buFontTx/>
              <a:buNone/>
              <a:defRPr/>
            </a:lvl1pPr>
          </a:lstStyle>
          <a:p>
            <a:r>
              <a:rPr lang="en-US"/>
              <a:t>Click to edit Master subtitle style</a:t>
            </a:r>
          </a:p>
        </p:txBody>
      </p:sp>
      <p:sp>
        <p:nvSpPr>
          <p:cNvPr id="14341" name="Line 5"/>
          <p:cNvSpPr>
            <a:spLocks noChangeShapeType="1"/>
          </p:cNvSpPr>
          <p:nvPr/>
        </p:nvSpPr>
        <p:spPr bwMode="auto">
          <a:xfrm>
            <a:off x="533400" y="990600"/>
            <a:ext cx="8305800" cy="0"/>
          </a:xfrm>
          <a:prstGeom prst="line">
            <a:avLst/>
          </a:prstGeom>
          <a:noFill/>
          <a:ln w="28575">
            <a:solidFill>
              <a:schemeClr val="tx1"/>
            </a:solidFill>
            <a:round/>
            <a:headEnd/>
            <a:tailEnd/>
          </a:ln>
          <a:effectLst/>
        </p:spPr>
        <p:txBody>
          <a:bodyPr/>
          <a:lstStyle/>
          <a:p>
            <a:endParaRPr lang="en-US"/>
          </a:p>
        </p:txBody>
      </p:sp>
      <p:sp>
        <p:nvSpPr>
          <p:cNvPr id="14344" name="Line 8"/>
          <p:cNvSpPr>
            <a:spLocks noChangeShapeType="1"/>
          </p:cNvSpPr>
          <p:nvPr/>
        </p:nvSpPr>
        <p:spPr bwMode="auto">
          <a:xfrm>
            <a:off x="533400" y="5486400"/>
            <a:ext cx="8305800" cy="0"/>
          </a:xfrm>
          <a:prstGeom prst="line">
            <a:avLst/>
          </a:prstGeom>
          <a:noFill/>
          <a:ln w="28575">
            <a:solidFill>
              <a:schemeClr val="tx1"/>
            </a:solidFill>
            <a:round/>
            <a:headEnd/>
            <a:tailEnd/>
          </a:ln>
          <a:effectLst/>
        </p:spPr>
        <p:txBody>
          <a:bodyPr/>
          <a:lstStyle/>
          <a:p>
            <a:endParaRPr lang="en-US"/>
          </a:p>
        </p:txBody>
      </p:sp>
      <p:pic>
        <p:nvPicPr>
          <p:cNvPr id="8" name="Picture 7" descr="IDA new logo half size.jpg"/>
          <p:cNvPicPr>
            <a:picLocks noChangeAspect="1"/>
          </p:cNvPicPr>
          <p:nvPr userDrawn="1"/>
        </p:nvPicPr>
        <p:blipFill>
          <a:blip r:embed="rId2" cstate="print"/>
          <a:stretch>
            <a:fillRect/>
          </a:stretch>
        </p:blipFill>
        <p:spPr>
          <a:xfrm>
            <a:off x="7924800" y="6096000"/>
            <a:ext cx="984225" cy="45110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44575" y="1600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1600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524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52800" y="381000"/>
            <a:ext cx="2476500" cy="368300"/>
          </a:xfrm>
          <a:prstGeom prst="rect">
            <a:avLst/>
          </a:prstGeom>
          <a:noFill/>
          <a:ln w="12700">
            <a:noFill/>
            <a:miter lim="800000"/>
            <a:headEnd/>
            <a:tailEnd/>
          </a:ln>
          <a:effectLst/>
        </p:spPr>
        <p:txBody>
          <a:bodyPr vert="horz" wrap="none" lIns="63500" tIns="25400" rIns="63500" bIns="25400" numCol="1" anchor="t" anchorCtr="0" compatLnSpc="1">
            <a:prstTxWarp prst="textNoShape">
              <a:avLst/>
            </a:prstTxWarp>
            <a:spAutoFit/>
          </a:bodyPr>
          <a:lstStyle/>
          <a:p>
            <a:pPr lvl="0"/>
            <a:r>
              <a:rPr lang="en-US"/>
              <a:t>Title of the Slide</a:t>
            </a:r>
          </a:p>
        </p:txBody>
      </p:sp>
      <p:sp>
        <p:nvSpPr>
          <p:cNvPr id="1027" name="Rectangle 3"/>
          <p:cNvSpPr>
            <a:spLocks noChangeArrowheads="1"/>
          </p:cNvSpPr>
          <p:nvPr/>
        </p:nvSpPr>
        <p:spPr bwMode="auto">
          <a:xfrm>
            <a:off x="207963" y="6616700"/>
            <a:ext cx="623887" cy="198438"/>
          </a:xfrm>
          <a:prstGeom prst="rect">
            <a:avLst/>
          </a:prstGeom>
          <a:noFill/>
          <a:ln w="25400">
            <a:noFill/>
            <a:miter lim="800000"/>
            <a:headEnd/>
            <a:tailEnd/>
          </a:ln>
          <a:effectLst/>
        </p:spPr>
        <p:txBody>
          <a:bodyPr wrap="none" lIns="90488" tIns="44450" rIns="90488" bIns="44450">
            <a:spAutoFit/>
          </a:bodyPr>
          <a:lstStyle/>
          <a:p>
            <a:pPr>
              <a:lnSpc>
                <a:spcPct val="90000"/>
              </a:lnSpc>
            </a:pPr>
            <a:fld id="{23CE2308-C273-4BFC-8998-E174DA538CB1}" type="datetime1">
              <a:rPr lang="en-US" sz="800" i="0"/>
              <a:pPr>
                <a:lnSpc>
                  <a:spcPct val="90000"/>
                </a:lnSpc>
              </a:pPr>
              <a:t>3/29/2018</a:t>
            </a:fld>
            <a:r>
              <a:rPr lang="en-US" sz="800" i="0"/>
              <a:t>-</a:t>
            </a:r>
            <a:fld id="{5954F183-26BF-4FBF-A600-E6DEA6C3E683}" type="slidenum">
              <a:rPr lang="en-US" sz="800" i="0"/>
              <a:pPr>
                <a:lnSpc>
                  <a:spcPct val="90000"/>
                </a:lnSpc>
              </a:pPr>
              <a:t>‹#›</a:t>
            </a:fld>
            <a:endParaRPr lang="en-US" sz="800" i="0"/>
          </a:p>
        </p:txBody>
      </p:sp>
      <p:sp>
        <p:nvSpPr>
          <p:cNvPr id="1030" name="Rectangle 6"/>
          <p:cNvSpPr>
            <a:spLocks noGrp="1" noChangeArrowheads="1"/>
          </p:cNvSpPr>
          <p:nvPr>
            <p:ph type="body" idx="1"/>
          </p:nvPr>
        </p:nvSpPr>
        <p:spPr bwMode="auto">
          <a:xfrm>
            <a:off x="1044575" y="1600200"/>
            <a:ext cx="7162800" cy="4114800"/>
          </a:xfrm>
          <a:prstGeom prst="rect">
            <a:avLst/>
          </a:prstGeom>
          <a:noFill/>
          <a:ln w="508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033" name="Line 9"/>
          <p:cNvSpPr>
            <a:spLocks noChangeShapeType="1"/>
          </p:cNvSpPr>
          <p:nvPr/>
        </p:nvSpPr>
        <p:spPr bwMode="auto">
          <a:xfrm>
            <a:off x="419100" y="1066800"/>
            <a:ext cx="8305800" cy="0"/>
          </a:xfrm>
          <a:prstGeom prst="line">
            <a:avLst/>
          </a:prstGeom>
          <a:noFill/>
          <a:ln w="28575">
            <a:solidFill>
              <a:schemeClr val="tx1"/>
            </a:solidFill>
            <a:round/>
            <a:headEnd/>
            <a:tailEnd/>
          </a:ln>
          <a:effectLst/>
        </p:spPr>
        <p:txBody>
          <a:bodyPr/>
          <a:lstStyle/>
          <a:p>
            <a:endParaRPr lang="en-US"/>
          </a:p>
        </p:txBody>
      </p:sp>
      <p:sp>
        <p:nvSpPr>
          <p:cNvPr id="1037" name="Line 13"/>
          <p:cNvSpPr>
            <a:spLocks noChangeShapeType="1"/>
          </p:cNvSpPr>
          <p:nvPr/>
        </p:nvSpPr>
        <p:spPr bwMode="auto">
          <a:xfrm>
            <a:off x="419100" y="6553200"/>
            <a:ext cx="8305800" cy="0"/>
          </a:xfrm>
          <a:prstGeom prst="line">
            <a:avLst/>
          </a:prstGeom>
          <a:noFill/>
          <a:ln w="9525">
            <a:solidFill>
              <a:schemeClr val="tx1"/>
            </a:solidFill>
            <a:round/>
            <a:headEnd/>
            <a:tailEnd/>
          </a:ln>
          <a:effectLst/>
        </p:spPr>
        <p:txBody>
          <a:bodyPr/>
          <a:lstStyle/>
          <a:p>
            <a:endParaRPr lang="en-US"/>
          </a:p>
        </p:txBody>
      </p:sp>
      <p:pic>
        <p:nvPicPr>
          <p:cNvPr id="8" name="Picture 7" descr="IDA new logo half size.jpg"/>
          <p:cNvPicPr>
            <a:picLocks noChangeAspect="1"/>
          </p:cNvPicPr>
          <p:nvPr/>
        </p:nvPicPr>
        <p:blipFill>
          <a:blip r:embed="rId8" cstate="print"/>
          <a:stretch>
            <a:fillRect/>
          </a:stretch>
        </p:blipFill>
        <p:spPr>
          <a:xfrm>
            <a:off x="311175" y="304800"/>
            <a:ext cx="984225" cy="4511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ctr" rtl="0" eaLnBrk="1" fontAlgn="base" hangingPunct="1">
        <a:lnSpc>
          <a:spcPct val="87000"/>
        </a:lnSpc>
        <a:spcBef>
          <a:spcPct val="0"/>
        </a:spcBef>
        <a:spcAft>
          <a:spcPct val="0"/>
        </a:spcAft>
        <a:defRPr sz="2400" b="1">
          <a:solidFill>
            <a:schemeClr val="tx1"/>
          </a:solidFill>
          <a:latin typeface="+mj-lt"/>
          <a:ea typeface="+mj-ea"/>
          <a:cs typeface="+mj-cs"/>
        </a:defRPr>
      </a:lvl1pPr>
      <a:lvl2pPr algn="ctr" rtl="0" eaLnBrk="1" fontAlgn="base" hangingPunct="1">
        <a:lnSpc>
          <a:spcPct val="87000"/>
        </a:lnSpc>
        <a:spcBef>
          <a:spcPct val="0"/>
        </a:spcBef>
        <a:spcAft>
          <a:spcPct val="0"/>
        </a:spcAft>
        <a:defRPr sz="2400" b="1">
          <a:solidFill>
            <a:schemeClr val="tx1"/>
          </a:solidFill>
          <a:latin typeface="Arial" charset="0"/>
        </a:defRPr>
      </a:lvl2pPr>
      <a:lvl3pPr algn="ctr" rtl="0" eaLnBrk="1" fontAlgn="base" hangingPunct="1">
        <a:lnSpc>
          <a:spcPct val="87000"/>
        </a:lnSpc>
        <a:spcBef>
          <a:spcPct val="0"/>
        </a:spcBef>
        <a:spcAft>
          <a:spcPct val="0"/>
        </a:spcAft>
        <a:defRPr sz="2400" b="1">
          <a:solidFill>
            <a:schemeClr val="tx1"/>
          </a:solidFill>
          <a:latin typeface="Arial" charset="0"/>
        </a:defRPr>
      </a:lvl3pPr>
      <a:lvl4pPr algn="ctr" rtl="0" eaLnBrk="1" fontAlgn="base" hangingPunct="1">
        <a:lnSpc>
          <a:spcPct val="87000"/>
        </a:lnSpc>
        <a:spcBef>
          <a:spcPct val="0"/>
        </a:spcBef>
        <a:spcAft>
          <a:spcPct val="0"/>
        </a:spcAft>
        <a:defRPr sz="2400" b="1">
          <a:solidFill>
            <a:schemeClr val="tx1"/>
          </a:solidFill>
          <a:latin typeface="Arial" charset="0"/>
        </a:defRPr>
      </a:lvl4pPr>
      <a:lvl5pPr algn="ctr" rtl="0" eaLnBrk="1" fontAlgn="base" hangingPunct="1">
        <a:lnSpc>
          <a:spcPct val="87000"/>
        </a:lnSpc>
        <a:spcBef>
          <a:spcPct val="0"/>
        </a:spcBef>
        <a:spcAft>
          <a:spcPct val="0"/>
        </a:spcAft>
        <a:defRPr sz="2400" b="1">
          <a:solidFill>
            <a:schemeClr val="tx1"/>
          </a:solidFill>
          <a:latin typeface="Arial" charset="0"/>
        </a:defRPr>
      </a:lvl5pPr>
      <a:lvl6pPr marL="457200" algn="ctr" rtl="0" eaLnBrk="1" fontAlgn="base" hangingPunct="1">
        <a:lnSpc>
          <a:spcPct val="87000"/>
        </a:lnSpc>
        <a:spcBef>
          <a:spcPct val="0"/>
        </a:spcBef>
        <a:spcAft>
          <a:spcPct val="0"/>
        </a:spcAft>
        <a:defRPr sz="2400" b="1">
          <a:solidFill>
            <a:schemeClr val="tx1"/>
          </a:solidFill>
          <a:latin typeface="Arial" charset="0"/>
        </a:defRPr>
      </a:lvl6pPr>
      <a:lvl7pPr marL="914400" algn="ctr" rtl="0" eaLnBrk="1" fontAlgn="base" hangingPunct="1">
        <a:lnSpc>
          <a:spcPct val="87000"/>
        </a:lnSpc>
        <a:spcBef>
          <a:spcPct val="0"/>
        </a:spcBef>
        <a:spcAft>
          <a:spcPct val="0"/>
        </a:spcAft>
        <a:defRPr sz="2400" b="1">
          <a:solidFill>
            <a:schemeClr val="tx1"/>
          </a:solidFill>
          <a:latin typeface="Arial" charset="0"/>
        </a:defRPr>
      </a:lvl7pPr>
      <a:lvl8pPr marL="1371600" algn="ctr" rtl="0" eaLnBrk="1" fontAlgn="base" hangingPunct="1">
        <a:lnSpc>
          <a:spcPct val="87000"/>
        </a:lnSpc>
        <a:spcBef>
          <a:spcPct val="0"/>
        </a:spcBef>
        <a:spcAft>
          <a:spcPct val="0"/>
        </a:spcAft>
        <a:defRPr sz="2400" b="1">
          <a:solidFill>
            <a:schemeClr val="tx1"/>
          </a:solidFill>
          <a:latin typeface="Arial" charset="0"/>
        </a:defRPr>
      </a:lvl8pPr>
      <a:lvl9pPr marL="1828800" algn="ctr" rtl="0" eaLnBrk="1" fontAlgn="base" hangingPunct="1">
        <a:lnSpc>
          <a:spcPct val="87000"/>
        </a:lnSpc>
        <a:spcBef>
          <a:spcPct val="0"/>
        </a:spcBef>
        <a:spcAft>
          <a:spcPct val="0"/>
        </a:spcAft>
        <a:defRPr sz="2400" b="1">
          <a:solidFill>
            <a:schemeClr val="tx1"/>
          </a:solidFill>
          <a:latin typeface="Arial" charset="0"/>
        </a:defRPr>
      </a:lvl9pPr>
    </p:titleStyle>
    <p:bodyStyle>
      <a:lvl1pPr marL="285750" indent="-285750" algn="l" rtl="0" eaLnBrk="1" fontAlgn="base" hangingPunct="1">
        <a:spcBef>
          <a:spcPct val="88000"/>
        </a:spcBef>
        <a:spcAft>
          <a:spcPct val="0"/>
        </a:spcAft>
        <a:buSzPct val="100000"/>
        <a:buChar char="•"/>
        <a:defRPr b="1">
          <a:solidFill>
            <a:schemeClr val="tx1"/>
          </a:solidFill>
          <a:latin typeface="+mn-lt"/>
          <a:ea typeface="+mn-ea"/>
          <a:cs typeface="+mn-cs"/>
        </a:defRPr>
      </a:lvl1pPr>
      <a:lvl2pPr marL="685800" indent="-228600" algn="l" rtl="0" eaLnBrk="1" fontAlgn="base" hangingPunct="1">
        <a:lnSpc>
          <a:spcPct val="90000"/>
        </a:lnSpc>
        <a:spcBef>
          <a:spcPct val="15000"/>
        </a:spcBef>
        <a:spcAft>
          <a:spcPct val="0"/>
        </a:spcAft>
        <a:buSzPct val="100000"/>
        <a:buChar char="–"/>
        <a:defRPr>
          <a:solidFill>
            <a:schemeClr val="tx1"/>
          </a:solidFill>
          <a:latin typeface="+mn-lt"/>
        </a:defRPr>
      </a:lvl2pPr>
      <a:lvl3pPr marL="1143000" indent="-228600" algn="l" rtl="0" eaLnBrk="1" fontAlgn="base" hangingPunct="1">
        <a:lnSpc>
          <a:spcPct val="90000"/>
        </a:lnSpc>
        <a:spcBef>
          <a:spcPct val="10000"/>
        </a:spcBef>
        <a:spcAft>
          <a:spcPct val="0"/>
        </a:spcAft>
        <a:buSzPct val="100000"/>
        <a:buChar char="»"/>
        <a:defRPr sz="1600">
          <a:solidFill>
            <a:schemeClr val="tx1"/>
          </a:solidFill>
          <a:latin typeface="+mn-lt"/>
        </a:defRPr>
      </a:lvl3pPr>
      <a:lvl4pPr marL="1543050" indent="-171450" algn="l" rtl="0" eaLnBrk="1" fontAlgn="base" hangingPunct="1">
        <a:lnSpc>
          <a:spcPct val="90000"/>
        </a:lnSpc>
        <a:spcBef>
          <a:spcPct val="30000"/>
        </a:spcBef>
        <a:spcAft>
          <a:spcPct val="0"/>
        </a:spcAft>
        <a:buSzPct val="100000"/>
        <a:buChar char="•"/>
        <a:defRPr sz="1400">
          <a:solidFill>
            <a:schemeClr val="tx1"/>
          </a:solidFill>
          <a:latin typeface="+mn-lt"/>
        </a:defRPr>
      </a:lvl4pPr>
      <a:lvl5pPr marL="2000250" indent="-171450" algn="l" rtl="0" eaLnBrk="1" fontAlgn="base" hangingPunct="1">
        <a:lnSpc>
          <a:spcPct val="90000"/>
        </a:lnSpc>
        <a:spcBef>
          <a:spcPct val="30000"/>
        </a:spcBef>
        <a:spcAft>
          <a:spcPct val="0"/>
        </a:spcAft>
        <a:buSzPct val="100000"/>
        <a:buChar char="–"/>
        <a:defRPr sz="1400">
          <a:solidFill>
            <a:schemeClr val="tx1"/>
          </a:solidFill>
          <a:latin typeface="+mn-lt"/>
        </a:defRPr>
      </a:lvl5pPr>
      <a:lvl6pPr marL="2457450" indent="-171450" algn="l" rtl="0" eaLnBrk="1" fontAlgn="base" hangingPunct="1">
        <a:lnSpc>
          <a:spcPct val="90000"/>
        </a:lnSpc>
        <a:spcBef>
          <a:spcPct val="30000"/>
        </a:spcBef>
        <a:spcAft>
          <a:spcPct val="0"/>
        </a:spcAft>
        <a:buSzPct val="100000"/>
        <a:buChar char="–"/>
        <a:defRPr sz="1400">
          <a:solidFill>
            <a:schemeClr val="tx1"/>
          </a:solidFill>
          <a:latin typeface="+mn-lt"/>
        </a:defRPr>
      </a:lvl6pPr>
      <a:lvl7pPr marL="2914650" indent="-171450" algn="l" rtl="0" eaLnBrk="1" fontAlgn="base" hangingPunct="1">
        <a:lnSpc>
          <a:spcPct val="90000"/>
        </a:lnSpc>
        <a:spcBef>
          <a:spcPct val="30000"/>
        </a:spcBef>
        <a:spcAft>
          <a:spcPct val="0"/>
        </a:spcAft>
        <a:buSzPct val="100000"/>
        <a:buChar char="–"/>
        <a:defRPr sz="1400">
          <a:solidFill>
            <a:schemeClr val="tx1"/>
          </a:solidFill>
          <a:latin typeface="+mn-lt"/>
        </a:defRPr>
      </a:lvl7pPr>
      <a:lvl8pPr marL="3371850" indent="-171450" algn="l" rtl="0" eaLnBrk="1" fontAlgn="base" hangingPunct="1">
        <a:lnSpc>
          <a:spcPct val="90000"/>
        </a:lnSpc>
        <a:spcBef>
          <a:spcPct val="30000"/>
        </a:spcBef>
        <a:spcAft>
          <a:spcPct val="0"/>
        </a:spcAft>
        <a:buSzPct val="100000"/>
        <a:buChar char="–"/>
        <a:defRPr sz="1400">
          <a:solidFill>
            <a:schemeClr val="tx1"/>
          </a:solidFill>
          <a:latin typeface="+mn-lt"/>
        </a:defRPr>
      </a:lvl8pPr>
      <a:lvl9pPr marL="3829050" indent="-171450" algn="l" rtl="0" eaLnBrk="1" fontAlgn="base" hangingPunct="1">
        <a:lnSpc>
          <a:spcPct val="90000"/>
        </a:lnSpc>
        <a:spcBef>
          <a:spcPct val="30000"/>
        </a:spcBef>
        <a:spcAft>
          <a:spcPct val="0"/>
        </a:spcAft>
        <a:buSzPct val="10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0.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jpeg"/><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6" y="2209800"/>
            <a:ext cx="9143999" cy="586827"/>
          </a:xfrm>
        </p:spPr>
        <p:txBody>
          <a:bodyPr/>
          <a:lstStyle/>
          <a:p>
            <a:r>
              <a:rPr lang="en-US" sz="2000" dirty="0"/>
              <a:t>The Effect of Extremes in Small Sample Size on Simple Mixed Models: </a:t>
            </a:r>
            <a:br>
              <a:rPr lang="en-US" sz="2000" dirty="0"/>
            </a:br>
            <a:r>
              <a:rPr lang="en-US" sz="2000" dirty="0"/>
              <a:t>A Comparison of Level-1 and Level-2 Size</a:t>
            </a:r>
          </a:p>
        </p:txBody>
      </p:sp>
      <p:sp>
        <p:nvSpPr>
          <p:cNvPr id="3" name="Subtitle 2"/>
          <p:cNvSpPr>
            <a:spLocks noGrp="1"/>
          </p:cNvSpPr>
          <p:nvPr>
            <p:ph type="subTitle" idx="1"/>
          </p:nvPr>
        </p:nvSpPr>
        <p:spPr>
          <a:xfrm>
            <a:off x="762000" y="3124200"/>
            <a:ext cx="7620000" cy="2057400"/>
          </a:xfrm>
        </p:spPr>
        <p:txBody>
          <a:bodyPr/>
          <a:lstStyle/>
          <a:p>
            <a:r>
              <a:rPr lang="en-US" dirty="0"/>
              <a:t>Kristina Carter, Heather </a:t>
            </a:r>
            <a:r>
              <a:rPr lang="en-US" dirty="0" err="1"/>
              <a:t>Wojton</a:t>
            </a:r>
            <a:r>
              <a:rPr lang="en-US" dirty="0"/>
              <a:t>, </a:t>
            </a:r>
            <a:br>
              <a:rPr lang="en-US" dirty="0"/>
            </a:br>
            <a:r>
              <a:rPr lang="en-US" dirty="0"/>
              <a:t>Stephanie Lane, &amp; Jonathan Snavely</a:t>
            </a:r>
            <a:br>
              <a:rPr lang="en-US" dirty="0"/>
            </a:br>
            <a:endParaRPr lang="en-US" dirty="0"/>
          </a:p>
          <a:p>
            <a:r>
              <a:rPr lang="en-US" dirty="0"/>
              <a:t>Institute for Defense Analyses</a:t>
            </a:r>
          </a:p>
          <a:p>
            <a:r>
              <a:rPr lang="en-US" dirty="0" err="1"/>
              <a:t>DATAWorks</a:t>
            </a:r>
            <a:r>
              <a:rPr lang="en-US" dirty="0"/>
              <a:t> 2018</a:t>
            </a:r>
          </a:p>
        </p:txBody>
      </p:sp>
    </p:spTree>
    <p:extLst>
      <p:ext uri="{BB962C8B-B14F-4D97-AF65-F5344CB8AC3E}">
        <p14:creationId xmlns:p14="http://schemas.microsoft.com/office/powerpoint/2010/main" val="324652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282545"/>
            <a:ext cx="8280400" cy="5317964"/>
          </a:xfrm>
        </p:spPr>
        <p:txBody>
          <a:bodyPr/>
          <a:lstStyle/>
          <a:p>
            <a:pPr marL="0" indent="0">
              <a:buNone/>
            </a:pPr>
            <a:r>
              <a:rPr lang="en-US" i="1" dirty="0"/>
              <a:t>Repeated Measures Mixed Model</a:t>
            </a:r>
          </a:p>
          <a:p>
            <a:pPr marL="0" indent="0">
              <a:buNone/>
            </a:pPr>
            <a:r>
              <a:rPr lang="en-US" dirty="0"/>
              <a:t>		Level 1: Different observations of a single operator</a:t>
            </a:r>
          </a:p>
          <a:p>
            <a:pPr marL="0" indent="0">
              <a:buNone/>
            </a:pPr>
            <a:r>
              <a:rPr lang="en-US" dirty="0"/>
              <a:t>		Level 2: Different operators</a:t>
            </a:r>
          </a:p>
          <a:p>
            <a:pPr marL="0" indent="0">
              <a:buNone/>
            </a:pPr>
            <a:br>
              <a:rPr lang="en-US" i="1" baseline="-25000" dirty="0"/>
            </a:br>
            <a:endParaRPr lang="en-US" i="1" baseline="-25000" dirty="0"/>
          </a:p>
          <a:p>
            <a:pPr marL="0" indent="0">
              <a:buNone/>
            </a:pPr>
            <a:endParaRPr lang="en-US" i="1" baseline="-25000" dirty="0"/>
          </a:p>
          <a:p>
            <a:pPr marL="0" indent="0">
              <a:buNone/>
            </a:pPr>
            <a:br>
              <a:rPr lang="en-US" i="1" baseline="-25000" dirty="0"/>
            </a:br>
            <a:r>
              <a:rPr lang="en-US" i="1" dirty="0"/>
              <a:t>Intraclass Correlation (ICC)  	</a:t>
            </a:r>
            <a:br>
              <a:rPr lang="en-US" i="1" dirty="0"/>
            </a:br>
            <a:br>
              <a:rPr lang="en-US" i="1" dirty="0"/>
            </a:br>
            <a:r>
              <a:rPr lang="en-US" i="1" dirty="0"/>
              <a:t>	</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7FB581E-059C-4470-BD68-3CDDDE409B3F}"/>
                  </a:ext>
                </a:extLst>
              </p:cNvPr>
              <p:cNvSpPr/>
              <p:nvPr/>
            </p:nvSpPr>
            <p:spPr>
              <a:xfrm>
                <a:off x="533400" y="4839259"/>
                <a:ext cx="7696200" cy="6651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𝑰𝑪𝑪</m:t>
                      </m:r>
                      <m:r>
                        <a:rPr lang="en-US" sz="1800" b="1" i="1" smtClean="0">
                          <a:latin typeface="Cambria Math" panose="02040503050406030204" pitchFamily="18" charset="0"/>
                        </a:rPr>
                        <m:t>=</m:t>
                      </m:r>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𝒃𝒆𝒕𝒘𝒆𝒆𝒏</m:t>
                          </m:r>
                          <m:r>
                            <a:rPr lang="en-US" sz="1800" b="1" i="1" smtClean="0">
                              <a:latin typeface="Cambria Math" panose="02040503050406030204" pitchFamily="18" charset="0"/>
                            </a:rPr>
                            <m:t> </m:t>
                          </m:r>
                          <m:r>
                            <a:rPr lang="en-US" sz="1800" b="1" i="1" smtClean="0">
                              <a:latin typeface="Cambria Math" panose="02040503050406030204" pitchFamily="18" charset="0"/>
                            </a:rPr>
                            <m:t>𝒐𝒑𝒆𝒓𝒂𝒕𝒐𝒓</m:t>
                          </m:r>
                          <m:r>
                            <a:rPr lang="en-US" sz="1800" b="1" i="1" smtClean="0">
                              <a:latin typeface="Cambria Math" panose="02040503050406030204" pitchFamily="18" charset="0"/>
                            </a:rPr>
                            <m:t> </m:t>
                          </m:r>
                          <m:r>
                            <a:rPr lang="en-US" sz="1800" b="1" i="1" smtClean="0">
                              <a:latin typeface="Cambria Math" panose="02040503050406030204" pitchFamily="18" charset="0"/>
                            </a:rPr>
                            <m:t>𝒗𝒂𝒓𝒊𝒂𝒏𝒄𝒆</m:t>
                          </m:r>
                          <m:r>
                            <a:rPr lang="en-US" sz="1800" b="1" i="1" smtClean="0">
                              <a:latin typeface="Cambria Math" panose="02040503050406030204" pitchFamily="18" charset="0"/>
                            </a:rPr>
                            <m:t> </m:t>
                          </m:r>
                        </m:num>
                        <m:den>
                          <m:r>
                            <a:rPr lang="en-US" sz="1800" b="1" i="1" smtClean="0">
                              <a:latin typeface="Cambria Math" panose="02040503050406030204" pitchFamily="18" charset="0"/>
                            </a:rPr>
                            <m:t>𝒃𝒆𝒕𝒘𝒆𝒆𝒏</m:t>
                          </m:r>
                          <m:r>
                            <a:rPr lang="en-US" sz="1800" b="1" i="1" smtClean="0">
                              <a:latin typeface="Cambria Math" panose="02040503050406030204" pitchFamily="18" charset="0"/>
                            </a:rPr>
                            <m:t> </m:t>
                          </m:r>
                          <m:r>
                            <a:rPr lang="en-US" sz="1800" b="1" i="1" smtClean="0">
                              <a:latin typeface="Cambria Math" panose="02040503050406030204" pitchFamily="18" charset="0"/>
                            </a:rPr>
                            <m:t>𝒐𝒑𝒆𝒓𝒂𝒕𝒐𝒓</m:t>
                          </m:r>
                          <m:r>
                            <a:rPr lang="en-US" sz="1800" b="1" i="1" smtClean="0">
                              <a:latin typeface="Cambria Math" panose="02040503050406030204" pitchFamily="18" charset="0"/>
                            </a:rPr>
                            <m:t> </m:t>
                          </m:r>
                          <m:r>
                            <a:rPr lang="en-US" sz="1800" b="1" i="1" smtClean="0">
                              <a:latin typeface="Cambria Math" panose="02040503050406030204" pitchFamily="18" charset="0"/>
                            </a:rPr>
                            <m:t>𝒗𝒂𝒓𝒊𝒂𝒏𝒄𝒆</m:t>
                          </m:r>
                          <m:r>
                            <a:rPr lang="en-US" sz="1800" b="1" i="1" smtClean="0">
                              <a:latin typeface="Cambria Math" panose="02040503050406030204" pitchFamily="18" charset="0"/>
                            </a:rPr>
                            <m:t> + </m:t>
                          </m:r>
                          <m:r>
                            <a:rPr lang="en-US" sz="1800" b="1" i="1" smtClean="0">
                              <a:latin typeface="Cambria Math" panose="02040503050406030204" pitchFamily="18" charset="0"/>
                            </a:rPr>
                            <m:t>𝒘𝒊𝒕𝒉𝒊𝒏</m:t>
                          </m:r>
                          <m:r>
                            <a:rPr lang="en-US" sz="1800" b="1" i="1" smtClean="0">
                              <a:latin typeface="Cambria Math" panose="02040503050406030204" pitchFamily="18" charset="0"/>
                            </a:rPr>
                            <m:t> </m:t>
                          </m:r>
                          <m:r>
                            <a:rPr lang="en-US" sz="1800" b="1" i="1" smtClean="0">
                              <a:latin typeface="Cambria Math" panose="02040503050406030204" pitchFamily="18" charset="0"/>
                            </a:rPr>
                            <m:t>𝒐𝒑𝒆𝒓𝒂𝒕𝒐𝒓</m:t>
                          </m:r>
                          <m:r>
                            <a:rPr lang="en-US" sz="1800" b="1" i="1" smtClean="0">
                              <a:latin typeface="Cambria Math" panose="02040503050406030204" pitchFamily="18" charset="0"/>
                            </a:rPr>
                            <m:t> </m:t>
                          </m:r>
                          <m:r>
                            <a:rPr lang="en-US" sz="1800" b="1" i="1" smtClean="0">
                              <a:latin typeface="Cambria Math" panose="02040503050406030204" pitchFamily="18" charset="0"/>
                            </a:rPr>
                            <m:t>𝒗𝒂𝒓𝒊𝒂𝒏𝒄𝒆</m:t>
                          </m:r>
                          <m:r>
                            <a:rPr lang="en-US" sz="1800" b="1" i="1" smtClean="0">
                              <a:latin typeface="Cambria Math" panose="02040503050406030204" pitchFamily="18" charset="0"/>
                            </a:rPr>
                            <m:t> </m:t>
                          </m:r>
                        </m:den>
                      </m:f>
                    </m:oMath>
                  </m:oMathPara>
                </a14:m>
                <a:endParaRPr lang="en-US" sz="1800" b="1" dirty="0">
                  <a:latin typeface="+mj-lt"/>
                </a:endParaRPr>
              </a:p>
            </p:txBody>
          </p:sp>
        </mc:Choice>
        <mc:Fallback xmlns="">
          <p:sp>
            <p:nvSpPr>
              <p:cNvPr id="11" name="Rectangle 10">
                <a:extLst>
                  <a:ext uri="{FF2B5EF4-FFF2-40B4-BE49-F238E27FC236}">
                    <a16:creationId xmlns:a16="http://schemas.microsoft.com/office/drawing/2014/main" id="{97FB581E-059C-4470-BD68-3CDDDE409B3F}"/>
                  </a:ext>
                </a:extLst>
              </p:cNvPr>
              <p:cNvSpPr>
                <a:spLocks noRot="1" noChangeAspect="1" noMove="1" noResize="1" noEditPoints="1" noAdjustHandles="1" noChangeArrowheads="1" noChangeShapeType="1" noTextEdit="1"/>
              </p:cNvSpPr>
              <p:nvPr/>
            </p:nvSpPr>
            <p:spPr>
              <a:xfrm>
                <a:off x="533400" y="4839259"/>
                <a:ext cx="7696200" cy="665118"/>
              </a:xfrm>
              <a:prstGeom prst="rect">
                <a:avLst/>
              </a:prstGeom>
              <a:blipFill>
                <a:blip r:embed="rId3"/>
                <a:stretch>
                  <a:fillRect/>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CF84B1ED-3969-477B-BCB7-1B31D9AA1A40}"/>
              </a:ext>
            </a:extLst>
          </p:cNvPr>
          <p:cNvGrpSpPr/>
          <p:nvPr/>
        </p:nvGrpSpPr>
        <p:grpSpPr>
          <a:xfrm>
            <a:off x="6192460" y="5532982"/>
            <a:ext cx="2002981" cy="843193"/>
            <a:chOff x="3985483" y="834003"/>
            <a:chExt cx="2002981" cy="843193"/>
          </a:xfrm>
        </p:grpSpPr>
        <p:sp>
          <p:nvSpPr>
            <p:cNvPr id="38" name="TextBox 37">
              <a:extLst>
                <a:ext uri="{FF2B5EF4-FFF2-40B4-BE49-F238E27FC236}">
                  <a16:creationId xmlns:a16="http://schemas.microsoft.com/office/drawing/2014/main" id="{FA95550D-27E4-46D7-8F90-33C1D0D5903A}"/>
                </a:ext>
              </a:extLst>
            </p:cNvPr>
            <p:cNvSpPr txBox="1"/>
            <p:nvPr/>
          </p:nvSpPr>
          <p:spPr>
            <a:xfrm>
              <a:off x="4369110" y="1338643"/>
              <a:ext cx="1619354" cy="338553"/>
            </a:xfrm>
            <a:prstGeom prst="rect">
              <a:avLst/>
            </a:prstGeom>
            <a:noFill/>
            <a:ln>
              <a:noFill/>
            </a:ln>
          </p:spPr>
          <p:txBody>
            <a:bodyPr wrap="none" rtlCol="0">
              <a:spAutoFit/>
            </a:bodyPr>
            <a:lstStyle/>
            <a:p>
              <a:r>
                <a:rPr lang="en-US" sz="1600" dirty="0"/>
                <a:t>level-1 variance</a:t>
              </a:r>
            </a:p>
          </p:txBody>
        </p:sp>
        <p:cxnSp>
          <p:nvCxnSpPr>
            <p:cNvPr id="39" name="Straight Arrow Connector 38">
              <a:extLst>
                <a:ext uri="{FF2B5EF4-FFF2-40B4-BE49-F238E27FC236}">
                  <a16:creationId xmlns:a16="http://schemas.microsoft.com/office/drawing/2014/main" id="{2E5934BB-F8C0-4780-A3D7-81CF73B6D2B1}"/>
                </a:ext>
              </a:extLst>
            </p:cNvPr>
            <p:cNvCxnSpPr>
              <a:cxnSpLocks/>
              <a:stCxn id="38" idx="0"/>
            </p:cNvCxnSpPr>
            <p:nvPr/>
          </p:nvCxnSpPr>
          <p:spPr bwMode="auto">
            <a:xfrm flipH="1" flipV="1">
              <a:off x="3985483" y="834003"/>
              <a:ext cx="1193304" cy="50464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grpSp>
        <p:nvGrpSpPr>
          <p:cNvPr id="43" name="Group 42">
            <a:extLst>
              <a:ext uri="{FF2B5EF4-FFF2-40B4-BE49-F238E27FC236}">
                <a16:creationId xmlns:a16="http://schemas.microsoft.com/office/drawing/2014/main" id="{17A3E047-DCCC-45FA-82BC-40C8C67E82F3}"/>
              </a:ext>
            </a:extLst>
          </p:cNvPr>
          <p:cNvGrpSpPr/>
          <p:nvPr/>
        </p:nvGrpSpPr>
        <p:grpSpPr>
          <a:xfrm>
            <a:off x="4381500" y="3941527"/>
            <a:ext cx="2264872" cy="897732"/>
            <a:chOff x="2219144" y="1058611"/>
            <a:chExt cx="6659426" cy="2923149"/>
          </a:xfrm>
        </p:grpSpPr>
        <p:sp>
          <p:nvSpPr>
            <p:cNvPr id="44" name="TextBox 43">
              <a:extLst>
                <a:ext uri="{FF2B5EF4-FFF2-40B4-BE49-F238E27FC236}">
                  <a16:creationId xmlns:a16="http://schemas.microsoft.com/office/drawing/2014/main" id="{A633829B-5DC5-4541-AE82-96978F4B4671}"/>
                </a:ext>
              </a:extLst>
            </p:cNvPr>
            <p:cNvSpPr txBox="1"/>
            <p:nvPr/>
          </p:nvSpPr>
          <p:spPr>
            <a:xfrm>
              <a:off x="3843518" y="1058611"/>
              <a:ext cx="5035052" cy="1102382"/>
            </a:xfrm>
            <a:prstGeom prst="rect">
              <a:avLst/>
            </a:prstGeom>
            <a:noFill/>
            <a:ln>
              <a:noFill/>
            </a:ln>
          </p:spPr>
          <p:txBody>
            <a:bodyPr wrap="square" rtlCol="0">
              <a:spAutoFit/>
            </a:bodyPr>
            <a:lstStyle/>
            <a:p>
              <a:pPr algn="ctr"/>
              <a:r>
                <a:rPr lang="en-US" sz="1600" dirty="0"/>
                <a:t>level-2 variance</a:t>
              </a:r>
            </a:p>
          </p:txBody>
        </p:sp>
        <p:cxnSp>
          <p:nvCxnSpPr>
            <p:cNvPr id="51" name="Straight Arrow Connector 50">
              <a:extLst>
                <a:ext uri="{FF2B5EF4-FFF2-40B4-BE49-F238E27FC236}">
                  <a16:creationId xmlns:a16="http://schemas.microsoft.com/office/drawing/2014/main" id="{80D971A6-8097-4EDD-A60C-8592432FB855}"/>
                </a:ext>
              </a:extLst>
            </p:cNvPr>
            <p:cNvCxnSpPr>
              <a:cxnSpLocks/>
              <a:endCxn id="11" idx="0"/>
            </p:cNvCxnSpPr>
            <p:nvPr/>
          </p:nvCxnSpPr>
          <p:spPr bwMode="auto">
            <a:xfrm flipH="1">
              <a:off x="2219144" y="2119051"/>
              <a:ext cx="3248749" cy="186270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sp>
        <p:nvSpPr>
          <p:cNvPr id="12" name="Title 1">
            <a:extLst>
              <a:ext uri="{FF2B5EF4-FFF2-40B4-BE49-F238E27FC236}">
                <a16:creationId xmlns:a16="http://schemas.microsoft.com/office/drawing/2014/main" id="{52CC7645-C7D0-4090-B682-C256D3E8408E}"/>
              </a:ext>
            </a:extLst>
          </p:cNvPr>
          <p:cNvSpPr>
            <a:spLocks noGrp="1"/>
          </p:cNvSpPr>
          <p:nvPr>
            <p:ph type="title"/>
          </p:nvPr>
        </p:nvSpPr>
        <p:spPr/>
        <p:txBody>
          <a:bodyPr/>
          <a:lstStyle/>
          <a:p>
            <a:r>
              <a:rPr lang="en-US" dirty="0"/>
              <a:t>Mixed Models for Repeated Measures</a:t>
            </a:r>
          </a:p>
        </p:txBody>
      </p:sp>
    </p:spTree>
    <p:extLst>
      <p:ext uri="{BB962C8B-B14F-4D97-AF65-F5344CB8AC3E}">
        <p14:creationId xmlns:p14="http://schemas.microsoft.com/office/powerpoint/2010/main" val="94985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4EC95A2-CE45-4675-B370-89603AACFE3D}"/>
              </a:ext>
            </a:extLst>
          </p:cNvPr>
          <p:cNvPicPr>
            <a:picLocks noChangeAspect="1"/>
          </p:cNvPicPr>
          <p:nvPr/>
        </p:nvPicPr>
        <p:blipFill>
          <a:blip r:embed="rId2"/>
          <a:stretch>
            <a:fillRect/>
          </a:stretch>
        </p:blipFill>
        <p:spPr>
          <a:xfrm>
            <a:off x="1467361" y="4370735"/>
            <a:ext cx="1495425" cy="2076450"/>
          </a:xfrm>
          <a:prstGeom prst="rect">
            <a:avLst/>
          </a:prstGeom>
        </p:spPr>
      </p:pic>
      <p:grpSp>
        <p:nvGrpSpPr>
          <p:cNvPr id="66" name="Group 65">
            <a:extLst>
              <a:ext uri="{FF2B5EF4-FFF2-40B4-BE49-F238E27FC236}">
                <a16:creationId xmlns:a16="http://schemas.microsoft.com/office/drawing/2014/main" id="{9EA862FC-586A-485C-AA3E-1B8EAAD56524}"/>
              </a:ext>
            </a:extLst>
          </p:cNvPr>
          <p:cNvGrpSpPr/>
          <p:nvPr/>
        </p:nvGrpSpPr>
        <p:grpSpPr>
          <a:xfrm>
            <a:off x="2362200" y="5955268"/>
            <a:ext cx="3886200" cy="369332"/>
            <a:chOff x="2362200" y="5955268"/>
            <a:chExt cx="3886200" cy="369332"/>
          </a:xfrm>
        </p:grpSpPr>
        <p:cxnSp>
          <p:nvCxnSpPr>
            <p:cNvPr id="25" name="Straight Arrow Connector 24">
              <a:extLst>
                <a:ext uri="{FF2B5EF4-FFF2-40B4-BE49-F238E27FC236}">
                  <a16:creationId xmlns:a16="http://schemas.microsoft.com/office/drawing/2014/main" id="{8B67CE10-133D-4C01-B739-0361CCEF28FB}"/>
                </a:ext>
              </a:extLst>
            </p:cNvPr>
            <p:cNvCxnSpPr>
              <a:cxnSpLocks/>
            </p:cNvCxnSpPr>
            <p:nvPr/>
          </p:nvCxnSpPr>
          <p:spPr bwMode="auto">
            <a:xfrm>
              <a:off x="2362200" y="6002780"/>
              <a:ext cx="871409" cy="15368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6" name="Rectangle 25">
              <a:extLst>
                <a:ext uri="{FF2B5EF4-FFF2-40B4-BE49-F238E27FC236}">
                  <a16:creationId xmlns:a16="http://schemas.microsoft.com/office/drawing/2014/main" id="{C2DBE8D3-4B13-434B-9AF6-FC8D5FE25147}"/>
                </a:ext>
              </a:extLst>
            </p:cNvPr>
            <p:cNvSpPr/>
            <p:nvPr/>
          </p:nvSpPr>
          <p:spPr>
            <a:xfrm>
              <a:off x="3244119" y="5955268"/>
              <a:ext cx="3004281" cy="369332"/>
            </a:xfrm>
            <a:prstGeom prst="rect">
              <a:avLst/>
            </a:prstGeom>
          </p:spPr>
          <p:txBody>
            <a:bodyPr wrap="square">
              <a:spAutoFit/>
            </a:bodyPr>
            <a:lstStyle/>
            <a:p>
              <a:r>
                <a:rPr lang="en-US" sz="1800" i="0" dirty="0"/>
                <a:t>T3 Perceived ease of use </a:t>
              </a:r>
              <a:endParaRPr lang="en-US" sz="1800" dirty="0"/>
            </a:p>
          </p:txBody>
        </p:sp>
      </p:grpSp>
      <p:grpSp>
        <p:nvGrpSpPr>
          <p:cNvPr id="64" name="Group 63">
            <a:extLst>
              <a:ext uri="{FF2B5EF4-FFF2-40B4-BE49-F238E27FC236}">
                <a16:creationId xmlns:a16="http://schemas.microsoft.com/office/drawing/2014/main" id="{FFB72662-DEB5-4147-9AD0-D6CF79E0C782}"/>
              </a:ext>
            </a:extLst>
          </p:cNvPr>
          <p:cNvGrpSpPr/>
          <p:nvPr/>
        </p:nvGrpSpPr>
        <p:grpSpPr>
          <a:xfrm>
            <a:off x="2457521" y="5040868"/>
            <a:ext cx="3790879" cy="369332"/>
            <a:chOff x="2457521" y="5040868"/>
            <a:chExt cx="3790879" cy="369332"/>
          </a:xfrm>
        </p:grpSpPr>
        <p:cxnSp>
          <p:nvCxnSpPr>
            <p:cNvPr id="23" name="Straight Arrow Connector 22">
              <a:extLst>
                <a:ext uri="{FF2B5EF4-FFF2-40B4-BE49-F238E27FC236}">
                  <a16:creationId xmlns:a16="http://schemas.microsoft.com/office/drawing/2014/main" id="{1078AF3E-369C-4C39-B3F4-DA1525F8B172}"/>
                </a:ext>
              </a:extLst>
            </p:cNvPr>
            <p:cNvCxnSpPr>
              <a:cxnSpLocks/>
            </p:cNvCxnSpPr>
            <p:nvPr/>
          </p:nvCxnSpPr>
          <p:spPr bwMode="auto">
            <a:xfrm flipV="1">
              <a:off x="2457521" y="5278936"/>
              <a:ext cx="776088" cy="13126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7" name="Rectangle 26">
              <a:extLst>
                <a:ext uri="{FF2B5EF4-FFF2-40B4-BE49-F238E27FC236}">
                  <a16:creationId xmlns:a16="http://schemas.microsoft.com/office/drawing/2014/main" id="{45DEFCA4-3D04-4104-91BB-D7ED389D759B}"/>
                </a:ext>
              </a:extLst>
            </p:cNvPr>
            <p:cNvSpPr/>
            <p:nvPr/>
          </p:nvSpPr>
          <p:spPr>
            <a:xfrm>
              <a:off x="3233609" y="5040868"/>
              <a:ext cx="3014791" cy="369332"/>
            </a:xfrm>
            <a:prstGeom prst="rect">
              <a:avLst/>
            </a:prstGeom>
          </p:spPr>
          <p:txBody>
            <a:bodyPr wrap="square">
              <a:spAutoFit/>
            </a:bodyPr>
            <a:lstStyle/>
            <a:p>
              <a:r>
                <a:rPr lang="en-US" sz="1800" i="0" dirty="0"/>
                <a:t>T1 Perceived ease of use </a:t>
              </a:r>
              <a:endParaRPr lang="en-US" sz="1800" dirty="0"/>
            </a:p>
          </p:txBody>
        </p:sp>
      </p:grpSp>
      <p:grpSp>
        <p:nvGrpSpPr>
          <p:cNvPr id="65" name="Group 64">
            <a:extLst>
              <a:ext uri="{FF2B5EF4-FFF2-40B4-BE49-F238E27FC236}">
                <a16:creationId xmlns:a16="http://schemas.microsoft.com/office/drawing/2014/main" id="{05AC7D9E-65F2-4A9E-B0DA-387B1E83AA5B}"/>
              </a:ext>
            </a:extLst>
          </p:cNvPr>
          <p:cNvGrpSpPr/>
          <p:nvPr/>
        </p:nvGrpSpPr>
        <p:grpSpPr>
          <a:xfrm>
            <a:off x="2465697" y="5498068"/>
            <a:ext cx="3782703" cy="369332"/>
            <a:chOff x="2465697" y="5498068"/>
            <a:chExt cx="3782703" cy="369332"/>
          </a:xfrm>
        </p:grpSpPr>
        <p:cxnSp>
          <p:nvCxnSpPr>
            <p:cNvPr id="24" name="Straight Arrow Connector 23">
              <a:extLst>
                <a:ext uri="{FF2B5EF4-FFF2-40B4-BE49-F238E27FC236}">
                  <a16:creationId xmlns:a16="http://schemas.microsoft.com/office/drawing/2014/main" id="{58CFC88E-3C58-4A08-99E9-650B319CAC3B}"/>
                </a:ext>
              </a:extLst>
            </p:cNvPr>
            <p:cNvCxnSpPr>
              <a:cxnSpLocks/>
            </p:cNvCxnSpPr>
            <p:nvPr/>
          </p:nvCxnSpPr>
          <p:spPr bwMode="auto">
            <a:xfrm>
              <a:off x="2465697" y="5709745"/>
              <a:ext cx="776088" cy="525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8" name="Rectangle 27">
              <a:extLst>
                <a:ext uri="{FF2B5EF4-FFF2-40B4-BE49-F238E27FC236}">
                  <a16:creationId xmlns:a16="http://schemas.microsoft.com/office/drawing/2014/main" id="{72687731-9CD1-4F00-9789-CA950BEAA9F9}"/>
                </a:ext>
              </a:extLst>
            </p:cNvPr>
            <p:cNvSpPr/>
            <p:nvPr/>
          </p:nvSpPr>
          <p:spPr>
            <a:xfrm>
              <a:off x="3271929" y="5498068"/>
              <a:ext cx="2976471" cy="369332"/>
            </a:xfrm>
            <a:prstGeom prst="rect">
              <a:avLst/>
            </a:prstGeom>
          </p:spPr>
          <p:txBody>
            <a:bodyPr wrap="square">
              <a:spAutoFit/>
            </a:bodyPr>
            <a:lstStyle/>
            <a:p>
              <a:r>
                <a:rPr lang="en-US" sz="1800" i="0" dirty="0"/>
                <a:t>T2 Perceived ease of use</a:t>
              </a:r>
              <a:endParaRPr lang="en-US" sz="1800" dirty="0"/>
            </a:p>
          </p:txBody>
        </p:sp>
      </p:grpSp>
      <p:pic>
        <p:nvPicPr>
          <p:cNvPr id="4" name="Picture 3">
            <a:extLst>
              <a:ext uri="{FF2B5EF4-FFF2-40B4-BE49-F238E27FC236}">
                <a16:creationId xmlns:a16="http://schemas.microsoft.com/office/drawing/2014/main" id="{D05B51F5-B47E-462D-A5E5-3BAADA7B0F0D}"/>
              </a:ext>
            </a:extLst>
          </p:cNvPr>
          <p:cNvPicPr>
            <a:picLocks noChangeAspect="1"/>
          </p:cNvPicPr>
          <p:nvPr/>
        </p:nvPicPr>
        <p:blipFill>
          <a:blip r:embed="rId3"/>
          <a:stretch>
            <a:fillRect/>
          </a:stretch>
        </p:blipFill>
        <p:spPr>
          <a:xfrm>
            <a:off x="3558617" y="1600200"/>
            <a:ext cx="990600" cy="2171700"/>
          </a:xfrm>
          <a:prstGeom prst="rect">
            <a:avLst/>
          </a:prstGeom>
        </p:spPr>
      </p:pic>
      <p:sp>
        <p:nvSpPr>
          <p:cNvPr id="2" name="Title 1"/>
          <p:cNvSpPr>
            <a:spLocks noGrp="1"/>
          </p:cNvSpPr>
          <p:nvPr>
            <p:ph type="title"/>
          </p:nvPr>
        </p:nvSpPr>
        <p:spPr>
          <a:xfrm>
            <a:off x="2681088" y="381000"/>
            <a:ext cx="3819956" cy="372603"/>
          </a:xfrm>
        </p:spPr>
        <p:txBody>
          <a:bodyPr/>
          <a:lstStyle/>
          <a:p>
            <a:r>
              <a:rPr lang="en-US" dirty="0"/>
              <a:t>Benefits of Mixed Models</a:t>
            </a:r>
          </a:p>
        </p:txBody>
      </p:sp>
      <p:sp>
        <p:nvSpPr>
          <p:cNvPr id="3" name="Content Placeholder 2"/>
          <p:cNvSpPr>
            <a:spLocks noGrp="1"/>
          </p:cNvSpPr>
          <p:nvPr>
            <p:ph idx="1"/>
          </p:nvPr>
        </p:nvSpPr>
        <p:spPr>
          <a:xfrm>
            <a:off x="609600" y="1346183"/>
            <a:ext cx="6336388" cy="2946491"/>
          </a:xfrm>
        </p:spPr>
        <p:txBody>
          <a:bodyPr/>
          <a:lstStyle/>
          <a:p>
            <a:r>
              <a:rPr lang="en-US" dirty="0"/>
              <a:t>Account for dependence within operators</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r>
              <a:rPr lang="en-US" dirty="0"/>
              <a:t>Account for varying dependency within operators</a:t>
            </a:r>
          </a:p>
          <a:p>
            <a:pPr marL="0" indent="0">
              <a:buNone/>
            </a:pPr>
            <a:endParaRPr lang="en-US" dirty="0"/>
          </a:p>
          <a:p>
            <a:pPr marL="0" indent="0">
              <a:buNone/>
            </a:pPr>
            <a:endParaRPr lang="en-US" dirty="0"/>
          </a:p>
          <a:p>
            <a:pPr marL="0" indent="0">
              <a:buNone/>
            </a:pPr>
            <a:endParaRPr lang="en-US" dirty="0"/>
          </a:p>
        </p:txBody>
      </p:sp>
      <p:cxnSp>
        <p:nvCxnSpPr>
          <p:cNvPr id="34" name="Connector: Curved 33">
            <a:extLst>
              <a:ext uri="{FF2B5EF4-FFF2-40B4-BE49-F238E27FC236}">
                <a16:creationId xmlns:a16="http://schemas.microsoft.com/office/drawing/2014/main" id="{3E301DE6-B466-48BA-B307-77D376B5F7C3}"/>
              </a:ext>
            </a:extLst>
          </p:cNvPr>
          <p:cNvCxnSpPr>
            <a:cxnSpLocks/>
          </p:cNvCxnSpPr>
          <p:nvPr/>
        </p:nvCxnSpPr>
        <p:spPr bwMode="auto">
          <a:xfrm flipV="1">
            <a:off x="6007100" y="5257800"/>
            <a:ext cx="12700" cy="457200"/>
          </a:xfrm>
          <a:prstGeom prst="curvedConnector3">
            <a:avLst>
              <a:gd name="adj1" fmla="val 6557142"/>
            </a:avLst>
          </a:prstGeom>
          <a:solidFill>
            <a:schemeClr val="accent1"/>
          </a:solidFill>
          <a:ln w="12700" cap="flat" cmpd="sng" algn="ctr">
            <a:solidFill>
              <a:schemeClr val="tx1"/>
            </a:solidFill>
            <a:prstDash val="solid"/>
            <a:round/>
            <a:headEnd type="triangle"/>
            <a:tailEnd type="triangle"/>
          </a:ln>
          <a:effectLst/>
        </p:spPr>
      </p:cxnSp>
      <p:cxnSp>
        <p:nvCxnSpPr>
          <p:cNvPr id="50" name="Connector: Curved 49">
            <a:extLst>
              <a:ext uri="{FF2B5EF4-FFF2-40B4-BE49-F238E27FC236}">
                <a16:creationId xmlns:a16="http://schemas.microsoft.com/office/drawing/2014/main" id="{A7732C27-1311-450F-BE0B-955212C9EE89}"/>
              </a:ext>
            </a:extLst>
          </p:cNvPr>
          <p:cNvCxnSpPr>
            <a:cxnSpLocks/>
          </p:cNvCxnSpPr>
          <p:nvPr/>
        </p:nvCxnSpPr>
        <p:spPr bwMode="auto">
          <a:xfrm flipV="1">
            <a:off x="6083300" y="5225534"/>
            <a:ext cx="12700" cy="914400"/>
          </a:xfrm>
          <a:prstGeom prst="curvedConnector3">
            <a:avLst>
              <a:gd name="adj1" fmla="val 11704433"/>
            </a:avLst>
          </a:prstGeom>
          <a:solidFill>
            <a:schemeClr val="accent1"/>
          </a:solidFill>
          <a:ln w="12700" cap="flat" cmpd="sng" algn="ctr">
            <a:solidFill>
              <a:schemeClr val="tx1"/>
            </a:solidFill>
            <a:prstDash val="solid"/>
            <a:round/>
            <a:headEnd type="triangle"/>
            <a:tailEnd type="triangle"/>
          </a:ln>
          <a:effectLst/>
        </p:spPr>
      </p:cxnSp>
      <p:sp>
        <p:nvSpPr>
          <p:cNvPr id="103" name="TextBox 102">
            <a:extLst>
              <a:ext uri="{FF2B5EF4-FFF2-40B4-BE49-F238E27FC236}">
                <a16:creationId xmlns:a16="http://schemas.microsoft.com/office/drawing/2014/main" id="{1B4A4C8A-0895-473D-AA96-90F22F2B3F22}"/>
              </a:ext>
            </a:extLst>
          </p:cNvPr>
          <p:cNvSpPr txBox="1"/>
          <p:nvPr/>
        </p:nvSpPr>
        <p:spPr>
          <a:xfrm>
            <a:off x="7198564" y="5872371"/>
            <a:ext cx="894797" cy="323165"/>
          </a:xfrm>
          <a:prstGeom prst="rect">
            <a:avLst/>
          </a:prstGeom>
          <a:noFill/>
        </p:spPr>
        <p:txBody>
          <a:bodyPr wrap="none" rtlCol="0">
            <a:spAutoFit/>
          </a:bodyPr>
          <a:lstStyle/>
          <a:p>
            <a:r>
              <a:rPr lang="en-US" sz="1500" dirty="0"/>
              <a:t>r  = 0.50</a:t>
            </a:r>
          </a:p>
        </p:txBody>
      </p:sp>
      <p:sp>
        <p:nvSpPr>
          <p:cNvPr id="107" name="TextBox 106">
            <a:extLst>
              <a:ext uri="{FF2B5EF4-FFF2-40B4-BE49-F238E27FC236}">
                <a16:creationId xmlns:a16="http://schemas.microsoft.com/office/drawing/2014/main" id="{7DA21E89-866A-4214-8909-473CBA957544}"/>
              </a:ext>
            </a:extLst>
          </p:cNvPr>
          <p:cNvSpPr txBox="1"/>
          <p:nvPr/>
        </p:nvSpPr>
        <p:spPr>
          <a:xfrm>
            <a:off x="6158593" y="5632103"/>
            <a:ext cx="787395" cy="323165"/>
          </a:xfrm>
          <a:prstGeom prst="rect">
            <a:avLst/>
          </a:prstGeom>
          <a:noFill/>
        </p:spPr>
        <p:txBody>
          <a:bodyPr wrap="none" rtlCol="0">
            <a:spAutoFit/>
          </a:bodyPr>
          <a:lstStyle/>
          <a:p>
            <a:r>
              <a:rPr lang="en-US" sz="1500" dirty="0"/>
              <a:t>r  = .80</a:t>
            </a:r>
          </a:p>
        </p:txBody>
      </p:sp>
      <p:grpSp>
        <p:nvGrpSpPr>
          <p:cNvPr id="41" name="Group 40">
            <a:extLst>
              <a:ext uri="{FF2B5EF4-FFF2-40B4-BE49-F238E27FC236}">
                <a16:creationId xmlns:a16="http://schemas.microsoft.com/office/drawing/2014/main" id="{9EA862FC-586A-485C-AA3E-1B8EAAD56524}"/>
              </a:ext>
            </a:extLst>
          </p:cNvPr>
          <p:cNvGrpSpPr/>
          <p:nvPr/>
        </p:nvGrpSpPr>
        <p:grpSpPr>
          <a:xfrm>
            <a:off x="4301496" y="2817761"/>
            <a:ext cx="3886200" cy="369332"/>
            <a:chOff x="2362200" y="5955268"/>
            <a:chExt cx="3886200" cy="369332"/>
          </a:xfrm>
        </p:grpSpPr>
        <p:cxnSp>
          <p:nvCxnSpPr>
            <p:cNvPr id="42" name="Straight Arrow Connector 41">
              <a:extLst>
                <a:ext uri="{FF2B5EF4-FFF2-40B4-BE49-F238E27FC236}">
                  <a16:creationId xmlns:a16="http://schemas.microsoft.com/office/drawing/2014/main" id="{8B67CE10-133D-4C01-B739-0361CCEF28FB}"/>
                </a:ext>
              </a:extLst>
            </p:cNvPr>
            <p:cNvCxnSpPr>
              <a:cxnSpLocks/>
            </p:cNvCxnSpPr>
            <p:nvPr/>
          </p:nvCxnSpPr>
          <p:spPr bwMode="auto">
            <a:xfrm>
              <a:off x="2362200" y="6002780"/>
              <a:ext cx="871409" cy="15368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43" name="Rectangle 42">
              <a:extLst>
                <a:ext uri="{FF2B5EF4-FFF2-40B4-BE49-F238E27FC236}">
                  <a16:creationId xmlns:a16="http://schemas.microsoft.com/office/drawing/2014/main" id="{C2DBE8D3-4B13-434B-9AF6-FC8D5FE25147}"/>
                </a:ext>
              </a:extLst>
            </p:cNvPr>
            <p:cNvSpPr/>
            <p:nvPr/>
          </p:nvSpPr>
          <p:spPr>
            <a:xfrm>
              <a:off x="3244119" y="5955268"/>
              <a:ext cx="3004281" cy="369332"/>
            </a:xfrm>
            <a:prstGeom prst="rect">
              <a:avLst/>
            </a:prstGeom>
          </p:spPr>
          <p:txBody>
            <a:bodyPr wrap="square">
              <a:spAutoFit/>
            </a:bodyPr>
            <a:lstStyle/>
            <a:p>
              <a:r>
                <a:rPr lang="en-US" sz="1800" i="0" dirty="0"/>
                <a:t>T3 Perceived ease of use </a:t>
              </a:r>
              <a:endParaRPr lang="en-US" sz="1800" dirty="0"/>
            </a:p>
          </p:txBody>
        </p:sp>
      </p:grpSp>
      <p:grpSp>
        <p:nvGrpSpPr>
          <p:cNvPr id="44" name="Group 43">
            <a:extLst>
              <a:ext uri="{FF2B5EF4-FFF2-40B4-BE49-F238E27FC236}">
                <a16:creationId xmlns:a16="http://schemas.microsoft.com/office/drawing/2014/main" id="{FFB72662-DEB5-4147-9AD0-D6CF79E0C782}"/>
              </a:ext>
            </a:extLst>
          </p:cNvPr>
          <p:cNvGrpSpPr/>
          <p:nvPr/>
        </p:nvGrpSpPr>
        <p:grpSpPr>
          <a:xfrm>
            <a:off x="4396817" y="1903361"/>
            <a:ext cx="3790879" cy="369332"/>
            <a:chOff x="2457521" y="5040868"/>
            <a:chExt cx="3790879" cy="369332"/>
          </a:xfrm>
        </p:grpSpPr>
        <p:cxnSp>
          <p:nvCxnSpPr>
            <p:cNvPr id="45" name="Straight Arrow Connector 44">
              <a:extLst>
                <a:ext uri="{FF2B5EF4-FFF2-40B4-BE49-F238E27FC236}">
                  <a16:creationId xmlns:a16="http://schemas.microsoft.com/office/drawing/2014/main" id="{1078AF3E-369C-4C39-B3F4-DA1525F8B172}"/>
                </a:ext>
              </a:extLst>
            </p:cNvPr>
            <p:cNvCxnSpPr>
              <a:cxnSpLocks/>
            </p:cNvCxnSpPr>
            <p:nvPr/>
          </p:nvCxnSpPr>
          <p:spPr bwMode="auto">
            <a:xfrm flipV="1">
              <a:off x="2457521" y="5278936"/>
              <a:ext cx="776088" cy="13126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46" name="Rectangle 45">
              <a:extLst>
                <a:ext uri="{FF2B5EF4-FFF2-40B4-BE49-F238E27FC236}">
                  <a16:creationId xmlns:a16="http://schemas.microsoft.com/office/drawing/2014/main" id="{45DEFCA4-3D04-4104-91BB-D7ED389D759B}"/>
                </a:ext>
              </a:extLst>
            </p:cNvPr>
            <p:cNvSpPr/>
            <p:nvPr/>
          </p:nvSpPr>
          <p:spPr>
            <a:xfrm>
              <a:off x="3233609" y="5040868"/>
              <a:ext cx="3014791" cy="369332"/>
            </a:xfrm>
            <a:prstGeom prst="rect">
              <a:avLst/>
            </a:prstGeom>
          </p:spPr>
          <p:txBody>
            <a:bodyPr wrap="square">
              <a:spAutoFit/>
            </a:bodyPr>
            <a:lstStyle/>
            <a:p>
              <a:r>
                <a:rPr lang="en-US" sz="1800" i="0" dirty="0"/>
                <a:t>T1 Perceived ease of use </a:t>
              </a:r>
              <a:endParaRPr lang="en-US" sz="1800" dirty="0"/>
            </a:p>
          </p:txBody>
        </p:sp>
      </p:grpSp>
      <p:grpSp>
        <p:nvGrpSpPr>
          <p:cNvPr id="47" name="Group 46">
            <a:extLst>
              <a:ext uri="{FF2B5EF4-FFF2-40B4-BE49-F238E27FC236}">
                <a16:creationId xmlns:a16="http://schemas.microsoft.com/office/drawing/2014/main" id="{05AC7D9E-65F2-4A9E-B0DA-387B1E83AA5B}"/>
              </a:ext>
            </a:extLst>
          </p:cNvPr>
          <p:cNvGrpSpPr/>
          <p:nvPr/>
        </p:nvGrpSpPr>
        <p:grpSpPr>
          <a:xfrm>
            <a:off x="4404993" y="2360561"/>
            <a:ext cx="3782703" cy="369332"/>
            <a:chOff x="2465697" y="5498068"/>
            <a:chExt cx="3782703" cy="369332"/>
          </a:xfrm>
        </p:grpSpPr>
        <p:cxnSp>
          <p:nvCxnSpPr>
            <p:cNvPr id="48" name="Straight Arrow Connector 47">
              <a:extLst>
                <a:ext uri="{FF2B5EF4-FFF2-40B4-BE49-F238E27FC236}">
                  <a16:creationId xmlns:a16="http://schemas.microsoft.com/office/drawing/2014/main" id="{58CFC88E-3C58-4A08-99E9-650B319CAC3B}"/>
                </a:ext>
              </a:extLst>
            </p:cNvPr>
            <p:cNvCxnSpPr>
              <a:cxnSpLocks/>
            </p:cNvCxnSpPr>
            <p:nvPr/>
          </p:nvCxnSpPr>
          <p:spPr bwMode="auto">
            <a:xfrm>
              <a:off x="2465697" y="5709745"/>
              <a:ext cx="776088" cy="525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49" name="Rectangle 48">
              <a:extLst>
                <a:ext uri="{FF2B5EF4-FFF2-40B4-BE49-F238E27FC236}">
                  <a16:creationId xmlns:a16="http://schemas.microsoft.com/office/drawing/2014/main" id="{72687731-9CD1-4F00-9789-CA950BEAA9F9}"/>
                </a:ext>
              </a:extLst>
            </p:cNvPr>
            <p:cNvSpPr/>
            <p:nvPr/>
          </p:nvSpPr>
          <p:spPr>
            <a:xfrm>
              <a:off x="3271929" y="5498068"/>
              <a:ext cx="2976471" cy="369332"/>
            </a:xfrm>
            <a:prstGeom prst="rect">
              <a:avLst/>
            </a:prstGeom>
          </p:spPr>
          <p:txBody>
            <a:bodyPr wrap="square">
              <a:spAutoFit/>
            </a:bodyPr>
            <a:lstStyle/>
            <a:p>
              <a:r>
                <a:rPr lang="en-US" sz="1800" i="0" dirty="0"/>
                <a:t>T2 Perceived ease of use</a:t>
              </a:r>
              <a:endParaRPr lang="en-US" sz="1800" dirty="0"/>
            </a:p>
          </p:txBody>
        </p:sp>
      </p:grpSp>
      <p:grpSp>
        <p:nvGrpSpPr>
          <p:cNvPr id="70" name="Group 69"/>
          <p:cNvGrpSpPr/>
          <p:nvPr/>
        </p:nvGrpSpPr>
        <p:grpSpPr>
          <a:xfrm>
            <a:off x="7967047" y="2112761"/>
            <a:ext cx="1024553" cy="705000"/>
            <a:chOff x="7967047" y="2112761"/>
            <a:chExt cx="1024553" cy="705000"/>
          </a:xfrm>
        </p:grpSpPr>
        <p:sp>
          <p:nvSpPr>
            <p:cNvPr id="83" name="TextBox 82">
              <a:extLst>
                <a:ext uri="{FF2B5EF4-FFF2-40B4-BE49-F238E27FC236}">
                  <a16:creationId xmlns:a16="http://schemas.microsoft.com/office/drawing/2014/main" id="{94E58B77-7770-4F87-A52D-A916BBD63634}"/>
                </a:ext>
              </a:extLst>
            </p:cNvPr>
            <p:cNvSpPr txBox="1"/>
            <p:nvPr/>
          </p:nvSpPr>
          <p:spPr>
            <a:xfrm>
              <a:off x="8386748" y="2494596"/>
              <a:ext cx="604852" cy="323165"/>
            </a:xfrm>
            <a:prstGeom prst="rect">
              <a:avLst/>
            </a:prstGeom>
            <a:noFill/>
          </p:spPr>
          <p:txBody>
            <a:bodyPr wrap="square" rtlCol="0">
              <a:spAutoFit/>
            </a:bodyPr>
            <a:lstStyle/>
            <a:p>
              <a:r>
                <a:rPr lang="en-US" sz="1500" dirty="0"/>
                <a:t>r ≠ 0 </a:t>
              </a:r>
            </a:p>
          </p:txBody>
        </p:sp>
        <p:cxnSp>
          <p:nvCxnSpPr>
            <p:cNvPr id="75" name="Connector: Curved 33">
              <a:extLst>
                <a:ext uri="{FF2B5EF4-FFF2-40B4-BE49-F238E27FC236}">
                  <a16:creationId xmlns:a16="http://schemas.microsoft.com/office/drawing/2014/main" id="{3E301DE6-B466-48BA-B307-77D376B5F7C3}"/>
                </a:ext>
              </a:extLst>
            </p:cNvPr>
            <p:cNvCxnSpPr>
              <a:cxnSpLocks/>
            </p:cNvCxnSpPr>
            <p:nvPr/>
          </p:nvCxnSpPr>
          <p:spPr bwMode="auto">
            <a:xfrm flipV="1">
              <a:off x="7967047" y="2112761"/>
              <a:ext cx="12700" cy="457200"/>
            </a:xfrm>
            <a:prstGeom prst="curvedConnector3">
              <a:avLst>
                <a:gd name="adj1" fmla="val 6557142"/>
              </a:avLst>
            </a:prstGeom>
            <a:solidFill>
              <a:schemeClr val="accent1"/>
            </a:solidFill>
            <a:ln w="12700" cap="flat" cmpd="sng" algn="ctr">
              <a:solidFill>
                <a:schemeClr val="tx1"/>
              </a:solidFill>
              <a:prstDash val="solid"/>
              <a:round/>
              <a:headEnd type="triangle"/>
              <a:tailEnd type="triangle"/>
            </a:ln>
            <a:effectLst/>
          </p:spPr>
        </p:cxnSp>
      </p:grpSp>
    </p:spTree>
    <p:extLst>
      <p:ext uri="{BB962C8B-B14F-4D97-AF65-F5344CB8AC3E}">
        <p14:creationId xmlns:p14="http://schemas.microsoft.com/office/powerpoint/2010/main" val="365436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4EC95A2-CE45-4675-B370-89603AACFE3D}"/>
              </a:ext>
            </a:extLst>
          </p:cNvPr>
          <p:cNvPicPr>
            <a:picLocks noChangeAspect="1"/>
          </p:cNvPicPr>
          <p:nvPr/>
        </p:nvPicPr>
        <p:blipFill>
          <a:blip r:embed="rId3"/>
          <a:stretch>
            <a:fillRect/>
          </a:stretch>
        </p:blipFill>
        <p:spPr>
          <a:xfrm>
            <a:off x="615387" y="1869081"/>
            <a:ext cx="1409738" cy="2076450"/>
          </a:xfrm>
          <a:prstGeom prst="rect">
            <a:avLst/>
          </a:prstGeom>
        </p:spPr>
      </p:pic>
      <p:grpSp>
        <p:nvGrpSpPr>
          <p:cNvPr id="66" name="Group 65">
            <a:extLst>
              <a:ext uri="{FF2B5EF4-FFF2-40B4-BE49-F238E27FC236}">
                <a16:creationId xmlns:a16="http://schemas.microsoft.com/office/drawing/2014/main" id="{9EA862FC-586A-485C-AA3E-1B8EAAD56524}"/>
              </a:ext>
            </a:extLst>
          </p:cNvPr>
          <p:cNvGrpSpPr/>
          <p:nvPr/>
        </p:nvGrpSpPr>
        <p:grpSpPr>
          <a:xfrm>
            <a:off x="1510225" y="3453614"/>
            <a:ext cx="3663523" cy="369332"/>
            <a:chOff x="2362200" y="5955268"/>
            <a:chExt cx="3886200" cy="369332"/>
          </a:xfrm>
        </p:grpSpPr>
        <p:cxnSp>
          <p:nvCxnSpPr>
            <p:cNvPr id="25" name="Straight Arrow Connector 24">
              <a:extLst>
                <a:ext uri="{FF2B5EF4-FFF2-40B4-BE49-F238E27FC236}">
                  <a16:creationId xmlns:a16="http://schemas.microsoft.com/office/drawing/2014/main" id="{8B67CE10-133D-4C01-B739-0361CCEF28FB}"/>
                </a:ext>
              </a:extLst>
            </p:cNvPr>
            <p:cNvCxnSpPr>
              <a:cxnSpLocks/>
            </p:cNvCxnSpPr>
            <p:nvPr/>
          </p:nvCxnSpPr>
          <p:spPr bwMode="auto">
            <a:xfrm>
              <a:off x="2362200" y="6002780"/>
              <a:ext cx="871409" cy="15368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6" name="Rectangle 25">
              <a:extLst>
                <a:ext uri="{FF2B5EF4-FFF2-40B4-BE49-F238E27FC236}">
                  <a16:creationId xmlns:a16="http://schemas.microsoft.com/office/drawing/2014/main" id="{C2DBE8D3-4B13-434B-9AF6-FC8D5FE25147}"/>
                </a:ext>
              </a:extLst>
            </p:cNvPr>
            <p:cNvSpPr/>
            <p:nvPr/>
          </p:nvSpPr>
          <p:spPr>
            <a:xfrm>
              <a:off x="3244119" y="5955268"/>
              <a:ext cx="3004281" cy="369332"/>
            </a:xfrm>
            <a:prstGeom prst="rect">
              <a:avLst/>
            </a:prstGeom>
          </p:spPr>
          <p:txBody>
            <a:bodyPr wrap="square">
              <a:spAutoFit/>
            </a:bodyPr>
            <a:lstStyle/>
            <a:p>
              <a:r>
                <a:rPr lang="en-US" sz="1800" i="0" dirty="0"/>
                <a:t>T3 Perceived ease of use </a:t>
              </a:r>
              <a:endParaRPr lang="en-US" sz="1800" dirty="0"/>
            </a:p>
          </p:txBody>
        </p:sp>
      </p:grpSp>
      <p:grpSp>
        <p:nvGrpSpPr>
          <p:cNvPr id="65" name="Group 64">
            <a:extLst>
              <a:ext uri="{FF2B5EF4-FFF2-40B4-BE49-F238E27FC236}">
                <a16:creationId xmlns:a16="http://schemas.microsoft.com/office/drawing/2014/main" id="{05AC7D9E-65F2-4A9E-B0DA-387B1E83AA5B}"/>
              </a:ext>
            </a:extLst>
          </p:cNvPr>
          <p:cNvGrpSpPr/>
          <p:nvPr/>
        </p:nvGrpSpPr>
        <p:grpSpPr>
          <a:xfrm>
            <a:off x="1613723" y="2996414"/>
            <a:ext cx="3565956" cy="369332"/>
            <a:chOff x="2465697" y="5498068"/>
            <a:chExt cx="3782703" cy="369332"/>
          </a:xfrm>
        </p:grpSpPr>
        <p:cxnSp>
          <p:nvCxnSpPr>
            <p:cNvPr id="24" name="Straight Arrow Connector 23">
              <a:extLst>
                <a:ext uri="{FF2B5EF4-FFF2-40B4-BE49-F238E27FC236}">
                  <a16:creationId xmlns:a16="http://schemas.microsoft.com/office/drawing/2014/main" id="{58CFC88E-3C58-4A08-99E9-650B319CAC3B}"/>
                </a:ext>
              </a:extLst>
            </p:cNvPr>
            <p:cNvCxnSpPr>
              <a:cxnSpLocks/>
            </p:cNvCxnSpPr>
            <p:nvPr/>
          </p:nvCxnSpPr>
          <p:spPr bwMode="auto">
            <a:xfrm>
              <a:off x="2465697" y="5709745"/>
              <a:ext cx="776088" cy="525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8" name="Rectangle 27">
              <a:extLst>
                <a:ext uri="{FF2B5EF4-FFF2-40B4-BE49-F238E27FC236}">
                  <a16:creationId xmlns:a16="http://schemas.microsoft.com/office/drawing/2014/main" id="{72687731-9CD1-4F00-9789-CA950BEAA9F9}"/>
                </a:ext>
              </a:extLst>
            </p:cNvPr>
            <p:cNvSpPr/>
            <p:nvPr/>
          </p:nvSpPr>
          <p:spPr>
            <a:xfrm>
              <a:off x="3271929" y="5498068"/>
              <a:ext cx="2976471" cy="369332"/>
            </a:xfrm>
            <a:prstGeom prst="rect">
              <a:avLst/>
            </a:prstGeom>
          </p:spPr>
          <p:txBody>
            <a:bodyPr wrap="square">
              <a:spAutoFit/>
            </a:bodyPr>
            <a:lstStyle/>
            <a:p>
              <a:r>
                <a:rPr lang="en-US" sz="1800" i="0" dirty="0"/>
                <a:t>T2 Perceived ease of use</a:t>
              </a:r>
              <a:endParaRPr lang="en-US" sz="1800" dirty="0"/>
            </a:p>
          </p:txBody>
        </p:sp>
      </p:grpSp>
      <p:sp>
        <p:nvSpPr>
          <p:cNvPr id="2" name="Title 1"/>
          <p:cNvSpPr>
            <a:spLocks noGrp="1"/>
          </p:cNvSpPr>
          <p:nvPr>
            <p:ph type="title"/>
          </p:nvPr>
        </p:nvSpPr>
        <p:spPr>
          <a:xfrm>
            <a:off x="2681088" y="381000"/>
            <a:ext cx="3819956" cy="372603"/>
          </a:xfrm>
        </p:spPr>
        <p:txBody>
          <a:bodyPr/>
          <a:lstStyle/>
          <a:p>
            <a:r>
              <a:rPr lang="en-US" dirty="0"/>
              <a:t>Benefits of Mixed Models</a:t>
            </a:r>
          </a:p>
        </p:txBody>
      </p:sp>
      <p:sp>
        <p:nvSpPr>
          <p:cNvPr id="3" name="Content Placeholder 2"/>
          <p:cNvSpPr>
            <a:spLocks noGrp="1"/>
          </p:cNvSpPr>
          <p:nvPr>
            <p:ph idx="1"/>
          </p:nvPr>
        </p:nvSpPr>
        <p:spPr>
          <a:xfrm>
            <a:off x="579380" y="1267384"/>
            <a:ext cx="5638800" cy="441625"/>
          </a:xfrm>
        </p:spPr>
        <p:txBody>
          <a:bodyPr/>
          <a:lstStyle/>
          <a:p>
            <a:r>
              <a:rPr lang="en-US" dirty="0"/>
              <a:t>Don’t require complete data</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0" indent="0">
              <a:buNone/>
            </a:pPr>
            <a:endParaRPr lang="en-US" dirty="0"/>
          </a:p>
          <a:p>
            <a:pPr marL="0" indent="0">
              <a:buNone/>
            </a:pPr>
            <a:endParaRPr lang="en-US" dirty="0"/>
          </a:p>
          <a:p>
            <a:pPr marL="0" indent="0">
              <a:buNone/>
            </a:pPr>
            <a:endParaRPr lang="en-US" dirty="0"/>
          </a:p>
        </p:txBody>
      </p:sp>
      <p:grpSp>
        <p:nvGrpSpPr>
          <p:cNvPr id="56" name="Group 55">
            <a:extLst>
              <a:ext uri="{FF2B5EF4-FFF2-40B4-BE49-F238E27FC236}">
                <a16:creationId xmlns:a16="http://schemas.microsoft.com/office/drawing/2014/main" id="{FFB72662-DEB5-4147-9AD0-D6CF79E0C782}"/>
              </a:ext>
            </a:extLst>
          </p:cNvPr>
          <p:cNvGrpSpPr/>
          <p:nvPr/>
        </p:nvGrpSpPr>
        <p:grpSpPr>
          <a:xfrm>
            <a:off x="1613723" y="2531418"/>
            <a:ext cx="3573664" cy="369332"/>
            <a:chOff x="2457521" y="5040868"/>
            <a:chExt cx="3790879" cy="369332"/>
          </a:xfrm>
        </p:grpSpPr>
        <p:cxnSp>
          <p:nvCxnSpPr>
            <p:cNvPr id="57" name="Straight Arrow Connector 56">
              <a:extLst>
                <a:ext uri="{FF2B5EF4-FFF2-40B4-BE49-F238E27FC236}">
                  <a16:creationId xmlns:a16="http://schemas.microsoft.com/office/drawing/2014/main" id="{1078AF3E-369C-4C39-B3F4-DA1525F8B172}"/>
                </a:ext>
              </a:extLst>
            </p:cNvPr>
            <p:cNvCxnSpPr>
              <a:cxnSpLocks/>
            </p:cNvCxnSpPr>
            <p:nvPr/>
          </p:nvCxnSpPr>
          <p:spPr bwMode="auto">
            <a:xfrm flipV="1">
              <a:off x="2457521" y="5278936"/>
              <a:ext cx="776088" cy="13126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58" name="Rectangle 57">
              <a:extLst>
                <a:ext uri="{FF2B5EF4-FFF2-40B4-BE49-F238E27FC236}">
                  <a16:creationId xmlns:a16="http://schemas.microsoft.com/office/drawing/2014/main" id="{45DEFCA4-3D04-4104-91BB-D7ED389D759B}"/>
                </a:ext>
              </a:extLst>
            </p:cNvPr>
            <p:cNvSpPr/>
            <p:nvPr/>
          </p:nvSpPr>
          <p:spPr>
            <a:xfrm>
              <a:off x="3233609" y="5040868"/>
              <a:ext cx="3014791" cy="369332"/>
            </a:xfrm>
            <a:prstGeom prst="rect">
              <a:avLst/>
            </a:prstGeom>
          </p:spPr>
          <p:txBody>
            <a:bodyPr wrap="square">
              <a:spAutoFit/>
            </a:bodyPr>
            <a:lstStyle/>
            <a:p>
              <a:r>
                <a:rPr lang="en-US" sz="1800" i="0" dirty="0"/>
                <a:t>T1 Perceived ease of use </a:t>
              </a:r>
              <a:endParaRPr lang="en-US" sz="1800" dirty="0"/>
            </a:p>
          </p:txBody>
        </p:sp>
      </p:grpSp>
      <p:grpSp>
        <p:nvGrpSpPr>
          <p:cNvPr id="5" name="Group 4"/>
          <p:cNvGrpSpPr/>
          <p:nvPr/>
        </p:nvGrpSpPr>
        <p:grpSpPr>
          <a:xfrm>
            <a:off x="4114800" y="4114800"/>
            <a:ext cx="4392899" cy="2171700"/>
            <a:chOff x="102902" y="4324350"/>
            <a:chExt cx="4392899" cy="2171700"/>
          </a:xfrm>
        </p:grpSpPr>
        <p:pic>
          <p:nvPicPr>
            <p:cNvPr id="31" name="Picture 30">
              <a:extLst>
                <a:ext uri="{FF2B5EF4-FFF2-40B4-BE49-F238E27FC236}">
                  <a16:creationId xmlns:a16="http://schemas.microsoft.com/office/drawing/2014/main" id="{D05B51F5-B47E-462D-A5E5-3BAADA7B0F0D}"/>
                </a:ext>
              </a:extLst>
            </p:cNvPr>
            <p:cNvPicPr>
              <a:picLocks noChangeAspect="1"/>
            </p:cNvPicPr>
            <p:nvPr/>
          </p:nvPicPr>
          <p:blipFill>
            <a:blip r:embed="rId4"/>
            <a:stretch>
              <a:fillRect/>
            </a:stretch>
          </p:blipFill>
          <p:spPr>
            <a:xfrm>
              <a:off x="102902" y="4324350"/>
              <a:ext cx="990600" cy="2171700"/>
            </a:xfrm>
            <a:prstGeom prst="rect">
              <a:avLst/>
            </a:prstGeom>
          </p:spPr>
        </p:pic>
        <p:grpSp>
          <p:nvGrpSpPr>
            <p:cNvPr id="64" name="Group 63">
              <a:extLst>
                <a:ext uri="{FF2B5EF4-FFF2-40B4-BE49-F238E27FC236}">
                  <a16:creationId xmlns:a16="http://schemas.microsoft.com/office/drawing/2014/main" id="{FFB72662-DEB5-4147-9AD0-D6CF79E0C782}"/>
                </a:ext>
              </a:extLst>
            </p:cNvPr>
            <p:cNvGrpSpPr/>
            <p:nvPr/>
          </p:nvGrpSpPr>
          <p:grpSpPr>
            <a:xfrm>
              <a:off x="983090" y="4823515"/>
              <a:ext cx="3512711" cy="369332"/>
              <a:chOff x="2457521" y="5040868"/>
              <a:chExt cx="3790879" cy="369332"/>
            </a:xfrm>
          </p:grpSpPr>
          <p:cxnSp>
            <p:nvCxnSpPr>
              <p:cNvPr id="23" name="Straight Arrow Connector 22">
                <a:extLst>
                  <a:ext uri="{FF2B5EF4-FFF2-40B4-BE49-F238E27FC236}">
                    <a16:creationId xmlns:a16="http://schemas.microsoft.com/office/drawing/2014/main" id="{1078AF3E-369C-4C39-B3F4-DA1525F8B172}"/>
                  </a:ext>
                </a:extLst>
              </p:cNvPr>
              <p:cNvCxnSpPr>
                <a:cxnSpLocks/>
              </p:cNvCxnSpPr>
              <p:nvPr/>
            </p:nvCxnSpPr>
            <p:spPr bwMode="auto">
              <a:xfrm flipV="1">
                <a:off x="2457521" y="5278936"/>
                <a:ext cx="776088" cy="13126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7" name="Rectangle 26">
                <a:extLst>
                  <a:ext uri="{FF2B5EF4-FFF2-40B4-BE49-F238E27FC236}">
                    <a16:creationId xmlns:a16="http://schemas.microsoft.com/office/drawing/2014/main" id="{45DEFCA4-3D04-4104-91BB-D7ED389D759B}"/>
                  </a:ext>
                </a:extLst>
              </p:cNvPr>
              <p:cNvSpPr/>
              <p:nvPr/>
            </p:nvSpPr>
            <p:spPr>
              <a:xfrm>
                <a:off x="3233609" y="5040868"/>
                <a:ext cx="3014791" cy="369332"/>
              </a:xfrm>
              <a:prstGeom prst="rect">
                <a:avLst/>
              </a:prstGeom>
            </p:spPr>
            <p:txBody>
              <a:bodyPr wrap="square">
                <a:spAutoFit/>
              </a:bodyPr>
              <a:lstStyle/>
              <a:p>
                <a:r>
                  <a:rPr lang="en-US" sz="1800" i="0" dirty="0"/>
                  <a:t>T1 Perceived ease of use </a:t>
                </a:r>
                <a:endParaRPr lang="en-US" sz="1800" dirty="0"/>
              </a:p>
            </p:txBody>
          </p:sp>
        </p:grpSp>
        <p:grpSp>
          <p:nvGrpSpPr>
            <p:cNvPr id="53" name="Group 52">
              <a:extLst>
                <a:ext uri="{FF2B5EF4-FFF2-40B4-BE49-F238E27FC236}">
                  <a16:creationId xmlns:a16="http://schemas.microsoft.com/office/drawing/2014/main" id="{9EA862FC-586A-485C-AA3E-1B8EAAD56524}"/>
                </a:ext>
              </a:extLst>
            </p:cNvPr>
            <p:cNvGrpSpPr/>
            <p:nvPr/>
          </p:nvGrpSpPr>
          <p:grpSpPr>
            <a:xfrm>
              <a:off x="904780" y="5731599"/>
              <a:ext cx="3591021" cy="369332"/>
              <a:chOff x="2362200" y="5955268"/>
              <a:chExt cx="3886200" cy="369332"/>
            </a:xfrm>
          </p:grpSpPr>
          <p:cxnSp>
            <p:nvCxnSpPr>
              <p:cNvPr id="54" name="Straight Arrow Connector 53">
                <a:extLst>
                  <a:ext uri="{FF2B5EF4-FFF2-40B4-BE49-F238E27FC236}">
                    <a16:creationId xmlns:a16="http://schemas.microsoft.com/office/drawing/2014/main" id="{8B67CE10-133D-4C01-B739-0361CCEF28FB}"/>
                  </a:ext>
                </a:extLst>
              </p:cNvPr>
              <p:cNvCxnSpPr>
                <a:cxnSpLocks/>
              </p:cNvCxnSpPr>
              <p:nvPr/>
            </p:nvCxnSpPr>
            <p:spPr bwMode="auto">
              <a:xfrm>
                <a:off x="2362200" y="6002780"/>
                <a:ext cx="871409" cy="15368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55" name="Rectangle 54">
                <a:extLst>
                  <a:ext uri="{FF2B5EF4-FFF2-40B4-BE49-F238E27FC236}">
                    <a16:creationId xmlns:a16="http://schemas.microsoft.com/office/drawing/2014/main" id="{C2DBE8D3-4B13-434B-9AF6-FC8D5FE25147}"/>
                  </a:ext>
                </a:extLst>
              </p:cNvPr>
              <p:cNvSpPr/>
              <p:nvPr/>
            </p:nvSpPr>
            <p:spPr>
              <a:xfrm>
                <a:off x="3244119" y="5955268"/>
                <a:ext cx="3004281" cy="369332"/>
              </a:xfrm>
              <a:prstGeom prst="rect">
                <a:avLst/>
              </a:prstGeom>
            </p:spPr>
            <p:txBody>
              <a:bodyPr wrap="square">
                <a:spAutoFit/>
              </a:bodyPr>
              <a:lstStyle/>
              <a:p>
                <a:r>
                  <a:rPr lang="en-US" sz="1800" i="0" dirty="0"/>
                  <a:t>T3 Perceived ease of use </a:t>
                </a:r>
                <a:endParaRPr lang="en-US" sz="1800" dirty="0"/>
              </a:p>
            </p:txBody>
          </p:sp>
        </p:grpSp>
        <p:grpSp>
          <p:nvGrpSpPr>
            <p:cNvPr id="59" name="Group 58">
              <a:extLst>
                <a:ext uri="{FF2B5EF4-FFF2-40B4-BE49-F238E27FC236}">
                  <a16:creationId xmlns:a16="http://schemas.microsoft.com/office/drawing/2014/main" id="{05AC7D9E-65F2-4A9E-B0DA-387B1E83AA5B}"/>
                </a:ext>
              </a:extLst>
            </p:cNvPr>
            <p:cNvGrpSpPr/>
            <p:nvPr/>
          </p:nvGrpSpPr>
          <p:grpSpPr>
            <a:xfrm>
              <a:off x="904780" y="5301313"/>
              <a:ext cx="3591021" cy="369332"/>
              <a:chOff x="2465697" y="5498068"/>
              <a:chExt cx="3782703" cy="369332"/>
            </a:xfrm>
          </p:grpSpPr>
          <p:cxnSp>
            <p:nvCxnSpPr>
              <p:cNvPr id="60" name="Straight Arrow Connector 59">
                <a:extLst>
                  <a:ext uri="{FF2B5EF4-FFF2-40B4-BE49-F238E27FC236}">
                    <a16:creationId xmlns:a16="http://schemas.microsoft.com/office/drawing/2014/main" id="{58CFC88E-3C58-4A08-99E9-650B319CAC3B}"/>
                  </a:ext>
                </a:extLst>
              </p:cNvPr>
              <p:cNvCxnSpPr>
                <a:cxnSpLocks/>
              </p:cNvCxnSpPr>
              <p:nvPr/>
            </p:nvCxnSpPr>
            <p:spPr bwMode="auto">
              <a:xfrm>
                <a:off x="2465697" y="5709745"/>
                <a:ext cx="776088" cy="525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68" name="Rectangle 67">
                <a:extLst>
                  <a:ext uri="{FF2B5EF4-FFF2-40B4-BE49-F238E27FC236}">
                    <a16:creationId xmlns:a16="http://schemas.microsoft.com/office/drawing/2014/main" id="{72687731-9CD1-4F00-9789-CA950BEAA9F9}"/>
                  </a:ext>
                </a:extLst>
              </p:cNvPr>
              <p:cNvSpPr/>
              <p:nvPr/>
            </p:nvSpPr>
            <p:spPr>
              <a:xfrm>
                <a:off x="3271929" y="5498068"/>
                <a:ext cx="2976471" cy="369332"/>
              </a:xfrm>
              <a:prstGeom prst="rect">
                <a:avLst/>
              </a:prstGeom>
            </p:spPr>
            <p:txBody>
              <a:bodyPr wrap="square">
                <a:spAutoFit/>
              </a:bodyPr>
              <a:lstStyle/>
              <a:p>
                <a:r>
                  <a:rPr lang="en-US" sz="1800" i="0" strike="sngStrike" dirty="0"/>
                  <a:t>T2 Perceived ease of use</a:t>
                </a:r>
                <a:endParaRPr lang="en-US" sz="1800" strike="sngStrike" dirty="0"/>
              </a:p>
            </p:txBody>
          </p:sp>
        </p:grpSp>
      </p:grpSp>
    </p:spTree>
    <p:extLst>
      <p:ext uri="{BB962C8B-B14F-4D97-AF65-F5344CB8AC3E}">
        <p14:creationId xmlns:p14="http://schemas.microsoft.com/office/powerpoint/2010/main" val="15235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25D6E8-CA42-4C4D-A7FF-CA3F2163B052}"/>
              </a:ext>
            </a:extLst>
          </p:cNvPr>
          <p:cNvSpPr txBox="1"/>
          <p:nvPr/>
        </p:nvSpPr>
        <p:spPr>
          <a:xfrm>
            <a:off x="2176070" y="4522369"/>
            <a:ext cx="4924746" cy="769441"/>
          </a:xfrm>
          <a:prstGeom prst="rect">
            <a:avLst/>
          </a:prstGeom>
          <a:noFill/>
        </p:spPr>
        <p:txBody>
          <a:bodyPr wrap="none" rtlCol="0">
            <a:spAutoFit/>
          </a:bodyPr>
          <a:lstStyle/>
          <a:p>
            <a:r>
              <a:rPr lang="en-US" sz="4400" dirty="0"/>
              <a:t>At least 30 schools</a:t>
            </a:r>
          </a:p>
        </p:txBody>
      </p:sp>
      <p:pic>
        <p:nvPicPr>
          <p:cNvPr id="23" name="Picture 2" descr="Image result for children science">
            <a:extLst>
              <a:ext uri="{FF2B5EF4-FFF2-40B4-BE49-F238E27FC236}">
                <a16:creationId xmlns:a16="http://schemas.microsoft.com/office/drawing/2014/main" id="{EBBD4122-7BBA-41FE-AEA1-F4EDBF846F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1521" y="5319401"/>
            <a:ext cx="1811248" cy="102516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children science">
            <a:extLst>
              <a:ext uri="{FF2B5EF4-FFF2-40B4-BE49-F238E27FC236}">
                <a16:creationId xmlns:a16="http://schemas.microsoft.com/office/drawing/2014/main" id="{565CC430-39D7-4484-BE2D-D54B034C4D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9486" y="5308883"/>
            <a:ext cx="1811248" cy="102516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children science">
            <a:extLst>
              <a:ext uri="{FF2B5EF4-FFF2-40B4-BE49-F238E27FC236}">
                <a16:creationId xmlns:a16="http://schemas.microsoft.com/office/drawing/2014/main" id="{C20B2231-2AB0-4B18-B7D0-533F48782A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498" y="4142643"/>
            <a:ext cx="1811248" cy="10251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children science">
            <a:extLst>
              <a:ext uri="{FF2B5EF4-FFF2-40B4-BE49-F238E27FC236}">
                <a16:creationId xmlns:a16="http://schemas.microsoft.com/office/drawing/2014/main" id="{94B0F9F7-7F89-4B83-8329-B2AA346C3F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474" y="4116550"/>
            <a:ext cx="1811248" cy="10251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34965" y="381000"/>
            <a:ext cx="3512180" cy="372603"/>
          </a:xfrm>
        </p:spPr>
        <p:txBody>
          <a:bodyPr/>
          <a:lstStyle/>
          <a:p>
            <a:r>
              <a:rPr lang="en-US" dirty="0"/>
              <a:t>Looming Disadvantage</a:t>
            </a:r>
          </a:p>
        </p:txBody>
      </p:sp>
      <p:sp>
        <p:nvSpPr>
          <p:cNvPr id="3" name="Content Placeholder 2"/>
          <p:cNvSpPr>
            <a:spLocks noGrp="1"/>
          </p:cNvSpPr>
          <p:nvPr>
            <p:ph idx="1"/>
          </p:nvPr>
        </p:nvSpPr>
        <p:spPr>
          <a:xfrm>
            <a:off x="1044575" y="1371600"/>
            <a:ext cx="7162800" cy="4114800"/>
          </a:xfrm>
        </p:spPr>
        <p:txBody>
          <a:bodyPr/>
          <a:lstStyle/>
          <a:p>
            <a:pPr marL="0" indent="0">
              <a:buNone/>
            </a:pPr>
            <a:r>
              <a:rPr lang="en-US" dirty="0"/>
              <a:t>Previous research indicates sample sizes of at least 30 at the highest level should be used. </a:t>
            </a:r>
          </a:p>
          <a:p>
            <a:pPr marL="0" indent="0">
              <a:buNone/>
            </a:pPr>
            <a:endParaRPr lang="en-US" dirty="0"/>
          </a:p>
        </p:txBody>
      </p:sp>
      <p:pic>
        <p:nvPicPr>
          <p:cNvPr id="1028" name="Picture 4" descr="Image result for sch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44" y="3028951"/>
            <a:ext cx="1689456" cy="17007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choo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003767"/>
            <a:ext cx="1872130" cy="17510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chools carto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520837"/>
            <a:ext cx="1866997" cy="12438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chool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6070" y="2314237"/>
            <a:ext cx="2776929" cy="166615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bwMode="auto">
          <a:xfrm flipH="1" flipV="1">
            <a:off x="1186821" y="4826992"/>
            <a:ext cx="989250" cy="64943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H="1">
            <a:off x="7073180" y="4754854"/>
            <a:ext cx="924469" cy="72157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713830" y="3863265"/>
            <a:ext cx="527710" cy="32391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V="1">
            <a:off x="3034027" y="3827579"/>
            <a:ext cx="253164" cy="302967"/>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1026" name="Picture 2" descr="Image result for children scien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6975" y="2362200"/>
            <a:ext cx="7192625" cy="4071026"/>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p:cNvSpPr/>
          <p:nvPr/>
        </p:nvSpPr>
        <p:spPr bwMode="auto">
          <a:xfrm>
            <a:off x="76200" y="2075352"/>
            <a:ext cx="8915400" cy="3880334"/>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749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3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3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921" y="381000"/>
            <a:ext cx="1428276" cy="372603"/>
          </a:xfrm>
        </p:spPr>
        <p:txBody>
          <a:bodyPr/>
          <a:lstStyle/>
          <a:p>
            <a:r>
              <a:rPr lang="en-US" dirty="0"/>
              <a:t>Scenario</a:t>
            </a:r>
          </a:p>
        </p:txBody>
      </p:sp>
      <p:pic>
        <p:nvPicPr>
          <p:cNvPr id="4" name="Content Placeholder 3"/>
          <p:cNvPicPr>
            <a:picLocks noGrp="1" noChangeAspect="1"/>
          </p:cNvPicPr>
          <p:nvPr>
            <p:ph idx="1"/>
          </p:nvPr>
        </p:nvPicPr>
        <p:blipFill>
          <a:blip r:embed="rId3"/>
          <a:stretch>
            <a:fillRect/>
          </a:stretch>
        </p:blipFill>
        <p:spPr>
          <a:xfrm>
            <a:off x="3866035" y="2286000"/>
            <a:ext cx="4667250" cy="3600450"/>
          </a:xfrm>
          <a:prstGeom prst="rect">
            <a:avLst/>
          </a:prstGeom>
        </p:spPr>
      </p:pic>
      <p:sp>
        <p:nvSpPr>
          <p:cNvPr id="5" name="TextBox 4"/>
          <p:cNvSpPr txBox="1"/>
          <p:nvPr/>
        </p:nvSpPr>
        <p:spPr>
          <a:xfrm>
            <a:off x="457200" y="1295400"/>
            <a:ext cx="39624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Higher numbers needed than are easily available….</a:t>
            </a:r>
          </a:p>
        </p:txBody>
      </p:sp>
      <p:pic>
        <p:nvPicPr>
          <p:cNvPr id="1026" name="Picture 2" descr="Image result for school district">
            <a:extLst>
              <a:ext uri="{FF2B5EF4-FFF2-40B4-BE49-F238E27FC236}">
                <a16:creationId xmlns:a16="http://schemas.microsoft.com/office/drawing/2014/main" id="{E06D24E4-6B4B-4FF9-8AEF-4BC99E3F06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89" y="2514600"/>
            <a:ext cx="4661592" cy="211341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8BA5A72-E471-4D9D-9AA4-39DE0B5D9080}"/>
              </a:ext>
            </a:extLst>
          </p:cNvPr>
          <p:cNvGrpSpPr/>
          <p:nvPr/>
        </p:nvGrpSpPr>
        <p:grpSpPr>
          <a:xfrm>
            <a:off x="736488" y="2400930"/>
            <a:ext cx="4749911" cy="2247270"/>
            <a:chOff x="534871" y="4091668"/>
            <a:chExt cx="4719637" cy="2072560"/>
          </a:xfrm>
        </p:grpSpPr>
        <p:pic>
          <p:nvPicPr>
            <p:cNvPr id="1030" name="Picture 6" descr="Image result for virginia school district map">
              <a:extLst>
                <a:ext uri="{FF2B5EF4-FFF2-40B4-BE49-F238E27FC236}">
                  <a16:creationId xmlns:a16="http://schemas.microsoft.com/office/drawing/2014/main" id="{C94F75C4-2185-4C1D-91D7-951B9BC97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871" y="4091668"/>
              <a:ext cx="4719637" cy="2072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517D25-45DD-4B04-8559-56729609EEDC}"/>
                </a:ext>
              </a:extLst>
            </p:cNvPr>
            <p:cNvSpPr txBox="1"/>
            <p:nvPr/>
          </p:nvSpPr>
          <p:spPr>
            <a:xfrm>
              <a:off x="762000" y="4286071"/>
              <a:ext cx="184684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School Districts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rial" charset="0"/>
                  <a:ea typeface="+mn-ea"/>
                  <a:cs typeface="+mn-cs"/>
                </a:rPr>
                <a:t>N = 134</a:t>
              </a:r>
            </a:p>
          </p:txBody>
        </p:sp>
      </p:grpSp>
      <p:sp>
        <p:nvSpPr>
          <p:cNvPr id="8" name="AutoShape 8" descr="Image result for maryland school districts">
            <a:extLst>
              <a:ext uri="{FF2B5EF4-FFF2-40B4-BE49-F238E27FC236}">
                <a16:creationId xmlns:a16="http://schemas.microsoft.com/office/drawing/2014/main" id="{03D6E7B4-ED4F-4AF1-A8BD-A2E9BAB2CE3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charset="0"/>
              <a:ea typeface="+mn-ea"/>
              <a:cs typeface="+mn-cs"/>
            </a:endParaRPr>
          </a:p>
        </p:txBody>
      </p:sp>
      <p:grpSp>
        <p:nvGrpSpPr>
          <p:cNvPr id="9" name="Group 8">
            <a:extLst>
              <a:ext uri="{FF2B5EF4-FFF2-40B4-BE49-F238E27FC236}">
                <a16:creationId xmlns:a16="http://schemas.microsoft.com/office/drawing/2014/main" id="{DAA360D6-B2EB-4609-AAA6-4403F0404DE9}"/>
              </a:ext>
            </a:extLst>
          </p:cNvPr>
          <p:cNvGrpSpPr/>
          <p:nvPr/>
        </p:nvGrpSpPr>
        <p:grpSpPr>
          <a:xfrm>
            <a:off x="3324907" y="3508575"/>
            <a:ext cx="4146348" cy="2209847"/>
            <a:chOff x="4592128" y="2350277"/>
            <a:chExt cx="4198015" cy="2183894"/>
          </a:xfrm>
        </p:grpSpPr>
        <p:pic>
          <p:nvPicPr>
            <p:cNvPr id="1034" name="Picture 10" descr="Image result for maryland school districts">
              <a:extLst>
                <a:ext uri="{FF2B5EF4-FFF2-40B4-BE49-F238E27FC236}">
                  <a16:creationId xmlns:a16="http://schemas.microsoft.com/office/drawing/2014/main" id="{DC2EC33A-D49A-401E-A476-755C8E7291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128" y="2350277"/>
              <a:ext cx="4198015" cy="21838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1DD4AA0-3E32-4646-888F-03BF418B9562}"/>
                </a:ext>
              </a:extLst>
            </p:cNvPr>
            <p:cNvSpPr txBox="1"/>
            <p:nvPr/>
          </p:nvSpPr>
          <p:spPr>
            <a:xfrm>
              <a:off x="5058175" y="3166934"/>
              <a:ext cx="184684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School Districts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rial" charset="0"/>
                  <a:ea typeface="+mn-ea"/>
                  <a:cs typeface="+mn-cs"/>
                </a:rPr>
                <a:t>N = 24</a:t>
              </a:r>
            </a:p>
          </p:txBody>
        </p:sp>
      </p:grpSp>
      <p:sp>
        <p:nvSpPr>
          <p:cNvPr id="15" name="TextBox 14">
            <a:extLst>
              <a:ext uri="{FF2B5EF4-FFF2-40B4-BE49-F238E27FC236}">
                <a16:creationId xmlns:a16="http://schemas.microsoft.com/office/drawing/2014/main" id="{A541E924-4607-4190-A586-C8D464F5B06F}"/>
              </a:ext>
            </a:extLst>
          </p:cNvPr>
          <p:cNvSpPr txBox="1"/>
          <p:nvPr/>
        </p:nvSpPr>
        <p:spPr>
          <a:xfrm>
            <a:off x="5791200" y="6015335"/>
            <a:ext cx="32766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….or even possible</a:t>
            </a:r>
          </a:p>
        </p:txBody>
      </p:sp>
    </p:spTree>
    <p:extLst>
      <p:ext uri="{BB962C8B-B14F-4D97-AF65-F5344CB8AC3E}">
        <p14:creationId xmlns:p14="http://schemas.microsoft.com/office/powerpoint/2010/main" val="59064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556" y="381000"/>
            <a:ext cx="3306996" cy="372603"/>
          </a:xfrm>
        </p:spPr>
        <p:txBody>
          <a:bodyPr/>
          <a:lstStyle/>
          <a:p>
            <a:r>
              <a:rPr lang="en-US" dirty="0"/>
              <a:t>Gaps in the Literature</a:t>
            </a:r>
          </a:p>
        </p:txBody>
      </p:sp>
      <p:sp>
        <p:nvSpPr>
          <p:cNvPr id="4" name="Content Placeholder 2"/>
          <p:cNvSpPr>
            <a:spLocks noGrp="1"/>
          </p:cNvSpPr>
          <p:nvPr>
            <p:ph idx="1"/>
          </p:nvPr>
        </p:nvSpPr>
        <p:spPr>
          <a:xfrm>
            <a:off x="533400" y="1143000"/>
            <a:ext cx="8153400" cy="5257800"/>
          </a:xfrm>
        </p:spPr>
        <p:txBody>
          <a:bodyPr/>
          <a:lstStyle/>
          <a:p>
            <a:r>
              <a:rPr lang="en-US" dirty="0"/>
              <a:t>How bad is “too small”?</a:t>
            </a:r>
          </a:p>
          <a:p>
            <a:pPr lvl="1"/>
            <a:r>
              <a:rPr lang="en-US" dirty="0"/>
              <a:t>Lower limit of 10 </a:t>
            </a:r>
          </a:p>
          <a:p>
            <a:pPr lvl="2"/>
            <a:r>
              <a:rPr lang="en-US" dirty="0"/>
              <a:t>Simplest mixed model not explored:</a:t>
            </a:r>
          </a:p>
          <a:p>
            <a:pPr marL="914400" lvl="2" indent="0">
              <a:buNone/>
            </a:pPr>
            <a:endParaRPr lang="en-US" b="1" i="1" dirty="0"/>
          </a:p>
          <a:p>
            <a:pPr marL="914400" lvl="2" indent="0">
              <a:buNone/>
            </a:pPr>
            <a:r>
              <a:rPr lang="en-US" b="1" i="1" dirty="0"/>
              <a:t>	y</a:t>
            </a:r>
            <a:r>
              <a:rPr lang="en-US" b="1" i="1" baseline="-25000" dirty="0"/>
              <a:t>ij </a:t>
            </a:r>
            <a:r>
              <a:rPr lang="en-US" b="1" i="1" dirty="0"/>
              <a:t>= γ</a:t>
            </a:r>
            <a:r>
              <a:rPr lang="en-US" b="1" i="1" baseline="-25000" dirty="0"/>
              <a:t>00</a:t>
            </a:r>
            <a:r>
              <a:rPr lang="en-US" b="1" i="1" dirty="0"/>
              <a:t> + γ</a:t>
            </a:r>
            <a:r>
              <a:rPr lang="en-US" b="1" i="1" baseline="-25000" dirty="0"/>
              <a:t>10</a:t>
            </a:r>
            <a:r>
              <a:rPr lang="en-US" b="1" i="1" dirty="0"/>
              <a:t>X</a:t>
            </a:r>
            <a:r>
              <a:rPr lang="en-US" b="1" i="1" baseline="-25000" dirty="0"/>
              <a:t>ij</a:t>
            </a:r>
            <a:r>
              <a:rPr lang="en-US" b="1" i="1" dirty="0"/>
              <a:t> + γ</a:t>
            </a:r>
            <a:r>
              <a:rPr lang="en-US" b="1" i="1" baseline="-25000" dirty="0"/>
              <a:t>01</a:t>
            </a:r>
            <a:r>
              <a:rPr lang="en-US" b="1" i="1" dirty="0"/>
              <a:t>Z</a:t>
            </a:r>
            <a:r>
              <a:rPr lang="en-US" b="1" i="1" baseline="-25000" dirty="0"/>
              <a:t>j</a:t>
            </a:r>
            <a:r>
              <a:rPr lang="en-US" b="1" i="1" dirty="0"/>
              <a:t> + γ</a:t>
            </a:r>
            <a:r>
              <a:rPr lang="en-US" b="1" i="1" baseline="-25000" dirty="0"/>
              <a:t>11</a:t>
            </a:r>
            <a:r>
              <a:rPr lang="en-US" b="1" i="1" dirty="0"/>
              <a:t>Z</a:t>
            </a:r>
            <a:r>
              <a:rPr lang="en-US" b="1" i="1" baseline="-25000" dirty="0"/>
              <a:t>j</a:t>
            </a:r>
            <a:r>
              <a:rPr lang="en-US" b="1" i="1" dirty="0"/>
              <a:t>X</a:t>
            </a:r>
            <a:r>
              <a:rPr lang="en-US" b="1" i="1" baseline="-25000" dirty="0"/>
              <a:t>ij</a:t>
            </a:r>
            <a:r>
              <a:rPr lang="en-US" b="1" i="1" dirty="0"/>
              <a:t> + ζ</a:t>
            </a:r>
            <a:r>
              <a:rPr lang="en-US" b="1" i="1" baseline="-25000" dirty="0"/>
              <a:t>0j  </a:t>
            </a:r>
            <a:r>
              <a:rPr lang="en-US" b="1" dirty="0"/>
              <a:t>+ </a:t>
            </a:r>
            <a:r>
              <a:rPr lang="en-US" b="1" i="1" dirty="0"/>
              <a:t>ζ</a:t>
            </a:r>
            <a:r>
              <a:rPr lang="en-US" b="1" i="1" baseline="-25000" dirty="0"/>
              <a:t>1j</a:t>
            </a:r>
            <a:r>
              <a:rPr lang="en-US" b="1" i="1" dirty="0"/>
              <a:t>X</a:t>
            </a:r>
            <a:r>
              <a:rPr lang="en-US" b="1" i="1" baseline="-25000" dirty="0"/>
              <a:t>ij</a:t>
            </a:r>
            <a:r>
              <a:rPr lang="en-US" b="1" dirty="0"/>
              <a:t>+</a:t>
            </a:r>
            <a:r>
              <a:rPr lang="en-US" b="1" i="1" dirty="0"/>
              <a:t> ε</a:t>
            </a:r>
            <a:r>
              <a:rPr lang="en-US" b="1" i="1" baseline="-25000" dirty="0"/>
              <a:t>ij</a:t>
            </a:r>
            <a:endParaRPr lang="en-US" sz="1600" b="1" i="1" baseline="-25000" dirty="0"/>
          </a:p>
          <a:p>
            <a:pPr marL="914400" lvl="2" indent="0">
              <a:buNone/>
            </a:pPr>
            <a:br>
              <a:rPr lang="en-US" b="1" i="1" dirty="0"/>
            </a:br>
            <a:r>
              <a:rPr lang="en-US" b="1" i="1" dirty="0"/>
              <a:t>	y</a:t>
            </a:r>
            <a:r>
              <a:rPr lang="en-US" b="1" i="1" baseline="-25000" dirty="0"/>
              <a:t>ij </a:t>
            </a:r>
            <a:r>
              <a:rPr lang="en-US" b="1" i="1" dirty="0"/>
              <a:t>= γ</a:t>
            </a:r>
            <a:r>
              <a:rPr lang="en-US" b="1" i="1" baseline="-25000" dirty="0"/>
              <a:t>00</a:t>
            </a:r>
            <a:r>
              <a:rPr lang="en-US" b="1" i="1" dirty="0"/>
              <a:t> + γ</a:t>
            </a:r>
            <a:r>
              <a:rPr lang="en-US" b="1" i="1" baseline="-25000" dirty="0"/>
              <a:t>10</a:t>
            </a:r>
            <a:r>
              <a:rPr lang="en-US" b="1" i="1" dirty="0"/>
              <a:t>X</a:t>
            </a:r>
            <a:r>
              <a:rPr lang="en-US" b="1" i="1" baseline="-25000" dirty="0"/>
              <a:t>ij</a:t>
            </a:r>
            <a:r>
              <a:rPr lang="en-US" b="1" i="1" dirty="0"/>
              <a:t> + ζ</a:t>
            </a:r>
            <a:r>
              <a:rPr lang="en-US" b="1" i="1" baseline="-25000" dirty="0"/>
              <a:t>0j  </a:t>
            </a:r>
            <a:r>
              <a:rPr lang="en-US" b="1" dirty="0"/>
              <a:t>+</a:t>
            </a:r>
            <a:r>
              <a:rPr lang="en-US" b="1" i="1" dirty="0"/>
              <a:t> ε</a:t>
            </a:r>
            <a:r>
              <a:rPr lang="en-US" b="1" i="1" baseline="-25000" dirty="0"/>
              <a:t>ij</a:t>
            </a:r>
            <a:br>
              <a:rPr lang="en-US" b="1" i="1" baseline="-25000" dirty="0"/>
            </a:br>
            <a:endParaRPr lang="en-US" b="1" dirty="0"/>
          </a:p>
          <a:p>
            <a:r>
              <a:rPr lang="en-US" dirty="0"/>
              <a:t>Small acceptable risk (</a:t>
            </a:r>
            <a:r>
              <a:rPr lang="el-GR" dirty="0"/>
              <a:t>α</a:t>
            </a:r>
            <a:r>
              <a:rPr lang="en-US" i="1" dirty="0"/>
              <a:t> </a:t>
            </a:r>
            <a:r>
              <a:rPr lang="en-US" dirty="0"/>
              <a:t> ≤  .05)</a:t>
            </a:r>
          </a:p>
          <a:p>
            <a:pPr lvl="1"/>
            <a:r>
              <a:rPr lang="en-US" dirty="0"/>
              <a:t>DOD uses </a:t>
            </a:r>
            <a:r>
              <a:rPr lang="el-GR" dirty="0"/>
              <a:t>α</a:t>
            </a:r>
            <a:r>
              <a:rPr lang="en-US" dirty="0"/>
              <a:t> ≤ .2</a:t>
            </a:r>
            <a:br>
              <a:rPr lang="en-US" dirty="0"/>
            </a:br>
            <a:endParaRPr lang="en-US" dirty="0"/>
          </a:p>
          <a:p>
            <a:r>
              <a:rPr lang="en-US" dirty="0"/>
              <a:t>Small effect size</a:t>
            </a:r>
          </a:p>
          <a:p>
            <a:pPr lvl="1"/>
            <a:r>
              <a:rPr lang="en-US" dirty="0"/>
              <a:t>Behavioral research often looking at tiny impacts</a:t>
            </a:r>
          </a:p>
          <a:p>
            <a:pPr lvl="1"/>
            <a:r>
              <a:rPr lang="en-US" dirty="0"/>
              <a:t>Impacts at that level not of interest to DOD</a:t>
            </a:r>
            <a:br>
              <a:rPr lang="en-US" dirty="0"/>
            </a:br>
            <a:endParaRPr lang="en-US" dirty="0"/>
          </a:p>
          <a:p>
            <a:r>
              <a:rPr lang="en-US" dirty="0"/>
              <a:t>Small intraclass correlation </a:t>
            </a:r>
          </a:p>
          <a:p>
            <a:pPr lvl="1"/>
            <a:r>
              <a:rPr lang="en-US" dirty="0"/>
              <a:t>Higher intraclass correlation exists in within-person designs </a:t>
            </a:r>
          </a:p>
        </p:txBody>
      </p:sp>
      <p:sp>
        <p:nvSpPr>
          <p:cNvPr id="3" name="TextBox 2">
            <a:extLst>
              <a:ext uri="{FF2B5EF4-FFF2-40B4-BE49-F238E27FC236}">
                <a16:creationId xmlns:a16="http://schemas.microsoft.com/office/drawing/2014/main" id="{14F4E727-5816-4A35-B186-8160A8873B1B}"/>
              </a:ext>
            </a:extLst>
          </p:cNvPr>
          <p:cNvSpPr txBox="1"/>
          <p:nvPr/>
        </p:nvSpPr>
        <p:spPr>
          <a:xfrm rot="21113273">
            <a:off x="57106" y="3068838"/>
            <a:ext cx="8977324" cy="738664"/>
          </a:xfrm>
          <a:prstGeom prst="rect">
            <a:avLst/>
          </a:prstGeom>
          <a:solidFill>
            <a:schemeClr val="bg1">
              <a:lumMod val="85000"/>
            </a:schemeClr>
          </a:solidFill>
        </p:spPr>
        <p:txBody>
          <a:bodyPr wrap="square" rtlCol="0">
            <a:spAutoFit/>
          </a:bodyPr>
          <a:lstStyle/>
          <a:p>
            <a:pPr marL="0" indent="0" algn="ctr">
              <a:buNone/>
            </a:pPr>
            <a:r>
              <a:rPr lang="en-US" sz="2100" dirty="0"/>
              <a:t>Overall Problem: </a:t>
            </a:r>
            <a:br>
              <a:rPr lang="en-US" sz="2100" dirty="0"/>
            </a:br>
            <a:r>
              <a:rPr lang="en-US" sz="2100" dirty="0"/>
              <a:t>Academic recommendations inconsistent with applied research realities </a:t>
            </a:r>
          </a:p>
        </p:txBody>
      </p:sp>
    </p:spTree>
    <p:extLst>
      <p:ext uri="{BB962C8B-B14F-4D97-AF65-F5344CB8AC3E}">
        <p14:creationId xmlns:p14="http://schemas.microsoft.com/office/powerpoint/2010/main" val="84167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011" y="381000"/>
            <a:ext cx="2180085" cy="372603"/>
          </a:xfrm>
        </p:spPr>
        <p:txBody>
          <a:bodyPr/>
          <a:lstStyle/>
          <a:p>
            <a:r>
              <a:rPr lang="en-US" dirty="0"/>
              <a:t>Current Study</a:t>
            </a:r>
          </a:p>
        </p:txBody>
      </p:sp>
      <p:sp>
        <p:nvSpPr>
          <p:cNvPr id="3" name="Content Placeholder 2"/>
          <p:cNvSpPr>
            <a:spLocks noGrp="1"/>
          </p:cNvSpPr>
          <p:nvPr>
            <p:ph idx="1"/>
          </p:nvPr>
        </p:nvSpPr>
        <p:spPr>
          <a:xfrm>
            <a:off x="609600" y="1447800"/>
            <a:ext cx="7848600" cy="4800600"/>
          </a:xfrm>
        </p:spPr>
        <p:txBody>
          <a:bodyPr/>
          <a:lstStyle/>
          <a:p>
            <a:r>
              <a:rPr lang="en-US" dirty="0"/>
              <a:t>Even in small total sample conditions, bias of fixed effect estimates will be minimal</a:t>
            </a:r>
            <a:br>
              <a:rPr lang="en-US" dirty="0"/>
            </a:br>
            <a:endParaRPr lang="en-US" dirty="0"/>
          </a:p>
          <a:p>
            <a:r>
              <a:rPr lang="en-US" dirty="0"/>
              <a:t>Increasing level-2 sample size has a greater positive effect on power than increasing level-1 sample size </a:t>
            </a:r>
            <a:br>
              <a:rPr lang="en-US" dirty="0"/>
            </a:br>
            <a:endParaRPr lang="en-US" dirty="0"/>
          </a:p>
          <a:p>
            <a:r>
              <a:rPr lang="en-US" dirty="0"/>
              <a:t>Smaller sample sizes will have adequately high power and low type I error rate under conditions and standards common in operational testing</a:t>
            </a:r>
          </a:p>
          <a:p>
            <a:pPr lvl="1"/>
            <a:r>
              <a:rPr lang="en-US" dirty="0"/>
              <a:t>Higher type I error risk levels </a:t>
            </a:r>
          </a:p>
          <a:p>
            <a:pPr lvl="2"/>
            <a:r>
              <a:rPr lang="en-US" dirty="0"/>
              <a:t>Power levels at DOD standard of </a:t>
            </a:r>
            <a:r>
              <a:rPr lang="el-GR" dirty="0"/>
              <a:t>α</a:t>
            </a:r>
            <a:r>
              <a:rPr lang="en-US" dirty="0"/>
              <a:t> ≤ .2 </a:t>
            </a:r>
          </a:p>
          <a:p>
            <a:pPr lvl="1"/>
            <a:r>
              <a:rPr lang="en-US" dirty="0"/>
              <a:t>Larger effect sizes </a:t>
            </a:r>
          </a:p>
          <a:p>
            <a:pPr lvl="2"/>
            <a:r>
              <a:rPr lang="en-US" dirty="0"/>
              <a:t>Power at effect sizes relevant in applied research</a:t>
            </a:r>
          </a:p>
          <a:p>
            <a:pPr lvl="1"/>
            <a:r>
              <a:rPr lang="en-US" dirty="0"/>
              <a:t>Higher ICC levels</a:t>
            </a:r>
          </a:p>
          <a:p>
            <a:pPr lvl="2"/>
            <a:r>
              <a:rPr lang="en-US" dirty="0"/>
              <a:t>ICC levels common to repeated measures designs</a:t>
            </a:r>
          </a:p>
          <a:p>
            <a:pPr marL="0" indent="0">
              <a:buNone/>
            </a:pPr>
            <a:endParaRPr lang="en-US" dirty="0"/>
          </a:p>
        </p:txBody>
      </p:sp>
    </p:spTree>
    <p:extLst>
      <p:ext uri="{BB962C8B-B14F-4D97-AF65-F5344CB8AC3E}">
        <p14:creationId xmlns:p14="http://schemas.microsoft.com/office/powerpoint/2010/main" val="69356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383" y="381000"/>
            <a:ext cx="3919343" cy="372603"/>
          </a:xfrm>
        </p:spPr>
        <p:txBody>
          <a:bodyPr/>
          <a:lstStyle/>
          <a:p>
            <a:r>
              <a:rPr lang="en-US" dirty="0"/>
              <a:t>Method: Simulation Study</a:t>
            </a:r>
          </a:p>
        </p:txBody>
      </p:sp>
      <p:sp>
        <p:nvSpPr>
          <p:cNvPr id="3" name="Content Placeholder 2"/>
          <p:cNvSpPr>
            <a:spLocks noGrp="1"/>
          </p:cNvSpPr>
          <p:nvPr>
            <p:ph idx="1"/>
          </p:nvPr>
        </p:nvSpPr>
        <p:spPr>
          <a:xfrm>
            <a:off x="552454" y="1295400"/>
            <a:ext cx="8077200" cy="5105400"/>
          </a:xfrm>
        </p:spPr>
        <p:txBody>
          <a:bodyPr/>
          <a:lstStyle/>
          <a:p>
            <a:r>
              <a:rPr lang="en-US" dirty="0"/>
              <a:t>Continuous increases in level-2 sample size</a:t>
            </a:r>
          </a:p>
          <a:p>
            <a:pPr lvl="1"/>
            <a:r>
              <a:rPr lang="en-US" i="1" dirty="0"/>
              <a:t>N </a:t>
            </a:r>
            <a:r>
              <a:rPr lang="en-US" dirty="0"/>
              <a:t> = 4 to </a:t>
            </a:r>
            <a:r>
              <a:rPr lang="en-US" i="1" dirty="0"/>
              <a:t>N </a:t>
            </a:r>
            <a:r>
              <a:rPr lang="en-US" dirty="0"/>
              <a:t>= 30</a:t>
            </a:r>
          </a:p>
          <a:p>
            <a:r>
              <a:rPr lang="en-US" dirty="0"/>
              <a:t>Continuous increases in </a:t>
            </a:r>
            <a:r>
              <a:rPr lang="en-US" i="1" dirty="0"/>
              <a:t>baseline</a:t>
            </a:r>
            <a:r>
              <a:rPr lang="en-US" dirty="0"/>
              <a:t> observations</a:t>
            </a:r>
          </a:p>
          <a:p>
            <a:pPr lvl="1"/>
            <a:r>
              <a:rPr lang="en-US" i="1" dirty="0"/>
              <a:t>N </a:t>
            </a:r>
            <a:r>
              <a:rPr lang="en-US" dirty="0"/>
              <a:t> = 2 to </a:t>
            </a:r>
            <a:r>
              <a:rPr lang="en-US" i="1" dirty="0"/>
              <a:t>N </a:t>
            </a:r>
            <a:r>
              <a:rPr lang="en-US" dirty="0"/>
              <a:t>= 10</a:t>
            </a:r>
          </a:p>
          <a:p>
            <a:r>
              <a:rPr lang="en-US" dirty="0"/>
              <a:t>Varying levels of SNR</a:t>
            </a:r>
          </a:p>
          <a:p>
            <a:pPr lvl="1"/>
            <a:r>
              <a:rPr lang="en-US" dirty="0"/>
              <a:t>SNR = 0, .3, .5, .8, 1</a:t>
            </a:r>
          </a:p>
          <a:p>
            <a:r>
              <a:rPr lang="en-US" dirty="0"/>
              <a:t>Varying level-2 variance</a:t>
            </a:r>
          </a:p>
          <a:p>
            <a:pPr lvl="1"/>
            <a:r>
              <a:rPr lang="en-US" dirty="0"/>
              <a:t>ICC = .075, .25, .5, .8</a:t>
            </a:r>
          </a:p>
          <a:p>
            <a:r>
              <a:rPr lang="en-US" dirty="0"/>
              <a:t>1,000 datasets generated each</a:t>
            </a:r>
          </a:p>
          <a:p>
            <a:pPr marL="457200" lvl="1" indent="0">
              <a:buNone/>
            </a:pPr>
            <a:endParaRPr lang="en-US" dirty="0"/>
          </a:p>
          <a:p>
            <a:pPr marL="457200" lvl="1" indent="0">
              <a:buNone/>
            </a:pPr>
            <a:endParaRPr lang="en-US" dirty="0"/>
          </a:p>
          <a:p>
            <a:pPr marL="457200" lvl="1" indent="0">
              <a:buNone/>
            </a:pPr>
            <a:r>
              <a:rPr lang="en-US" dirty="0"/>
              <a:t>			Total sampling conditions: 243</a:t>
            </a:r>
          </a:p>
          <a:p>
            <a:pPr marL="457200" lvl="1" indent="0">
              <a:buNone/>
            </a:pPr>
            <a:r>
              <a:rPr lang="en-US" dirty="0"/>
              <a:t>			Total conditions: 243 x 5 x 4 = 4,860				Total mixed models* = 4,860 x 1,000 = 4,860,000</a:t>
            </a:r>
          </a:p>
        </p:txBody>
      </p:sp>
    </p:spTree>
    <p:extLst>
      <p:ext uri="{BB962C8B-B14F-4D97-AF65-F5344CB8AC3E}">
        <p14:creationId xmlns:p14="http://schemas.microsoft.com/office/powerpoint/2010/main" val="372003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383" y="381000"/>
            <a:ext cx="3919343" cy="372603"/>
          </a:xfrm>
        </p:spPr>
        <p:txBody>
          <a:bodyPr/>
          <a:lstStyle/>
          <a:p>
            <a:r>
              <a:rPr lang="en-US" dirty="0"/>
              <a:t>Method: Simulation Study</a:t>
            </a:r>
          </a:p>
        </p:txBody>
      </p:sp>
      <p:sp>
        <p:nvSpPr>
          <p:cNvPr id="3" name="Content Placeholder 2"/>
          <p:cNvSpPr>
            <a:spLocks noGrp="1"/>
          </p:cNvSpPr>
          <p:nvPr>
            <p:ph idx="1"/>
          </p:nvPr>
        </p:nvSpPr>
        <p:spPr>
          <a:xfrm>
            <a:off x="552454" y="1143000"/>
            <a:ext cx="8077200" cy="5257800"/>
          </a:xfrm>
        </p:spPr>
        <p:txBody>
          <a:bodyPr/>
          <a:lstStyle/>
          <a:p>
            <a:endParaRPr lang="en-US" dirty="0"/>
          </a:p>
          <a:p>
            <a:r>
              <a:rPr lang="en-US" dirty="0"/>
              <a:t>FIML used to estimate fixed effects</a:t>
            </a:r>
          </a:p>
          <a:p>
            <a:pPr lvl="1"/>
            <a:r>
              <a:rPr lang="en-US" dirty="0"/>
              <a:t>Fixed effect type I error, bias, and power of interest</a:t>
            </a:r>
            <a:br>
              <a:rPr lang="en-US" dirty="0"/>
            </a:br>
            <a:endParaRPr lang="en-US" dirty="0"/>
          </a:p>
          <a:p>
            <a:pPr lvl="1"/>
            <a:endParaRPr lang="en-US" dirty="0"/>
          </a:p>
          <a:p>
            <a:r>
              <a:rPr lang="en-US" dirty="0"/>
              <a:t>Likelihood-ratio test used to compare full and reduced models</a:t>
            </a:r>
          </a:p>
          <a:p>
            <a:pPr lvl="1"/>
            <a:r>
              <a:rPr lang="en-US" dirty="0"/>
              <a:t>Mitigates impact of downwardly biased standard error estimates</a:t>
            </a:r>
            <a:br>
              <a:rPr lang="en-US" dirty="0"/>
            </a:br>
            <a:endParaRPr lang="en-US" dirty="0"/>
          </a:p>
          <a:p>
            <a:pPr lvl="1"/>
            <a:endParaRPr lang="en-US" dirty="0"/>
          </a:p>
          <a:p>
            <a:r>
              <a:rPr lang="en-US" dirty="0"/>
              <a:t>Convergence failure </a:t>
            </a:r>
          </a:p>
          <a:p>
            <a:pPr lvl="1"/>
            <a:r>
              <a:rPr lang="en-US" dirty="0"/>
              <a:t>Negatively related to ICC</a:t>
            </a:r>
          </a:p>
          <a:p>
            <a:pPr lvl="1"/>
            <a:r>
              <a:rPr lang="en-US" dirty="0"/>
              <a:t>0.13% - 0.17% to 0.008% - 0%</a:t>
            </a:r>
            <a:br>
              <a:rPr lang="en-US" dirty="0"/>
            </a:br>
            <a:endParaRPr lang="en-US" dirty="0"/>
          </a:p>
          <a:p>
            <a:pPr marL="0" indent="0">
              <a:buNone/>
            </a:pPr>
            <a:endParaRPr lang="en-US" dirty="0"/>
          </a:p>
        </p:txBody>
      </p:sp>
    </p:spTree>
    <p:extLst>
      <p:ext uri="{BB962C8B-B14F-4D97-AF65-F5344CB8AC3E}">
        <p14:creationId xmlns:p14="http://schemas.microsoft.com/office/powerpoint/2010/main" val="329337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320491B-EFBD-4B29-A513-AEBB55F3E691}"/>
              </a:ext>
            </a:extLst>
          </p:cNvPr>
          <p:cNvGrpSpPr/>
          <p:nvPr/>
        </p:nvGrpSpPr>
        <p:grpSpPr>
          <a:xfrm>
            <a:off x="201599" y="1200090"/>
            <a:ext cx="4599001" cy="5267270"/>
            <a:chOff x="201599" y="1200090"/>
            <a:chExt cx="4599001" cy="5267270"/>
          </a:xfrm>
        </p:grpSpPr>
        <p:pic>
          <p:nvPicPr>
            <p:cNvPr id="17" name="Picture 16">
              <a:extLst>
                <a:ext uri="{FF2B5EF4-FFF2-40B4-BE49-F238E27FC236}">
                  <a16:creationId xmlns:a16="http://schemas.microsoft.com/office/drawing/2014/main" id="{54EEBE06-EC49-48A2-B1B1-A2DFC9E88752}"/>
                </a:ext>
              </a:extLst>
            </p:cNvPr>
            <p:cNvPicPr>
              <a:picLocks noChangeAspect="1"/>
            </p:cNvPicPr>
            <p:nvPr/>
          </p:nvPicPr>
          <p:blipFill>
            <a:blip r:embed="rId2"/>
            <a:stretch>
              <a:fillRect/>
            </a:stretch>
          </p:blipFill>
          <p:spPr>
            <a:xfrm>
              <a:off x="201599" y="1676400"/>
              <a:ext cx="4599001" cy="4790960"/>
            </a:xfrm>
            <a:prstGeom prst="rect">
              <a:avLst/>
            </a:prstGeom>
          </p:spPr>
        </p:pic>
        <p:sp>
          <p:nvSpPr>
            <p:cNvPr id="5" name="TextBox 4">
              <a:extLst>
                <a:ext uri="{FF2B5EF4-FFF2-40B4-BE49-F238E27FC236}">
                  <a16:creationId xmlns:a16="http://schemas.microsoft.com/office/drawing/2014/main" id="{98C89B6D-B86A-4391-B1B3-EE38A364EE26}"/>
                </a:ext>
              </a:extLst>
            </p:cNvPr>
            <p:cNvSpPr txBox="1"/>
            <p:nvPr/>
          </p:nvSpPr>
          <p:spPr>
            <a:xfrm>
              <a:off x="1143000" y="1200090"/>
              <a:ext cx="3636380" cy="400110"/>
            </a:xfrm>
            <a:prstGeom prst="rect">
              <a:avLst/>
            </a:prstGeom>
            <a:noFill/>
          </p:spPr>
          <p:txBody>
            <a:bodyPr wrap="none" rtlCol="0">
              <a:spAutoFit/>
            </a:bodyPr>
            <a:lstStyle/>
            <a:p>
              <a:r>
                <a:rPr lang="en-US" sz="2000" i="0" dirty="0"/>
                <a:t>Factor Impacts on Type I Error</a:t>
              </a:r>
            </a:p>
          </p:txBody>
        </p:sp>
        <p:sp>
          <p:nvSpPr>
            <p:cNvPr id="12" name="TextBox 11">
              <a:extLst>
                <a:ext uri="{FF2B5EF4-FFF2-40B4-BE49-F238E27FC236}">
                  <a16:creationId xmlns:a16="http://schemas.microsoft.com/office/drawing/2014/main" id="{3BB7E7EE-C773-4300-AF3C-96E91902DA6D}"/>
                </a:ext>
              </a:extLst>
            </p:cNvPr>
            <p:cNvSpPr txBox="1"/>
            <p:nvPr/>
          </p:nvSpPr>
          <p:spPr>
            <a:xfrm>
              <a:off x="1732225" y="2283023"/>
              <a:ext cx="784189" cy="461665"/>
            </a:xfrm>
            <a:prstGeom prst="rect">
              <a:avLst/>
            </a:prstGeom>
            <a:noFill/>
          </p:spPr>
          <p:txBody>
            <a:bodyPr wrap="none" rtlCol="0">
              <a:spAutoFit/>
            </a:bodyPr>
            <a:lstStyle/>
            <a:p>
              <a:r>
                <a:rPr lang="en-US" i="0" dirty="0"/>
                <a:t>0.14</a:t>
              </a:r>
            </a:p>
          </p:txBody>
        </p:sp>
        <p:sp>
          <p:nvSpPr>
            <p:cNvPr id="13" name="TextBox 12">
              <a:extLst>
                <a:ext uri="{FF2B5EF4-FFF2-40B4-BE49-F238E27FC236}">
                  <a16:creationId xmlns:a16="http://schemas.microsoft.com/office/drawing/2014/main" id="{0744B0AC-0C24-424A-B9C9-2ADB7FDDE1F9}"/>
                </a:ext>
              </a:extLst>
            </p:cNvPr>
            <p:cNvSpPr txBox="1"/>
            <p:nvPr/>
          </p:nvSpPr>
          <p:spPr>
            <a:xfrm>
              <a:off x="1757194" y="3610215"/>
              <a:ext cx="761362" cy="461665"/>
            </a:xfrm>
            <a:prstGeom prst="rect">
              <a:avLst/>
            </a:prstGeom>
            <a:noFill/>
          </p:spPr>
          <p:txBody>
            <a:bodyPr wrap="none" rtlCol="0">
              <a:spAutoFit/>
            </a:bodyPr>
            <a:lstStyle/>
            <a:p>
              <a:r>
                <a:rPr lang="en-US" i="0" dirty="0"/>
                <a:t>0.11</a:t>
              </a:r>
            </a:p>
          </p:txBody>
        </p:sp>
        <p:sp>
          <p:nvSpPr>
            <p:cNvPr id="14" name="TextBox 13">
              <a:extLst>
                <a:ext uri="{FF2B5EF4-FFF2-40B4-BE49-F238E27FC236}">
                  <a16:creationId xmlns:a16="http://schemas.microsoft.com/office/drawing/2014/main" id="{B29D0A47-C0F4-4F08-8D8B-33BD5866CDD9}"/>
                </a:ext>
              </a:extLst>
            </p:cNvPr>
            <p:cNvSpPr txBox="1"/>
            <p:nvPr/>
          </p:nvSpPr>
          <p:spPr>
            <a:xfrm>
              <a:off x="1734709" y="4846426"/>
              <a:ext cx="784189" cy="461665"/>
            </a:xfrm>
            <a:prstGeom prst="rect">
              <a:avLst/>
            </a:prstGeom>
            <a:noFill/>
          </p:spPr>
          <p:txBody>
            <a:bodyPr wrap="none" rtlCol="0">
              <a:spAutoFit/>
            </a:bodyPr>
            <a:lstStyle/>
            <a:p>
              <a:r>
                <a:rPr lang="en-US" i="0" dirty="0"/>
                <a:t>0.02</a:t>
              </a:r>
            </a:p>
          </p:txBody>
        </p:sp>
      </p:grpSp>
      <p:sp>
        <p:nvSpPr>
          <p:cNvPr id="2" name="Title 1">
            <a:extLst>
              <a:ext uri="{FF2B5EF4-FFF2-40B4-BE49-F238E27FC236}">
                <a16:creationId xmlns:a16="http://schemas.microsoft.com/office/drawing/2014/main" id="{921C6405-FD14-40ED-AF06-45C7BEC07FAC}"/>
              </a:ext>
            </a:extLst>
          </p:cNvPr>
          <p:cNvSpPr>
            <a:spLocks noGrp="1"/>
          </p:cNvSpPr>
          <p:nvPr>
            <p:ph type="title"/>
          </p:nvPr>
        </p:nvSpPr>
        <p:spPr>
          <a:xfrm>
            <a:off x="3013700" y="381000"/>
            <a:ext cx="3154710" cy="372603"/>
          </a:xfrm>
        </p:spPr>
        <p:txBody>
          <a:bodyPr/>
          <a:lstStyle/>
          <a:p>
            <a:r>
              <a:rPr lang="en-US" dirty="0"/>
              <a:t>Results: Type I Error</a:t>
            </a:r>
          </a:p>
        </p:txBody>
      </p:sp>
      <p:sp>
        <p:nvSpPr>
          <p:cNvPr id="7" name="Content Placeholder 6">
            <a:extLst>
              <a:ext uri="{FF2B5EF4-FFF2-40B4-BE49-F238E27FC236}">
                <a16:creationId xmlns:a16="http://schemas.microsoft.com/office/drawing/2014/main" id="{C428BFA0-249C-403F-9268-AF5689EC9240}"/>
              </a:ext>
            </a:extLst>
          </p:cNvPr>
          <p:cNvSpPr>
            <a:spLocks noGrp="1"/>
          </p:cNvSpPr>
          <p:nvPr>
            <p:ph idx="1"/>
          </p:nvPr>
        </p:nvSpPr>
        <p:spPr>
          <a:xfrm>
            <a:off x="5105400" y="1748878"/>
            <a:ext cx="3398336" cy="4184337"/>
          </a:xfrm>
        </p:spPr>
        <p:txBody>
          <a:bodyPr/>
          <a:lstStyle/>
          <a:p>
            <a:pPr marL="0" indent="0">
              <a:buNone/>
            </a:pPr>
            <a:r>
              <a:rPr lang="en-US" dirty="0"/>
              <a:t>Type I Error: </a:t>
            </a:r>
          </a:p>
          <a:p>
            <a:pPr marL="0" indent="0">
              <a:buNone/>
            </a:pPr>
            <a:r>
              <a:rPr lang="en-US" dirty="0"/>
              <a:t>Proportion of models for which the fixed effect was found to be statistically significant despite having a slope equal to zero.</a:t>
            </a:r>
            <a:br>
              <a:rPr lang="en-US" dirty="0"/>
            </a:br>
            <a:endParaRPr lang="en-US" dirty="0"/>
          </a:p>
          <a:p>
            <a:pPr marL="0" indent="0">
              <a:buNone/>
            </a:pPr>
            <a:r>
              <a:rPr lang="en-US" b="0" dirty="0"/>
              <a:t>Type I error rate at the </a:t>
            </a:r>
            <a:r>
              <a:rPr lang="en-US" b="0" i="1" dirty="0"/>
              <a:t>p</a:t>
            </a:r>
            <a:r>
              <a:rPr lang="en-US" b="0" dirty="0"/>
              <a:t> ≤ .01 level depicted, overall patterns present remained the same at higher alpha rates. </a:t>
            </a:r>
          </a:p>
          <a:p>
            <a:pPr marL="0" indent="0">
              <a:buNone/>
            </a:pPr>
            <a:endParaRPr lang="en-US" dirty="0"/>
          </a:p>
        </p:txBody>
      </p:sp>
      <p:grpSp>
        <p:nvGrpSpPr>
          <p:cNvPr id="19" name="Group 18">
            <a:extLst>
              <a:ext uri="{FF2B5EF4-FFF2-40B4-BE49-F238E27FC236}">
                <a16:creationId xmlns:a16="http://schemas.microsoft.com/office/drawing/2014/main" id="{1AC5E36B-BC07-48B0-9723-3446E25B3AC1}"/>
              </a:ext>
            </a:extLst>
          </p:cNvPr>
          <p:cNvGrpSpPr/>
          <p:nvPr/>
        </p:nvGrpSpPr>
        <p:grpSpPr>
          <a:xfrm>
            <a:off x="340871" y="2527890"/>
            <a:ext cx="898004" cy="2934090"/>
            <a:chOff x="340871" y="2527890"/>
            <a:chExt cx="898004" cy="2934090"/>
          </a:xfrm>
        </p:grpSpPr>
        <p:sp>
          <p:nvSpPr>
            <p:cNvPr id="9" name="TextBox 8">
              <a:extLst>
                <a:ext uri="{FF2B5EF4-FFF2-40B4-BE49-F238E27FC236}">
                  <a16:creationId xmlns:a16="http://schemas.microsoft.com/office/drawing/2014/main" id="{F344A1CB-9DFC-415A-80DB-B593F54121FC}"/>
                </a:ext>
              </a:extLst>
            </p:cNvPr>
            <p:cNvSpPr txBox="1"/>
            <p:nvPr/>
          </p:nvSpPr>
          <p:spPr>
            <a:xfrm>
              <a:off x="340871" y="2527890"/>
              <a:ext cx="898003" cy="307777"/>
            </a:xfrm>
            <a:prstGeom prst="rect">
              <a:avLst/>
            </a:prstGeom>
            <a:noFill/>
          </p:spPr>
          <p:txBody>
            <a:bodyPr wrap="none" rtlCol="0">
              <a:spAutoFit/>
            </a:bodyPr>
            <a:lstStyle/>
            <a:p>
              <a:r>
                <a:rPr lang="el-GR" sz="1350" dirty="0"/>
                <a:t>β</a:t>
              </a:r>
              <a:r>
                <a:rPr lang="en-US" sz="1350" dirty="0"/>
                <a:t> = </a:t>
              </a:r>
              <a:r>
                <a:rPr lang="en-US" sz="1350" i="0" dirty="0"/>
                <a:t>-0.36</a:t>
              </a:r>
            </a:p>
          </p:txBody>
        </p:sp>
        <p:sp>
          <p:nvSpPr>
            <p:cNvPr id="10" name="TextBox 9">
              <a:extLst>
                <a:ext uri="{FF2B5EF4-FFF2-40B4-BE49-F238E27FC236}">
                  <a16:creationId xmlns:a16="http://schemas.microsoft.com/office/drawing/2014/main" id="{962C2AA5-EDC2-448E-8484-8E5A0F81736D}"/>
                </a:ext>
              </a:extLst>
            </p:cNvPr>
            <p:cNvSpPr txBox="1"/>
            <p:nvPr/>
          </p:nvSpPr>
          <p:spPr>
            <a:xfrm>
              <a:off x="340872" y="3841047"/>
              <a:ext cx="898003" cy="307777"/>
            </a:xfrm>
            <a:prstGeom prst="rect">
              <a:avLst/>
            </a:prstGeom>
            <a:noFill/>
          </p:spPr>
          <p:txBody>
            <a:bodyPr wrap="none" rtlCol="0">
              <a:spAutoFit/>
            </a:bodyPr>
            <a:lstStyle/>
            <a:p>
              <a:r>
                <a:rPr lang="el-GR" sz="1350" dirty="0"/>
                <a:t>β</a:t>
              </a:r>
              <a:r>
                <a:rPr lang="en-US" sz="1350" dirty="0"/>
                <a:t> = </a:t>
              </a:r>
              <a:r>
                <a:rPr lang="en-US" sz="1350" i="0" dirty="0"/>
                <a:t>-0.30</a:t>
              </a:r>
            </a:p>
          </p:txBody>
        </p:sp>
        <p:sp>
          <p:nvSpPr>
            <p:cNvPr id="11" name="TextBox 10">
              <a:extLst>
                <a:ext uri="{FF2B5EF4-FFF2-40B4-BE49-F238E27FC236}">
                  <a16:creationId xmlns:a16="http://schemas.microsoft.com/office/drawing/2014/main" id="{0F0BE6ED-FEAE-4E31-AAC5-92C9D34A96AD}"/>
                </a:ext>
              </a:extLst>
            </p:cNvPr>
            <p:cNvSpPr txBox="1"/>
            <p:nvPr/>
          </p:nvSpPr>
          <p:spPr>
            <a:xfrm>
              <a:off x="340872" y="5154203"/>
              <a:ext cx="898003" cy="307777"/>
            </a:xfrm>
            <a:prstGeom prst="rect">
              <a:avLst/>
            </a:prstGeom>
            <a:noFill/>
          </p:spPr>
          <p:txBody>
            <a:bodyPr wrap="none" rtlCol="0">
              <a:spAutoFit/>
            </a:bodyPr>
            <a:lstStyle/>
            <a:p>
              <a:r>
                <a:rPr lang="el-GR" sz="1350" dirty="0"/>
                <a:t>β</a:t>
              </a:r>
              <a:r>
                <a:rPr lang="en-US" sz="1350" dirty="0"/>
                <a:t> = </a:t>
              </a:r>
              <a:r>
                <a:rPr lang="en-US" sz="1350" i="0" dirty="0"/>
                <a:t>-0.14</a:t>
              </a:r>
            </a:p>
          </p:txBody>
        </p:sp>
      </p:grpSp>
    </p:spTree>
    <p:extLst>
      <p:ext uri="{BB962C8B-B14F-4D97-AF65-F5344CB8AC3E}">
        <p14:creationId xmlns:p14="http://schemas.microsoft.com/office/powerpoint/2010/main" val="335036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8400" y="381000"/>
            <a:ext cx="3685304" cy="372603"/>
          </a:xfrm>
        </p:spPr>
        <p:txBody>
          <a:bodyPr/>
          <a:lstStyle/>
          <a:p>
            <a:r>
              <a:rPr lang="en-US" dirty="0"/>
              <a:t>Background &amp; Overview</a:t>
            </a:r>
          </a:p>
        </p:txBody>
      </p:sp>
      <p:sp>
        <p:nvSpPr>
          <p:cNvPr id="3" name="Content Placeholder 2"/>
          <p:cNvSpPr>
            <a:spLocks noGrp="1"/>
          </p:cNvSpPr>
          <p:nvPr>
            <p:ph idx="1"/>
          </p:nvPr>
        </p:nvSpPr>
        <p:spPr>
          <a:xfrm>
            <a:off x="731836" y="1143000"/>
            <a:ext cx="7726364" cy="5410200"/>
          </a:xfrm>
        </p:spPr>
        <p:txBody>
          <a:bodyPr/>
          <a:lstStyle/>
          <a:p>
            <a:r>
              <a:rPr lang="en-US" sz="2000" dirty="0"/>
              <a:t>Operational testing</a:t>
            </a:r>
            <a:br>
              <a:rPr lang="en-US" sz="2000" dirty="0"/>
            </a:br>
            <a:endParaRPr lang="en-US" sz="2000" dirty="0"/>
          </a:p>
          <a:p>
            <a:r>
              <a:rPr lang="en-US" sz="2000" dirty="0"/>
              <a:t>Operational performance = </a:t>
            </a:r>
            <a:r>
              <a:rPr lang="en-US" sz="2000" i="1" dirty="0"/>
              <a:t>f(</a:t>
            </a:r>
            <a:r>
              <a:rPr lang="en-US" sz="2000" dirty="0"/>
              <a:t>operator, system)</a:t>
            </a:r>
            <a:br>
              <a:rPr lang="en-US" sz="2000" dirty="0"/>
            </a:br>
            <a:endParaRPr lang="en-US" sz="2000" dirty="0"/>
          </a:p>
          <a:p>
            <a:r>
              <a:rPr lang="en-US" sz="2000" dirty="0"/>
              <a:t>Mixed model analysis </a:t>
            </a:r>
          </a:p>
          <a:p>
            <a:pPr lvl="1"/>
            <a:r>
              <a:rPr lang="en-US" sz="2000" dirty="0"/>
              <a:t>Addresses some challenges</a:t>
            </a:r>
          </a:p>
          <a:p>
            <a:pPr lvl="1"/>
            <a:r>
              <a:rPr lang="en-US" sz="2000" dirty="0"/>
              <a:t>Raises others</a:t>
            </a:r>
            <a:br>
              <a:rPr lang="en-US" sz="2000" dirty="0"/>
            </a:br>
            <a:endParaRPr lang="en-US" sz="2000" dirty="0"/>
          </a:p>
          <a:p>
            <a:r>
              <a:rPr lang="en-US" sz="2000" dirty="0"/>
              <a:t>Quantify challenges</a:t>
            </a:r>
          </a:p>
          <a:p>
            <a:pPr lvl="1"/>
            <a:r>
              <a:rPr lang="en-US" sz="2000" dirty="0"/>
              <a:t>Can mixed models be used in operational settings where sample sizes are small?</a:t>
            </a:r>
            <a:br>
              <a:rPr lang="en-US" sz="2000" dirty="0"/>
            </a:br>
            <a:endParaRPr lang="en-US" sz="2000" dirty="0"/>
          </a:p>
          <a:p>
            <a:r>
              <a:rPr lang="en-US" sz="2000" dirty="0"/>
              <a:t>Provide recommendations</a:t>
            </a:r>
          </a:p>
          <a:p>
            <a:pPr marL="457200" lvl="1" indent="0">
              <a:buNone/>
            </a:pPr>
            <a:endParaRPr lang="en-US" sz="2000" dirty="0"/>
          </a:p>
          <a:p>
            <a:pPr lvl="1"/>
            <a:endParaRPr lang="en-US" sz="2000" dirty="0"/>
          </a:p>
          <a:p>
            <a:pPr marL="457200" lvl="1" indent="0">
              <a:buNone/>
            </a:pPr>
            <a:r>
              <a:rPr lang="en-US" sz="2000" dirty="0"/>
              <a:t> </a:t>
            </a:r>
          </a:p>
          <a:p>
            <a:endParaRPr lang="en-US" sz="2000" dirty="0"/>
          </a:p>
        </p:txBody>
      </p:sp>
    </p:spTree>
    <p:extLst>
      <p:ext uri="{BB962C8B-B14F-4D97-AF65-F5344CB8AC3E}">
        <p14:creationId xmlns:p14="http://schemas.microsoft.com/office/powerpoint/2010/main" val="118313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 name="Picture 357">
            <a:extLst>
              <a:ext uri="{FF2B5EF4-FFF2-40B4-BE49-F238E27FC236}">
                <a16:creationId xmlns:a16="http://schemas.microsoft.com/office/drawing/2014/main" id="{774CD384-99B8-4A72-A7B6-95B4ACCAC9FE}"/>
              </a:ext>
            </a:extLst>
          </p:cNvPr>
          <p:cNvPicPr>
            <a:picLocks noChangeAspect="1"/>
          </p:cNvPicPr>
          <p:nvPr/>
        </p:nvPicPr>
        <p:blipFill>
          <a:blip r:embed="rId3"/>
          <a:stretch>
            <a:fillRect/>
          </a:stretch>
        </p:blipFill>
        <p:spPr>
          <a:xfrm>
            <a:off x="4564643" y="2845904"/>
            <a:ext cx="753702" cy="1371600"/>
          </a:xfrm>
          <a:prstGeom prst="rect">
            <a:avLst/>
          </a:prstGeom>
        </p:spPr>
      </p:pic>
      <p:grpSp>
        <p:nvGrpSpPr>
          <p:cNvPr id="359" name="Group 358">
            <a:extLst>
              <a:ext uri="{FF2B5EF4-FFF2-40B4-BE49-F238E27FC236}">
                <a16:creationId xmlns:a16="http://schemas.microsoft.com/office/drawing/2014/main" id="{A7B98DDC-D3B9-4712-B09D-DAAC5F5D11A4}"/>
              </a:ext>
            </a:extLst>
          </p:cNvPr>
          <p:cNvGrpSpPr/>
          <p:nvPr/>
        </p:nvGrpSpPr>
        <p:grpSpPr>
          <a:xfrm>
            <a:off x="4114800" y="1066800"/>
            <a:ext cx="4868502" cy="5450583"/>
            <a:chOff x="4146413" y="1066800"/>
            <a:chExt cx="4868502" cy="5450583"/>
          </a:xfrm>
        </p:grpSpPr>
        <p:pic>
          <p:nvPicPr>
            <p:cNvPr id="287" name="Picture 286">
              <a:extLst>
                <a:ext uri="{FF2B5EF4-FFF2-40B4-BE49-F238E27FC236}">
                  <a16:creationId xmlns:a16="http://schemas.microsoft.com/office/drawing/2014/main" id="{5ACD7FA7-0945-476E-90E9-DDC69DAEA64E}"/>
                </a:ext>
              </a:extLst>
            </p:cNvPr>
            <p:cNvPicPr>
              <a:picLocks noChangeAspect="1"/>
            </p:cNvPicPr>
            <p:nvPr/>
          </p:nvPicPr>
          <p:blipFill>
            <a:blip r:embed="rId4"/>
            <a:stretch>
              <a:fillRect/>
            </a:stretch>
          </p:blipFill>
          <p:spPr>
            <a:xfrm>
              <a:off x="4146413" y="1411986"/>
              <a:ext cx="4079143" cy="5105397"/>
            </a:xfrm>
            <a:prstGeom prst="rect">
              <a:avLst/>
            </a:prstGeom>
          </p:spPr>
        </p:pic>
        <p:sp>
          <p:nvSpPr>
            <p:cNvPr id="8" name="TextBox 7"/>
            <p:cNvSpPr txBox="1"/>
            <p:nvPr/>
          </p:nvSpPr>
          <p:spPr>
            <a:xfrm>
              <a:off x="5944711" y="1066800"/>
              <a:ext cx="979755" cy="400110"/>
            </a:xfrm>
            <a:prstGeom prst="rect">
              <a:avLst/>
            </a:prstGeom>
            <a:noFill/>
          </p:spPr>
          <p:txBody>
            <a:bodyPr wrap="none" rtlCol="0">
              <a:spAutoFit/>
            </a:bodyPr>
            <a:lstStyle/>
            <a:p>
              <a:r>
                <a:rPr lang="el-GR" sz="2000" i="0" dirty="0"/>
                <a:t>α</a:t>
              </a:r>
              <a:r>
                <a:rPr lang="en-US" sz="2000" i="0" dirty="0"/>
                <a:t> = .05</a:t>
              </a:r>
            </a:p>
          </p:txBody>
        </p:sp>
        <p:cxnSp>
          <p:nvCxnSpPr>
            <p:cNvPr id="320" name="Straight Connector 319">
              <a:extLst>
                <a:ext uri="{FF2B5EF4-FFF2-40B4-BE49-F238E27FC236}">
                  <a16:creationId xmlns:a16="http://schemas.microsoft.com/office/drawing/2014/main" id="{403B7A37-CCF4-4726-807B-B12C4F5BE31D}"/>
                </a:ext>
              </a:extLst>
            </p:cNvPr>
            <p:cNvCxnSpPr>
              <a:cxnSpLocks/>
            </p:cNvCxnSpPr>
            <p:nvPr/>
          </p:nvCxnSpPr>
          <p:spPr bwMode="auto">
            <a:xfrm>
              <a:off x="4567956" y="3723222"/>
              <a:ext cx="3582744"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pic>
          <p:nvPicPr>
            <p:cNvPr id="357" name="Picture 356">
              <a:extLst>
                <a:ext uri="{FF2B5EF4-FFF2-40B4-BE49-F238E27FC236}">
                  <a16:creationId xmlns:a16="http://schemas.microsoft.com/office/drawing/2014/main" id="{FF4A32C8-E963-4D6A-8B5D-0D3AD184EB98}"/>
                </a:ext>
              </a:extLst>
            </p:cNvPr>
            <p:cNvPicPr>
              <a:picLocks noChangeAspect="1"/>
            </p:cNvPicPr>
            <p:nvPr/>
          </p:nvPicPr>
          <p:blipFill>
            <a:blip r:embed="rId3"/>
            <a:stretch>
              <a:fillRect/>
            </a:stretch>
          </p:blipFill>
          <p:spPr>
            <a:xfrm>
              <a:off x="8261213" y="2895600"/>
              <a:ext cx="753702" cy="1371600"/>
            </a:xfrm>
            <a:prstGeom prst="rect">
              <a:avLst/>
            </a:prstGeom>
          </p:spPr>
        </p:pic>
      </p:grpSp>
      <p:pic>
        <p:nvPicPr>
          <p:cNvPr id="3" name="Picture 2">
            <a:extLst>
              <a:ext uri="{FF2B5EF4-FFF2-40B4-BE49-F238E27FC236}">
                <a16:creationId xmlns:a16="http://schemas.microsoft.com/office/drawing/2014/main" id="{669E7E30-243B-41F4-B0E0-E689140F77FC}"/>
              </a:ext>
            </a:extLst>
          </p:cNvPr>
          <p:cNvPicPr>
            <a:picLocks noChangeAspect="1"/>
          </p:cNvPicPr>
          <p:nvPr/>
        </p:nvPicPr>
        <p:blipFill>
          <a:blip r:embed="rId5"/>
          <a:stretch>
            <a:fillRect/>
          </a:stretch>
        </p:blipFill>
        <p:spPr>
          <a:xfrm>
            <a:off x="46209" y="1371600"/>
            <a:ext cx="4449591" cy="5132150"/>
          </a:xfrm>
          <a:prstGeom prst="rect">
            <a:avLst/>
          </a:prstGeom>
        </p:spPr>
      </p:pic>
      <p:sp>
        <p:nvSpPr>
          <p:cNvPr id="2" name="Title 1"/>
          <p:cNvSpPr>
            <a:spLocks noGrp="1"/>
          </p:cNvSpPr>
          <p:nvPr>
            <p:ph type="title"/>
          </p:nvPr>
        </p:nvSpPr>
        <p:spPr>
          <a:xfrm>
            <a:off x="3013700" y="381000"/>
            <a:ext cx="3154710" cy="372603"/>
          </a:xfrm>
        </p:spPr>
        <p:txBody>
          <a:bodyPr/>
          <a:lstStyle/>
          <a:p>
            <a:r>
              <a:rPr lang="en-US" dirty="0"/>
              <a:t>Results: Type I Error</a:t>
            </a:r>
          </a:p>
        </p:txBody>
      </p:sp>
      <p:sp>
        <p:nvSpPr>
          <p:cNvPr id="5" name="TextBox 4"/>
          <p:cNvSpPr txBox="1"/>
          <p:nvPr/>
        </p:nvSpPr>
        <p:spPr>
          <a:xfrm>
            <a:off x="1984526" y="1047690"/>
            <a:ext cx="979755" cy="400110"/>
          </a:xfrm>
          <a:prstGeom prst="rect">
            <a:avLst/>
          </a:prstGeom>
          <a:noFill/>
        </p:spPr>
        <p:txBody>
          <a:bodyPr wrap="none" rtlCol="0">
            <a:spAutoFit/>
          </a:bodyPr>
          <a:lstStyle/>
          <a:p>
            <a:r>
              <a:rPr lang="el-GR" sz="2000" i="0" dirty="0"/>
              <a:t>α</a:t>
            </a:r>
            <a:r>
              <a:rPr lang="en-US" sz="2000" i="0" dirty="0"/>
              <a:t> = .01</a:t>
            </a:r>
          </a:p>
        </p:txBody>
      </p:sp>
      <p:cxnSp>
        <p:nvCxnSpPr>
          <p:cNvPr id="274" name="Straight Connector 273">
            <a:extLst>
              <a:ext uri="{FF2B5EF4-FFF2-40B4-BE49-F238E27FC236}">
                <a16:creationId xmlns:a16="http://schemas.microsoft.com/office/drawing/2014/main" id="{4DAA3287-BC2D-43C3-979E-38EAE799CE74}"/>
              </a:ext>
            </a:extLst>
          </p:cNvPr>
          <p:cNvCxnSpPr>
            <a:cxnSpLocks/>
          </p:cNvCxnSpPr>
          <p:nvPr/>
        </p:nvCxnSpPr>
        <p:spPr bwMode="auto">
          <a:xfrm>
            <a:off x="762000" y="5378280"/>
            <a:ext cx="365760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96670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BF61E7-ECCA-471B-BF09-92CDC0692021}"/>
              </a:ext>
            </a:extLst>
          </p:cNvPr>
          <p:cNvPicPr>
            <a:picLocks noChangeAspect="1"/>
          </p:cNvPicPr>
          <p:nvPr/>
        </p:nvPicPr>
        <p:blipFill>
          <a:blip r:embed="rId3"/>
          <a:stretch>
            <a:fillRect/>
          </a:stretch>
        </p:blipFill>
        <p:spPr>
          <a:xfrm>
            <a:off x="4038601" y="1447800"/>
            <a:ext cx="4043746" cy="5029197"/>
          </a:xfrm>
          <a:prstGeom prst="rect">
            <a:avLst/>
          </a:prstGeom>
        </p:spPr>
      </p:pic>
      <p:pic>
        <p:nvPicPr>
          <p:cNvPr id="6" name="Picture 5">
            <a:extLst>
              <a:ext uri="{FF2B5EF4-FFF2-40B4-BE49-F238E27FC236}">
                <a16:creationId xmlns:a16="http://schemas.microsoft.com/office/drawing/2014/main" id="{783EEA65-CC22-451E-81D0-EEDC6540CC18}"/>
              </a:ext>
            </a:extLst>
          </p:cNvPr>
          <p:cNvPicPr>
            <a:picLocks noChangeAspect="1"/>
          </p:cNvPicPr>
          <p:nvPr/>
        </p:nvPicPr>
        <p:blipFill>
          <a:blip r:embed="rId4"/>
          <a:stretch>
            <a:fillRect/>
          </a:stretch>
        </p:blipFill>
        <p:spPr>
          <a:xfrm>
            <a:off x="102805" y="1447807"/>
            <a:ext cx="4316795" cy="5029193"/>
          </a:xfrm>
          <a:prstGeom prst="rect">
            <a:avLst/>
          </a:prstGeom>
        </p:spPr>
      </p:pic>
      <p:sp>
        <p:nvSpPr>
          <p:cNvPr id="2" name="Title 1"/>
          <p:cNvSpPr>
            <a:spLocks noGrp="1"/>
          </p:cNvSpPr>
          <p:nvPr>
            <p:ph type="title"/>
          </p:nvPr>
        </p:nvSpPr>
        <p:spPr>
          <a:xfrm>
            <a:off x="3013700" y="381000"/>
            <a:ext cx="3154710" cy="372603"/>
          </a:xfrm>
        </p:spPr>
        <p:txBody>
          <a:bodyPr/>
          <a:lstStyle/>
          <a:p>
            <a:r>
              <a:rPr lang="en-US" dirty="0"/>
              <a:t>Results: Type I Error</a:t>
            </a:r>
          </a:p>
        </p:txBody>
      </p:sp>
      <p:sp>
        <p:nvSpPr>
          <p:cNvPr id="8" name="TextBox 7"/>
          <p:cNvSpPr txBox="1"/>
          <p:nvPr/>
        </p:nvSpPr>
        <p:spPr>
          <a:xfrm>
            <a:off x="5894612" y="1143000"/>
            <a:ext cx="837089" cy="400110"/>
          </a:xfrm>
          <a:prstGeom prst="rect">
            <a:avLst/>
          </a:prstGeom>
          <a:noFill/>
        </p:spPr>
        <p:txBody>
          <a:bodyPr wrap="none" rtlCol="0">
            <a:spAutoFit/>
          </a:bodyPr>
          <a:lstStyle/>
          <a:p>
            <a:r>
              <a:rPr lang="el-GR" sz="2000" i="0" dirty="0"/>
              <a:t>α</a:t>
            </a:r>
            <a:r>
              <a:rPr lang="en-US" sz="2000" i="0" dirty="0"/>
              <a:t> = .2</a:t>
            </a:r>
          </a:p>
        </p:txBody>
      </p:sp>
      <p:sp>
        <p:nvSpPr>
          <p:cNvPr id="5" name="TextBox 4"/>
          <p:cNvSpPr txBox="1"/>
          <p:nvPr/>
        </p:nvSpPr>
        <p:spPr>
          <a:xfrm>
            <a:off x="2206801" y="1143000"/>
            <a:ext cx="837089" cy="400110"/>
          </a:xfrm>
          <a:prstGeom prst="rect">
            <a:avLst/>
          </a:prstGeom>
          <a:noFill/>
        </p:spPr>
        <p:txBody>
          <a:bodyPr wrap="none" rtlCol="0">
            <a:spAutoFit/>
          </a:bodyPr>
          <a:lstStyle/>
          <a:p>
            <a:r>
              <a:rPr lang="el-GR" sz="2000" i="0" dirty="0"/>
              <a:t>α</a:t>
            </a:r>
            <a:r>
              <a:rPr lang="en-US" sz="2000" i="0" dirty="0"/>
              <a:t> = .1</a:t>
            </a:r>
          </a:p>
        </p:txBody>
      </p:sp>
      <p:cxnSp>
        <p:nvCxnSpPr>
          <p:cNvPr id="274" name="Straight Connector 273">
            <a:extLst>
              <a:ext uri="{FF2B5EF4-FFF2-40B4-BE49-F238E27FC236}">
                <a16:creationId xmlns:a16="http://schemas.microsoft.com/office/drawing/2014/main" id="{4DAA3287-BC2D-43C3-979E-38EAE799CE74}"/>
              </a:ext>
            </a:extLst>
          </p:cNvPr>
          <p:cNvCxnSpPr>
            <a:cxnSpLocks/>
          </p:cNvCxnSpPr>
          <p:nvPr/>
        </p:nvCxnSpPr>
        <p:spPr bwMode="auto">
          <a:xfrm>
            <a:off x="762000" y="5105400"/>
            <a:ext cx="3622989"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403B7A37-CCF4-4726-807B-B12C4F5BE31D}"/>
              </a:ext>
            </a:extLst>
          </p:cNvPr>
          <p:cNvCxnSpPr>
            <a:cxnSpLocks/>
          </p:cNvCxnSpPr>
          <p:nvPr/>
        </p:nvCxnSpPr>
        <p:spPr bwMode="auto">
          <a:xfrm>
            <a:off x="4419600" y="3733800"/>
            <a:ext cx="3632882"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pic>
        <p:nvPicPr>
          <p:cNvPr id="357" name="Picture 356">
            <a:extLst>
              <a:ext uri="{FF2B5EF4-FFF2-40B4-BE49-F238E27FC236}">
                <a16:creationId xmlns:a16="http://schemas.microsoft.com/office/drawing/2014/main" id="{FF4A32C8-E963-4D6A-8B5D-0D3AD184EB98}"/>
              </a:ext>
            </a:extLst>
          </p:cNvPr>
          <p:cNvPicPr>
            <a:picLocks noChangeAspect="1"/>
          </p:cNvPicPr>
          <p:nvPr/>
        </p:nvPicPr>
        <p:blipFill>
          <a:blip r:embed="rId5"/>
          <a:stretch>
            <a:fillRect/>
          </a:stretch>
        </p:blipFill>
        <p:spPr>
          <a:xfrm>
            <a:off x="8153400" y="2819400"/>
            <a:ext cx="753702" cy="1371600"/>
          </a:xfrm>
          <a:prstGeom prst="rect">
            <a:avLst/>
          </a:prstGeom>
        </p:spPr>
      </p:pic>
    </p:spTree>
    <p:extLst>
      <p:ext uri="{BB962C8B-B14F-4D97-AF65-F5344CB8AC3E}">
        <p14:creationId xmlns:p14="http://schemas.microsoft.com/office/powerpoint/2010/main" val="270497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1587451-7F04-477A-8AA6-D4123397C284}"/>
              </a:ext>
            </a:extLst>
          </p:cNvPr>
          <p:cNvGrpSpPr/>
          <p:nvPr/>
        </p:nvGrpSpPr>
        <p:grpSpPr>
          <a:xfrm>
            <a:off x="161925" y="1200090"/>
            <a:ext cx="4638675" cy="5240818"/>
            <a:chOff x="161925" y="1200090"/>
            <a:chExt cx="4638675" cy="5240818"/>
          </a:xfrm>
        </p:grpSpPr>
        <p:pic>
          <p:nvPicPr>
            <p:cNvPr id="4" name="Picture 3">
              <a:extLst>
                <a:ext uri="{FF2B5EF4-FFF2-40B4-BE49-F238E27FC236}">
                  <a16:creationId xmlns:a16="http://schemas.microsoft.com/office/drawing/2014/main" id="{30B0570D-B87D-4425-BE75-91A3FFAF32D8}"/>
                </a:ext>
              </a:extLst>
            </p:cNvPr>
            <p:cNvPicPr>
              <a:picLocks noChangeAspect="1"/>
            </p:cNvPicPr>
            <p:nvPr/>
          </p:nvPicPr>
          <p:blipFill>
            <a:blip r:embed="rId2"/>
            <a:stretch>
              <a:fillRect/>
            </a:stretch>
          </p:blipFill>
          <p:spPr>
            <a:xfrm>
              <a:off x="161925" y="1600200"/>
              <a:ext cx="4638675" cy="4840708"/>
            </a:xfrm>
            <a:prstGeom prst="rect">
              <a:avLst/>
            </a:prstGeom>
          </p:spPr>
        </p:pic>
        <p:grpSp>
          <p:nvGrpSpPr>
            <p:cNvPr id="17" name="Group 16">
              <a:extLst>
                <a:ext uri="{FF2B5EF4-FFF2-40B4-BE49-F238E27FC236}">
                  <a16:creationId xmlns:a16="http://schemas.microsoft.com/office/drawing/2014/main" id="{CA672D0F-80CD-4EF2-9D2D-23B4C29110DE}"/>
                </a:ext>
              </a:extLst>
            </p:cNvPr>
            <p:cNvGrpSpPr/>
            <p:nvPr/>
          </p:nvGrpSpPr>
          <p:grpSpPr>
            <a:xfrm>
              <a:off x="1354030" y="1200090"/>
              <a:ext cx="3031599" cy="4288542"/>
              <a:chOff x="1354030" y="1200090"/>
              <a:chExt cx="3031599" cy="4288542"/>
            </a:xfrm>
          </p:grpSpPr>
          <p:sp>
            <p:nvSpPr>
              <p:cNvPr id="5" name="TextBox 4">
                <a:extLst>
                  <a:ext uri="{FF2B5EF4-FFF2-40B4-BE49-F238E27FC236}">
                    <a16:creationId xmlns:a16="http://schemas.microsoft.com/office/drawing/2014/main" id="{98C89B6D-B86A-4391-B1B3-EE38A364EE26}"/>
                  </a:ext>
                </a:extLst>
              </p:cNvPr>
              <p:cNvSpPr txBox="1"/>
              <p:nvPr/>
            </p:nvSpPr>
            <p:spPr>
              <a:xfrm>
                <a:off x="1354030" y="1200090"/>
                <a:ext cx="3031599" cy="400110"/>
              </a:xfrm>
              <a:prstGeom prst="rect">
                <a:avLst/>
              </a:prstGeom>
              <a:noFill/>
            </p:spPr>
            <p:txBody>
              <a:bodyPr wrap="none" rtlCol="0">
                <a:spAutoFit/>
              </a:bodyPr>
              <a:lstStyle/>
              <a:p>
                <a:r>
                  <a:rPr lang="en-US" sz="2000" i="0" dirty="0"/>
                  <a:t>Factor Impacts on Power</a:t>
                </a:r>
              </a:p>
            </p:txBody>
          </p:sp>
          <p:sp>
            <p:nvSpPr>
              <p:cNvPr id="13" name="TextBox 12">
                <a:extLst>
                  <a:ext uri="{FF2B5EF4-FFF2-40B4-BE49-F238E27FC236}">
                    <a16:creationId xmlns:a16="http://schemas.microsoft.com/office/drawing/2014/main" id="{047C0386-444F-439D-B246-7F9034961D98}"/>
                  </a:ext>
                </a:extLst>
              </p:cNvPr>
              <p:cNvSpPr txBox="1"/>
              <p:nvPr/>
            </p:nvSpPr>
            <p:spPr>
              <a:xfrm>
                <a:off x="1821692" y="2004828"/>
                <a:ext cx="784189" cy="461665"/>
              </a:xfrm>
              <a:prstGeom prst="rect">
                <a:avLst/>
              </a:prstGeom>
              <a:noFill/>
            </p:spPr>
            <p:txBody>
              <a:bodyPr wrap="none" rtlCol="0">
                <a:spAutoFit/>
              </a:bodyPr>
              <a:lstStyle/>
              <a:p>
                <a:r>
                  <a:rPr lang="en-US" i="0" dirty="0"/>
                  <a:t>0.15</a:t>
                </a:r>
              </a:p>
            </p:txBody>
          </p:sp>
          <p:sp>
            <p:nvSpPr>
              <p:cNvPr id="14" name="TextBox 13">
                <a:extLst>
                  <a:ext uri="{FF2B5EF4-FFF2-40B4-BE49-F238E27FC236}">
                    <a16:creationId xmlns:a16="http://schemas.microsoft.com/office/drawing/2014/main" id="{9FA0173A-07B3-4A7C-8E3A-F7ECEC3EAE0D}"/>
                  </a:ext>
                </a:extLst>
              </p:cNvPr>
              <p:cNvSpPr txBox="1"/>
              <p:nvPr/>
            </p:nvSpPr>
            <p:spPr>
              <a:xfrm>
                <a:off x="1821692" y="2965846"/>
                <a:ext cx="784189" cy="461665"/>
              </a:xfrm>
              <a:prstGeom prst="rect">
                <a:avLst/>
              </a:prstGeom>
              <a:noFill/>
            </p:spPr>
            <p:txBody>
              <a:bodyPr wrap="none" rtlCol="0">
                <a:spAutoFit/>
              </a:bodyPr>
              <a:lstStyle/>
              <a:p>
                <a:r>
                  <a:rPr lang="en-US" i="0" dirty="0"/>
                  <a:t>0.70</a:t>
                </a:r>
              </a:p>
            </p:txBody>
          </p:sp>
          <p:sp>
            <p:nvSpPr>
              <p:cNvPr id="15" name="TextBox 14">
                <a:extLst>
                  <a:ext uri="{FF2B5EF4-FFF2-40B4-BE49-F238E27FC236}">
                    <a16:creationId xmlns:a16="http://schemas.microsoft.com/office/drawing/2014/main" id="{8FB54A02-1C4F-4544-808D-289128A4227B}"/>
                  </a:ext>
                </a:extLst>
              </p:cNvPr>
              <p:cNvSpPr txBox="1"/>
              <p:nvPr/>
            </p:nvSpPr>
            <p:spPr>
              <a:xfrm>
                <a:off x="1821692" y="3980921"/>
                <a:ext cx="784189" cy="461665"/>
              </a:xfrm>
              <a:prstGeom prst="rect">
                <a:avLst/>
              </a:prstGeom>
              <a:noFill/>
            </p:spPr>
            <p:txBody>
              <a:bodyPr wrap="none" rtlCol="0">
                <a:spAutoFit/>
              </a:bodyPr>
              <a:lstStyle/>
              <a:p>
                <a:r>
                  <a:rPr lang="en-US" i="0" dirty="0"/>
                  <a:t>0.88</a:t>
                </a:r>
              </a:p>
            </p:txBody>
          </p:sp>
          <p:sp>
            <p:nvSpPr>
              <p:cNvPr id="16" name="TextBox 15">
                <a:extLst>
                  <a:ext uri="{FF2B5EF4-FFF2-40B4-BE49-F238E27FC236}">
                    <a16:creationId xmlns:a16="http://schemas.microsoft.com/office/drawing/2014/main" id="{AEDDA308-10D4-4E02-92CF-69A97DEF693A}"/>
                  </a:ext>
                </a:extLst>
              </p:cNvPr>
              <p:cNvSpPr txBox="1"/>
              <p:nvPr/>
            </p:nvSpPr>
            <p:spPr>
              <a:xfrm>
                <a:off x="1762300" y="5026967"/>
                <a:ext cx="955711" cy="461665"/>
              </a:xfrm>
              <a:prstGeom prst="rect">
                <a:avLst/>
              </a:prstGeom>
              <a:noFill/>
            </p:spPr>
            <p:txBody>
              <a:bodyPr wrap="none" rtlCol="0">
                <a:spAutoFit/>
              </a:bodyPr>
              <a:lstStyle/>
              <a:p>
                <a:r>
                  <a:rPr lang="en-US" i="0" dirty="0"/>
                  <a:t>0.002</a:t>
                </a:r>
              </a:p>
            </p:txBody>
          </p:sp>
        </p:grpSp>
      </p:grpSp>
      <p:sp>
        <p:nvSpPr>
          <p:cNvPr id="2" name="Title 1">
            <a:extLst>
              <a:ext uri="{FF2B5EF4-FFF2-40B4-BE49-F238E27FC236}">
                <a16:creationId xmlns:a16="http://schemas.microsoft.com/office/drawing/2014/main" id="{921C6405-FD14-40ED-AF06-45C7BEC07FAC}"/>
              </a:ext>
            </a:extLst>
          </p:cNvPr>
          <p:cNvSpPr>
            <a:spLocks noGrp="1"/>
          </p:cNvSpPr>
          <p:nvPr>
            <p:ph type="title"/>
          </p:nvPr>
        </p:nvSpPr>
        <p:spPr>
          <a:xfrm>
            <a:off x="3415249" y="381000"/>
            <a:ext cx="2351606" cy="372603"/>
          </a:xfrm>
        </p:spPr>
        <p:txBody>
          <a:bodyPr/>
          <a:lstStyle/>
          <a:p>
            <a:r>
              <a:rPr lang="en-US" dirty="0"/>
              <a:t>Results: Power</a:t>
            </a:r>
          </a:p>
        </p:txBody>
      </p:sp>
      <p:sp>
        <p:nvSpPr>
          <p:cNvPr id="7" name="Content Placeholder 6">
            <a:extLst>
              <a:ext uri="{FF2B5EF4-FFF2-40B4-BE49-F238E27FC236}">
                <a16:creationId xmlns:a16="http://schemas.microsoft.com/office/drawing/2014/main" id="{C428BFA0-249C-403F-9268-AF5689EC9240}"/>
              </a:ext>
            </a:extLst>
          </p:cNvPr>
          <p:cNvSpPr>
            <a:spLocks noGrp="1"/>
          </p:cNvSpPr>
          <p:nvPr>
            <p:ph idx="1"/>
          </p:nvPr>
        </p:nvSpPr>
        <p:spPr>
          <a:xfrm>
            <a:off x="5034254" y="1600200"/>
            <a:ext cx="3500145" cy="4114800"/>
          </a:xfrm>
        </p:spPr>
        <p:txBody>
          <a:bodyPr/>
          <a:lstStyle/>
          <a:p>
            <a:pPr marL="0" indent="0">
              <a:buNone/>
            </a:pPr>
            <a:r>
              <a:rPr lang="en-US" dirty="0"/>
              <a:t>Power:</a:t>
            </a:r>
          </a:p>
          <a:p>
            <a:pPr marL="0" indent="0">
              <a:buNone/>
            </a:pPr>
            <a:r>
              <a:rPr lang="en-US" dirty="0"/>
              <a:t>Proportion of models in which the fixed effect (slope &gt; 0) was statistically significant. </a:t>
            </a:r>
            <a:br>
              <a:rPr lang="en-US" dirty="0"/>
            </a:br>
            <a:endParaRPr lang="en-US" dirty="0"/>
          </a:p>
          <a:p>
            <a:pPr marL="0" indent="0">
              <a:buNone/>
            </a:pPr>
            <a:r>
              <a:rPr lang="en-US" b="0" dirty="0"/>
              <a:t>Power at the </a:t>
            </a:r>
            <a:r>
              <a:rPr lang="en-US" b="0" i="1" dirty="0"/>
              <a:t>p</a:t>
            </a:r>
            <a:r>
              <a:rPr lang="en-US" b="0" dirty="0"/>
              <a:t> ≤ .01 level depicted, overall patterns present remained the same at higher alpha rates. </a:t>
            </a:r>
          </a:p>
        </p:txBody>
      </p:sp>
      <p:grpSp>
        <p:nvGrpSpPr>
          <p:cNvPr id="19" name="Group 18">
            <a:extLst>
              <a:ext uri="{FF2B5EF4-FFF2-40B4-BE49-F238E27FC236}">
                <a16:creationId xmlns:a16="http://schemas.microsoft.com/office/drawing/2014/main" id="{C8DFF49F-D784-41D0-8FFC-67A7792FE887}"/>
              </a:ext>
            </a:extLst>
          </p:cNvPr>
          <p:cNvGrpSpPr/>
          <p:nvPr/>
        </p:nvGrpSpPr>
        <p:grpSpPr>
          <a:xfrm>
            <a:off x="245488" y="2283023"/>
            <a:ext cx="898003" cy="3378829"/>
            <a:chOff x="245488" y="2283023"/>
            <a:chExt cx="898003" cy="3378829"/>
          </a:xfrm>
        </p:grpSpPr>
        <p:sp>
          <p:nvSpPr>
            <p:cNvPr id="9" name="TextBox 8">
              <a:extLst>
                <a:ext uri="{FF2B5EF4-FFF2-40B4-BE49-F238E27FC236}">
                  <a16:creationId xmlns:a16="http://schemas.microsoft.com/office/drawing/2014/main" id="{323AA374-BE9B-4DD6-87A3-B4B458C66B1B}"/>
                </a:ext>
              </a:extLst>
            </p:cNvPr>
            <p:cNvSpPr txBox="1"/>
            <p:nvPr/>
          </p:nvSpPr>
          <p:spPr>
            <a:xfrm>
              <a:off x="304800" y="3273623"/>
              <a:ext cx="838691" cy="307777"/>
            </a:xfrm>
            <a:prstGeom prst="rect">
              <a:avLst/>
            </a:prstGeom>
            <a:noFill/>
          </p:spPr>
          <p:txBody>
            <a:bodyPr wrap="none" rtlCol="0">
              <a:spAutoFit/>
            </a:bodyPr>
            <a:lstStyle/>
            <a:p>
              <a:r>
                <a:rPr lang="el-GR" sz="1400" dirty="0"/>
                <a:t>β</a:t>
              </a:r>
              <a:r>
                <a:rPr lang="en-US" sz="1400" dirty="0"/>
                <a:t> = </a:t>
              </a:r>
              <a:r>
                <a:rPr lang="en-US" sz="1400" i="0" dirty="0"/>
                <a:t>0.46</a:t>
              </a:r>
            </a:p>
          </p:txBody>
        </p:sp>
        <p:sp>
          <p:nvSpPr>
            <p:cNvPr id="10" name="TextBox 9">
              <a:extLst>
                <a:ext uri="{FF2B5EF4-FFF2-40B4-BE49-F238E27FC236}">
                  <a16:creationId xmlns:a16="http://schemas.microsoft.com/office/drawing/2014/main" id="{11BC4287-942B-431B-AB24-0A9B4A2C047C}"/>
                </a:ext>
              </a:extLst>
            </p:cNvPr>
            <p:cNvSpPr txBox="1"/>
            <p:nvPr/>
          </p:nvSpPr>
          <p:spPr>
            <a:xfrm>
              <a:off x="304800" y="2283023"/>
              <a:ext cx="838691" cy="307777"/>
            </a:xfrm>
            <a:prstGeom prst="rect">
              <a:avLst/>
            </a:prstGeom>
            <a:noFill/>
          </p:spPr>
          <p:txBody>
            <a:bodyPr wrap="none" rtlCol="0">
              <a:spAutoFit/>
            </a:bodyPr>
            <a:lstStyle/>
            <a:p>
              <a:r>
                <a:rPr lang="el-GR" sz="1400" dirty="0"/>
                <a:t>β</a:t>
              </a:r>
              <a:r>
                <a:rPr lang="en-US" sz="1400" dirty="0"/>
                <a:t> = </a:t>
              </a:r>
              <a:r>
                <a:rPr lang="en-US" sz="1400" i="0" dirty="0"/>
                <a:t>0.13</a:t>
              </a:r>
            </a:p>
          </p:txBody>
        </p:sp>
        <p:sp>
          <p:nvSpPr>
            <p:cNvPr id="11" name="TextBox 10">
              <a:extLst>
                <a:ext uri="{FF2B5EF4-FFF2-40B4-BE49-F238E27FC236}">
                  <a16:creationId xmlns:a16="http://schemas.microsoft.com/office/drawing/2014/main" id="{0337963B-E8C5-49F3-ACD7-D4DE0DA7FDF1}"/>
                </a:ext>
              </a:extLst>
            </p:cNvPr>
            <p:cNvSpPr txBox="1"/>
            <p:nvPr/>
          </p:nvSpPr>
          <p:spPr>
            <a:xfrm>
              <a:off x="304800" y="4336167"/>
              <a:ext cx="838691" cy="307777"/>
            </a:xfrm>
            <a:prstGeom prst="rect">
              <a:avLst/>
            </a:prstGeom>
            <a:noFill/>
          </p:spPr>
          <p:txBody>
            <a:bodyPr wrap="none" rtlCol="0">
              <a:spAutoFit/>
            </a:bodyPr>
            <a:lstStyle/>
            <a:p>
              <a:r>
                <a:rPr lang="el-GR" sz="1400" dirty="0"/>
                <a:t>β</a:t>
              </a:r>
              <a:r>
                <a:rPr lang="en-US" sz="1400" dirty="0"/>
                <a:t> = </a:t>
              </a:r>
              <a:r>
                <a:rPr lang="en-US" sz="1400" i="0" dirty="0"/>
                <a:t>0.82</a:t>
              </a:r>
            </a:p>
          </p:txBody>
        </p:sp>
        <p:sp>
          <p:nvSpPr>
            <p:cNvPr id="12" name="TextBox 11">
              <a:extLst>
                <a:ext uri="{FF2B5EF4-FFF2-40B4-BE49-F238E27FC236}">
                  <a16:creationId xmlns:a16="http://schemas.microsoft.com/office/drawing/2014/main" id="{4D023571-C6FF-4102-A638-1E2F0AE77674}"/>
                </a:ext>
              </a:extLst>
            </p:cNvPr>
            <p:cNvSpPr txBox="1"/>
            <p:nvPr/>
          </p:nvSpPr>
          <p:spPr>
            <a:xfrm>
              <a:off x="245488" y="5354075"/>
              <a:ext cx="898003" cy="307777"/>
            </a:xfrm>
            <a:prstGeom prst="rect">
              <a:avLst/>
            </a:prstGeom>
            <a:noFill/>
          </p:spPr>
          <p:txBody>
            <a:bodyPr wrap="none" rtlCol="0">
              <a:spAutoFit/>
            </a:bodyPr>
            <a:lstStyle/>
            <a:p>
              <a:r>
                <a:rPr lang="el-GR" sz="1400" dirty="0"/>
                <a:t>β</a:t>
              </a:r>
              <a:r>
                <a:rPr lang="en-US" sz="1400" dirty="0"/>
                <a:t> = </a:t>
              </a:r>
              <a:r>
                <a:rPr lang="en-US" sz="1400" i="0" dirty="0"/>
                <a:t>-0.01</a:t>
              </a:r>
            </a:p>
          </p:txBody>
        </p:sp>
      </p:grpSp>
    </p:spTree>
    <p:extLst>
      <p:ext uri="{BB962C8B-B14F-4D97-AF65-F5344CB8AC3E}">
        <p14:creationId xmlns:p14="http://schemas.microsoft.com/office/powerpoint/2010/main" val="362598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Picture 303">
            <a:extLst>
              <a:ext uri="{FF2B5EF4-FFF2-40B4-BE49-F238E27FC236}">
                <a16:creationId xmlns:a16="http://schemas.microsoft.com/office/drawing/2014/main" id="{6722CEA9-1ED2-491C-B1E7-8EA88B4513E7}"/>
              </a:ext>
            </a:extLst>
          </p:cNvPr>
          <p:cNvPicPr>
            <a:picLocks noChangeAspect="1"/>
          </p:cNvPicPr>
          <p:nvPr/>
        </p:nvPicPr>
        <p:blipFill>
          <a:blip r:embed="rId3"/>
          <a:stretch>
            <a:fillRect/>
          </a:stretch>
        </p:blipFill>
        <p:spPr>
          <a:xfrm>
            <a:off x="4569835" y="2753505"/>
            <a:ext cx="719038" cy="1266270"/>
          </a:xfrm>
          <a:prstGeom prst="rect">
            <a:avLst/>
          </a:prstGeom>
        </p:spPr>
      </p:pic>
      <p:grpSp>
        <p:nvGrpSpPr>
          <p:cNvPr id="305" name="Group 304">
            <a:extLst>
              <a:ext uri="{FF2B5EF4-FFF2-40B4-BE49-F238E27FC236}">
                <a16:creationId xmlns:a16="http://schemas.microsoft.com/office/drawing/2014/main" id="{0E291C99-048F-4717-B391-ED1324C70FA9}"/>
              </a:ext>
            </a:extLst>
          </p:cNvPr>
          <p:cNvGrpSpPr/>
          <p:nvPr/>
        </p:nvGrpSpPr>
        <p:grpSpPr>
          <a:xfrm>
            <a:off x="4217618" y="1066800"/>
            <a:ext cx="4852341" cy="5342647"/>
            <a:chOff x="4217618" y="1066800"/>
            <a:chExt cx="4852341" cy="5342647"/>
          </a:xfrm>
        </p:grpSpPr>
        <p:pic>
          <p:nvPicPr>
            <p:cNvPr id="266" name="Picture 265">
              <a:extLst>
                <a:ext uri="{FF2B5EF4-FFF2-40B4-BE49-F238E27FC236}">
                  <a16:creationId xmlns:a16="http://schemas.microsoft.com/office/drawing/2014/main" id="{571589B2-1850-47E8-838F-3899A10E60BA}"/>
                </a:ext>
              </a:extLst>
            </p:cNvPr>
            <p:cNvPicPr>
              <a:picLocks noChangeAspect="1"/>
            </p:cNvPicPr>
            <p:nvPr/>
          </p:nvPicPr>
          <p:blipFill>
            <a:blip r:embed="rId4"/>
            <a:stretch>
              <a:fillRect/>
            </a:stretch>
          </p:blipFill>
          <p:spPr>
            <a:xfrm>
              <a:off x="4217618" y="1384390"/>
              <a:ext cx="4088182" cy="5025057"/>
            </a:xfrm>
            <a:prstGeom prst="rect">
              <a:avLst/>
            </a:prstGeom>
          </p:spPr>
        </p:pic>
        <p:sp>
          <p:nvSpPr>
            <p:cNvPr id="8" name="TextBox 7"/>
            <p:cNvSpPr txBox="1"/>
            <p:nvPr/>
          </p:nvSpPr>
          <p:spPr>
            <a:xfrm>
              <a:off x="5944711" y="1066800"/>
              <a:ext cx="979755" cy="400110"/>
            </a:xfrm>
            <a:prstGeom prst="rect">
              <a:avLst/>
            </a:prstGeom>
            <a:noFill/>
          </p:spPr>
          <p:txBody>
            <a:bodyPr wrap="none" rtlCol="0">
              <a:spAutoFit/>
            </a:bodyPr>
            <a:lstStyle/>
            <a:p>
              <a:r>
                <a:rPr lang="el-GR" sz="2000" i="0" dirty="0"/>
                <a:t>α</a:t>
              </a:r>
              <a:r>
                <a:rPr lang="en-US" sz="2000" i="0" dirty="0"/>
                <a:t> = .05</a:t>
              </a:r>
            </a:p>
          </p:txBody>
        </p:sp>
        <p:pic>
          <p:nvPicPr>
            <p:cNvPr id="194" name="Picture 193">
              <a:extLst>
                <a:ext uri="{FF2B5EF4-FFF2-40B4-BE49-F238E27FC236}">
                  <a16:creationId xmlns:a16="http://schemas.microsoft.com/office/drawing/2014/main" id="{1A03DE18-1A73-4F63-A281-DEEEB443F0B1}"/>
                </a:ext>
              </a:extLst>
            </p:cNvPr>
            <p:cNvPicPr>
              <a:picLocks noChangeAspect="1"/>
            </p:cNvPicPr>
            <p:nvPr/>
          </p:nvPicPr>
          <p:blipFill>
            <a:blip r:embed="rId3"/>
            <a:stretch>
              <a:fillRect/>
            </a:stretch>
          </p:blipFill>
          <p:spPr>
            <a:xfrm>
              <a:off x="8350921" y="2809944"/>
              <a:ext cx="719038" cy="1266270"/>
            </a:xfrm>
            <a:prstGeom prst="rect">
              <a:avLst/>
            </a:prstGeom>
          </p:spPr>
        </p:pic>
        <p:grpSp>
          <p:nvGrpSpPr>
            <p:cNvPr id="270" name="Group 269">
              <a:extLst>
                <a:ext uri="{FF2B5EF4-FFF2-40B4-BE49-F238E27FC236}">
                  <a16:creationId xmlns:a16="http://schemas.microsoft.com/office/drawing/2014/main" id="{65AE665B-B3AD-4C8A-BCF0-2322A90C73F5}"/>
                </a:ext>
              </a:extLst>
            </p:cNvPr>
            <p:cNvGrpSpPr/>
            <p:nvPr/>
          </p:nvGrpSpPr>
          <p:grpSpPr>
            <a:xfrm>
              <a:off x="4524714" y="1658787"/>
              <a:ext cx="3546068" cy="3439985"/>
              <a:chOff x="797331" y="1776348"/>
              <a:chExt cx="3546068" cy="3439985"/>
            </a:xfrm>
          </p:grpSpPr>
          <p:cxnSp>
            <p:nvCxnSpPr>
              <p:cNvPr id="271" name="Straight Connector 270">
                <a:extLst>
                  <a:ext uri="{FF2B5EF4-FFF2-40B4-BE49-F238E27FC236}">
                    <a16:creationId xmlns:a16="http://schemas.microsoft.com/office/drawing/2014/main" id="{5365D95C-1EAC-44DA-A067-D40768BF552C}"/>
                  </a:ext>
                </a:extLst>
              </p:cNvPr>
              <p:cNvCxnSpPr>
                <a:cxnSpLocks/>
              </p:cNvCxnSpPr>
              <p:nvPr/>
            </p:nvCxnSpPr>
            <p:spPr bwMode="auto">
              <a:xfrm>
                <a:off x="820974" y="4071919"/>
                <a:ext cx="3522425"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C6817606-D487-48BC-8C86-9C7A085DB0CC}"/>
                  </a:ext>
                </a:extLst>
              </p:cNvPr>
              <p:cNvCxnSpPr>
                <a:cxnSpLocks/>
              </p:cNvCxnSpPr>
              <p:nvPr/>
            </p:nvCxnSpPr>
            <p:spPr bwMode="auto">
              <a:xfrm>
                <a:off x="797331" y="2927505"/>
                <a:ext cx="3546068"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5DD1B1CA-BB30-472E-88E2-C68C08DB2A4C}"/>
                  </a:ext>
                </a:extLst>
              </p:cNvPr>
              <p:cNvCxnSpPr>
                <a:cxnSpLocks/>
              </p:cNvCxnSpPr>
              <p:nvPr/>
            </p:nvCxnSpPr>
            <p:spPr bwMode="auto">
              <a:xfrm>
                <a:off x="820974" y="5216333"/>
                <a:ext cx="3522425"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74" name="Straight Connector 273">
                <a:extLst>
                  <a:ext uri="{FF2B5EF4-FFF2-40B4-BE49-F238E27FC236}">
                    <a16:creationId xmlns:a16="http://schemas.microsoft.com/office/drawing/2014/main" id="{4DAA3287-BC2D-43C3-979E-38EAE799CE74}"/>
                  </a:ext>
                </a:extLst>
              </p:cNvPr>
              <p:cNvCxnSpPr>
                <a:cxnSpLocks/>
              </p:cNvCxnSpPr>
              <p:nvPr/>
            </p:nvCxnSpPr>
            <p:spPr bwMode="auto">
              <a:xfrm>
                <a:off x="797331" y="1776348"/>
                <a:ext cx="3546068"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grpSp>
      <p:sp>
        <p:nvSpPr>
          <p:cNvPr id="2" name="Title 1"/>
          <p:cNvSpPr>
            <a:spLocks noGrp="1"/>
          </p:cNvSpPr>
          <p:nvPr>
            <p:ph type="title"/>
          </p:nvPr>
        </p:nvSpPr>
        <p:spPr>
          <a:xfrm>
            <a:off x="3372771" y="381000"/>
            <a:ext cx="2436564" cy="372603"/>
          </a:xfrm>
        </p:spPr>
        <p:txBody>
          <a:bodyPr/>
          <a:lstStyle/>
          <a:p>
            <a:r>
              <a:rPr lang="en-US" dirty="0"/>
              <a:t>Results: Power</a:t>
            </a:r>
          </a:p>
        </p:txBody>
      </p:sp>
      <p:sp>
        <p:nvSpPr>
          <p:cNvPr id="5" name="TextBox 4"/>
          <p:cNvSpPr txBox="1"/>
          <p:nvPr/>
        </p:nvSpPr>
        <p:spPr>
          <a:xfrm>
            <a:off x="1984526" y="1066800"/>
            <a:ext cx="979755" cy="400110"/>
          </a:xfrm>
          <a:prstGeom prst="rect">
            <a:avLst/>
          </a:prstGeom>
          <a:noFill/>
        </p:spPr>
        <p:txBody>
          <a:bodyPr wrap="none" rtlCol="0">
            <a:spAutoFit/>
          </a:bodyPr>
          <a:lstStyle/>
          <a:p>
            <a:r>
              <a:rPr lang="el-GR" sz="2000" i="0" dirty="0"/>
              <a:t>α</a:t>
            </a:r>
            <a:r>
              <a:rPr lang="en-US" sz="2000" i="0" dirty="0"/>
              <a:t> = .01</a:t>
            </a:r>
          </a:p>
        </p:txBody>
      </p:sp>
      <p:pic>
        <p:nvPicPr>
          <p:cNvPr id="97" name="Picture 96">
            <a:extLst>
              <a:ext uri="{FF2B5EF4-FFF2-40B4-BE49-F238E27FC236}">
                <a16:creationId xmlns:a16="http://schemas.microsoft.com/office/drawing/2014/main" id="{BB2FBB2C-8B5D-4903-A8F6-A4576657523D}"/>
              </a:ext>
            </a:extLst>
          </p:cNvPr>
          <p:cNvPicPr>
            <a:picLocks noChangeAspect="1"/>
          </p:cNvPicPr>
          <p:nvPr/>
        </p:nvPicPr>
        <p:blipFill>
          <a:blip r:embed="rId5"/>
          <a:stretch>
            <a:fillRect/>
          </a:stretch>
        </p:blipFill>
        <p:spPr>
          <a:xfrm>
            <a:off x="96859" y="1371600"/>
            <a:ext cx="4427855" cy="5010912"/>
          </a:xfrm>
          <a:prstGeom prst="rect">
            <a:avLst/>
          </a:prstGeom>
        </p:spPr>
      </p:pic>
      <p:grpSp>
        <p:nvGrpSpPr>
          <p:cNvPr id="302" name="Group 301">
            <a:extLst>
              <a:ext uri="{FF2B5EF4-FFF2-40B4-BE49-F238E27FC236}">
                <a16:creationId xmlns:a16="http://schemas.microsoft.com/office/drawing/2014/main" id="{E9D5A3DC-5818-41DA-ADCA-D8F512CBE345}"/>
              </a:ext>
            </a:extLst>
          </p:cNvPr>
          <p:cNvGrpSpPr/>
          <p:nvPr/>
        </p:nvGrpSpPr>
        <p:grpSpPr>
          <a:xfrm>
            <a:off x="613701" y="1665530"/>
            <a:ext cx="3651182" cy="3455782"/>
            <a:chOff x="613701" y="1665530"/>
            <a:chExt cx="3651182" cy="3455782"/>
          </a:xfrm>
        </p:grpSpPr>
        <p:cxnSp>
          <p:nvCxnSpPr>
            <p:cNvPr id="17" name="Straight Connector 16"/>
            <p:cNvCxnSpPr>
              <a:cxnSpLocks/>
            </p:cNvCxnSpPr>
            <p:nvPr/>
          </p:nvCxnSpPr>
          <p:spPr bwMode="auto">
            <a:xfrm>
              <a:off x="613701" y="3962358"/>
              <a:ext cx="3651182"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BE9CD700-ED84-4295-9558-EFC43C4B6E6B}"/>
                </a:ext>
              </a:extLst>
            </p:cNvPr>
            <p:cNvCxnSpPr>
              <a:cxnSpLocks/>
            </p:cNvCxnSpPr>
            <p:nvPr/>
          </p:nvCxnSpPr>
          <p:spPr bwMode="auto">
            <a:xfrm>
              <a:off x="613701" y="2809944"/>
              <a:ext cx="3651182"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54202B85-AB52-4A4D-97CF-73BFDF863F8E}"/>
                </a:ext>
              </a:extLst>
            </p:cNvPr>
            <p:cNvCxnSpPr>
              <a:cxnSpLocks/>
            </p:cNvCxnSpPr>
            <p:nvPr/>
          </p:nvCxnSpPr>
          <p:spPr bwMode="auto">
            <a:xfrm>
              <a:off x="613701" y="5121312"/>
              <a:ext cx="3651182"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F2815118-913A-4674-9693-E9A2775735C3}"/>
                </a:ext>
              </a:extLst>
            </p:cNvPr>
            <p:cNvCxnSpPr>
              <a:cxnSpLocks/>
            </p:cNvCxnSpPr>
            <p:nvPr/>
          </p:nvCxnSpPr>
          <p:spPr bwMode="auto">
            <a:xfrm flipV="1">
              <a:off x="613701" y="1665530"/>
              <a:ext cx="3651182" cy="1"/>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pic>
        <p:nvPicPr>
          <p:cNvPr id="303" name="Picture 302">
            <a:extLst>
              <a:ext uri="{FF2B5EF4-FFF2-40B4-BE49-F238E27FC236}">
                <a16:creationId xmlns:a16="http://schemas.microsoft.com/office/drawing/2014/main" id="{F8674E0F-8622-41C0-9087-973F799CEF55}"/>
              </a:ext>
            </a:extLst>
          </p:cNvPr>
          <p:cNvPicPr>
            <a:picLocks noChangeAspect="1"/>
          </p:cNvPicPr>
          <p:nvPr/>
        </p:nvPicPr>
        <p:blipFill>
          <a:blip r:embed="rId6"/>
          <a:stretch>
            <a:fillRect/>
          </a:stretch>
        </p:blipFill>
        <p:spPr>
          <a:xfrm>
            <a:off x="1966912" y="6172200"/>
            <a:ext cx="1004888" cy="284968"/>
          </a:xfrm>
          <a:prstGeom prst="rect">
            <a:avLst/>
          </a:prstGeom>
        </p:spPr>
      </p:pic>
    </p:spTree>
    <p:extLst>
      <p:ext uri="{BB962C8B-B14F-4D97-AF65-F5344CB8AC3E}">
        <p14:creationId xmlns:p14="http://schemas.microsoft.com/office/powerpoint/2010/main" val="19335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icture 257">
            <a:extLst>
              <a:ext uri="{FF2B5EF4-FFF2-40B4-BE49-F238E27FC236}">
                <a16:creationId xmlns:a16="http://schemas.microsoft.com/office/drawing/2014/main" id="{B6B9CDDB-C343-4AD8-86DD-CC1CC01A37DD}"/>
              </a:ext>
            </a:extLst>
          </p:cNvPr>
          <p:cNvPicPr>
            <a:picLocks noChangeAspect="1"/>
          </p:cNvPicPr>
          <p:nvPr/>
        </p:nvPicPr>
        <p:blipFill>
          <a:blip r:embed="rId3"/>
          <a:stretch>
            <a:fillRect/>
          </a:stretch>
        </p:blipFill>
        <p:spPr>
          <a:xfrm>
            <a:off x="4114800" y="1371601"/>
            <a:ext cx="4203937" cy="5133320"/>
          </a:xfrm>
          <a:prstGeom prst="rect">
            <a:avLst/>
          </a:prstGeom>
        </p:spPr>
      </p:pic>
      <p:pic>
        <p:nvPicPr>
          <p:cNvPr id="3" name="Picture 2">
            <a:extLst>
              <a:ext uri="{FF2B5EF4-FFF2-40B4-BE49-F238E27FC236}">
                <a16:creationId xmlns:a16="http://schemas.microsoft.com/office/drawing/2014/main" id="{CE019511-1A35-4196-ADB4-702C3ADD78F6}"/>
              </a:ext>
            </a:extLst>
          </p:cNvPr>
          <p:cNvPicPr>
            <a:picLocks noChangeAspect="1"/>
          </p:cNvPicPr>
          <p:nvPr/>
        </p:nvPicPr>
        <p:blipFill>
          <a:blip r:embed="rId4"/>
          <a:stretch>
            <a:fillRect/>
          </a:stretch>
        </p:blipFill>
        <p:spPr>
          <a:xfrm>
            <a:off x="76200" y="1371600"/>
            <a:ext cx="4382734" cy="5133321"/>
          </a:xfrm>
          <a:prstGeom prst="rect">
            <a:avLst/>
          </a:prstGeom>
        </p:spPr>
      </p:pic>
      <p:sp>
        <p:nvSpPr>
          <p:cNvPr id="2" name="Title 1"/>
          <p:cNvSpPr>
            <a:spLocks noGrp="1"/>
          </p:cNvSpPr>
          <p:nvPr>
            <p:ph type="title"/>
          </p:nvPr>
        </p:nvSpPr>
        <p:spPr>
          <a:xfrm>
            <a:off x="3372771" y="381000"/>
            <a:ext cx="2436564" cy="372603"/>
          </a:xfrm>
        </p:spPr>
        <p:txBody>
          <a:bodyPr/>
          <a:lstStyle/>
          <a:p>
            <a:r>
              <a:rPr lang="en-US" dirty="0"/>
              <a:t>Results: Power</a:t>
            </a:r>
          </a:p>
        </p:txBody>
      </p:sp>
      <p:sp>
        <p:nvSpPr>
          <p:cNvPr id="8" name="TextBox 7"/>
          <p:cNvSpPr txBox="1"/>
          <p:nvPr/>
        </p:nvSpPr>
        <p:spPr>
          <a:xfrm>
            <a:off x="5944711" y="1066800"/>
            <a:ext cx="837089" cy="400110"/>
          </a:xfrm>
          <a:prstGeom prst="rect">
            <a:avLst/>
          </a:prstGeom>
          <a:noFill/>
        </p:spPr>
        <p:txBody>
          <a:bodyPr wrap="none" rtlCol="0">
            <a:spAutoFit/>
          </a:bodyPr>
          <a:lstStyle/>
          <a:p>
            <a:r>
              <a:rPr lang="el-GR" sz="2000" i="0" dirty="0"/>
              <a:t>α</a:t>
            </a:r>
            <a:r>
              <a:rPr lang="en-US" sz="2000" i="0" dirty="0"/>
              <a:t> = .2</a:t>
            </a:r>
          </a:p>
        </p:txBody>
      </p:sp>
      <p:sp>
        <p:nvSpPr>
          <p:cNvPr id="5" name="TextBox 4"/>
          <p:cNvSpPr txBox="1"/>
          <p:nvPr/>
        </p:nvSpPr>
        <p:spPr>
          <a:xfrm>
            <a:off x="1984526" y="1066800"/>
            <a:ext cx="837089" cy="400110"/>
          </a:xfrm>
          <a:prstGeom prst="rect">
            <a:avLst/>
          </a:prstGeom>
          <a:noFill/>
        </p:spPr>
        <p:txBody>
          <a:bodyPr wrap="none" rtlCol="0">
            <a:spAutoFit/>
          </a:bodyPr>
          <a:lstStyle/>
          <a:p>
            <a:r>
              <a:rPr lang="el-GR" sz="2000" i="0" dirty="0"/>
              <a:t>α</a:t>
            </a:r>
            <a:r>
              <a:rPr lang="en-US" sz="2000" i="0" dirty="0"/>
              <a:t> = .1</a:t>
            </a:r>
          </a:p>
        </p:txBody>
      </p:sp>
      <p:pic>
        <p:nvPicPr>
          <p:cNvPr id="194" name="Picture 193">
            <a:extLst>
              <a:ext uri="{FF2B5EF4-FFF2-40B4-BE49-F238E27FC236}">
                <a16:creationId xmlns:a16="http://schemas.microsoft.com/office/drawing/2014/main" id="{1A03DE18-1A73-4F63-A281-DEEEB443F0B1}"/>
              </a:ext>
            </a:extLst>
          </p:cNvPr>
          <p:cNvPicPr>
            <a:picLocks noChangeAspect="1"/>
          </p:cNvPicPr>
          <p:nvPr/>
        </p:nvPicPr>
        <p:blipFill>
          <a:blip r:embed="rId5"/>
          <a:stretch>
            <a:fillRect/>
          </a:stretch>
        </p:blipFill>
        <p:spPr>
          <a:xfrm>
            <a:off x="8350921" y="2809944"/>
            <a:ext cx="719038" cy="1266270"/>
          </a:xfrm>
          <a:prstGeom prst="rect">
            <a:avLst/>
          </a:prstGeom>
        </p:spPr>
      </p:pic>
      <p:grpSp>
        <p:nvGrpSpPr>
          <p:cNvPr id="261" name="Group 260">
            <a:extLst>
              <a:ext uri="{FF2B5EF4-FFF2-40B4-BE49-F238E27FC236}">
                <a16:creationId xmlns:a16="http://schemas.microsoft.com/office/drawing/2014/main" id="{3849ECAA-DC14-4797-BD87-0664D2D5C7BB}"/>
              </a:ext>
            </a:extLst>
          </p:cNvPr>
          <p:cNvGrpSpPr/>
          <p:nvPr/>
        </p:nvGrpSpPr>
        <p:grpSpPr>
          <a:xfrm>
            <a:off x="4430169" y="1664104"/>
            <a:ext cx="3610165" cy="3517496"/>
            <a:chOff x="4430169" y="1664104"/>
            <a:chExt cx="3610165" cy="3517496"/>
          </a:xfrm>
        </p:grpSpPr>
        <p:cxnSp>
          <p:nvCxnSpPr>
            <p:cNvPr id="48" name="Straight Connector 47">
              <a:extLst>
                <a:ext uri="{FF2B5EF4-FFF2-40B4-BE49-F238E27FC236}">
                  <a16:creationId xmlns:a16="http://schemas.microsoft.com/office/drawing/2014/main" id="{399B5407-0BCF-4847-A6D4-7BB420364241}"/>
                </a:ext>
              </a:extLst>
            </p:cNvPr>
            <p:cNvCxnSpPr>
              <a:cxnSpLocks/>
            </p:cNvCxnSpPr>
            <p:nvPr/>
          </p:nvCxnSpPr>
          <p:spPr bwMode="auto">
            <a:xfrm>
              <a:off x="4458934" y="3998291"/>
              <a:ext cx="358140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564176BD-A233-46DD-9189-B6A6AF08032F}"/>
                </a:ext>
              </a:extLst>
            </p:cNvPr>
            <p:cNvCxnSpPr>
              <a:cxnSpLocks/>
            </p:cNvCxnSpPr>
            <p:nvPr/>
          </p:nvCxnSpPr>
          <p:spPr bwMode="auto">
            <a:xfrm>
              <a:off x="4430169" y="2820814"/>
              <a:ext cx="3577299"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D15A423B-CA6D-4962-89A8-11C46F4A917F}"/>
                </a:ext>
              </a:extLst>
            </p:cNvPr>
            <p:cNvCxnSpPr>
              <a:cxnSpLocks/>
            </p:cNvCxnSpPr>
            <p:nvPr/>
          </p:nvCxnSpPr>
          <p:spPr bwMode="auto">
            <a:xfrm>
              <a:off x="4430169" y="5181600"/>
              <a:ext cx="3577299"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A804EDFE-1AA1-484D-B7ED-A0552B0B75DE}"/>
                </a:ext>
              </a:extLst>
            </p:cNvPr>
            <p:cNvCxnSpPr>
              <a:cxnSpLocks/>
            </p:cNvCxnSpPr>
            <p:nvPr/>
          </p:nvCxnSpPr>
          <p:spPr bwMode="auto">
            <a:xfrm>
              <a:off x="4430169" y="1664104"/>
              <a:ext cx="3577299"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grpSp>
        <p:nvGrpSpPr>
          <p:cNvPr id="260" name="Group 259">
            <a:extLst>
              <a:ext uri="{FF2B5EF4-FFF2-40B4-BE49-F238E27FC236}">
                <a16:creationId xmlns:a16="http://schemas.microsoft.com/office/drawing/2014/main" id="{962A81F8-B816-4F48-9D17-166EC545AC91}"/>
              </a:ext>
            </a:extLst>
          </p:cNvPr>
          <p:cNvGrpSpPr/>
          <p:nvPr/>
        </p:nvGrpSpPr>
        <p:grpSpPr>
          <a:xfrm>
            <a:off x="609600" y="1676403"/>
            <a:ext cx="3581400" cy="3478616"/>
            <a:chOff x="609600" y="1676403"/>
            <a:chExt cx="3581400" cy="3478616"/>
          </a:xfrm>
        </p:grpSpPr>
        <p:cxnSp>
          <p:nvCxnSpPr>
            <p:cNvPr id="17" name="Straight Connector 16"/>
            <p:cNvCxnSpPr>
              <a:cxnSpLocks/>
            </p:cNvCxnSpPr>
            <p:nvPr/>
          </p:nvCxnSpPr>
          <p:spPr bwMode="auto">
            <a:xfrm>
              <a:off x="609600" y="3997868"/>
              <a:ext cx="358140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BE9CD700-ED84-4295-9558-EFC43C4B6E6B}"/>
                </a:ext>
              </a:extLst>
            </p:cNvPr>
            <p:cNvCxnSpPr>
              <a:cxnSpLocks/>
            </p:cNvCxnSpPr>
            <p:nvPr/>
          </p:nvCxnSpPr>
          <p:spPr bwMode="auto">
            <a:xfrm>
              <a:off x="613701" y="2820814"/>
              <a:ext cx="3577299"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F2815118-913A-4674-9693-E9A2775735C3}"/>
                </a:ext>
              </a:extLst>
            </p:cNvPr>
            <p:cNvCxnSpPr>
              <a:cxnSpLocks/>
            </p:cNvCxnSpPr>
            <p:nvPr/>
          </p:nvCxnSpPr>
          <p:spPr bwMode="auto">
            <a:xfrm>
              <a:off x="613701" y="1676403"/>
              <a:ext cx="3577299"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9D424C49-2C71-4E0F-A0B4-E0BDBE056FF8}"/>
                </a:ext>
              </a:extLst>
            </p:cNvPr>
            <p:cNvCxnSpPr>
              <a:cxnSpLocks/>
            </p:cNvCxnSpPr>
            <p:nvPr/>
          </p:nvCxnSpPr>
          <p:spPr bwMode="auto">
            <a:xfrm>
              <a:off x="609600" y="5155019"/>
              <a:ext cx="3577299"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pic>
        <p:nvPicPr>
          <p:cNvPr id="262" name="Picture 261">
            <a:extLst>
              <a:ext uri="{FF2B5EF4-FFF2-40B4-BE49-F238E27FC236}">
                <a16:creationId xmlns:a16="http://schemas.microsoft.com/office/drawing/2014/main" id="{720E7425-41B8-4EC8-849F-611B5525484A}"/>
              </a:ext>
            </a:extLst>
          </p:cNvPr>
          <p:cNvPicPr>
            <a:picLocks noChangeAspect="1"/>
          </p:cNvPicPr>
          <p:nvPr/>
        </p:nvPicPr>
        <p:blipFill>
          <a:blip r:embed="rId6"/>
          <a:stretch>
            <a:fillRect/>
          </a:stretch>
        </p:blipFill>
        <p:spPr>
          <a:xfrm>
            <a:off x="1892532" y="6248400"/>
            <a:ext cx="1003068" cy="284452"/>
          </a:xfrm>
          <a:prstGeom prst="rect">
            <a:avLst/>
          </a:prstGeom>
        </p:spPr>
      </p:pic>
    </p:spTree>
    <p:extLst>
      <p:ext uri="{BB962C8B-B14F-4D97-AF65-F5344CB8AC3E}">
        <p14:creationId xmlns:p14="http://schemas.microsoft.com/office/powerpoint/2010/main" val="645459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D7C3406-F1CA-4CA2-A54F-7F8A3F7BD263}"/>
              </a:ext>
            </a:extLst>
          </p:cNvPr>
          <p:cNvGrpSpPr/>
          <p:nvPr/>
        </p:nvGrpSpPr>
        <p:grpSpPr>
          <a:xfrm>
            <a:off x="228600" y="1143000"/>
            <a:ext cx="4705827" cy="5276910"/>
            <a:chOff x="228600" y="1143000"/>
            <a:chExt cx="4705827" cy="5276910"/>
          </a:xfrm>
        </p:grpSpPr>
        <p:pic>
          <p:nvPicPr>
            <p:cNvPr id="14" name="Picture 13">
              <a:extLst>
                <a:ext uri="{FF2B5EF4-FFF2-40B4-BE49-F238E27FC236}">
                  <a16:creationId xmlns:a16="http://schemas.microsoft.com/office/drawing/2014/main" id="{64C43DF2-13B6-40FA-862D-9915D7C964EF}"/>
                </a:ext>
              </a:extLst>
            </p:cNvPr>
            <p:cNvPicPr>
              <a:picLocks noChangeAspect="1"/>
            </p:cNvPicPr>
            <p:nvPr/>
          </p:nvPicPr>
          <p:blipFill>
            <a:blip r:embed="rId3"/>
            <a:stretch>
              <a:fillRect/>
            </a:stretch>
          </p:blipFill>
          <p:spPr>
            <a:xfrm>
              <a:off x="228600" y="1543110"/>
              <a:ext cx="4705827" cy="4876800"/>
            </a:xfrm>
            <a:prstGeom prst="rect">
              <a:avLst/>
            </a:prstGeom>
          </p:spPr>
        </p:pic>
        <p:grpSp>
          <p:nvGrpSpPr>
            <p:cNvPr id="21" name="Group 20">
              <a:extLst>
                <a:ext uri="{FF2B5EF4-FFF2-40B4-BE49-F238E27FC236}">
                  <a16:creationId xmlns:a16="http://schemas.microsoft.com/office/drawing/2014/main" id="{960D5392-95D8-4C44-A987-F418CEA7D55E}"/>
                </a:ext>
              </a:extLst>
            </p:cNvPr>
            <p:cNvGrpSpPr/>
            <p:nvPr/>
          </p:nvGrpSpPr>
          <p:grpSpPr>
            <a:xfrm>
              <a:off x="1348455" y="1143000"/>
              <a:ext cx="2975495" cy="4287976"/>
              <a:chOff x="1348455" y="1143000"/>
              <a:chExt cx="2975495" cy="4287976"/>
            </a:xfrm>
          </p:grpSpPr>
          <p:sp>
            <p:nvSpPr>
              <p:cNvPr id="5" name="TextBox 4">
                <a:extLst>
                  <a:ext uri="{FF2B5EF4-FFF2-40B4-BE49-F238E27FC236}">
                    <a16:creationId xmlns:a16="http://schemas.microsoft.com/office/drawing/2014/main" id="{98C89B6D-B86A-4391-B1B3-EE38A364EE26}"/>
                  </a:ext>
                </a:extLst>
              </p:cNvPr>
              <p:cNvSpPr txBox="1"/>
              <p:nvPr/>
            </p:nvSpPr>
            <p:spPr>
              <a:xfrm>
                <a:off x="1519977" y="1143000"/>
                <a:ext cx="2803973" cy="400110"/>
              </a:xfrm>
              <a:prstGeom prst="rect">
                <a:avLst/>
              </a:prstGeom>
              <a:noFill/>
            </p:spPr>
            <p:txBody>
              <a:bodyPr wrap="none" rtlCol="0">
                <a:spAutoFit/>
              </a:bodyPr>
              <a:lstStyle/>
              <a:p>
                <a:r>
                  <a:rPr lang="en-US" sz="2000" i="0" dirty="0"/>
                  <a:t>Factor Impacts on Bias</a:t>
                </a:r>
              </a:p>
            </p:txBody>
          </p:sp>
          <p:sp>
            <p:nvSpPr>
              <p:cNvPr id="6" name="TextBox 5">
                <a:extLst>
                  <a:ext uri="{FF2B5EF4-FFF2-40B4-BE49-F238E27FC236}">
                    <a16:creationId xmlns:a16="http://schemas.microsoft.com/office/drawing/2014/main" id="{1BAF8A07-D7D7-4004-921E-E9ABB32FA92F}"/>
                  </a:ext>
                </a:extLst>
              </p:cNvPr>
              <p:cNvSpPr txBox="1"/>
              <p:nvPr/>
            </p:nvSpPr>
            <p:spPr>
              <a:xfrm>
                <a:off x="1519978" y="1943220"/>
                <a:ext cx="784189" cy="461665"/>
              </a:xfrm>
              <a:prstGeom prst="rect">
                <a:avLst/>
              </a:prstGeom>
              <a:noFill/>
            </p:spPr>
            <p:txBody>
              <a:bodyPr wrap="none" rtlCol="0">
                <a:spAutoFit/>
              </a:bodyPr>
              <a:lstStyle/>
              <a:p>
                <a:r>
                  <a:rPr lang="en-US" i="0" dirty="0"/>
                  <a:t>0.01</a:t>
                </a:r>
              </a:p>
            </p:txBody>
          </p:sp>
          <p:sp>
            <p:nvSpPr>
              <p:cNvPr id="15" name="TextBox 14">
                <a:extLst>
                  <a:ext uri="{FF2B5EF4-FFF2-40B4-BE49-F238E27FC236}">
                    <a16:creationId xmlns:a16="http://schemas.microsoft.com/office/drawing/2014/main" id="{14FFDC0F-FB4E-44E7-8B58-75DF54B17ADC}"/>
                  </a:ext>
                </a:extLst>
              </p:cNvPr>
              <p:cNvSpPr txBox="1"/>
              <p:nvPr/>
            </p:nvSpPr>
            <p:spPr>
              <a:xfrm>
                <a:off x="1519977" y="2946996"/>
                <a:ext cx="784189" cy="461665"/>
              </a:xfrm>
              <a:prstGeom prst="rect">
                <a:avLst/>
              </a:prstGeom>
              <a:noFill/>
            </p:spPr>
            <p:txBody>
              <a:bodyPr wrap="none" rtlCol="0">
                <a:spAutoFit/>
              </a:bodyPr>
              <a:lstStyle/>
              <a:p>
                <a:r>
                  <a:rPr lang="en-US" i="0" dirty="0"/>
                  <a:t>0.10</a:t>
                </a:r>
              </a:p>
            </p:txBody>
          </p:sp>
          <p:sp>
            <p:nvSpPr>
              <p:cNvPr id="8" name="TextBox 7">
                <a:extLst>
                  <a:ext uri="{FF2B5EF4-FFF2-40B4-BE49-F238E27FC236}">
                    <a16:creationId xmlns:a16="http://schemas.microsoft.com/office/drawing/2014/main" id="{FE445C04-2EEA-439B-9248-370D6599F172}"/>
                  </a:ext>
                </a:extLst>
              </p:cNvPr>
              <p:cNvSpPr txBox="1"/>
              <p:nvPr/>
            </p:nvSpPr>
            <p:spPr>
              <a:xfrm>
                <a:off x="1513307" y="3944669"/>
                <a:ext cx="784189" cy="461665"/>
              </a:xfrm>
              <a:prstGeom prst="rect">
                <a:avLst/>
              </a:prstGeom>
              <a:noFill/>
            </p:spPr>
            <p:txBody>
              <a:bodyPr wrap="none" rtlCol="0">
                <a:spAutoFit/>
              </a:bodyPr>
              <a:lstStyle/>
              <a:p>
                <a:r>
                  <a:rPr lang="en-US" i="0" dirty="0"/>
                  <a:t>0.20</a:t>
                </a:r>
              </a:p>
            </p:txBody>
          </p:sp>
          <p:sp>
            <p:nvSpPr>
              <p:cNvPr id="9" name="TextBox 8">
                <a:extLst>
                  <a:ext uri="{FF2B5EF4-FFF2-40B4-BE49-F238E27FC236}">
                    <a16:creationId xmlns:a16="http://schemas.microsoft.com/office/drawing/2014/main" id="{CD31267F-D021-445E-980F-5E880F0200CC}"/>
                  </a:ext>
                </a:extLst>
              </p:cNvPr>
              <p:cNvSpPr txBox="1"/>
              <p:nvPr/>
            </p:nvSpPr>
            <p:spPr>
              <a:xfrm>
                <a:off x="1348455" y="4969311"/>
                <a:ext cx="1127232" cy="461665"/>
              </a:xfrm>
              <a:prstGeom prst="rect">
                <a:avLst/>
              </a:prstGeom>
              <a:noFill/>
            </p:spPr>
            <p:txBody>
              <a:bodyPr wrap="none" rtlCol="0">
                <a:spAutoFit/>
              </a:bodyPr>
              <a:lstStyle/>
              <a:p>
                <a:r>
                  <a:rPr lang="en-US" i="0" dirty="0"/>
                  <a:t>0.0001</a:t>
                </a:r>
              </a:p>
            </p:txBody>
          </p:sp>
        </p:grpSp>
      </p:grpSp>
      <p:sp>
        <p:nvSpPr>
          <p:cNvPr id="2" name="Title 1">
            <a:extLst>
              <a:ext uri="{FF2B5EF4-FFF2-40B4-BE49-F238E27FC236}">
                <a16:creationId xmlns:a16="http://schemas.microsoft.com/office/drawing/2014/main" id="{921C6405-FD14-40ED-AF06-45C7BEC07FAC}"/>
              </a:ext>
            </a:extLst>
          </p:cNvPr>
          <p:cNvSpPr>
            <a:spLocks noGrp="1"/>
          </p:cNvSpPr>
          <p:nvPr>
            <p:ph type="title"/>
          </p:nvPr>
        </p:nvSpPr>
        <p:spPr>
          <a:xfrm>
            <a:off x="3551505" y="381000"/>
            <a:ext cx="2079095" cy="372603"/>
          </a:xfrm>
        </p:spPr>
        <p:txBody>
          <a:bodyPr/>
          <a:lstStyle/>
          <a:p>
            <a:r>
              <a:rPr lang="en-US" dirty="0"/>
              <a:t>Results: Bias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85E620-FC62-4250-AFD1-9A70709E3FBF}"/>
                  </a:ext>
                </a:extLst>
              </p:cNvPr>
              <p:cNvSpPr>
                <a:spLocks noGrp="1"/>
              </p:cNvSpPr>
              <p:nvPr>
                <p:ph idx="1"/>
              </p:nvPr>
            </p:nvSpPr>
            <p:spPr>
              <a:xfrm>
                <a:off x="5030383" y="1524000"/>
                <a:ext cx="3504017" cy="4267200"/>
              </a:xfrm>
            </p:spPr>
            <p:txBody>
              <a:bodyPr/>
              <a:lstStyle/>
              <a:p>
                <a:pPr marL="0" indent="0">
                  <a:buNone/>
                </a:pPr>
                <a:r>
                  <a:rPr lang="en-US" dirty="0"/>
                  <a:t>Bias Descriptive Statistics</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𝑅𝑒𝑙𝑎𝑡𝑖𝑣𝑒</m:t>
                      </m:r>
                      <m:r>
                        <a:rPr lang="en-US" i="1">
                          <a:latin typeface="Cambria Math" panose="02040503050406030204" pitchFamily="18" charset="0"/>
                        </a:rPr>
                        <m:t> </m:t>
                      </m:r>
                      <m:r>
                        <a:rPr lang="en-US" i="1">
                          <a:latin typeface="Cambria Math" panose="02040503050406030204" pitchFamily="18" charset="0"/>
                        </a:rPr>
                        <m:t>𝐵𝑖𝑎𝑠</m:t>
                      </m:r>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𝜃</m:t>
                                  </m:r>
                                </m:e>
                              </m:acc>
                              <m:r>
                                <a:rPr lang="en-US" i="1">
                                  <a:latin typeface="Cambria Math" panose="02040503050406030204" pitchFamily="18" charset="0"/>
                                </a:rPr>
                                <m:t>− </m:t>
                              </m:r>
                              <m:r>
                                <a:rPr lang="en-US" i="1">
                                  <a:latin typeface="Cambria Math" panose="02040503050406030204" pitchFamily="18" charset="0"/>
                                </a:rPr>
                                <m:t>𝜃</m:t>
                              </m:r>
                            </m:num>
                            <m:den>
                              <m:r>
                                <a:rPr lang="en-US" i="1">
                                  <a:latin typeface="Cambria Math" panose="02040503050406030204" pitchFamily="18" charset="0"/>
                                </a:rPr>
                                <m:t>𝜃</m:t>
                              </m:r>
                            </m:den>
                          </m:f>
                        </m:e>
                      </m:d>
                      <m:r>
                        <a:rPr lang="en-US" i="1">
                          <a:latin typeface="Cambria Math" panose="02040503050406030204" pitchFamily="18" charset="0"/>
                        </a:rPr>
                        <m:t>×100</m:t>
                      </m:r>
                    </m:oMath>
                  </m:oMathPara>
                </a14:m>
                <a:endParaRPr lang="en-US" dirty="0"/>
              </a:p>
              <a:p>
                <a:pPr marL="0" indent="0">
                  <a:buNone/>
                </a:pPr>
                <a:endParaRPr lang="en-US" b="0" dirty="0"/>
              </a:p>
              <a:p>
                <a:pPr marL="0" indent="0">
                  <a:buNone/>
                </a:pPr>
                <a:r>
                  <a:rPr lang="en-US" b="0" dirty="0"/>
                  <a:t>Relative bias above 5% occurred only at combinations of low SNR and low sample size.  </a:t>
                </a:r>
              </a:p>
            </p:txBody>
          </p:sp>
        </mc:Choice>
        <mc:Fallback xmlns="">
          <p:sp>
            <p:nvSpPr>
              <p:cNvPr id="3" name="Content Placeholder 2">
                <a:extLst>
                  <a:ext uri="{FF2B5EF4-FFF2-40B4-BE49-F238E27FC236}">
                    <a16:creationId xmlns:a16="http://schemas.microsoft.com/office/drawing/2014/main" id="{7885E620-FC62-4250-AFD1-9A70709E3FBF}"/>
                  </a:ext>
                </a:extLst>
              </p:cNvPr>
              <p:cNvSpPr>
                <a:spLocks noGrp="1" noRot="1" noChangeAspect="1" noMove="1" noResize="1" noEditPoints="1" noAdjustHandles="1" noChangeArrowheads="1" noChangeShapeType="1" noTextEdit="1"/>
              </p:cNvSpPr>
              <p:nvPr>
                <p:ph idx="1"/>
              </p:nvPr>
            </p:nvSpPr>
            <p:spPr>
              <a:xfrm>
                <a:off x="5030383" y="1524000"/>
                <a:ext cx="3504017" cy="4267200"/>
              </a:xfrm>
              <a:blipFill>
                <a:blip r:embed="rId4"/>
                <a:stretch>
                  <a:fillRect l="-1391" t="-857" r="-2435"/>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CD500317-257C-4134-BC72-E4502FE3ABFD}"/>
              </a:ext>
            </a:extLst>
          </p:cNvPr>
          <p:cNvGrpSpPr/>
          <p:nvPr/>
        </p:nvGrpSpPr>
        <p:grpSpPr>
          <a:xfrm>
            <a:off x="381000" y="2283023"/>
            <a:ext cx="898003" cy="3369808"/>
            <a:chOff x="381000" y="2283023"/>
            <a:chExt cx="898003" cy="3369808"/>
          </a:xfrm>
        </p:grpSpPr>
        <p:sp>
          <p:nvSpPr>
            <p:cNvPr id="10" name="TextBox 9">
              <a:extLst>
                <a:ext uri="{FF2B5EF4-FFF2-40B4-BE49-F238E27FC236}">
                  <a16:creationId xmlns:a16="http://schemas.microsoft.com/office/drawing/2014/main" id="{B13EF0A5-437D-4E34-904C-C5FABD936274}"/>
                </a:ext>
              </a:extLst>
            </p:cNvPr>
            <p:cNvSpPr txBox="1"/>
            <p:nvPr/>
          </p:nvSpPr>
          <p:spPr>
            <a:xfrm>
              <a:off x="381000" y="2283023"/>
              <a:ext cx="898003" cy="307777"/>
            </a:xfrm>
            <a:prstGeom prst="rect">
              <a:avLst/>
            </a:prstGeom>
            <a:noFill/>
          </p:spPr>
          <p:txBody>
            <a:bodyPr wrap="none" rtlCol="0">
              <a:spAutoFit/>
            </a:bodyPr>
            <a:lstStyle/>
            <a:p>
              <a:r>
                <a:rPr lang="el-GR" sz="1350" dirty="0"/>
                <a:t>β</a:t>
              </a:r>
              <a:r>
                <a:rPr lang="en-US" sz="1350" dirty="0"/>
                <a:t> = -</a:t>
              </a:r>
              <a:r>
                <a:rPr lang="en-US" sz="1350" i="0" dirty="0"/>
                <a:t>0.07</a:t>
              </a:r>
            </a:p>
          </p:txBody>
        </p:sp>
        <p:sp>
          <p:nvSpPr>
            <p:cNvPr id="11" name="TextBox 10">
              <a:extLst>
                <a:ext uri="{FF2B5EF4-FFF2-40B4-BE49-F238E27FC236}">
                  <a16:creationId xmlns:a16="http://schemas.microsoft.com/office/drawing/2014/main" id="{CDBF181D-0446-4C78-9847-2F4C03A45CB9}"/>
                </a:ext>
              </a:extLst>
            </p:cNvPr>
            <p:cNvSpPr txBox="1"/>
            <p:nvPr/>
          </p:nvSpPr>
          <p:spPr>
            <a:xfrm>
              <a:off x="381000" y="3287811"/>
              <a:ext cx="898003" cy="307777"/>
            </a:xfrm>
            <a:prstGeom prst="rect">
              <a:avLst/>
            </a:prstGeom>
            <a:noFill/>
          </p:spPr>
          <p:txBody>
            <a:bodyPr wrap="none" rtlCol="0">
              <a:spAutoFit/>
            </a:bodyPr>
            <a:lstStyle/>
            <a:p>
              <a:r>
                <a:rPr lang="el-GR" sz="1350" dirty="0"/>
                <a:t>β</a:t>
              </a:r>
              <a:r>
                <a:rPr lang="en-US" sz="1350" dirty="0"/>
                <a:t> = -</a:t>
              </a:r>
              <a:r>
                <a:rPr lang="en-US" sz="1350" i="0" dirty="0"/>
                <a:t>0.28</a:t>
              </a:r>
            </a:p>
          </p:txBody>
        </p:sp>
        <p:sp>
          <p:nvSpPr>
            <p:cNvPr id="12" name="TextBox 11">
              <a:extLst>
                <a:ext uri="{FF2B5EF4-FFF2-40B4-BE49-F238E27FC236}">
                  <a16:creationId xmlns:a16="http://schemas.microsoft.com/office/drawing/2014/main" id="{D4A62ADD-1A8E-40DC-A564-F2B700666C96}"/>
                </a:ext>
              </a:extLst>
            </p:cNvPr>
            <p:cNvSpPr txBox="1"/>
            <p:nvPr/>
          </p:nvSpPr>
          <p:spPr>
            <a:xfrm>
              <a:off x="381000" y="4292599"/>
              <a:ext cx="898003" cy="307777"/>
            </a:xfrm>
            <a:prstGeom prst="rect">
              <a:avLst/>
            </a:prstGeom>
            <a:noFill/>
          </p:spPr>
          <p:txBody>
            <a:bodyPr wrap="none" rtlCol="0">
              <a:spAutoFit/>
            </a:bodyPr>
            <a:lstStyle/>
            <a:p>
              <a:r>
                <a:rPr lang="el-GR" sz="1350" dirty="0"/>
                <a:t>β</a:t>
              </a:r>
              <a:r>
                <a:rPr lang="en-US" sz="1350" dirty="0"/>
                <a:t> = -</a:t>
              </a:r>
              <a:r>
                <a:rPr lang="en-US" sz="1350" i="0" dirty="0"/>
                <a:t>0.43</a:t>
              </a:r>
            </a:p>
          </p:txBody>
        </p:sp>
        <p:sp>
          <p:nvSpPr>
            <p:cNvPr id="13" name="TextBox 12">
              <a:extLst>
                <a:ext uri="{FF2B5EF4-FFF2-40B4-BE49-F238E27FC236}">
                  <a16:creationId xmlns:a16="http://schemas.microsoft.com/office/drawing/2014/main" id="{D6E3CE32-7FEC-4643-ABFD-BF69B995A9B8}"/>
                </a:ext>
              </a:extLst>
            </p:cNvPr>
            <p:cNvSpPr txBox="1"/>
            <p:nvPr/>
          </p:nvSpPr>
          <p:spPr>
            <a:xfrm>
              <a:off x="440312" y="5345054"/>
              <a:ext cx="838691" cy="307777"/>
            </a:xfrm>
            <a:prstGeom prst="rect">
              <a:avLst/>
            </a:prstGeom>
            <a:noFill/>
          </p:spPr>
          <p:txBody>
            <a:bodyPr wrap="none" rtlCol="0">
              <a:spAutoFit/>
            </a:bodyPr>
            <a:lstStyle/>
            <a:p>
              <a:r>
                <a:rPr lang="el-GR" sz="1350" dirty="0"/>
                <a:t>β</a:t>
              </a:r>
              <a:r>
                <a:rPr lang="en-US" sz="1350" dirty="0"/>
                <a:t> = </a:t>
              </a:r>
              <a:r>
                <a:rPr lang="en-US" sz="1350" i="0" dirty="0"/>
                <a:t>0.01</a:t>
              </a:r>
            </a:p>
          </p:txBody>
        </p:sp>
      </p:grpSp>
    </p:spTree>
    <p:extLst>
      <p:ext uri="{BB962C8B-B14F-4D97-AF65-F5344CB8AC3E}">
        <p14:creationId xmlns:p14="http://schemas.microsoft.com/office/powerpoint/2010/main" val="139164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4BE6-1CF5-4AC7-9678-03D6E7A11D0E}"/>
              </a:ext>
            </a:extLst>
          </p:cNvPr>
          <p:cNvSpPr>
            <a:spLocks noGrp="1"/>
          </p:cNvSpPr>
          <p:nvPr>
            <p:ph type="title"/>
          </p:nvPr>
        </p:nvSpPr>
        <p:spPr>
          <a:xfrm>
            <a:off x="3604404" y="381000"/>
            <a:ext cx="1973297" cy="372603"/>
          </a:xfrm>
        </p:spPr>
        <p:txBody>
          <a:bodyPr/>
          <a:lstStyle/>
          <a:p>
            <a:r>
              <a:rPr lang="en-US" dirty="0"/>
              <a:t>Conclusions</a:t>
            </a:r>
          </a:p>
        </p:txBody>
      </p:sp>
      <p:sp>
        <p:nvSpPr>
          <p:cNvPr id="3" name="Content Placeholder 2">
            <a:extLst>
              <a:ext uri="{FF2B5EF4-FFF2-40B4-BE49-F238E27FC236}">
                <a16:creationId xmlns:a16="http://schemas.microsoft.com/office/drawing/2014/main" id="{D478E3B0-2E49-42F2-A84D-E0A487F23488}"/>
              </a:ext>
            </a:extLst>
          </p:cNvPr>
          <p:cNvSpPr>
            <a:spLocks noGrp="1"/>
          </p:cNvSpPr>
          <p:nvPr>
            <p:ph idx="1"/>
          </p:nvPr>
        </p:nvSpPr>
        <p:spPr>
          <a:xfrm>
            <a:off x="457200" y="1524000"/>
            <a:ext cx="8229600" cy="4572000"/>
          </a:xfrm>
        </p:spPr>
        <p:txBody>
          <a:bodyPr/>
          <a:lstStyle/>
          <a:p>
            <a:r>
              <a:rPr lang="en-US" sz="2200" dirty="0"/>
              <a:t>Smaller samples of  participants can attain sufficient power in certain circumstances: </a:t>
            </a:r>
          </a:p>
          <a:p>
            <a:pPr lvl="1"/>
            <a:r>
              <a:rPr lang="en-US" sz="2200" dirty="0"/>
              <a:t>when a single fixed effect factor is of interest</a:t>
            </a:r>
          </a:p>
          <a:p>
            <a:pPr lvl="1"/>
            <a:r>
              <a:rPr lang="en-US" sz="2200" dirty="0"/>
              <a:t>when the minimum effect worth detecting is large (i.e., effect size = 1 or higher)</a:t>
            </a:r>
          </a:p>
          <a:p>
            <a:pPr lvl="1"/>
            <a:r>
              <a:rPr lang="en-US" sz="2200" i="1" dirty="0"/>
              <a:t>when inflation in type I error is adjusted for by stricter standard </a:t>
            </a:r>
            <a:br>
              <a:rPr lang="en-US" sz="2200" dirty="0"/>
            </a:br>
            <a:endParaRPr lang="en-US" sz="2200" dirty="0"/>
          </a:p>
          <a:p>
            <a:r>
              <a:rPr lang="en-US" sz="2200" dirty="0"/>
              <a:t>Under these conditions, fixed effect bias is low, inflations in type I error are manageable, and power is adequate despite small sample sizes.  </a:t>
            </a:r>
          </a:p>
          <a:p>
            <a:endParaRPr lang="en-US" sz="2200" dirty="0"/>
          </a:p>
        </p:txBody>
      </p:sp>
    </p:spTree>
    <p:extLst>
      <p:ext uri="{BB962C8B-B14F-4D97-AF65-F5344CB8AC3E}">
        <p14:creationId xmlns:p14="http://schemas.microsoft.com/office/powerpoint/2010/main" val="2209180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056" y="381000"/>
            <a:ext cx="1922001" cy="372603"/>
          </a:xfrm>
        </p:spPr>
        <p:txBody>
          <a:bodyPr/>
          <a:lstStyle/>
          <a:p>
            <a:r>
              <a:rPr lang="en-US" dirty="0"/>
              <a:t>Implications</a:t>
            </a:r>
          </a:p>
        </p:txBody>
      </p:sp>
      <p:sp>
        <p:nvSpPr>
          <p:cNvPr id="3" name="Content Placeholder 2"/>
          <p:cNvSpPr>
            <a:spLocks noGrp="1"/>
          </p:cNvSpPr>
          <p:nvPr>
            <p:ph idx="1"/>
          </p:nvPr>
        </p:nvSpPr>
        <p:spPr>
          <a:xfrm>
            <a:off x="514353" y="1295400"/>
            <a:ext cx="8172447" cy="5257800"/>
          </a:xfrm>
        </p:spPr>
        <p:txBody>
          <a:bodyPr/>
          <a:lstStyle/>
          <a:p>
            <a:r>
              <a:rPr lang="en-US" dirty="0"/>
              <a:t>For operational research….</a:t>
            </a:r>
            <a:br>
              <a:rPr lang="en-US" dirty="0"/>
            </a:br>
            <a:endParaRPr lang="en-US" dirty="0"/>
          </a:p>
          <a:p>
            <a:pPr lvl="1"/>
            <a:r>
              <a:rPr lang="en-US" dirty="0"/>
              <a:t>Mixed models are a viable alternative, with minor adjustments</a:t>
            </a:r>
          </a:p>
          <a:p>
            <a:pPr lvl="1"/>
            <a:endParaRPr lang="en-US" dirty="0"/>
          </a:p>
          <a:p>
            <a:pPr lvl="1"/>
            <a:r>
              <a:rPr lang="en-US" dirty="0"/>
              <a:t>Account for typically encountered challenges</a:t>
            </a:r>
          </a:p>
          <a:p>
            <a:pPr lvl="1"/>
            <a:endParaRPr lang="en-US" dirty="0"/>
          </a:p>
          <a:p>
            <a:pPr lvl="1"/>
            <a:r>
              <a:rPr lang="en-US" dirty="0"/>
              <a:t>Enable analysts to take advantage of data already available </a:t>
            </a:r>
            <a:br>
              <a:rPr lang="en-US" dirty="0"/>
            </a:br>
            <a:endParaRPr lang="en-US" dirty="0"/>
          </a:p>
          <a:p>
            <a:r>
              <a:rPr lang="en-US" dirty="0"/>
              <a:t>If you want to use mixed models with operators ≤ 10, you will only be able to detect large effect sizes</a:t>
            </a:r>
            <a:br>
              <a:rPr lang="en-US" dirty="0"/>
            </a:br>
            <a:endParaRPr lang="en-US" dirty="0"/>
          </a:p>
          <a:p>
            <a:pPr lvl="1"/>
            <a:r>
              <a:rPr lang="en-US" dirty="0"/>
              <a:t>Sampling numbers recommended here not unreasonable</a:t>
            </a:r>
            <a:br>
              <a:rPr lang="en-US" dirty="0"/>
            </a:br>
            <a:r>
              <a:rPr lang="en-US" dirty="0"/>
              <a:t> </a:t>
            </a:r>
          </a:p>
          <a:p>
            <a:pPr lvl="1"/>
            <a:r>
              <a:rPr lang="en-US" dirty="0"/>
              <a:t>Higher numbers available, mixed models can detect lower effect sizes</a:t>
            </a:r>
          </a:p>
          <a:p>
            <a:pPr marL="0" indent="0">
              <a:buNone/>
            </a:pPr>
            <a:r>
              <a:rPr lang="en-US" dirty="0"/>
              <a:t>	</a:t>
            </a:r>
          </a:p>
        </p:txBody>
      </p:sp>
    </p:spTree>
    <p:extLst>
      <p:ext uri="{BB962C8B-B14F-4D97-AF65-F5344CB8AC3E}">
        <p14:creationId xmlns:p14="http://schemas.microsoft.com/office/powerpoint/2010/main" val="286114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744" y="381000"/>
            <a:ext cx="2678618" cy="372603"/>
          </a:xfrm>
        </p:spPr>
        <p:txBody>
          <a:bodyPr/>
          <a:lstStyle/>
          <a:p>
            <a:r>
              <a:rPr lang="en-US" dirty="0"/>
              <a:t>Further Research</a:t>
            </a:r>
          </a:p>
        </p:txBody>
      </p:sp>
      <p:sp>
        <p:nvSpPr>
          <p:cNvPr id="3" name="Content Placeholder 2"/>
          <p:cNvSpPr>
            <a:spLocks noGrp="1"/>
          </p:cNvSpPr>
          <p:nvPr>
            <p:ph idx="1"/>
          </p:nvPr>
        </p:nvSpPr>
        <p:spPr>
          <a:xfrm>
            <a:off x="685800" y="1371600"/>
            <a:ext cx="7521575" cy="4724400"/>
          </a:xfrm>
        </p:spPr>
        <p:txBody>
          <a:bodyPr/>
          <a:lstStyle/>
          <a:p>
            <a:r>
              <a:rPr lang="en-US" dirty="0"/>
              <a:t>Only simplest model examined here</a:t>
            </a:r>
          </a:p>
          <a:p>
            <a:pPr lvl="1"/>
            <a:r>
              <a:rPr lang="en-US" dirty="0"/>
              <a:t>Binary vs. continuous predictors </a:t>
            </a:r>
          </a:p>
          <a:p>
            <a:pPr lvl="1"/>
            <a:r>
              <a:rPr lang="en-US" dirty="0"/>
              <a:t>Adding in fixed parameters, e.g., time of day</a:t>
            </a:r>
          </a:p>
          <a:p>
            <a:pPr lvl="1"/>
            <a:r>
              <a:rPr lang="en-US" dirty="0"/>
              <a:t>Cross level interactions, e.g., system-pilot experience interaction</a:t>
            </a:r>
          </a:p>
          <a:p>
            <a:pPr lvl="1"/>
            <a:r>
              <a:rPr lang="en-US" dirty="0"/>
              <a:t>Variance components, e.g., pilot unit</a:t>
            </a:r>
          </a:p>
          <a:p>
            <a:pPr marL="457200" lvl="1" indent="0">
              <a:buNone/>
            </a:pPr>
            <a:endParaRPr lang="en-US" dirty="0"/>
          </a:p>
          <a:p>
            <a:r>
              <a:rPr lang="en-US" dirty="0"/>
              <a:t>Impact of missing data </a:t>
            </a:r>
          </a:p>
          <a:p>
            <a:pPr lvl="1"/>
            <a:r>
              <a:rPr lang="en-US" dirty="0"/>
              <a:t>Previous research indicates not problematic</a:t>
            </a:r>
          </a:p>
          <a:p>
            <a:pPr lvl="1"/>
            <a:r>
              <a:rPr lang="en-US" dirty="0"/>
              <a:t>Not tested on sample sizes this small</a:t>
            </a:r>
          </a:p>
          <a:p>
            <a:endParaRPr lang="en-US" dirty="0"/>
          </a:p>
          <a:p>
            <a:r>
              <a:rPr lang="en-US" dirty="0"/>
              <a:t>Using mixed models with empirical operator data </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8334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7669-AF85-45AF-9DB1-56C762C62B63}"/>
              </a:ext>
            </a:extLst>
          </p:cNvPr>
          <p:cNvSpPr>
            <a:spLocks noGrp="1"/>
          </p:cNvSpPr>
          <p:nvPr>
            <p:ph type="title"/>
          </p:nvPr>
        </p:nvSpPr>
        <p:spPr>
          <a:xfrm>
            <a:off x="3020110" y="381000"/>
            <a:ext cx="3141887" cy="372603"/>
          </a:xfrm>
        </p:spPr>
        <p:txBody>
          <a:bodyPr/>
          <a:lstStyle/>
          <a:p>
            <a:r>
              <a:rPr lang="en-US" dirty="0"/>
              <a:t>Selected References</a:t>
            </a:r>
          </a:p>
        </p:txBody>
      </p:sp>
      <p:sp>
        <p:nvSpPr>
          <p:cNvPr id="3" name="Content Placeholder 2">
            <a:extLst>
              <a:ext uri="{FF2B5EF4-FFF2-40B4-BE49-F238E27FC236}">
                <a16:creationId xmlns:a16="http://schemas.microsoft.com/office/drawing/2014/main" id="{6E5700C2-E5EB-44CC-868E-0D7F54DF86E8}"/>
              </a:ext>
            </a:extLst>
          </p:cNvPr>
          <p:cNvSpPr>
            <a:spLocks noGrp="1"/>
          </p:cNvSpPr>
          <p:nvPr>
            <p:ph idx="1"/>
          </p:nvPr>
        </p:nvSpPr>
        <p:spPr>
          <a:xfrm>
            <a:off x="152400" y="1143000"/>
            <a:ext cx="8991600" cy="5486400"/>
          </a:xfrm>
        </p:spPr>
        <p:txBody>
          <a:bodyPr/>
          <a:lstStyle/>
          <a:p>
            <a:r>
              <a:rPr lang="en-US" sz="1200" b="0" dirty="0"/>
              <a:t>Bell, B. A., Morgan, G. B., Schoeneberger, J. A., Loudermilk, B. L., Kromrey, J. D., &amp; Ferron, J. M. (2010). Dancing the sample size limbo with mixed models: How low can you go. </a:t>
            </a:r>
            <a:r>
              <a:rPr lang="en-US" sz="1200" b="0" i="1" dirty="0"/>
              <a:t>SAS Global Forum</a:t>
            </a:r>
            <a:r>
              <a:rPr lang="en-US" sz="1200" b="0" dirty="0"/>
              <a:t>, </a:t>
            </a:r>
            <a:r>
              <a:rPr lang="en-US" sz="1200" b="0" i="1" dirty="0"/>
              <a:t>4</a:t>
            </a:r>
            <a:r>
              <a:rPr lang="en-US" sz="1200" b="0" dirty="0"/>
              <a:t>, 11-14.</a:t>
            </a:r>
          </a:p>
          <a:p>
            <a:r>
              <a:rPr lang="en-US" sz="1200" b="0" dirty="0"/>
              <a:t>Cohen, J. (1988). Statistical power analysis for the behavioral sciences. Lawrence Earlbaum Associates. Hillsdale, NJ, 20-26.</a:t>
            </a:r>
          </a:p>
          <a:p>
            <a:r>
              <a:rPr lang="en-US" sz="1200" b="0" dirty="0"/>
              <a:t>de Leeuw, J., &amp; Kreft, I. (1986). Random coefficient models for multilevel analysis. </a:t>
            </a:r>
            <a:r>
              <a:rPr lang="en-US" sz="1200" b="0" i="1" dirty="0"/>
              <a:t>Journal of Educational Statistics, 11</a:t>
            </a:r>
            <a:r>
              <a:rPr lang="en-US" sz="1200" b="0" dirty="0"/>
              <a:t>(1), 57-85. </a:t>
            </a:r>
          </a:p>
          <a:p>
            <a:r>
              <a:rPr lang="en-US" sz="1200" b="0" dirty="0"/>
              <a:t>Hox, J. J., Moerbeek, M., &amp; van de Schoot, R. (2010). Multilevel analysis: Techniques and applications. Routledge.</a:t>
            </a:r>
          </a:p>
          <a:p>
            <a:r>
              <a:rPr lang="en-US" sz="1200" b="0" dirty="0"/>
              <a:t>Kreft, I. G., Kreft, I., &amp; de Leeuw, J. (1998). Introducing multilevel modeling. Sage.</a:t>
            </a:r>
          </a:p>
          <a:p>
            <a:r>
              <a:rPr lang="en-US" sz="1200" b="0" dirty="0"/>
              <a:t>Maas, C. J., &amp; Hox, J. J. (2005). Sufficient sample sizes for multilevel modeling. </a:t>
            </a:r>
            <a:r>
              <a:rPr lang="en-US" sz="1200" b="0" i="1" dirty="0"/>
              <a:t>Methodology, 1</a:t>
            </a:r>
            <a:r>
              <a:rPr lang="en-US" sz="1200" b="0" dirty="0"/>
              <a:t>(3), 86-92.</a:t>
            </a:r>
          </a:p>
          <a:p>
            <a:r>
              <a:rPr lang="en-US" sz="1200" b="0" dirty="0"/>
              <a:t>McNeish, D. M., &amp; Stapleton, L. M. (2016). The effect of small sample size on two-level model estimates: A review and illustration. </a:t>
            </a:r>
            <a:r>
              <a:rPr lang="en-US" sz="1200" b="0" i="1" dirty="0"/>
              <a:t>Educational Psychology Review, 28</a:t>
            </a:r>
            <a:r>
              <a:rPr lang="en-US" sz="1200" b="0" dirty="0"/>
              <a:t>(2), 295-314.</a:t>
            </a:r>
          </a:p>
          <a:p>
            <a:r>
              <a:rPr lang="en-US" sz="1200" b="0" dirty="0"/>
              <a:t>Rucker, A. (2014). Improving statistical rigor in defense test and evaluation: Use of tolerance intervals in designed experiments. </a:t>
            </a:r>
            <a:r>
              <a:rPr lang="en-US" sz="1200" b="0" i="1" dirty="0"/>
              <a:t>Defense Acquisition Research Journal: A Publication of the Defense Acquisition University</a:t>
            </a:r>
            <a:r>
              <a:rPr lang="en-US" sz="1200" b="0" dirty="0"/>
              <a:t>, </a:t>
            </a:r>
            <a:r>
              <a:rPr lang="en-US" sz="1200" b="0" i="1" dirty="0"/>
              <a:t>21</a:t>
            </a:r>
            <a:r>
              <a:rPr lang="en-US" sz="1200" b="0" dirty="0"/>
              <a:t>(4).</a:t>
            </a:r>
          </a:p>
          <a:p>
            <a:r>
              <a:rPr lang="en-US" sz="1200" b="0" dirty="0"/>
              <a:t>Sawilowsky, S. S. (2009). New effect size rules of thumb. </a:t>
            </a:r>
            <a:r>
              <a:rPr lang="en-US" sz="1200" b="0" i="1" dirty="0"/>
              <a:t>Journal of Modern Applied Statistical methods, 8 </a:t>
            </a:r>
            <a:r>
              <a:rPr lang="en-US" sz="1200" b="0" dirty="0"/>
              <a:t>(2), 597-599. </a:t>
            </a:r>
          </a:p>
          <a:p>
            <a:r>
              <a:rPr lang="en-US" sz="1200" b="0" dirty="0"/>
              <a:t>Scherbaum, C. A., &amp; Ferreter, J. M. (2009). Estimating statistical power and required sample sizes for organizational research using multilevel modeling. </a:t>
            </a:r>
            <a:r>
              <a:rPr lang="en-US" sz="1200" b="0" i="1" dirty="0"/>
              <a:t>Organizational Research Methods, 12</a:t>
            </a:r>
            <a:r>
              <a:rPr lang="en-US" sz="1200" b="0" dirty="0"/>
              <a:t>(2), 347-367.</a:t>
            </a:r>
          </a:p>
          <a:p>
            <a:r>
              <a:rPr lang="en-US" sz="1200" b="0" dirty="0"/>
              <a:t>Snijders, T. A., &amp; Bosker, R. J. (1994). Modeled variance in two-level models. </a:t>
            </a:r>
            <a:r>
              <a:rPr lang="en-US" sz="1200" b="0" i="1" dirty="0"/>
              <a:t>Sociological methods &amp; research, 22</a:t>
            </a:r>
            <a:r>
              <a:rPr lang="en-US" sz="1200" b="0" dirty="0"/>
              <a:t>(3), 342-363.</a:t>
            </a:r>
          </a:p>
          <a:p>
            <a:r>
              <a:rPr lang="en-US" sz="1200" b="0" dirty="0"/>
              <a:t>West, B. T., Welch, K. B., &amp; Galecki, A. T. (2014). </a:t>
            </a:r>
            <a:r>
              <a:rPr lang="en-US" sz="1200" b="0" i="1" dirty="0"/>
              <a:t>Linear mixed models: A practical guide using statistical software</a:t>
            </a:r>
            <a:r>
              <a:rPr lang="en-US" sz="1200" b="0" dirty="0"/>
              <a:t>. Boca Raton: CRC Press.</a:t>
            </a:r>
          </a:p>
        </p:txBody>
      </p:sp>
    </p:spTree>
    <p:extLst>
      <p:ext uri="{BB962C8B-B14F-4D97-AF65-F5344CB8AC3E}">
        <p14:creationId xmlns:p14="http://schemas.microsoft.com/office/powerpoint/2010/main" val="120220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930" y="381000"/>
            <a:ext cx="1428276" cy="372603"/>
          </a:xfrm>
        </p:spPr>
        <p:txBody>
          <a:bodyPr/>
          <a:lstStyle/>
          <a:p>
            <a:r>
              <a:rPr lang="en-US" dirty="0"/>
              <a:t>Scenario</a:t>
            </a:r>
          </a:p>
        </p:txBody>
      </p:sp>
      <p:sp>
        <p:nvSpPr>
          <p:cNvPr id="3" name="Content Placeholder 2"/>
          <p:cNvSpPr>
            <a:spLocks noGrp="1"/>
          </p:cNvSpPr>
          <p:nvPr>
            <p:ph idx="1"/>
          </p:nvPr>
        </p:nvSpPr>
        <p:spPr/>
        <p:txBody>
          <a:bodyPr/>
          <a:lstStyle/>
          <a:p>
            <a:r>
              <a:rPr lang="en-US" sz="2000" dirty="0"/>
              <a:t>Testing: Gathering information </a:t>
            </a:r>
          </a:p>
          <a:p>
            <a:r>
              <a:rPr lang="en-US" sz="2000" dirty="0"/>
              <a:t>Evaluating: Drawing conclusions</a:t>
            </a:r>
          </a:p>
          <a:p>
            <a:endParaRPr lang="en-US" sz="2000" dirty="0"/>
          </a:p>
        </p:txBody>
      </p:sp>
      <p:pic>
        <p:nvPicPr>
          <p:cNvPr id="1028" name="Picture 4" descr="https://upload.wikimedia.org/wikipedia/commons/thumb/d/d0/YAH-64_1982_01759-1_cr.jpg/1920px-YAH-64_1982_01759-1_c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971800"/>
            <a:ext cx="4031237" cy="23746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3/3c/AH-64_Apache_extraction_exercise.jpg/1920px-AH-64_Apache_extraction_exerc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886200"/>
            <a:ext cx="3796364" cy="247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45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6479" y="1143000"/>
            <a:ext cx="5327242" cy="532724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3775123" y="381000"/>
            <a:ext cx="1631857" cy="372603"/>
          </a:xfrm>
        </p:spPr>
        <p:txBody>
          <a:bodyPr/>
          <a:lstStyle/>
          <a:p>
            <a:r>
              <a:rPr lang="en-US" dirty="0"/>
              <a:t>Questions</a:t>
            </a:r>
          </a:p>
        </p:txBody>
      </p:sp>
    </p:spTree>
    <p:extLst>
      <p:ext uri="{BB962C8B-B14F-4D97-AF65-F5344CB8AC3E}">
        <p14:creationId xmlns:p14="http://schemas.microsoft.com/office/powerpoint/2010/main" val="18771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480587" y="1956137"/>
            <a:ext cx="633507" cy="1015663"/>
          </a:xfrm>
          <a:prstGeom prst="rect">
            <a:avLst/>
          </a:prstGeom>
          <a:noFill/>
        </p:spPr>
        <p:txBody>
          <a:bodyPr wrap="none" rtlCol="0">
            <a:spAutoFit/>
          </a:bodyPr>
          <a:lstStyle/>
          <a:p>
            <a:r>
              <a:rPr lang="en-US" sz="6000" dirty="0"/>
              <a:t>&lt;</a:t>
            </a:r>
          </a:p>
        </p:txBody>
      </p:sp>
      <p:sp>
        <p:nvSpPr>
          <p:cNvPr id="2" name="Title 1"/>
          <p:cNvSpPr>
            <a:spLocks noGrp="1"/>
          </p:cNvSpPr>
          <p:nvPr>
            <p:ph type="title"/>
          </p:nvPr>
        </p:nvSpPr>
        <p:spPr>
          <a:xfrm>
            <a:off x="2955194" y="381000"/>
            <a:ext cx="3271729" cy="372603"/>
          </a:xfrm>
        </p:spPr>
        <p:txBody>
          <a:bodyPr/>
          <a:lstStyle/>
          <a:p>
            <a:r>
              <a:rPr lang="en-US" dirty="0"/>
              <a:t>Drawing Conclusions</a:t>
            </a:r>
          </a:p>
        </p:txBody>
      </p:sp>
      <p:sp>
        <p:nvSpPr>
          <p:cNvPr id="25" name="AutoShape 10" descr="Image result for black incorr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7" name="Picture 4" descr="https://upload.wikimedia.org/wikipedia/commons/thumb/d/d0/YAH-64_1982_01759-1_cr.jpg/1920px-YAH-64_1982_01759-1_c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2281" y="1833185"/>
            <a:ext cx="1980296" cy="12017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https://upload.wikimedia.org/wikipedia/commons/thumb/3/3c/AH-64_Apache_extraction_exercise.jpg/1920px-AH-64_Apache_extraction_exerc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2104" y="1828800"/>
            <a:ext cx="1980296" cy="12061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s://upload.wikimedia.org/wikipedia/commons/thumb/d/d0/YAH-64_1982_01759-1_cr.jpg/1920px-YAH-64_1982_01759-1_c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2281" y="4441518"/>
            <a:ext cx="1980296" cy="120174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https://upload.wikimedia.org/wikipedia/commons/thumb/3/3c/AH-64_Apache_extraction_exercise.jpg/1920px-AH-64_Apache_extraction_exerc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2104" y="4437133"/>
            <a:ext cx="1980296" cy="120613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4480587" y="4514381"/>
            <a:ext cx="633507" cy="1015663"/>
          </a:xfrm>
          <a:prstGeom prst="rect">
            <a:avLst/>
          </a:prstGeom>
          <a:noFill/>
        </p:spPr>
        <p:txBody>
          <a:bodyPr wrap="none" rtlCol="0">
            <a:spAutoFit/>
          </a:bodyPr>
          <a:lstStyle/>
          <a:p>
            <a:r>
              <a:rPr lang="en-US" sz="6000" dirty="0"/>
              <a:t>=</a:t>
            </a:r>
          </a:p>
        </p:txBody>
      </p:sp>
      <p:sp>
        <p:nvSpPr>
          <p:cNvPr id="7" name="Rectangle 6"/>
          <p:cNvSpPr/>
          <p:nvPr/>
        </p:nvSpPr>
        <p:spPr>
          <a:xfrm>
            <a:off x="267691" y="1198430"/>
            <a:ext cx="4572000" cy="461665"/>
          </a:xfrm>
          <a:prstGeom prst="rect">
            <a:avLst/>
          </a:prstGeom>
        </p:spPr>
        <p:txBody>
          <a:bodyPr>
            <a:spAutoFit/>
          </a:bodyPr>
          <a:lstStyle/>
          <a:p>
            <a:r>
              <a:rPr lang="en-US" dirty="0"/>
              <a:t>Systems Different</a:t>
            </a:r>
          </a:p>
        </p:txBody>
      </p:sp>
      <p:sp>
        <p:nvSpPr>
          <p:cNvPr id="44" name="Rectangle 43"/>
          <p:cNvSpPr/>
          <p:nvPr/>
        </p:nvSpPr>
        <p:spPr>
          <a:xfrm>
            <a:off x="90635" y="3962400"/>
            <a:ext cx="4572000" cy="461665"/>
          </a:xfrm>
          <a:prstGeom prst="rect">
            <a:avLst/>
          </a:prstGeom>
        </p:spPr>
        <p:txBody>
          <a:bodyPr>
            <a:spAutoFit/>
          </a:bodyPr>
          <a:lstStyle/>
          <a:p>
            <a:r>
              <a:rPr lang="en-US" dirty="0"/>
              <a:t>Systems Equivalent</a:t>
            </a:r>
          </a:p>
        </p:txBody>
      </p:sp>
    </p:spTree>
    <p:extLst>
      <p:ext uri="{BB962C8B-B14F-4D97-AF65-F5344CB8AC3E}">
        <p14:creationId xmlns:p14="http://schemas.microsoft.com/office/powerpoint/2010/main" val="717052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194" y="381000"/>
            <a:ext cx="3271729" cy="372603"/>
          </a:xfrm>
        </p:spPr>
        <p:txBody>
          <a:bodyPr/>
          <a:lstStyle/>
          <a:p>
            <a:r>
              <a:rPr lang="en-US" dirty="0"/>
              <a:t>Drawing Conclusions</a:t>
            </a:r>
          </a:p>
        </p:txBody>
      </p:sp>
      <p:sp>
        <p:nvSpPr>
          <p:cNvPr id="25" name="AutoShape 10" descr="Image result for black incorr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47"/>
          <p:cNvSpPr/>
          <p:nvPr/>
        </p:nvSpPr>
        <p:spPr bwMode="auto">
          <a:xfrm>
            <a:off x="6048819" y="2743200"/>
            <a:ext cx="2409380" cy="1840493"/>
          </a:xfrm>
          <a:prstGeom prst="rect">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ndParaRPr>
          </a:p>
        </p:txBody>
      </p:sp>
      <p:sp>
        <p:nvSpPr>
          <p:cNvPr id="49" name="Rectangle 48"/>
          <p:cNvSpPr/>
          <p:nvPr/>
        </p:nvSpPr>
        <p:spPr bwMode="auto">
          <a:xfrm>
            <a:off x="6048404" y="4594587"/>
            <a:ext cx="2409380" cy="1868674"/>
          </a:xfrm>
          <a:prstGeom prst="rect">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ndParaRPr>
          </a:p>
        </p:txBody>
      </p:sp>
      <p:sp>
        <p:nvSpPr>
          <p:cNvPr id="50" name="Rectangle 49"/>
          <p:cNvSpPr/>
          <p:nvPr/>
        </p:nvSpPr>
        <p:spPr bwMode="auto">
          <a:xfrm>
            <a:off x="3665263" y="2743200"/>
            <a:ext cx="2409380" cy="1840493"/>
          </a:xfrm>
          <a:prstGeom prst="rect">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ndParaRPr>
          </a:p>
        </p:txBody>
      </p:sp>
      <p:sp>
        <p:nvSpPr>
          <p:cNvPr id="51" name="Rectangle 50"/>
          <p:cNvSpPr/>
          <p:nvPr/>
        </p:nvSpPr>
        <p:spPr bwMode="auto">
          <a:xfrm>
            <a:off x="3665263" y="4592644"/>
            <a:ext cx="2409380" cy="1868674"/>
          </a:xfrm>
          <a:prstGeom prst="rect">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ndParaRPr>
          </a:p>
        </p:txBody>
      </p:sp>
      <p:sp>
        <p:nvSpPr>
          <p:cNvPr id="31" name="TextBox 30"/>
          <p:cNvSpPr txBox="1"/>
          <p:nvPr/>
        </p:nvSpPr>
        <p:spPr>
          <a:xfrm>
            <a:off x="4996365" y="1051583"/>
            <a:ext cx="2283013" cy="461665"/>
          </a:xfrm>
          <a:prstGeom prst="rect">
            <a:avLst/>
          </a:prstGeom>
          <a:noFill/>
        </p:spPr>
        <p:txBody>
          <a:bodyPr wrap="square" rtlCol="0">
            <a:spAutoFit/>
          </a:bodyPr>
          <a:lstStyle/>
          <a:p>
            <a:r>
              <a:rPr lang="en-US" b="1" dirty="0"/>
              <a:t>Determination</a:t>
            </a:r>
          </a:p>
        </p:txBody>
      </p:sp>
      <p:sp>
        <p:nvSpPr>
          <p:cNvPr id="32" name="TextBox 31"/>
          <p:cNvSpPr txBox="1"/>
          <p:nvPr/>
        </p:nvSpPr>
        <p:spPr>
          <a:xfrm rot="16200000">
            <a:off x="261528" y="4180500"/>
            <a:ext cx="1194558" cy="461665"/>
          </a:xfrm>
          <a:prstGeom prst="rect">
            <a:avLst/>
          </a:prstGeom>
          <a:noFill/>
        </p:spPr>
        <p:txBody>
          <a:bodyPr wrap="none" rtlCol="0">
            <a:spAutoFit/>
          </a:bodyPr>
          <a:lstStyle/>
          <a:p>
            <a:r>
              <a:rPr lang="en-US" b="1" dirty="0"/>
              <a:t>Reality</a:t>
            </a:r>
          </a:p>
        </p:txBody>
      </p:sp>
      <p:sp>
        <p:nvSpPr>
          <p:cNvPr id="46" name="TextBox 45"/>
          <p:cNvSpPr txBox="1"/>
          <p:nvPr/>
        </p:nvSpPr>
        <p:spPr>
          <a:xfrm rot="16200000">
            <a:off x="796383" y="3218044"/>
            <a:ext cx="1393732" cy="738664"/>
          </a:xfrm>
          <a:prstGeom prst="rect">
            <a:avLst/>
          </a:prstGeom>
          <a:noFill/>
        </p:spPr>
        <p:txBody>
          <a:bodyPr wrap="square" rtlCol="0">
            <a:spAutoFit/>
          </a:bodyPr>
          <a:lstStyle/>
          <a:p>
            <a:pPr algn="ctr"/>
            <a:r>
              <a:rPr lang="en-US" sz="2100" i="0" dirty="0">
                <a:solidFill>
                  <a:srgbClr val="FF0000"/>
                </a:solidFill>
              </a:rPr>
              <a:t>Systems Different</a:t>
            </a:r>
          </a:p>
        </p:txBody>
      </p:sp>
      <p:sp>
        <p:nvSpPr>
          <p:cNvPr id="47" name="TextBox 46"/>
          <p:cNvSpPr txBox="1"/>
          <p:nvPr/>
        </p:nvSpPr>
        <p:spPr>
          <a:xfrm rot="16200000">
            <a:off x="689933" y="5302574"/>
            <a:ext cx="1538077" cy="738664"/>
          </a:xfrm>
          <a:prstGeom prst="rect">
            <a:avLst/>
          </a:prstGeom>
          <a:noFill/>
        </p:spPr>
        <p:txBody>
          <a:bodyPr wrap="square" rtlCol="0">
            <a:spAutoFit/>
          </a:bodyPr>
          <a:lstStyle/>
          <a:p>
            <a:pPr algn="ctr"/>
            <a:r>
              <a:rPr lang="en-US" sz="2100" i="0" dirty="0">
                <a:solidFill>
                  <a:schemeClr val="tx2">
                    <a:lumMod val="50000"/>
                    <a:lumOff val="50000"/>
                  </a:schemeClr>
                </a:solidFill>
              </a:rPr>
              <a:t>Systems Equivalent</a:t>
            </a:r>
          </a:p>
        </p:txBody>
      </p:sp>
      <p:grpSp>
        <p:nvGrpSpPr>
          <p:cNvPr id="5" name="Group 4"/>
          <p:cNvGrpSpPr/>
          <p:nvPr/>
        </p:nvGrpSpPr>
        <p:grpSpPr>
          <a:xfrm>
            <a:off x="1836462" y="3056918"/>
            <a:ext cx="1737087" cy="1188196"/>
            <a:chOff x="2637585" y="3793164"/>
            <a:chExt cx="1737087" cy="1188196"/>
          </a:xfrm>
        </p:grpSpPr>
        <p:pic>
          <p:nvPicPr>
            <p:cNvPr id="52" name="Picture 4" descr="https://upload.wikimedia.org/wikipedia/commons/thumb/d/d0/YAH-64_1982_01759-1_cr.jpg/1920px-YAH-64_1982_01759-1_c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7585" y="3793164"/>
              <a:ext cx="975674" cy="56274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https://upload.wikimedia.org/wikipedia/commons/thumb/3/3c/AH-64_Apache_extraction_exercise.jpg/1920px-AH-64_Apache_extraction_exerc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2101" y="4388999"/>
              <a:ext cx="972571" cy="592361"/>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3627528" y="3822721"/>
              <a:ext cx="484428" cy="707886"/>
            </a:xfrm>
            <a:prstGeom prst="rect">
              <a:avLst/>
            </a:prstGeom>
            <a:noFill/>
          </p:spPr>
          <p:txBody>
            <a:bodyPr wrap="none" rtlCol="0">
              <a:spAutoFit/>
            </a:bodyPr>
            <a:lstStyle/>
            <a:p>
              <a:r>
                <a:rPr lang="en-US" sz="4000" dirty="0"/>
                <a:t>&lt;</a:t>
              </a:r>
            </a:p>
          </p:txBody>
        </p:sp>
      </p:grpSp>
      <p:grpSp>
        <p:nvGrpSpPr>
          <p:cNvPr id="37" name="Group 36"/>
          <p:cNvGrpSpPr/>
          <p:nvPr/>
        </p:nvGrpSpPr>
        <p:grpSpPr>
          <a:xfrm>
            <a:off x="1836462" y="5000335"/>
            <a:ext cx="1737087" cy="1188196"/>
            <a:chOff x="2637585" y="3793164"/>
            <a:chExt cx="1737087" cy="1188196"/>
          </a:xfrm>
        </p:grpSpPr>
        <p:pic>
          <p:nvPicPr>
            <p:cNvPr id="38" name="Picture 4" descr="https://upload.wikimedia.org/wikipedia/commons/thumb/d/d0/YAH-64_1982_01759-1_cr.jpg/1920px-YAH-64_1982_01759-1_c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7585" y="3793164"/>
              <a:ext cx="975674" cy="56274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https://upload.wikimedia.org/wikipedia/commons/thumb/3/3c/AH-64_Apache_extraction_exercise.jpg/1920px-AH-64_Apache_extraction_exerc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2101" y="4388999"/>
              <a:ext cx="972571" cy="59236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3627528" y="3822721"/>
              <a:ext cx="484428" cy="707886"/>
            </a:xfrm>
            <a:prstGeom prst="rect">
              <a:avLst/>
            </a:prstGeom>
            <a:noFill/>
          </p:spPr>
          <p:txBody>
            <a:bodyPr wrap="none" rtlCol="0">
              <a:spAutoFit/>
            </a:bodyPr>
            <a:lstStyle/>
            <a:p>
              <a:r>
                <a:rPr lang="en-US" sz="4000" dirty="0"/>
                <a:t>=</a:t>
              </a:r>
            </a:p>
          </p:txBody>
        </p:sp>
      </p:grpSp>
      <p:grpSp>
        <p:nvGrpSpPr>
          <p:cNvPr id="41" name="Group 40"/>
          <p:cNvGrpSpPr/>
          <p:nvPr/>
        </p:nvGrpSpPr>
        <p:grpSpPr>
          <a:xfrm>
            <a:off x="4267200" y="1464017"/>
            <a:ext cx="1737087" cy="1188196"/>
            <a:chOff x="2637585" y="3793164"/>
            <a:chExt cx="1737087" cy="1188196"/>
          </a:xfrm>
        </p:grpSpPr>
        <p:pic>
          <p:nvPicPr>
            <p:cNvPr id="42" name="Picture 4" descr="https://upload.wikimedia.org/wikipedia/commons/thumb/d/d0/YAH-64_1982_01759-1_cr.jpg/1920px-YAH-64_1982_01759-1_c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7585" y="3793164"/>
              <a:ext cx="975674" cy="56274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https://upload.wikimedia.org/wikipedia/commons/thumb/3/3c/AH-64_Apache_extraction_exercise.jpg/1920px-AH-64_Apache_extraction_exerc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2101" y="4388999"/>
              <a:ext cx="972571" cy="592361"/>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3627528" y="3822721"/>
              <a:ext cx="484428" cy="707886"/>
            </a:xfrm>
            <a:prstGeom prst="rect">
              <a:avLst/>
            </a:prstGeom>
            <a:noFill/>
          </p:spPr>
          <p:txBody>
            <a:bodyPr wrap="none" rtlCol="0">
              <a:spAutoFit/>
            </a:bodyPr>
            <a:lstStyle/>
            <a:p>
              <a:r>
                <a:rPr lang="en-US" sz="4000" dirty="0"/>
                <a:t>&lt;</a:t>
              </a:r>
            </a:p>
          </p:txBody>
        </p:sp>
      </p:grpSp>
      <p:grpSp>
        <p:nvGrpSpPr>
          <p:cNvPr id="45" name="Group 44"/>
          <p:cNvGrpSpPr/>
          <p:nvPr/>
        </p:nvGrpSpPr>
        <p:grpSpPr>
          <a:xfrm>
            <a:off x="6675190" y="1490289"/>
            <a:ext cx="1737087" cy="1188196"/>
            <a:chOff x="2637585" y="3793164"/>
            <a:chExt cx="1737087" cy="1188196"/>
          </a:xfrm>
        </p:grpSpPr>
        <p:pic>
          <p:nvPicPr>
            <p:cNvPr id="61" name="Picture 4" descr="https://upload.wikimedia.org/wikipedia/commons/thumb/d/d0/YAH-64_1982_01759-1_cr.jpg/1920px-YAH-64_1982_01759-1_c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7585" y="3793164"/>
              <a:ext cx="975674" cy="56274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https://upload.wikimedia.org/wikipedia/commons/thumb/3/3c/AH-64_Apache_extraction_exercise.jpg/1920px-AH-64_Apache_extraction_exerc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2101" y="4388999"/>
              <a:ext cx="972571" cy="592361"/>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3627528" y="3822721"/>
              <a:ext cx="484428" cy="707886"/>
            </a:xfrm>
            <a:prstGeom prst="rect">
              <a:avLst/>
            </a:prstGeom>
            <a:noFill/>
          </p:spPr>
          <p:txBody>
            <a:bodyPr wrap="none" rtlCol="0">
              <a:spAutoFit/>
            </a:bodyPr>
            <a:lstStyle/>
            <a:p>
              <a:r>
                <a:rPr lang="en-US" sz="4000" dirty="0"/>
                <a:t>=</a:t>
              </a:r>
            </a:p>
          </p:txBody>
        </p:sp>
      </p:grpSp>
      <p:sp>
        <p:nvSpPr>
          <p:cNvPr id="64" name="TextBox 63"/>
          <p:cNvSpPr txBox="1"/>
          <p:nvPr/>
        </p:nvSpPr>
        <p:spPr>
          <a:xfrm rot="20929979">
            <a:off x="3618693" y="1873359"/>
            <a:ext cx="1393732" cy="738664"/>
          </a:xfrm>
          <a:prstGeom prst="rect">
            <a:avLst/>
          </a:prstGeom>
          <a:solidFill>
            <a:schemeClr val="bg1">
              <a:lumMod val="95000"/>
              <a:alpha val="56000"/>
            </a:schemeClr>
          </a:solidFill>
        </p:spPr>
        <p:txBody>
          <a:bodyPr wrap="square" rtlCol="0">
            <a:spAutoFit/>
          </a:bodyPr>
          <a:lstStyle/>
          <a:p>
            <a:pPr algn="ctr"/>
            <a:r>
              <a:rPr lang="en-US" sz="2100" i="0" dirty="0">
                <a:solidFill>
                  <a:srgbClr val="FF0000"/>
                </a:solidFill>
              </a:rPr>
              <a:t>Systems Different</a:t>
            </a:r>
          </a:p>
        </p:txBody>
      </p:sp>
      <p:sp>
        <p:nvSpPr>
          <p:cNvPr id="65" name="TextBox 64"/>
          <p:cNvSpPr txBox="1"/>
          <p:nvPr/>
        </p:nvSpPr>
        <p:spPr>
          <a:xfrm rot="300306">
            <a:off x="6195181" y="1918156"/>
            <a:ext cx="1538077" cy="738664"/>
          </a:xfrm>
          <a:prstGeom prst="rect">
            <a:avLst/>
          </a:prstGeom>
          <a:solidFill>
            <a:schemeClr val="bg1">
              <a:lumMod val="95000"/>
              <a:alpha val="56000"/>
            </a:schemeClr>
          </a:solidFill>
        </p:spPr>
        <p:txBody>
          <a:bodyPr wrap="square" rtlCol="0">
            <a:spAutoFit/>
          </a:bodyPr>
          <a:lstStyle/>
          <a:p>
            <a:pPr algn="ctr"/>
            <a:r>
              <a:rPr lang="en-US" sz="2100" i="0" dirty="0">
                <a:solidFill>
                  <a:schemeClr val="tx2">
                    <a:lumMod val="50000"/>
                    <a:lumOff val="50000"/>
                  </a:schemeClr>
                </a:solidFill>
              </a:rPr>
              <a:t>Systems Equivalent</a:t>
            </a:r>
          </a:p>
        </p:txBody>
      </p:sp>
      <p:pic>
        <p:nvPicPr>
          <p:cNvPr id="70" name="Picture 69"/>
          <p:cNvPicPr>
            <a:picLocks noChangeAspect="1"/>
          </p:cNvPicPr>
          <p:nvPr/>
        </p:nvPicPr>
        <p:blipFill>
          <a:blip r:embed="rId5"/>
          <a:stretch>
            <a:fillRect/>
          </a:stretch>
        </p:blipFill>
        <p:spPr>
          <a:xfrm>
            <a:off x="6570576" y="2844028"/>
            <a:ext cx="1250040" cy="1486697"/>
          </a:xfrm>
          <a:prstGeom prst="rect">
            <a:avLst/>
          </a:prstGeom>
        </p:spPr>
      </p:pic>
      <p:pic>
        <p:nvPicPr>
          <p:cNvPr id="73" name="Picture 12" descr="Image result for red checkma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724400"/>
            <a:ext cx="2188090" cy="163895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p:cNvPicPr>
          <p:nvPr/>
        </p:nvPicPr>
        <p:blipFill>
          <a:blip r:embed="rId5"/>
          <a:stretch>
            <a:fillRect/>
          </a:stretch>
        </p:blipFill>
        <p:spPr>
          <a:xfrm>
            <a:off x="4267200" y="4798392"/>
            <a:ext cx="1347332" cy="1602408"/>
          </a:xfrm>
          <a:prstGeom prst="rect">
            <a:avLst/>
          </a:prstGeom>
        </p:spPr>
      </p:pic>
      <p:pic>
        <p:nvPicPr>
          <p:cNvPr id="79" name="Picture 12" descr="Image result for red checkma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840793"/>
            <a:ext cx="2209522" cy="1655008"/>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6811531" y="4204054"/>
            <a:ext cx="1707204" cy="415498"/>
          </a:xfrm>
          <a:prstGeom prst="rect">
            <a:avLst/>
          </a:prstGeom>
          <a:noFill/>
        </p:spPr>
        <p:txBody>
          <a:bodyPr wrap="square" rtlCol="0">
            <a:spAutoFit/>
          </a:bodyPr>
          <a:lstStyle/>
          <a:p>
            <a:r>
              <a:rPr lang="en-US" sz="2100" i="0" dirty="0">
                <a:solidFill>
                  <a:schemeClr val="tx2">
                    <a:lumMod val="50000"/>
                    <a:lumOff val="50000"/>
                  </a:schemeClr>
                </a:solidFill>
              </a:rPr>
              <a:t>Type II Error</a:t>
            </a:r>
          </a:p>
        </p:txBody>
      </p:sp>
      <p:sp>
        <p:nvSpPr>
          <p:cNvPr id="81" name="TextBox 80">
            <a:extLst>
              <a:ext uri="{FF2B5EF4-FFF2-40B4-BE49-F238E27FC236}">
                <a16:creationId xmlns:a16="http://schemas.microsoft.com/office/drawing/2014/main" id="{46DEE0A7-4453-49E5-B9F8-F95DA68271FC}"/>
              </a:ext>
            </a:extLst>
          </p:cNvPr>
          <p:cNvSpPr txBox="1"/>
          <p:nvPr/>
        </p:nvSpPr>
        <p:spPr>
          <a:xfrm>
            <a:off x="3797871" y="5188786"/>
            <a:ext cx="2145729" cy="738664"/>
          </a:xfrm>
          <a:prstGeom prst="rect">
            <a:avLst/>
          </a:prstGeom>
          <a:solidFill>
            <a:schemeClr val="bg1">
              <a:lumMod val="95000"/>
              <a:alpha val="65000"/>
            </a:schemeClr>
          </a:solidFill>
        </p:spPr>
        <p:txBody>
          <a:bodyPr wrap="square" rtlCol="0">
            <a:spAutoFit/>
          </a:bodyPr>
          <a:lstStyle/>
          <a:p>
            <a:pPr algn="ctr"/>
            <a:r>
              <a:rPr lang="el-GR" sz="2100" b="1" i="0" dirty="0">
                <a:solidFill>
                  <a:srgbClr val="FF0000"/>
                </a:solidFill>
              </a:rPr>
              <a:t>α</a:t>
            </a:r>
            <a:r>
              <a:rPr lang="en-US" sz="2100" b="1" i="0" dirty="0">
                <a:solidFill>
                  <a:srgbClr val="FF0000"/>
                </a:solidFill>
              </a:rPr>
              <a:t> = </a:t>
            </a:r>
            <a:br>
              <a:rPr lang="en-US" sz="2100" b="1" i="0" dirty="0">
                <a:solidFill>
                  <a:srgbClr val="FF0000"/>
                </a:solidFill>
              </a:rPr>
            </a:br>
            <a:r>
              <a:rPr lang="en-US" sz="2100" b="1" i="0" dirty="0">
                <a:solidFill>
                  <a:srgbClr val="FF0000"/>
                </a:solidFill>
              </a:rPr>
              <a:t>P(a ≠ b | a =  b) </a:t>
            </a:r>
          </a:p>
        </p:txBody>
      </p:sp>
      <p:sp>
        <p:nvSpPr>
          <p:cNvPr id="82" name="TextBox 81"/>
          <p:cNvSpPr txBox="1"/>
          <p:nvPr/>
        </p:nvSpPr>
        <p:spPr>
          <a:xfrm>
            <a:off x="3601725" y="4560871"/>
            <a:ext cx="1707204" cy="415498"/>
          </a:xfrm>
          <a:prstGeom prst="rect">
            <a:avLst/>
          </a:prstGeom>
          <a:noFill/>
        </p:spPr>
        <p:txBody>
          <a:bodyPr wrap="square" rtlCol="0">
            <a:spAutoFit/>
          </a:bodyPr>
          <a:lstStyle/>
          <a:p>
            <a:r>
              <a:rPr lang="en-US" sz="2100" i="0" dirty="0">
                <a:solidFill>
                  <a:schemeClr val="tx2">
                    <a:lumMod val="50000"/>
                    <a:lumOff val="50000"/>
                  </a:schemeClr>
                </a:solidFill>
              </a:rPr>
              <a:t>Type I Error</a:t>
            </a:r>
          </a:p>
        </p:txBody>
      </p:sp>
      <p:sp>
        <p:nvSpPr>
          <p:cNvPr id="83" name="TextBox 82">
            <a:extLst>
              <a:ext uri="{FF2B5EF4-FFF2-40B4-BE49-F238E27FC236}">
                <a16:creationId xmlns:a16="http://schemas.microsoft.com/office/drawing/2014/main" id="{46DEE0A7-4453-49E5-B9F8-F95DA68271FC}"/>
              </a:ext>
            </a:extLst>
          </p:cNvPr>
          <p:cNvSpPr txBox="1"/>
          <p:nvPr/>
        </p:nvSpPr>
        <p:spPr>
          <a:xfrm>
            <a:off x="6172200" y="3307071"/>
            <a:ext cx="2145729" cy="738664"/>
          </a:xfrm>
          <a:prstGeom prst="rect">
            <a:avLst/>
          </a:prstGeom>
          <a:solidFill>
            <a:schemeClr val="bg1">
              <a:lumMod val="95000"/>
              <a:alpha val="65000"/>
            </a:schemeClr>
          </a:solidFill>
        </p:spPr>
        <p:txBody>
          <a:bodyPr wrap="square" rtlCol="0">
            <a:spAutoFit/>
          </a:bodyPr>
          <a:lstStyle/>
          <a:p>
            <a:pPr algn="ctr"/>
            <a:r>
              <a:rPr lang="el-GR" sz="2100" b="1" i="0" dirty="0">
                <a:solidFill>
                  <a:srgbClr val="FF0000"/>
                </a:solidFill>
              </a:rPr>
              <a:t>β</a:t>
            </a:r>
            <a:r>
              <a:rPr lang="en-US" sz="2100" b="1" i="0" dirty="0">
                <a:solidFill>
                  <a:srgbClr val="FF0000"/>
                </a:solidFill>
              </a:rPr>
              <a:t> = </a:t>
            </a:r>
          </a:p>
          <a:p>
            <a:pPr algn="ctr"/>
            <a:r>
              <a:rPr lang="en-US" sz="2100" b="1" i="0" dirty="0">
                <a:solidFill>
                  <a:srgbClr val="FF0000"/>
                </a:solidFill>
              </a:rPr>
              <a:t>P(a = b | a ≠  b) </a:t>
            </a:r>
          </a:p>
        </p:txBody>
      </p:sp>
      <p:sp>
        <p:nvSpPr>
          <p:cNvPr id="84" name="TextBox 83"/>
          <p:cNvSpPr txBox="1"/>
          <p:nvPr/>
        </p:nvSpPr>
        <p:spPr>
          <a:xfrm>
            <a:off x="3797871" y="3356956"/>
            <a:ext cx="2145836" cy="738664"/>
          </a:xfrm>
          <a:prstGeom prst="rect">
            <a:avLst/>
          </a:prstGeom>
          <a:solidFill>
            <a:schemeClr val="bg1">
              <a:lumMod val="95000"/>
              <a:alpha val="65000"/>
            </a:schemeClr>
          </a:solidFill>
        </p:spPr>
        <p:txBody>
          <a:bodyPr wrap="square" rtlCol="0">
            <a:spAutoFit/>
          </a:bodyPr>
          <a:lstStyle/>
          <a:p>
            <a:pPr algn="ctr"/>
            <a:r>
              <a:rPr lang="en-US" sz="2100" b="1" i="0" dirty="0">
                <a:solidFill>
                  <a:srgbClr val="FF0000"/>
                </a:solidFill>
              </a:rPr>
              <a:t>1 – </a:t>
            </a:r>
            <a:r>
              <a:rPr lang="el-GR" sz="2100" b="1" i="0" dirty="0">
                <a:solidFill>
                  <a:srgbClr val="FF0000"/>
                </a:solidFill>
              </a:rPr>
              <a:t>β</a:t>
            </a:r>
            <a:r>
              <a:rPr lang="en-US" sz="2100" b="1" i="0" dirty="0">
                <a:solidFill>
                  <a:srgbClr val="FF0000"/>
                </a:solidFill>
              </a:rPr>
              <a:t> = </a:t>
            </a:r>
            <a:br>
              <a:rPr lang="en-US" sz="2100" b="1" i="0" dirty="0">
                <a:solidFill>
                  <a:srgbClr val="FF0000"/>
                </a:solidFill>
              </a:rPr>
            </a:br>
            <a:r>
              <a:rPr lang="en-US" sz="2100" b="1" i="0" dirty="0">
                <a:solidFill>
                  <a:srgbClr val="FF0000"/>
                </a:solidFill>
              </a:rPr>
              <a:t>P(a ≠ b | a ≠  b) </a:t>
            </a:r>
          </a:p>
        </p:txBody>
      </p:sp>
      <p:sp>
        <p:nvSpPr>
          <p:cNvPr id="85" name="TextBox 84"/>
          <p:cNvSpPr txBox="1"/>
          <p:nvPr/>
        </p:nvSpPr>
        <p:spPr>
          <a:xfrm>
            <a:off x="3701308" y="2784393"/>
            <a:ext cx="1707204" cy="415498"/>
          </a:xfrm>
          <a:prstGeom prst="rect">
            <a:avLst/>
          </a:prstGeom>
          <a:noFill/>
        </p:spPr>
        <p:txBody>
          <a:bodyPr wrap="square" rtlCol="0">
            <a:spAutoFit/>
          </a:bodyPr>
          <a:lstStyle/>
          <a:p>
            <a:r>
              <a:rPr lang="en-US" sz="2100" i="0" dirty="0">
                <a:solidFill>
                  <a:srgbClr val="FF0000"/>
                </a:solidFill>
              </a:rPr>
              <a:t>Power</a:t>
            </a:r>
          </a:p>
        </p:txBody>
      </p:sp>
      <p:sp>
        <p:nvSpPr>
          <p:cNvPr id="56" name="TextBox 55"/>
          <p:cNvSpPr txBox="1"/>
          <p:nvPr/>
        </p:nvSpPr>
        <p:spPr>
          <a:xfrm>
            <a:off x="6908946" y="6065797"/>
            <a:ext cx="1707204" cy="415498"/>
          </a:xfrm>
          <a:prstGeom prst="rect">
            <a:avLst/>
          </a:prstGeom>
          <a:noFill/>
        </p:spPr>
        <p:txBody>
          <a:bodyPr wrap="square" rtlCol="0">
            <a:spAutoFit/>
          </a:bodyPr>
          <a:lstStyle/>
          <a:p>
            <a:r>
              <a:rPr lang="en-US" sz="2100" i="0" dirty="0">
                <a:solidFill>
                  <a:srgbClr val="FF0000"/>
                </a:solidFill>
              </a:rPr>
              <a:t>Confidence</a:t>
            </a:r>
          </a:p>
        </p:txBody>
      </p:sp>
      <p:sp>
        <p:nvSpPr>
          <p:cNvPr id="57" name="TextBox 56">
            <a:extLst>
              <a:ext uri="{FF2B5EF4-FFF2-40B4-BE49-F238E27FC236}">
                <a16:creationId xmlns:a16="http://schemas.microsoft.com/office/drawing/2014/main" id="{46DEE0A7-4453-49E5-B9F8-F95DA68271FC}"/>
              </a:ext>
            </a:extLst>
          </p:cNvPr>
          <p:cNvSpPr txBox="1"/>
          <p:nvPr/>
        </p:nvSpPr>
        <p:spPr>
          <a:xfrm>
            <a:off x="6159893" y="5188786"/>
            <a:ext cx="2145729" cy="738664"/>
          </a:xfrm>
          <a:prstGeom prst="rect">
            <a:avLst/>
          </a:prstGeom>
          <a:solidFill>
            <a:schemeClr val="bg1">
              <a:lumMod val="95000"/>
              <a:alpha val="65000"/>
            </a:schemeClr>
          </a:solidFill>
        </p:spPr>
        <p:txBody>
          <a:bodyPr wrap="square" rtlCol="0">
            <a:spAutoFit/>
          </a:bodyPr>
          <a:lstStyle/>
          <a:p>
            <a:pPr algn="ctr"/>
            <a:r>
              <a:rPr lang="en-US" sz="2100" b="1" i="0" dirty="0">
                <a:solidFill>
                  <a:srgbClr val="FF0000"/>
                </a:solidFill>
              </a:rPr>
              <a:t>1 – </a:t>
            </a:r>
            <a:r>
              <a:rPr lang="el-GR" sz="2100" b="1" i="0" dirty="0">
                <a:solidFill>
                  <a:srgbClr val="FF0000"/>
                </a:solidFill>
              </a:rPr>
              <a:t>α</a:t>
            </a:r>
            <a:r>
              <a:rPr lang="en-US" sz="2100" b="1" i="0" dirty="0">
                <a:solidFill>
                  <a:srgbClr val="FF0000"/>
                </a:solidFill>
              </a:rPr>
              <a:t> = </a:t>
            </a:r>
            <a:br>
              <a:rPr lang="en-US" sz="2100" b="1" i="0" dirty="0">
                <a:solidFill>
                  <a:srgbClr val="FF0000"/>
                </a:solidFill>
              </a:rPr>
            </a:br>
            <a:r>
              <a:rPr lang="en-US" sz="2100" b="1" i="0" dirty="0">
                <a:solidFill>
                  <a:srgbClr val="FF0000"/>
                </a:solidFill>
              </a:rPr>
              <a:t>P(a = b | a =  b) </a:t>
            </a:r>
          </a:p>
        </p:txBody>
      </p:sp>
    </p:spTree>
    <p:extLst>
      <p:ext uri="{BB962C8B-B14F-4D97-AF65-F5344CB8AC3E}">
        <p14:creationId xmlns:p14="http://schemas.microsoft.com/office/powerpoint/2010/main" val="2009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31" grpId="0"/>
      <p:bldP spid="32" grpId="0"/>
      <p:bldP spid="46" grpId="0"/>
      <p:bldP spid="47" grpId="0"/>
      <p:bldP spid="64" grpId="0" animBg="1"/>
      <p:bldP spid="65" grpId="0" animBg="1"/>
      <p:bldP spid="80" grpId="0"/>
      <p:bldP spid="81" grpId="0" animBg="1"/>
      <p:bldP spid="82" grpId="0"/>
      <p:bldP spid="83" grpId="0" animBg="1"/>
      <p:bldP spid="84" grpId="0" animBg="1"/>
      <p:bldP spid="85" grpId="0"/>
      <p:bldP spid="56"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52915" y="1639535"/>
            <a:ext cx="1881715" cy="4883331"/>
            <a:chOff x="-52915" y="1639535"/>
            <a:chExt cx="1881715" cy="4883331"/>
          </a:xfrm>
        </p:grpSpPr>
        <p:pic>
          <p:nvPicPr>
            <p:cNvPr id="39" name="Picture 38"/>
            <p:cNvPicPr>
              <a:picLocks noChangeAspect="1"/>
            </p:cNvPicPr>
            <p:nvPr/>
          </p:nvPicPr>
          <p:blipFill>
            <a:blip r:embed="rId3"/>
            <a:stretch>
              <a:fillRect/>
            </a:stretch>
          </p:blipFill>
          <p:spPr>
            <a:xfrm>
              <a:off x="1283964" y="1639535"/>
              <a:ext cx="544836" cy="4883331"/>
            </a:xfrm>
            <a:prstGeom prst="rect">
              <a:avLst/>
            </a:prstGeom>
          </p:spPr>
        </p:pic>
        <p:sp>
          <p:nvSpPr>
            <p:cNvPr id="40" name="TextBox 39"/>
            <p:cNvSpPr txBox="1"/>
            <p:nvPr/>
          </p:nvSpPr>
          <p:spPr>
            <a:xfrm>
              <a:off x="-52915" y="3397219"/>
              <a:ext cx="1447800" cy="1061829"/>
            </a:xfrm>
            <a:prstGeom prst="rect">
              <a:avLst/>
            </a:prstGeom>
            <a:noFill/>
          </p:spPr>
          <p:txBody>
            <a:bodyPr wrap="square" rtlCol="0">
              <a:spAutoFit/>
            </a:bodyPr>
            <a:lstStyle/>
            <a:p>
              <a:pPr algn="ctr"/>
              <a:r>
                <a:rPr lang="en-US" sz="2100" dirty="0"/>
                <a:t>Positively related to Power</a:t>
              </a:r>
            </a:p>
          </p:txBody>
        </p:sp>
      </p:grpSp>
      <p:sp>
        <p:nvSpPr>
          <p:cNvPr id="2" name="Title 1"/>
          <p:cNvSpPr>
            <a:spLocks noGrp="1"/>
          </p:cNvSpPr>
          <p:nvPr>
            <p:ph type="title"/>
          </p:nvPr>
        </p:nvSpPr>
        <p:spPr>
          <a:xfrm>
            <a:off x="4390418" y="381000"/>
            <a:ext cx="1051570" cy="372603"/>
          </a:xfrm>
        </p:spPr>
        <p:txBody>
          <a:bodyPr/>
          <a:lstStyle/>
          <a:p>
            <a:r>
              <a:rPr lang="en-US" dirty="0"/>
              <a:t>Power</a:t>
            </a:r>
          </a:p>
        </p:txBody>
      </p:sp>
      <p:sp>
        <p:nvSpPr>
          <p:cNvPr id="3" name="Content Placeholder 2"/>
          <p:cNvSpPr>
            <a:spLocks noGrp="1"/>
          </p:cNvSpPr>
          <p:nvPr>
            <p:ph idx="1"/>
          </p:nvPr>
        </p:nvSpPr>
        <p:spPr>
          <a:xfrm>
            <a:off x="1676400" y="1219200"/>
            <a:ext cx="7772400" cy="5181600"/>
          </a:xfrm>
        </p:spPr>
        <p:txBody>
          <a:bodyPr/>
          <a:lstStyle/>
          <a:p>
            <a:pPr marL="0" indent="0">
              <a:buNone/>
            </a:pPr>
            <a:r>
              <a:rPr lang="en-US" sz="2100" dirty="0"/>
              <a:t>Additional factors affecting power:</a:t>
            </a:r>
            <a:br>
              <a:rPr lang="en-US" sz="2100" dirty="0"/>
            </a:br>
            <a:endParaRPr lang="en-US" sz="2100" dirty="0"/>
          </a:p>
          <a:p>
            <a:r>
              <a:rPr lang="en-US" dirty="0"/>
              <a:t>Acceptable risk level, </a:t>
            </a:r>
            <a:r>
              <a:rPr lang="el-GR" dirty="0">
                <a:solidFill>
                  <a:srgbClr val="FF0000"/>
                </a:solidFill>
              </a:rPr>
              <a:t>α</a:t>
            </a:r>
            <a:br>
              <a:rPr lang="en-US" dirty="0"/>
            </a:br>
            <a:r>
              <a:rPr lang="en-US" dirty="0"/>
              <a:t>	</a:t>
            </a:r>
            <a:r>
              <a:rPr lang="el-GR" dirty="0">
                <a:solidFill>
                  <a:srgbClr val="FF0000"/>
                </a:solidFill>
              </a:rPr>
              <a:t>α</a:t>
            </a:r>
            <a:r>
              <a:rPr lang="en-US" dirty="0">
                <a:solidFill>
                  <a:srgbClr val="FF0000"/>
                </a:solidFill>
              </a:rPr>
              <a:t> = P(a ≠ b | a =  b)</a:t>
            </a:r>
            <a:br>
              <a:rPr lang="en-US" dirty="0">
                <a:solidFill>
                  <a:srgbClr val="FF0000"/>
                </a:solidFill>
              </a:rPr>
            </a:br>
            <a:r>
              <a:rPr lang="en-US" dirty="0">
                <a:solidFill>
                  <a:srgbClr val="FF0000"/>
                </a:solidFill>
              </a:rPr>
              <a:t>	risk of making a Type I Error</a:t>
            </a:r>
            <a:br>
              <a:rPr lang="en-US" dirty="0">
                <a:solidFill>
                  <a:srgbClr val="FF0000"/>
                </a:solidFill>
              </a:rPr>
            </a:br>
            <a:endParaRPr lang="en-US" dirty="0">
              <a:solidFill>
                <a:srgbClr val="FF0000"/>
              </a:solidFill>
            </a:endParaRPr>
          </a:p>
          <a:p>
            <a:r>
              <a:rPr lang="en-US" dirty="0"/>
              <a:t>Magnitude of the effect (SNR), </a:t>
            </a:r>
            <a:r>
              <a:rPr lang="en-US" sz="2100" dirty="0">
                <a:solidFill>
                  <a:srgbClr val="FF0000"/>
                </a:solidFill>
                <a:latin typeface="Symbol" panose="05050102010706020507" pitchFamily="18" charset="2"/>
              </a:rPr>
              <a:t>d/s</a:t>
            </a:r>
          </a:p>
          <a:p>
            <a:endParaRPr lang="en-US" dirty="0">
              <a:solidFill>
                <a:srgbClr val="FF0000"/>
              </a:solidFill>
            </a:endParaRPr>
          </a:p>
          <a:p>
            <a:pPr lvl="5"/>
            <a:endParaRPr lang="en-US" dirty="0"/>
          </a:p>
          <a:p>
            <a:pPr lvl="5"/>
            <a:endParaRPr lang="en-US" dirty="0"/>
          </a:p>
          <a:p>
            <a:r>
              <a:rPr lang="en-US" dirty="0"/>
              <a:t>Size of the sample, </a:t>
            </a:r>
            <a:r>
              <a:rPr lang="en-US" i="1" dirty="0">
                <a:solidFill>
                  <a:srgbClr val="FF0000"/>
                </a:solidFill>
              </a:rPr>
              <a:t>N</a:t>
            </a:r>
            <a:endParaRPr lang="en-US" dirty="0">
              <a:solidFill>
                <a:srgbClr val="FF0000"/>
              </a:solidFill>
            </a:endParaRPr>
          </a:p>
        </p:txBody>
      </p:sp>
      <p:pic>
        <p:nvPicPr>
          <p:cNvPr id="10" name="Picture 9" descr="https://upload.wikimedia.org/wikipedia/commons/thumb/d/d0/YAH-64_1982_01759-1_cr.jpg/1920px-YAH-64_1982_01759-1_c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0160" y="5746889"/>
            <a:ext cx="658038" cy="379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upload.wikimedia.org/wikipedia/commons/thumb/d/d0/YAH-64_1982_01759-1_cr.jpg/1920px-YAH-64_1982_01759-1_c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772" y="5443041"/>
            <a:ext cx="658038" cy="3795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upload.wikimedia.org/wikipedia/commons/thumb/d/d0/YAH-64_1982_01759-1_cr.jpg/1920px-YAH-64_1982_01759-1_c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0403" y="5735128"/>
            <a:ext cx="658038" cy="3795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upload.wikimedia.org/wikipedia/commons/thumb/d/d0/YAH-64_1982_01759-1_cr.jpg/1920px-YAH-64_1982_01759-1_c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2972" y="5915470"/>
            <a:ext cx="658038" cy="3795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s://upload.wikimedia.org/wikipedia/commons/thumb/3/3c/AH-64_Apache_extraction_exercise.jpg/1920px-AH-64_Apache_extraction_exerci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1253" y="5693161"/>
            <a:ext cx="658038" cy="4007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s://upload.wikimedia.org/wikipedia/commons/thumb/3/3c/AH-64_Apache_extraction_exercise.jpg/1920px-AH-64_Apache_extraction_exerci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9291" y="5632811"/>
            <a:ext cx="658038" cy="4007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s://upload.wikimedia.org/wikipedia/commons/thumb/3/3c/AH-64_Apache_extraction_exercise.jpg/1920px-AH-64_Apache_extraction_exerci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9660" y="5492766"/>
            <a:ext cx="658038" cy="4007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s://upload.wikimedia.org/wikipedia/commons/thumb/3/3c/AH-64_Apache_extraction_exercise.jpg/1920px-AH-64_Apache_extraction_exerci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0272" y="5893556"/>
            <a:ext cx="658038" cy="4007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999910" y="3675284"/>
            <a:ext cx="2467342" cy="1147917"/>
            <a:chOff x="3999910" y="3675284"/>
            <a:chExt cx="2467342" cy="1147917"/>
          </a:xfrm>
        </p:grpSpPr>
        <p:grpSp>
          <p:nvGrpSpPr>
            <p:cNvPr id="37" name="Group 36"/>
            <p:cNvGrpSpPr/>
            <p:nvPr/>
          </p:nvGrpSpPr>
          <p:grpSpPr>
            <a:xfrm>
              <a:off x="3999910" y="3675284"/>
              <a:ext cx="2467342" cy="1147917"/>
              <a:chOff x="3831568" y="3406914"/>
              <a:chExt cx="2467342" cy="1147917"/>
            </a:xfrm>
          </p:grpSpPr>
          <p:grpSp>
            <p:nvGrpSpPr>
              <p:cNvPr id="36" name="Group 35"/>
              <p:cNvGrpSpPr/>
              <p:nvPr/>
            </p:nvGrpSpPr>
            <p:grpSpPr>
              <a:xfrm>
                <a:off x="3831568" y="3553614"/>
                <a:ext cx="2467342" cy="1001217"/>
                <a:chOff x="3845834" y="3644312"/>
                <a:chExt cx="2467342" cy="1001217"/>
              </a:xfrm>
            </p:grpSpPr>
            <p:sp>
              <p:nvSpPr>
                <p:cNvPr id="21" name="TextBox 20"/>
                <p:cNvSpPr txBox="1"/>
                <p:nvPr/>
              </p:nvSpPr>
              <p:spPr>
                <a:xfrm>
                  <a:off x="3845834" y="3644312"/>
                  <a:ext cx="2467342" cy="707886"/>
                </a:xfrm>
                <a:prstGeom prst="rect">
                  <a:avLst/>
                </a:prstGeom>
                <a:noFill/>
              </p:spPr>
              <p:txBody>
                <a:bodyPr wrap="none" rtlCol="0">
                  <a:spAutoFit/>
                </a:bodyPr>
                <a:lstStyle/>
                <a:p>
                  <a:r>
                    <a:rPr lang="en-US" sz="4000" dirty="0"/>
                    <a:t>________</a:t>
                  </a:r>
                </a:p>
              </p:txBody>
            </p:sp>
            <mc:AlternateContent xmlns:mc="http://schemas.openxmlformats.org/markup-compatibility/2006" xmlns:a14="http://schemas.microsoft.com/office/drawing/2010/main">
              <mc:Choice Requires="a14">
                <p:sp>
                  <p:nvSpPr>
                    <p:cNvPr id="22" name="TextBox 21"/>
                    <p:cNvSpPr txBox="1"/>
                    <p:nvPr/>
                  </p:nvSpPr>
                  <p:spPr>
                    <a:xfrm>
                      <a:off x="4465876" y="4155330"/>
                      <a:ext cx="1227259"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nor/>
                                  </m:rPr>
                                  <a:rPr lang="el-GR" dirty="0"/>
                                  <m:t>σ</m:t>
                                </m:r>
                              </m:e>
                              <m:sub>
                                <m:r>
                                  <a:rPr lang="en-US" b="0" i="1" smtClean="0">
                                    <a:latin typeface="Cambria Math" panose="02040503050406030204" pitchFamily="18" charset="0"/>
                                  </a:rPr>
                                  <m:t>𝑝𝑜𝑜𝑙𝑒𝑑</m:t>
                                </m:r>
                              </m:sub>
                            </m:sSub>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4465876" y="4155330"/>
                      <a:ext cx="1227259" cy="490199"/>
                    </a:xfrm>
                    <a:prstGeom prst="rect">
                      <a:avLst/>
                    </a:prstGeom>
                    <a:blipFill rotWithShape="0">
                      <a:blip r:embed="rId6"/>
                      <a:stretch>
                        <a:fillRect b="-11250"/>
                      </a:stretch>
                    </a:blipFill>
                  </p:spPr>
                  <p:txBody>
                    <a:bodyPr/>
                    <a:lstStyle/>
                    <a:p>
                      <a:r>
                        <a:rPr lang="en-US">
                          <a:noFill/>
                        </a:rPr>
                        <a:t> </a:t>
                      </a:r>
                    </a:p>
                  </p:txBody>
                </p:sp>
              </mc:Fallback>
            </mc:AlternateContent>
          </p:grpSp>
          <p:sp>
            <p:nvSpPr>
              <p:cNvPr id="20" name="TextBox 19"/>
              <p:cNvSpPr txBox="1"/>
              <p:nvPr/>
            </p:nvSpPr>
            <p:spPr>
              <a:xfrm>
                <a:off x="4800600" y="3406914"/>
                <a:ext cx="356188" cy="707886"/>
              </a:xfrm>
              <a:prstGeom prst="rect">
                <a:avLst/>
              </a:prstGeom>
              <a:noFill/>
            </p:spPr>
            <p:txBody>
              <a:bodyPr wrap="none" rtlCol="0">
                <a:spAutoFit/>
              </a:bodyPr>
              <a:lstStyle/>
              <a:p>
                <a:r>
                  <a:rPr lang="en-US" sz="4000" dirty="0"/>
                  <a:t>-</a:t>
                </a:r>
              </a:p>
            </p:txBody>
          </p:sp>
        </p:grpSp>
        <mc:AlternateContent xmlns:mc="http://schemas.openxmlformats.org/markup-compatibility/2006" xmlns:a14="http://schemas.microsoft.com/office/drawing/2010/main">
          <mc:Choice Requires="a14">
            <p:sp>
              <p:nvSpPr>
                <p:cNvPr id="33" name="TextBox 32"/>
                <p:cNvSpPr txBox="1"/>
                <p:nvPr/>
              </p:nvSpPr>
              <p:spPr>
                <a:xfrm>
                  <a:off x="4126798" y="3819811"/>
                  <a:ext cx="445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i="0">
                            <a:latin typeface="Cambria Math" panose="02040503050406030204" pitchFamily="18" charset="0"/>
                          </a:rPr>
                          <m:t>X</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126798" y="3819811"/>
                  <a:ext cx="445956" cy="461665"/>
                </a:xfrm>
                <a:prstGeom prst="rect">
                  <a:avLst/>
                </a:prstGeom>
                <a:blipFill rotWithShape="0">
                  <a:blip r:embed="rId7"/>
                  <a:stretch>
                    <a:fillRect/>
                  </a:stretch>
                </a:blipFill>
              </p:spPr>
              <p:txBody>
                <a:bodyPr/>
                <a:lstStyle/>
                <a:p>
                  <a:r>
                    <a:rPr lang="en-US">
                      <a:noFill/>
                    </a:rPr>
                    <a:t> </a:t>
                  </a:r>
                </a:p>
              </p:txBody>
            </p:sp>
          </mc:Fallback>
        </mc:AlternateContent>
        <p:cxnSp>
          <p:nvCxnSpPr>
            <p:cNvPr id="38" name="Straight Connector 37"/>
            <p:cNvCxnSpPr/>
            <p:nvPr/>
          </p:nvCxnSpPr>
          <p:spPr bwMode="auto">
            <a:xfrm>
              <a:off x="4225258" y="3918667"/>
              <a:ext cx="250264"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42" name="Picture 10" descr="https://upload.wikimedia.org/wikipedia/commons/thumb/3/3c/AH-64_Apache_extraction_exercise.jpg/1920px-AH-64_Apache_extraction_exercis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2429" y="4058632"/>
              <a:ext cx="480122" cy="2924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3" name="TextBox 42"/>
                <p:cNvSpPr txBox="1"/>
                <p:nvPr/>
              </p:nvSpPr>
              <p:spPr>
                <a:xfrm>
                  <a:off x="5236805" y="3829400"/>
                  <a:ext cx="445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i="0">
                            <a:latin typeface="Cambria Math" panose="02040503050406030204" pitchFamily="18" charset="0"/>
                          </a:rPr>
                          <m:t>X</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5236805" y="3829400"/>
                  <a:ext cx="445956" cy="461665"/>
                </a:xfrm>
                <a:prstGeom prst="rect">
                  <a:avLst/>
                </a:prstGeom>
                <a:blipFill rotWithShape="0">
                  <a:blip r:embed="rId9"/>
                  <a:stretch>
                    <a:fillRect/>
                  </a:stretch>
                </a:blipFill>
              </p:spPr>
              <p:txBody>
                <a:bodyPr/>
                <a:lstStyle/>
                <a:p>
                  <a:r>
                    <a:rPr lang="en-US">
                      <a:noFill/>
                    </a:rPr>
                    <a:t> </a:t>
                  </a:r>
                </a:p>
              </p:txBody>
            </p:sp>
          </mc:Fallback>
        </mc:AlternateContent>
        <p:cxnSp>
          <p:nvCxnSpPr>
            <p:cNvPr id="44" name="Straight Connector 43"/>
            <p:cNvCxnSpPr/>
            <p:nvPr/>
          </p:nvCxnSpPr>
          <p:spPr bwMode="auto">
            <a:xfrm>
              <a:off x="5335265" y="3928134"/>
              <a:ext cx="250264"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45" name="Picture 44" descr="https://upload.wikimedia.org/wikipedia/commons/thumb/d/d0/YAH-64_1982_01759-1_cr.jpg/1920px-YAH-64_1982_01759-1_c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06645" y="4082486"/>
              <a:ext cx="451778" cy="2605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3983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C231-7CDC-4638-A0FE-057680DE3AC4}"/>
              </a:ext>
            </a:extLst>
          </p:cNvPr>
          <p:cNvSpPr>
            <a:spLocks noGrp="1"/>
          </p:cNvSpPr>
          <p:nvPr>
            <p:ph type="title"/>
          </p:nvPr>
        </p:nvSpPr>
        <p:spPr>
          <a:xfrm>
            <a:off x="2482306" y="381000"/>
            <a:ext cx="4217501" cy="372603"/>
          </a:xfrm>
        </p:spPr>
        <p:txBody>
          <a:bodyPr/>
          <a:lstStyle/>
          <a:p>
            <a:r>
              <a:rPr lang="en-US" dirty="0"/>
              <a:t>Repeated Measures Design</a:t>
            </a:r>
          </a:p>
        </p:txBody>
      </p:sp>
      <p:pic>
        <p:nvPicPr>
          <p:cNvPr id="5" name="Picture 4"/>
          <p:cNvPicPr>
            <a:picLocks noChangeAspect="1"/>
          </p:cNvPicPr>
          <p:nvPr/>
        </p:nvPicPr>
        <p:blipFill>
          <a:blip r:embed="rId3"/>
          <a:stretch>
            <a:fillRect/>
          </a:stretch>
        </p:blipFill>
        <p:spPr>
          <a:xfrm>
            <a:off x="381000" y="1129004"/>
            <a:ext cx="3210324" cy="2476535"/>
          </a:xfrm>
          <a:prstGeom prst="rect">
            <a:avLst/>
          </a:prstGeom>
        </p:spPr>
      </p:pic>
      <p:pic>
        <p:nvPicPr>
          <p:cNvPr id="6" name="Picture 5"/>
          <p:cNvPicPr>
            <a:picLocks noChangeAspect="1"/>
          </p:cNvPicPr>
          <p:nvPr/>
        </p:nvPicPr>
        <p:blipFill>
          <a:blip r:embed="rId3"/>
          <a:stretch>
            <a:fillRect/>
          </a:stretch>
        </p:blipFill>
        <p:spPr>
          <a:xfrm>
            <a:off x="5105400" y="2762794"/>
            <a:ext cx="3358445" cy="2590800"/>
          </a:xfrm>
          <a:prstGeom prst="rect">
            <a:avLst/>
          </a:prstGeom>
        </p:spPr>
      </p:pic>
      <p:sp>
        <p:nvSpPr>
          <p:cNvPr id="7" name="TextBox 6"/>
          <p:cNvSpPr txBox="1"/>
          <p:nvPr/>
        </p:nvSpPr>
        <p:spPr>
          <a:xfrm>
            <a:off x="532166" y="3891798"/>
            <a:ext cx="3190297" cy="1384995"/>
          </a:xfrm>
          <a:prstGeom prst="rect">
            <a:avLst/>
          </a:prstGeom>
          <a:noFill/>
        </p:spPr>
        <p:txBody>
          <a:bodyPr wrap="none" rtlCol="0">
            <a:spAutoFit/>
          </a:bodyPr>
          <a:lstStyle/>
          <a:p>
            <a:r>
              <a:rPr lang="en-US" sz="2100" i="0" dirty="0"/>
              <a:t>Legacy System </a:t>
            </a:r>
          </a:p>
          <a:p>
            <a:pPr marL="342900" indent="-342900">
              <a:buFont typeface="Arial" panose="020B0604020202020204" pitchFamily="34" charset="0"/>
              <a:buChar char="•"/>
            </a:pPr>
            <a:r>
              <a:rPr lang="en-US" sz="2100" i="0" dirty="0"/>
              <a:t>Speed</a:t>
            </a:r>
          </a:p>
          <a:p>
            <a:pPr marL="342900" indent="-342900">
              <a:buFont typeface="Arial" panose="020B0604020202020204" pitchFamily="34" charset="0"/>
              <a:buChar char="•"/>
            </a:pPr>
            <a:r>
              <a:rPr lang="en-US" sz="2100" i="0" dirty="0"/>
              <a:t>Accuracy </a:t>
            </a:r>
          </a:p>
          <a:p>
            <a:pPr marL="342900" indent="-342900">
              <a:buFont typeface="Arial" panose="020B0604020202020204" pitchFamily="34" charset="0"/>
              <a:buChar char="•"/>
            </a:pPr>
            <a:r>
              <a:rPr lang="en-US" sz="2100" i="0" dirty="0"/>
              <a:t>Perceived ease of use</a:t>
            </a:r>
          </a:p>
        </p:txBody>
      </p:sp>
      <p:sp>
        <p:nvSpPr>
          <p:cNvPr id="8" name="TextBox 7"/>
          <p:cNvSpPr txBox="1"/>
          <p:nvPr/>
        </p:nvSpPr>
        <p:spPr>
          <a:xfrm>
            <a:off x="5298874" y="5229761"/>
            <a:ext cx="3066865" cy="1323439"/>
          </a:xfrm>
          <a:prstGeom prst="rect">
            <a:avLst/>
          </a:prstGeom>
          <a:noFill/>
        </p:spPr>
        <p:txBody>
          <a:bodyPr wrap="none" rtlCol="0">
            <a:spAutoFit/>
          </a:bodyPr>
          <a:lstStyle/>
          <a:p>
            <a:r>
              <a:rPr lang="en-US" sz="2000" i="0" dirty="0"/>
              <a:t>New System </a:t>
            </a:r>
          </a:p>
          <a:p>
            <a:pPr marL="342900" indent="-342900">
              <a:buFont typeface="Arial" panose="020B0604020202020204" pitchFamily="34" charset="0"/>
              <a:buChar char="•"/>
            </a:pPr>
            <a:r>
              <a:rPr lang="en-US" sz="2000" i="0" dirty="0"/>
              <a:t>Speed</a:t>
            </a:r>
          </a:p>
          <a:p>
            <a:pPr marL="342900" indent="-342900">
              <a:buFont typeface="Arial" panose="020B0604020202020204" pitchFamily="34" charset="0"/>
              <a:buChar char="•"/>
            </a:pPr>
            <a:r>
              <a:rPr lang="en-US" sz="2000" i="0" dirty="0"/>
              <a:t>Accuracy </a:t>
            </a:r>
          </a:p>
          <a:p>
            <a:pPr marL="342900" indent="-342900">
              <a:buFont typeface="Arial" panose="020B0604020202020204" pitchFamily="34" charset="0"/>
              <a:buChar char="•"/>
            </a:pPr>
            <a:r>
              <a:rPr lang="en-US" sz="2000" i="0" dirty="0"/>
              <a:t>Perceived ease of use</a:t>
            </a:r>
          </a:p>
        </p:txBody>
      </p:sp>
      <p:cxnSp>
        <p:nvCxnSpPr>
          <p:cNvPr id="10" name="Straight Arrow Connector 9"/>
          <p:cNvCxnSpPr/>
          <p:nvPr/>
        </p:nvCxnSpPr>
        <p:spPr bwMode="auto">
          <a:xfrm>
            <a:off x="1752600" y="3670540"/>
            <a:ext cx="3733800" cy="132382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a:off x="3505200" y="1824658"/>
            <a:ext cx="3433131" cy="112285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6" name="TextBox 15"/>
          <p:cNvSpPr txBox="1"/>
          <p:nvPr/>
        </p:nvSpPr>
        <p:spPr>
          <a:xfrm>
            <a:off x="4482152" y="2947512"/>
            <a:ext cx="1246495" cy="461665"/>
          </a:xfrm>
          <a:prstGeom prst="rect">
            <a:avLst/>
          </a:prstGeom>
          <a:noFill/>
        </p:spPr>
        <p:txBody>
          <a:bodyPr wrap="none" rtlCol="0">
            <a:spAutoFit/>
          </a:bodyPr>
          <a:lstStyle/>
          <a:p>
            <a:r>
              <a:rPr lang="en-US" i="0" dirty="0"/>
              <a:t>Veteran</a:t>
            </a:r>
          </a:p>
        </p:txBody>
      </p:sp>
      <p:sp>
        <p:nvSpPr>
          <p:cNvPr id="17" name="TextBox 16"/>
          <p:cNvSpPr txBox="1"/>
          <p:nvPr/>
        </p:nvSpPr>
        <p:spPr>
          <a:xfrm>
            <a:off x="7467600" y="4248056"/>
            <a:ext cx="1127232" cy="461665"/>
          </a:xfrm>
          <a:prstGeom prst="rect">
            <a:avLst/>
          </a:prstGeom>
          <a:noFill/>
        </p:spPr>
        <p:txBody>
          <a:bodyPr wrap="none" rtlCol="0">
            <a:spAutoFit/>
          </a:bodyPr>
          <a:lstStyle/>
          <a:p>
            <a:r>
              <a:rPr lang="en-US" i="0" dirty="0"/>
              <a:t>Novice</a:t>
            </a:r>
          </a:p>
        </p:txBody>
      </p:sp>
      <p:grpSp>
        <p:nvGrpSpPr>
          <p:cNvPr id="11" name="Group 10"/>
          <p:cNvGrpSpPr/>
          <p:nvPr/>
        </p:nvGrpSpPr>
        <p:grpSpPr>
          <a:xfrm>
            <a:off x="6010411" y="1320769"/>
            <a:ext cx="2467342" cy="1147917"/>
            <a:chOff x="3831568" y="3406914"/>
            <a:chExt cx="2467342" cy="1147917"/>
          </a:xfrm>
        </p:grpSpPr>
        <p:grpSp>
          <p:nvGrpSpPr>
            <p:cNvPr id="13" name="Group 12"/>
            <p:cNvGrpSpPr/>
            <p:nvPr/>
          </p:nvGrpSpPr>
          <p:grpSpPr>
            <a:xfrm>
              <a:off x="3831568" y="3527504"/>
              <a:ext cx="2467342" cy="1027327"/>
              <a:chOff x="3845834" y="3618202"/>
              <a:chExt cx="2467342" cy="1027327"/>
            </a:xfrm>
          </p:grpSpPr>
          <p:sp>
            <p:nvSpPr>
              <p:cNvPr id="15" name="TextBox 14"/>
              <p:cNvSpPr txBox="1"/>
              <p:nvPr/>
            </p:nvSpPr>
            <p:spPr>
              <a:xfrm>
                <a:off x="3845834" y="3644312"/>
                <a:ext cx="2467342" cy="707886"/>
              </a:xfrm>
              <a:prstGeom prst="rect">
                <a:avLst/>
              </a:prstGeom>
              <a:noFill/>
            </p:spPr>
            <p:txBody>
              <a:bodyPr wrap="none" rtlCol="0">
                <a:spAutoFit/>
              </a:bodyPr>
              <a:lstStyle/>
              <a:p>
                <a:r>
                  <a:rPr lang="en-US" sz="4000" dirty="0"/>
                  <a:t>________</a:t>
                </a:r>
              </a:p>
            </p:txBody>
          </p:sp>
          <mc:AlternateContent xmlns:mc="http://schemas.openxmlformats.org/markup-compatibility/2006" xmlns:a14="http://schemas.microsoft.com/office/drawing/2010/main">
            <mc:Choice Requires="a14">
              <p:sp>
                <p:nvSpPr>
                  <p:cNvPr id="18" name="TextBox 17"/>
                  <p:cNvSpPr txBox="1"/>
                  <p:nvPr/>
                </p:nvSpPr>
                <p:spPr>
                  <a:xfrm>
                    <a:off x="4465876" y="4155330"/>
                    <a:ext cx="1227259"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nor/>
                                </m:rPr>
                                <a:rPr lang="el-GR" dirty="0"/>
                                <m:t>σ</m:t>
                              </m:r>
                            </m:e>
                            <m:sub>
                              <m:r>
                                <a:rPr lang="en-US" b="0" i="1" smtClean="0">
                                  <a:latin typeface="Cambria Math" panose="02040503050406030204" pitchFamily="18" charset="0"/>
                                </a:rPr>
                                <m:t>𝑝𝑜𝑜𝑙𝑒𝑑</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4465876" y="4155330"/>
                    <a:ext cx="1227259" cy="490199"/>
                  </a:xfrm>
                  <a:prstGeom prst="rect">
                    <a:avLst/>
                  </a:prstGeom>
                  <a:blipFill rotWithShape="0">
                    <a:blip r:embed="rId4"/>
                    <a:stretch>
                      <a:fillRect b="-11250"/>
                    </a:stretch>
                  </a:blipFill>
                </p:spPr>
                <p:txBody>
                  <a:bodyPr/>
                  <a:lstStyle/>
                  <a:p>
                    <a:r>
                      <a:rPr lang="en-US">
                        <a:noFill/>
                      </a:rPr>
                      <a:t> </a:t>
                    </a:r>
                  </a:p>
                </p:txBody>
              </p:sp>
            </mc:Fallback>
          </mc:AlternateContent>
          <p:grpSp>
            <p:nvGrpSpPr>
              <p:cNvPr id="19" name="Group 18"/>
              <p:cNvGrpSpPr/>
              <p:nvPr/>
            </p:nvGrpSpPr>
            <p:grpSpPr>
              <a:xfrm>
                <a:off x="3937603" y="3631690"/>
                <a:ext cx="821618" cy="513662"/>
                <a:chOff x="6661676" y="3254066"/>
                <a:chExt cx="821618" cy="513662"/>
              </a:xfrm>
            </p:grpSpPr>
            <mc:AlternateContent xmlns:mc="http://schemas.openxmlformats.org/markup-compatibility/2006" xmlns:a14="http://schemas.microsoft.com/office/drawing/2010/main">
              <mc:Choice Requires="a14">
                <p:sp>
                  <p:nvSpPr>
                    <p:cNvPr id="25" name="TextBox 24"/>
                    <p:cNvSpPr txBox="1"/>
                    <p:nvPr/>
                  </p:nvSpPr>
                  <p:spPr>
                    <a:xfrm>
                      <a:off x="6661676" y="3254066"/>
                      <a:ext cx="445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i="0">
                                <a:latin typeface="Cambria Math" panose="02040503050406030204" pitchFamily="18" charset="0"/>
                              </a:rPr>
                              <m:t>X</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661676" y="3254066"/>
                      <a:ext cx="445956" cy="461665"/>
                    </a:xfrm>
                    <a:prstGeom prst="rect">
                      <a:avLst/>
                    </a:prstGeom>
                    <a:blipFill rotWithShape="0">
                      <a:blip r:embed="rId5"/>
                      <a:stretch>
                        <a:fillRect/>
                      </a:stretch>
                    </a:blipFill>
                  </p:spPr>
                  <p:txBody>
                    <a:bodyPr/>
                    <a:lstStyle/>
                    <a:p>
                      <a:r>
                        <a:rPr lang="en-US">
                          <a:noFill/>
                        </a:rPr>
                        <a:t> </a:t>
                      </a:r>
                    </a:p>
                  </p:txBody>
                </p:sp>
              </mc:Fallback>
            </mc:AlternateContent>
            <p:cxnSp>
              <p:nvCxnSpPr>
                <p:cNvPr id="26" name="Straight Connector 25"/>
                <p:cNvCxnSpPr/>
                <p:nvPr/>
              </p:nvCxnSpPr>
              <p:spPr bwMode="auto">
                <a:xfrm>
                  <a:off x="6760136" y="3352800"/>
                  <a:ext cx="250264"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27" name="Picture 26" descr="https://upload.wikimedia.org/wikipedia/commons/thumb/d/d0/YAH-64_1982_01759-1_cr.jpg/1920px-YAH-64_1982_01759-1_c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1516" y="3507152"/>
                  <a:ext cx="451778" cy="2605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5097808" y="3618202"/>
                <a:ext cx="855753" cy="531248"/>
                <a:chOff x="6291386" y="3612551"/>
                <a:chExt cx="855753" cy="531248"/>
              </a:xfrm>
            </p:grpSpPr>
            <p:grpSp>
              <p:nvGrpSpPr>
                <p:cNvPr id="21" name="Group 20"/>
                <p:cNvGrpSpPr/>
                <p:nvPr/>
              </p:nvGrpSpPr>
              <p:grpSpPr>
                <a:xfrm>
                  <a:off x="6291386" y="3612551"/>
                  <a:ext cx="445956" cy="461665"/>
                  <a:chOff x="6661676" y="3253944"/>
                  <a:chExt cx="445956" cy="461665"/>
                </a:xfrm>
              </p:grpSpPr>
              <mc:AlternateContent xmlns:mc="http://schemas.openxmlformats.org/markup-compatibility/2006" xmlns:a14="http://schemas.microsoft.com/office/drawing/2010/main">
                <mc:Choice Requires="a14">
                  <p:sp>
                    <p:nvSpPr>
                      <p:cNvPr id="23" name="TextBox 22"/>
                      <p:cNvSpPr txBox="1"/>
                      <p:nvPr/>
                    </p:nvSpPr>
                    <p:spPr>
                      <a:xfrm>
                        <a:off x="6661676" y="3253944"/>
                        <a:ext cx="445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i="0">
                                  <a:latin typeface="Cambria Math" panose="02040503050406030204" pitchFamily="18" charset="0"/>
                                </a:rPr>
                                <m:t>X</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6661676" y="3253944"/>
                        <a:ext cx="445956" cy="461665"/>
                      </a:xfrm>
                      <a:prstGeom prst="rect">
                        <a:avLst/>
                      </a:prstGeom>
                      <a:blipFill rotWithShape="0">
                        <a:blip r:embed="rId7"/>
                        <a:stretch>
                          <a:fillRect/>
                        </a:stretch>
                      </a:blipFill>
                    </p:spPr>
                    <p:txBody>
                      <a:bodyPr/>
                      <a:lstStyle/>
                      <a:p>
                        <a:r>
                          <a:rPr lang="en-US">
                            <a:noFill/>
                          </a:rPr>
                          <a:t> </a:t>
                        </a:r>
                      </a:p>
                    </p:txBody>
                  </p:sp>
                </mc:Fallback>
              </mc:AlternateContent>
              <p:cxnSp>
                <p:nvCxnSpPr>
                  <p:cNvPr id="24" name="Straight Connector 23"/>
                  <p:cNvCxnSpPr/>
                  <p:nvPr/>
                </p:nvCxnSpPr>
                <p:spPr bwMode="auto">
                  <a:xfrm>
                    <a:off x="6760136" y="3352800"/>
                    <a:ext cx="250264"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pic>
              <p:nvPicPr>
                <p:cNvPr id="22" name="Picture 10" descr="https://upload.wikimedia.org/wikipedia/commons/thumb/3/3c/AH-64_Apache_extraction_exercise.jpg/1920px-AH-64_Apache_extraction_exercis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7017" y="3851372"/>
                  <a:ext cx="480122" cy="29242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4" name="TextBox 13"/>
            <p:cNvSpPr txBox="1"/>
            <p:nvPr/>
          </p:nvSpPr>
          <p:spPr>
            <a:xfrm>
              <a:off x="4800600" y="3406914"/>
              <a:ext cx="356188" cy="707886"/>
            </a:xfrm>
            <a:prstGeom prst="rect">
              <a:avLst/>
            </a:prstGeom>
            <a:noFill/>
          </p:spPr>
          <p:txBody>
            <a:bodyPr wrap="none" rtlCol="0">
              <a:spAutoFit/>
            </a:bodyPr>
            <a:lstStyle/>
            <a:p>
              <a:r>
                <a:rPr lang="en-US" sz="4000" dirty="0"/>
                <a:t>-</a:t>
              </a:r>
            </a:p>
          </p:txBody>
        </p:sp>
      </p:grpSp>
      <p:sp>
        <p:nvSpPr>
          <p:cNvPr id="3" name="Oval 2"/>
          <p:cNvSpPr/>
          <p:nvPr/>
        </p:nvSpPr>
        <p:spPr bwMode="auto">
          <a:xfrm>
            <a:off x="6450904" y="2076715"/>
            <a:ext cx="1532554" cy="460153"/>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606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P spid="17"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714" y="381000"/>
            <a:ext cx="3566682" cy="372603"/>
          </a:xfrm>
        </p:spPr>
        <p:txBody>
          <a:bodyPr/>
          <a:lstStyle/>
          <a:p>
            <a:r>
              <a:rPr lang="en-US" dirty="0"/>
              <a:t>Repeated Observations</a:t>
            </a:r>
          </a:p>
        </p:txBody>
      </p:sp>
      <p:pic>
        <p:nvPicPr>
          <p:cNvPr id="4" name="Picture 3"/>
          <p:cNvPicPr>
            <a:picLocks noChangeAspect="1"/>
          </p:cNvPicPr>
          <p:nvPr/>
        </p:nvPicPr>
        <p:blipFill>
          <a:blip r:embed="rId2"/>
          <a:stretch>
            <a:fillRect/>
          </a:stretch>
        </p:blipFill>
        <p:spPr>
          <a:xfrm>
            <a:off x="381000" y="1129004"/>
            <a:ext cx="3210324" cy="2476535"/>
          </a:xfrm>
          <a:prstGeom prst="rect">
            <a:avLst/>
          </a:prstGeom>
        </p:spPr>
      </p:pic>
      <p:pic>
        <p:nvPicPr>
          <p:cNvPr id="5" name="Picture 4"/>
          <p:cNvPicPr>
            <a:picLocks noChangeAspect="1"/>
          </p:cNvPicPr>
          <p:nvPr/>
        </p:nvPicPr>
        <p:blipFill>
          <a:blip r:embed="rId2"/>
          <a:stretch>
            <a:fillRect/>
          </a:stretch>
        </p:blipFill>
        <p:spPr>
          <a:xfrm>
            <a:off x="5105400" y="2762794"/>
            <a:ext cx="3358445" cy="2590800"/>
          </a:xfrm>
          <a:prstGeom prst="rect">
            <a:avLst/>
          </a:prstGeom>
        </p:spPr>
      </p:pic>
      <p:sp>
        <p:nvSpPr>
          <p:cNvPr id="6" name="TextBox 5"/>
          <p:cNvSpPr txBox="1"/>
          <p:nvPr/>
        </p:nvSpPr>
        <p:spPr>
          <a:xfrm>
            <a:off x="241226" y="3822514"/>
            <a:ext cx="4766068" cy="1384995"/>
          </a:xfrm>
          <a:prstGeom prst="rect">
            <a:avLst/>
          </a:prstGeom>
          <a:noFill/>
        </p:spPr>
        <p:txBody>
          <a:bodyPr wrap="square" rtlCol="0">
            <a:spAutoFit/>
          </a:bodyPr>
          <a:lstStyle/>
          <a:p>
            <a:r>
              <a:rPr lang="en-US" sz="2100" i="0" dirty="0"/>
              <a:t>Legacy System </a:t>
            </a:r>
          </a:p>
          <a:p>
            <a:pPr marL="342900" indent="-342900">
              <a:buFont typeface="Arial" panose="020B0604020202020204" pitchFamily="34" charset="0"/>
              <a:buChar char="•"/>
            </a:pPr>
            <a:r>
              <a:rPr lang="en-US" sz="2100" i="0" dirty="0"/>
              <a:t>Speed </a:t>
            </a:r>
            <a:r>
              <a:rPr lang="en-US" sz="2100" i="0" dirty="0">
                <a:solidFill>
                  <a:srgbClr val="FF0000"/>
                </a:solidFill>
              </a:rPr>
              <a:t>(5 times)</a:t>
            </a:r>
          </a:p>
          <a:p>
            <a:pPr marL="342900" indent="-342900">
              <a:buFont typeface="Arial" panose="020B0604020202020204" pitchFamily="34" charset="0"/>
              <a:buChar char="•"/>
            </a:pPr>
            <a:r>
              <a:rPr lang="en-US" sz="2100" i="0" dirty="0"/>
              <a:t>Accuracy </a:t>
            </a:r>
            <a:r>
              <a:rPr lang="en-US" sz="2100" i="0" dirty="0">
                <a:solidFill>
                  <a:srgbClr val="FF0000"/>
                </a:solidFill>
              </a:rPr>
              <a:t>(5 times)</a:t>
            </a:r>
          </a:p>
          <a:p>
            <a:pPr marL="342900" indent="-342900">
              <a:buFont typeface="Arial" panose="020B0604020202020204" pitchFamily="34" charset="0"/>
              <a:buChar char="•"/>
            </a:pPr>
            <a:r>
              <a:rPr lang="en-US" sz="2100" i="0" dirty="0"/>
              <a:t>Perceived ease of use </a:t>
            </a:r>
            <a:r>
              <a:rPr lang="en-US" sz="2100" i="0" dirty="0">
                <a:solidFill>
                  <a:srgbClr val="FF0000"/>
                </a:solidFill>
              </a:rPr>
              <a:t>(5 times)</a:t>
            </a:r>
          </a:p>
        </p:txBody>
      </p:sp>
      <p:sp>
        <p:nvSpPr>
          <p:cNvPr id="7" name="TextBox 6"/>
          <p:cNvSpPr txBox="1"/>
          <p:nvPr/>
        </p:nvSpPr>
        <p:spPr>
          <a:xfrm>
            <a:off x="4994074" y="5229761"/>
            <a:ext cx="4378526" cy="1323439"/>
          </a:xfrm>
          <a:prstGeom prst="rect">
            <a:avLst/>
          </a:prstGeom>
          <a:noFill/>
        </p:spPr>
        <p:txBody>
          <a:bodyPr wrap="square" rtlCol="0">
            <a:spAutoFit/>
          </a:bodyPr>
          <a:lstStyle/>
          <a:p>
            <a:r>
              <a:rPr lang="en-US" sz="2000" i="0" dirty="0"/>
              <a:t>New System </a:t>
            </a:r>
          </a:p>
          <a:p>
            <a:pPr marL="342900" indent="-342900">
              <a:buFont typeface="Arial" panose="020B0604020202020204" pitchFamily="34" charset="0"/>
              <a:buChar char="•"/>
            </a:pPr>
            <a:r>
              <a:rPr lang="en-US" sz="2000" i="0" dirty="0"/>
              <a:t>Speed </a:t>
            </a:r>
          </a:p>
          <a:p>
            <a:pPr marL="342900" indent="-342900">
              <a:buFont typeface="Arial" panose="020B0604020202020204" pitchFamily="34" charset="0"/>
              <a:buChar char="•"/>
            </a:pPr>
            <a:r>
              <a:rPr lang="en-US" sz="2000" i="0" dirty="0"/>
              <a:t>Accuracy</a:t>
            </a:r>
          </a:p>
          <a:p>
            <a:pPr marL="342900" indent="-342900">
              <a:buFont typeface="Arial" panose="020B0604020202020204" pitchFamily="34" charset="0"/>
              <a:buChar char="•"/>
            </a:pPr>
            <a:r>
              <a:rPr lang="en-US" sz="2000" i="0" dirty="0"/>
              <a:t>Perceived ease of use </a:t>
            </a:r>
          </a:p>
        </p:txBody>
      </p:sp>
      <p:cxnSp>
        <p:nvCxnSpPr>
          <p:cNvPr id="8" name="Straight Arrow Connector 7"/>
          <p:cNvCxnSpPr/>
          <p:nvPr/>
        </p:nvCxnSpPr>
        <p:spPr bwMode="auto">
          <a:xfrm>
            <a:off x="1752600" y="3670540"/>
            <a:ext cx="3733800" cy="132382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9" name="Straight Arrow Connector 8"/>
          <p:cNvCxnSpPr/>
          <p:nvPr/>
        </p:nvCxnSpPr>
        <p:spPr bwMode="auto">
          <a:xfrm>
            <a:off x="3505200" y="1824658"/>
            <a:ext cx="3433131" cy="112285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25437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282545"/>
            <a:ext cx="8280400" cy="5317964"/>
          </a:xfrm>
        </p:spPr>
        <p:txBody>
          <a:bodyPr/>
          <a:lstStyle/>
          <a:p>
            <a:pPr marL="0" indent="0">
              <a:buNone/>
            </a:pPr>
            <a:r>
              <a:rPr lang="en-US" i="1" dirty="0"/>
              <a:t>Linear Model</a:t>
            </a:r>
          </a:p>
          <a:p>
            <a:pPr marL="0" indent="0">
              <a:buNone/>
            </a:pPr>
            <a:r>
              <a:rPr lang="en-US" dirty="0"/>
              <a:t>		</a:t>
            </a:r>
          </a:p>
          <a:p>
            <a:pPr marL="0" indent="0">
              <a:buNone/>
            </a:pPr>
            <a:endParaRPr lang="en-US" i="1" baseline="-25000" dirty="0"/>
          </a:p>
          <a:p>
            <a:pPr marL="0" indent="0">
              <a:buNone/>
            </a:pPr>
            <a:br>
              <a:rPr lang="en-US" i="1" baseline="-25000" dirty="0"/>
            </a:br>
            <a:br>
              <a:rPr lang="en-US" i="1" baseline="-25000" dirty="0"/>
            </a:br>
            <a:br>
              <a:rPr lang="en-US" dirty="0"/>
            </a:br>
            <a:br>
              <a:rPr lang="en-US" dirty="0"/>
            </a:br>
            <a:r>
              <a:rPr lang="en-US" i="1" dirty="0"/>
              <a:t>Operator Model	 	</a:t>
            </a:r>
            <a:br>
              <a:rPr lang="en-US" i="1" dirty="0"/>
            </a:br>
            <a:r>
              <a:rPr lang="en-US" i="1" dirty="0"/>
              <a:t>		</a:t>
            </a:r>
          </a:p>
          <a:p>
            <a:pPr marL="0" indent="0">
              <a:buNone/>
            </a:pPr>
            <a:endParaRPr lang="en-US" i="1" baseline="-25000" dirty="0"/>
          </a:p>
          <a:p>
            <a:pPr marL="0" indent="0">
              <a:buNone/>
            </a:pPr>
            <a:br>
              <a:rPr lang="en-US" i="1" baseline="-25000" dirty="0"/>
            </a:br>
            <a:br>
              <a:rPr lang="en-US" i="1" baseline="-25000" dirty="0"/>
            </a:br>
            <a:br>
              <a:rPr lang="en-US" i="1" dirty="0"/>
            </a:br>
            <a:r>
              <a:rPr lang="en-US" i="1" dirty="0"/>
              <a:t>Mixed Model 	</a:t>
            </a:r>
            <a:endParaRPr lang="en-US" sz="1600" i="1" baseline="-25000" dirty="0"/>
          </a:p>
        </p:txBody>
      </p:sp>
      <p:sp>
        <p:nvSpPr>
          <p:cNvPr id="70" name="TextBox 69"/>
          <p:cNvSpPr txBox="1"/>
          <p:nvPr/>
        </p:nvSpPr>
        <p:spPr>
          <a:xfrm>
            <a:off x="321027" y="1298570"/>
            <a:ext cx="1736373" cy="369332"/>
          </a:xfrm>
          <a:prstGeom prst="rect">
            <a:avLst/>
          </a:prstGeom>
          <a:solidFill>
            <a:schemeClr val="bg1"/>
          </a:solidFill>
        </p:spPr>
        <p:txBody>
          <a:bodyPr wrap="none" rtlCol="0">
            <a:spAutoFit/>
          </a:bodyPr>
          <a:lstStyle/>
          <a:p>
            <a:pPr marL="0" indent="0">
              <a:buNone/>
            </a:pPr>
            <a:r>
              <a:rPr lang="en-US" sz="1800" b="1" dirty="0"/>
              <a:t>System Model</a:t>
            </a:r>
          </a:p>
        </p:txBody>
      </p:sp>
      <p:sp>
        <p:nvSpPr>
          <p:cNvPr id="2" name="Title 1"/>
          <p:cNvSpPr>
            <a:spLocks noGrp="1"/>
          </p:cNvSpPr>
          <p:nvPr>
            <p:ph type="title"/>
          </p:nvPr>
        </p:nvSpPr>
        <p:spPr>
          <a:xfrm>
            <a:off x="1781796" y="381000"/>
            <a:ext cx="5618526" cy="372603"/>
          </a:xfrm>
        </p:spPr>
        <p:txBody>
          <a:bodyPr/>
          <a:lstStyle/>
          <a:p>
            <a:r>
              <a:rPr lang="en-US" dirty="0"/>
              <a:t>Mixed Models for Repeated Measures</a:t>
            </a:r>
          </a:p>
        </p:txBody>
      </p:sp>
      <p:grpSp>
        <p:nvGrpSpPr>
          <p:cNvPr id="40" name="Group 39"/>
          <p:cNvGrpSpPr/>
          <p:nvPr/>
        </p:nvGrpSpPr>
        <p:grpSpPr>
          <a:xfrm>
            <a:off x="1203464" y="2298634"/>
            <a:ext cx="1238274" cy="338554"/>
            <a:chOff x="1203464" y="1879194"/>
            <a:chExt cx="1238274" cy="338554"/>
          </a:xfrm>
        </p:grpSpPr>
        <p:sp>
          <p:nvSpPr>
            <p:cNvPr id="4" name="TextBox 3"/>
            <p:cNvSpPr txBox="1"/>
            <p:nvPr/>
          </p:nvSpPr>
          <p:spPr>
            <a:xfrm>
              <a:off x="1203464" y="1879194"/>
              <a:ext cx="923651" cy="338554"/>
            </a:xfrm>
            <a:prstGeom prst="rect">
              <a:avLst/>
            </a:prstGeom>
            <a:noFill/>
            <a:ln>
              <a:noFill/>
            </a:ln>
          </p:spPr>
          <p:txBody>
            <a:bodyPr wrap="none" rtlCol="0">
              <a:spAutoFit/>
            </a:bodyPr>
            <a:lstStyle/>
            <a:p>
              <a:pPr algn="ctr"/>
              <a:r>
                <a:rPr lang="en-US" sz="1600" dirty="0"/>
                <a:t>usability</a:t>
              </a:r>
            </a:p>
          </p:txBody>
        </p:sp>
        <p:cxnSp>
          <p:nvCxnSpPr>
            <p:cNvPr id="23" name="Straight Arrow Connector 22"/>
            <p:cNvCxnSpPr/>
            <p:nvPr/>
          </p:nvCxnSpPr>
          <p:spPr bwMode="auto">
            <a:xfrm flipV="1">
              <a:off x="2074526" y="1977952"/>
              <a:ext cx="367212" cy="7820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grpSp>
        <p:nvGrpSpPr>
          <p:cNvPr id="72" name="Group 71"/>
          <p:cNvGrpSpPr/>
          <p:nvPr/>
        </p:nvGrpSpPr>
        <p:grpSpPr>
          <a:xfrm>
            <a:off x="2079162" y="1460380"/>
            <a:ext cx="1120936" cy="722095"/>
            <a:chOff x="2079162" y="1153194"/>
            <a:chExt cx="1120936" cy="722095"/>
          </a:xfrm>
        </p:grpSpPr>
        <p:sp>
          <p:nvSpPr>
            <p:cNvPr id="5" name="TextBox 4"/>
            <p:cNvSpPr txBox="1"/>
            <p:nvPr/>
          </p:nvSpPr>
          <p:spPr>
            <a:xfrm>
              <a:off x="2079162" y="1153194"/>
              <a:ext cx="1120936" cy="584775"/>
            </a:xfrm>
            <a:prstGeom prst="rect">
              <a:avLst/>
            </a:prstGeom>
            <a:noFill/>
            <a:ln>
              <a:noFill/>
            </a:ln>
          </p:spPr>
          <p:txBody>
            <a:bodyPr wrap="square" rtlCol="0">
              <a:spAutoFit/>
            </a:bodyPr>
            <a:lstStyle/>
            <a:p>
              <a:r>
                <a:rPr lang="en-US" sz="1600" dirty="0"/>
                <a:t>average usability</a:t>
              </a:r>
            </a:p>
          </p:txBody>
        </p:sp>
        <p:cxnSp>
          <p:nvCxnSpPr>
            <p:cNvPr id="25" name="Straight Arrow Connector 24"/>
            <p:cNvCxnSpPr/>
            <p:nvPr/>
          </p:nvCxnSpPr>
          <p:spPr bwMode="auto">
            <a:xfrm>
              <a:off x="2867417" y="1659820"/>
              <a:ext cx="108545" cy="21546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grpSp>
        <p:nvGrpSpPr>
          <p:cNvPr id="41" name="Group 40"/>
          <p:cNvGrpSpPr/>
          <p:nvPr/>
        </p:nvGrpSpPr>
        <p:grpSpPr>
          <a:xfrm>
            <a:off x="2956186" y="2445559"/>
            <a:ext cx="1109599" cy="831041"/>
            <a:chOff x="2991535" y="2130876"/>
            <a:chExt cx="1109599" cy="831041"/>
          </a:xfrm>
        </p:grpSpPr>
        <p:sp>
          <p:nvSpPr>
            <p:cNvPr id="6" name="TextBox 5"/>
            <p:cNvSpPr txBox="1"/>
            <p:nvPr/>
          </p:nvSpPr>
          <p:spPr>
            <a:xfrm>
              <a:off x="2991535" y="2377142"/>
              <a:ext cx="1109599" cy="584775"/>
            </a:xfrm>
            <a:prstGeom prst="rect">
              <a:avLst/>
            </a:prstGeom>
            <a:noFill/>
            <a:ln>
              <a:noFill/>
            </a:ln>
          </p:spPr>
          <p:txBody>
            <a:bodyPr wrap="none" rtlCol="0">
              <a:spAutoFit/>
            </a:bodyPr>
            <a:lstStyle/>
            <a:p>
              <a:r>
                <a:rPr lang="en-US" sz="1600" dirty="0"/>
                <a:t>average</a:t>
              </a:r>
              <a:br>
                <a:rPr lang="en-US" sz="1600" dirty="0"/>
              </a:br>
              <a:r>
                <a:rPr lang="en-US" sz="1600" dirty="0"/>
                <a:t>effect size</a:t>
              </a:r>
            </a:p>
          </p:txBody>
        </p:sp>
        <p:cxnSp>
          <p:nvCxnSpPr>
            <p:cNvPr id="28" name="Straight Arrow Connector 27"/>
            <p:cNvCxnSpPr/>
            <p:nvPr/>
          </p:nvCxnSpPr>
          <p:spPr bwMode="auto">
            <a:xfrm flipH="1" flipV="1">
              <a:off x="3499596" y="2130876"/>
              <a:ext cx="5604" cy="30752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grpSp>
        <p:nvGrpSpPr>
          <p:cNvPr id="42" name="Group 41"/>
          <p:cNvGrpSpPr/>
          <p:nvPr/>
        </p:nvGrpSpPr>
        <p:grpSpPr>
          <a:xfrm>
            <a:off x="3879087" y="2519804"/>
            <a:ext cx="2143880" cy="585127"/>
            <a:chOff x="3879087" y="2131645"/>
            <a:chExt cx="2143880" cy="585127"/>
          </a:xfrm>
        </p:grpSpPr>
        <p:sp>
          <p:nvSpPr>
            <p:cNvPr id="7" name="TextBox 6"/>
            <p:cNvSpPr txBox="1"/>
            <p:nvPr/>
          </p:nvSpPr>
          <p:spPr>
            <a:xfrm>
              <a:off x="4961459" y="2131997"/>
              <a:ext cx="1061508" cy="584775"/>
            </a:xfrm>
            <a:prstGeom prst="rect">
              <a:avLst/>
            </a:prstGeom>
            <a:noFill/>
            <a:ln>
              <a:noFill/>
            </a:ln>
          </p:spPr>
          <p:txBody>
            <a:bodyPr wrap="square" rtlCol="0">
              <a:spAutoFit/>
            </a:bodyPr>
            <a:lstStyle/>
            <a:p>
              <a:pPr algn="ctr"/>
              <a:r>
                <a:rPr lang="en-US" sz="1600" dirty="0"/>
                <a:t>system used</a:t>
              </a:r>
            </a:p>
          </p:txBody>
        </p:sp>
        <p:cxnSp>
          <p:nvCxnSpPr>
            <p:cNvPr id="30" name="Straight Arrow Connector 29"/>
            <p:cNvCxnSpPr/>
            <p:nvPr/>
          </p:nvCxnSpPr>
          <p:spPr bwMode="auto">
            <a:xfrm flipH="1" flipV="1">
              <a:off x="3879087" y="2131645"/>
              <a:ext cx="1248206" cy="32018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grpSp>
        <p:nvGrpSpPr>
          <p:cNvPr id="47" name="Group 46"/>
          <p:cNvGrpSpPr/>
          <p:nvPr/>
        </p:nvGrpSpPr>
        <p:grpSpPr>
          <a:xfrm>
            <a:off x="4345792" y="1787485"/>
            <a:ext cx="797723" cy="562253"/>
            <a:chOff x="4345792" y="1399326"/>
            <a:chExt cx="797723" cy="562253"/>
          </a:xfrm>
        </p:grpSpPr>
        <p:sp>
          <p:nvSpPr>
            <p:cNvPr id="8" name="TextBox 7"/>
            <p:cNvSpPr txBox="1"/>
            <p:nvPr/>
          </p:nvSpPr>
          <p:spPr>
            <a:xfrm>
              <a:off x="4524435" y="1399326"/>
              <a:ext cx="619080" cy="338554"/>
            </a:xfrm>
            <a:prstGeom prst="rect">
              <a:avLst/>
            </a:prstGeom>
            <a:noFill/>
            <a:ln>
              <a:noFill/>
            </a:ln>
          </p:spPr>
          <p:txBody>
            <a:bodyPr wrap="none" rtlCol="0">
              <a:spAutoFit/>
            </a:bodyPr>
            <a:lstStyle/>
            <a:p>
              <a:r>
                <a:rPr lang="en-US" sz="1600" dirty="0"/>
                <a:t>error</a:t>
              </a:r>
            </a:p>
          </p:txBody>
        </p:sp>
        <p:cxnSp>
          <p:nvCxnSpPr>
            <p:cNvPr id="32" name="Straight Arrow Connector 31"/>
            <p:cNvCxnSpPr/>
            <p:nvPr/>
          </p:nvCxnSpPr>
          <p:spPr bwMode="auto">
            <a:xfrm flipH="1">
              <a:off x="4345792" y="1681577"/>
              <a:ext cx="416757" cy="28000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sp>
        <p:nvSpPr>
          <p:cNvPr id="65" name="TextBox 64"/>
          <p:cNvSpPr txBox="1"/>
          <p:nvPr/>
        </p:nvSpPr>
        <p:spPr>
          <a:xfrm>
            <a:off x="1460326" y="5574268"/>
            <a:ext cx="5086457" cy="369332"/>
          </a:xfrm>
          <a:prstGeom prst="rect">
            <a:avLst/>
          </a:prstGeom>
          <a:noFill/>
        </p:spPr>
        <p:txBody>
          <a:bodyPr wrap="none" rtlCol="0">
            <a:spAutoFit/>
          </a:bodyPr>
          <a:lstStyle/>
          <a:p>
            <a:pPr marL="0" indent="0">
              <a:buNone/>
            </a:pPr>
            <a:r>
              <a:rPr lang="en-US" sz="1800" b="1" dirty="0"/>
              <a:t>y</a:t>
            </a:r>
            <a:r>
              <a:rPr lang="en-US" sz="1800" b="1" baseline="-25000" dirty="0"/>
              <a:t>ij </a:t>
            </a:r>
            <a:r>
              <a:rPr lang="en-US" sz="1800" b="1" dirty="0"/>
              <a:t>= γ</a:t>
            </a:r>
            <a:r>
              <a:rPr lang="en-US" sz="1800" b="1" baseline="-25000" dirty="0"/>
              <a:t>00</a:t>
            </a:r>
            <a:r>
              <a:rPr lang="en-US" sz="1800" b="1" dirty="0"/>
              <a:t> + γ</a:t>
            </a:r>
            <a:r>
              <a:rPr lang="en-US" sz="1800" b="1" baseline="-25000" dirty="0"/>
              <a:t>01</a:t>
            </a:r>
            <a:r>
              <a:rPr lang="en-US" sz="1800" b="1" dirty="0"/>
              <a:t>Z</a:t>
            </a:r>
            <a:r>
              <a:rPr lang="en-US" sz="1800" b="1" baseline="-25000" dirty="0"/>
              <a:t>j</a:t>
            </a:r>
            <a:r>
              <a:rPr lang="en-US" sz="1800" b="1" dirty="0"/>
              <a:t> + γ</a:t>
            </a:r>
            <a:r>
              <a:rPr lang="en-US" sz="1800" b="1" baseline="-25000" dirty="0"/>
              <a:t>10</a:t>
            </a:r>
            <a:r>
              <a:rPr lang="en-US" sz="1800" b="1" dirty="0"/>
              <a:t>X</a:t>
            </a:r>
            <a:r>
              <a:rPr lang="en-US" sz="1800" b="1" baseline="-25000" dirty="0"/>
              <a:t>ij</a:t>
            </a:r>
            <a:r>
              <a:rPr lang="en-US" sz="1800" b="1" dirty="0"/>
              <a:t> + γ</a:t>
            </a:r>
            <a:r>
              <a:rPr lang="en-US" sz="1800" b="1" baseline="-25000" dirty="0"/>
              <a:t>11</a:t>
            </a:r>
            <a:r>
              <a:rPr lang="en-US" sz="1800" b="1" dirty="0"/>
              <a:t>Z</a:t>
            </a:r>
            <a:r>
              <a:rPr lang="en-US" sz="1800" b="1" baseline="-25000" dirty="0"/>
              <a:t>j</a:t>
            </a:r>
            <a:r>
              <a:rPr lang="en-US" sz="1800" b="1" dirty="0"/>
              <a:t>X</a:t>
            </a:r>
            <a:r>
              <a:rPr lang="en-US" sz="1800" b="1" baseline="-25000" dirty="0"/>
              <a:t>ij</a:t>
            </a:r>
            <a:r>
              <a:rPr lang="en-US" sz="1800" b="1" dirty="0"/>
              <a:t> + ζ</a:t>
            </a:r>
            <a:r>
              <a:rPr lang="en-US" sz="1800" b="1" baseline="-25000" dirty="0"/>
              <a:t>0j </a:t>
            </a:r>
            <a:r>
              <a:rPr lang="en-US" sz="1800" b="1" dirty="0"/>
              <a:t>+ ζ</a:t>
            </a:r>
            <a:r>
              <a:rPr lang="en-US" sz="1800" b="1" baseline="-25000" dirty="0"/>
              <a:t>1j</a:t>
            </a:r>
            <a:r>
              <a:rPr lang="en-US" sz="1800" b="1" dirty="0"/>
              <a:t>X</a:t>
            </a:r>
            <a:r>
              <a:rPr lang="en-US" sz="1800" b="1" baseline="-25000" dirty="0"/>
              <a:t>ij</a:t>
            </a:r>
            <a:r>
              <a:rPr lang="en-US" sz="1800" b="1" dirty="0"/>
              <a:t>+ ε</a:t>
            </a:r>
            <a:r>
              <a:rPr lang="en-US" sz="1800" b="1" baseline="-25000" dirty="0"/>
              <a:t>ij</a:t>
            </a:r>
            <a:endParaRPr lang="en-US" sz="1600" b="1" baseline="-25000" dirty="0"/>
          </a:p>
        </p:txBody>
      </p:sp>
      <p:sp>
        <p:nvSpPr>
          <p:cNvPr id="67" name="TextBox 66"/>
          <p:cNvSpPr txBox="1"/>
          <p:nvPr/>
        </p:nvSpPr>
        <p:spPr>
          <a:xfrm>
            <a:off x="2517237" y="4358912"/>
            <a:ext cx="2255554" cy="369332"/>
          </a:xfrm>
          <a:prstGeom prst="rect">
            <a:avLst/>
          </a:prstGeom>
          <a:noFill/>
        </p:spPr>
        <p:txBody>
          <a:bodyPr wrap="none" rtlCol="0">
            <a:spAutoFit/>
          </a:bodyPr>
          <a:lstStyle/>
          <a:p>
            <a:r>
              <a:rPr lang="en-US" sz="1800" b="1" dirty="0"/>
              <a:t>β</a:t>
            </a:r>
            <a:r>
              <a:rPr lang="en-US" sz="1800" b="1" baseline="-25000" dirty="0"/>
              <a:t>1j</a:t>
            </a:r>
            <a:r>
              <a:rPr lang="en-US" sz="1800" b="1" dirty="0"/>
              <a:t> = γ</a:t>
            </a:r>
            <a:r>
              <a:rPr lang="en-US" sz="1800" b="1" baseline="-25000" dirty="0"/>
              <a:t>10</a:t>
            </a:r>
            <a:r>
              <a:rPr lang="en-US" sz="1800" b="1" dirty="0"/>
              <a:t> + γ</a:t>
            </a:r>
            <a:r>
              <a:rPr lang="en-US" sz="1800" b="1" baseline="-25000" dirty="0"/>
              <a:t>11</a:t>
            </a:r>
            <a:r>
              <a:rPr lang="en-US" sz="1800" b="1" dirty="0"/>
              <a:t>Z</a:t>
            </a:r>
            <a:r>
              <a:rPr lang="en-US" sz="1800" b="1" baseline="-25000" dirty="0"/>
              <a:t>j</a:t>
            </a:r>
            <a:r>
              <a:rPr lang="en-US" sz="1800" b="1" dirty="0"/>
              <a:t> + ζ</a:t>
            </a:r>
            <a:r>
              <a:rPr lang="en-US" sz="1800" b="1" baseline="-25000" dirty="0"/>
              <a:t>1j</a:t>
            </a:r>
            <a:endParaRPr lang="en-US" sz="1800" b="1" dirty="0">
              <a:latin typeface="+mn-lt"/>
            </a:endParaRPr>
          </a:p>
        </p:txBody>
      </p:sp>
      <p:sp>
        <p:nvSpPr>
          <p:cNvPr id="68" name="TextBox 67"/>
          <p:cNvSpPr txBox="1"/>
          <p:nvPr/>
        </p:nvSpPr>
        <p:spPr>
          <a:xfrm>
            <a:off x="2491132" y="3940063"/>
            <a:ext cx="2266967" cy="369332"/>
          </a:xfrm>
          <a:prstGeom prst="rect">
            <a:avLst/>
          </a:prstGeom>
          <a:noFill/>
        </p:spPr>
        <p:txBody>
          <a:bodyPr wrap="none" rtlCol="0">
            <a:spAutoFit/>
          </a:bodyPr>
          <a:lstStyle/>
          <a:p>
            <a:r>
              <a:rPr lang="en-US" sz="1800" b="1" dirty="0"/>
              <a:t>β</a:t>
            </a:r>
            <a:r>
              <a:rPr lang="en-US" sz="1800" b="1" baseline="-25000" dirty="0"/>
              <a:t>0j</a:t>
            </a:r>
            <a:r>
              <a:rPr lang="en-US" sz="1800" b="1" dirty="0"/>
              <a:t> = γ</a:t>
            </a:r>
            <a:r>
              <a:rPr lang="en-US" sz="1800" b="1" baseline="-25000" dirty="0"/>
              <a:t>00</a:t>
            </a:r>
            <a:r>
              <a:rPr lang="en-US" sz="1800" b="1" dirty="0"/>
              <a:t> + γ</a:t>
            </a:r>
            <a:r>
              <a:rPr lang="en-US" sz="1800" b="1" baseline="-25000" dirty="0"/>
              <a:t>01</a:t>
            </a:r>
            <a:r>
              <a:rPr lang="en-US" sz="1800" b="1" dirty="0"/>
              <a:t>Z</a:t>
            </a:r>
            <a:r>
              <a:rPr lang="en-US" sz="1800" b="1" baseline="-25000" dirty="0"/>
              <a:t>j</a:t>
            </a:r>
            <a:r>
              <a:rPr lang="en-US" sz="1800" b="1" dirty="0"/>
              <a:t> + ζ</a:t>
            </a:r>
            <a:r>
              <a:rPr lang="en-US" sz="1800" b="1" baseline="-25000" dirty="0"/>
              <a:t>0j</a:t>
            </a:r>
            <a:endParaRPr lang="en-US" sz="1800" b="1" dirty="0">
              <a:latin typeface="+mn-lt"/>
            </a:endParaRPr>
          </a:p>
        </p:txBody>
      </p:sp>
      <p:sp>
        <p:nvSpPr>
          <p:cNvPr id="69" name="TextBox 68"/>
          <p:cNvSpPr txBox="1"/>
          <p:nvPr/>
        </p:nvSpPr>
        <p:spPr>
          <a:xfrm>
            <a:off x="2362200" y="2152427"/>
            <a:ext cx="2105063" cy="369332"/>
          </a:xfrm>
          <a:prstGeom prst="rect">
            <a:avLst/>
          </a:prstGeom>
          <a:noFill/>
        </p:spPr>
        <p:txBody>
          <a:bodyPr wrap="none" rtlCol="0">
            <a:spAutoFit/>
          </a:bodyPr>
          <a:lstStyle/>
          <a:p>
            <a:pPr marL="0" indent="0">
              <a:buNone/>
            </a:pPr>
            <a:r>
              <a:rPr lang="en-US" sz="1800" b="1" dirty="0"/>
              <a:t>y</a:t>
            </a:r>
            <a:r>
              <a:rPr lang="en-US" sz="1800" b="1" baseline="-25000" dirty="0"/>
              <a:t>ij </a:t>
            </a:r>
            <a:r>
              <a:rPr lang="en-US" sz="1800" b="1" dirty="0"/>
              <a:t>= β</a:t>
            </a:r>
            <a:r>
              <a:rPr lang="en-US" sz="1800" b="1" baseline="-25000" dirty="0"/>
              <a:t>0j </a:t>
            </a:r>
            <a:r>
              <a:rPr lang="en-US" sz="1800" b="1" dirty="0"/>
              <a:t>+ β</a:t>
            </a:r>
            <a:r>
              <a:rPr lang="en-US" sz="1800" b="1" baseline="-25000" dirty="0"/>
              <a:t>1j</a:t>
            </a:r>
            <a:r>
              <a:rPr lang="en-US" sz="1800" b="1" dirty="0"/>
              <a:t>X</a:t>
            </a:r>
            <a:r>
              <a:rPr lang="en-US" sz="1800" b="1" baseline="-25000" dirty="0"/>
              <a:t>ij </a:t>
            </a:r>
            <a:r>
              <a:rPr lang="en-US" sz="1800" b="1" dirty="0"/>
              <a:t>+ ε</a:t>
            </a:r>
            <a:r>
              <a:rPr lang="en-US" sz="1800" b="1" baseline="-25000" dirty="0"/>
              <a:t>ij</a:t>
            </a:r>
          </a:p>
        </p:txBody>
      </p:sp>
      <p:cxnSp>
        <p:nvCxnSpPr>
          <p:cNvPr id="49" name="Straight Arrow Connector 48"/>
          <p:cNvCxnSpPr>
            <a:cxnSpLocks/>
            <a:stCxn id="6" idx="2"/>
          </p:cNvCxnSpPr>
          <p:nvPr/>
        </p:nvCxnSpPr>
        <p:spPr bwMode="auto">
          <a:xfrm>
            <a:off x="3510986" y="3276600"/>
            <a:ext cx="194569" cy="69371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nvGrpSpPr>
          <p:cNvPr id="13" name="Group 12"/>
          <p:cNvGrpSpPr/>
          <p:nvPr/>
        </p:nvGrpSpPr>
        <p:grpSpPr>
          <a:xfrm>
            <a:off x="4132409" y="3453825"/>
            <a:ext cx="1811191" cy="584775"/>
            <a:chOff x="4114802" y="3080420"/>
            <a:chExt cx="1811191" cy="584775"/>
          </a:xfrm>
        </p:grpSpPr>
        <p:cxnSp>
          <p:nvCxnSpPr>
            <p:cNvPr id="98" name="Straight Arrow Connector 97"/>
            <p:cNvCxnSpPr>
              <a:cxnSpLocks/>
            </p:cNvCxnSpPr>
            <p:nvPr/>
          </p:nvCxnSpPr>
          <p:spPr bwMode="auto">
            <a:xfrm flipH="1">
              <a:off x="4114802" y="3385240"/>
              <a:ext cx="717962" cy="22222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6" name="TextBox 35"/>
            <p:cNvSpPr txBox="1"/>
            <p:nvPr/>
          </p:nvSpPr>
          <p:spPr>
            <a:xfrm>
              <a:off x="4729189" y="3080420"/>
              <a:ext cx="1196804" cy="584775"/>
            </a:xfrm>
            <a:prstGeom prst="rect">
              <a:avLst/>
            </a:prstGeom>
            <a:noFill/>
            <a:ln>
              <a:noFill/>
            </a:ln>
          </p:spPr>
          <p:txBody>
            <a:bodyPr wrap="square" rtlCol="0">
              <a:spAutoFit/>
            </a:bodyPr>
            <a:lstStyle/>
            <a:p>
              <a:pPr algn="ctr"/>
              <a:r>
                <a:rPr lang="en-US" sz="1600" dirty="0"/>
                <a:t>operator experience</a:t>
              </a:r>
            </a:p>
          </p:txBody>
        </p:sp>
      </p:grpSp>
      <p:grpSp>
        <p:nvGrpSpPr>
          <p:cNvPr id="45" name="Group 44"/>
          <p:cNvGrpSpPr/>
          <p:nvPr/>
        </p:nvGrpSpPr>
        <p:grpSpPr>
          <a:xfrm>
            <a:off x="792154" y="4124729"/>
            <a:ext cx="1698978" cy="599671"/>
            <a:chOff x="2027482" y="1007930"/>
            <a:chExt cx="1698978" cy="599671"/>
          </a:xfrm>
        </p:grpSpPr>
        <p:sp>
          <p:nvSpPr>
            <p:cNvPr id="46" name="TextBox 45"/>
            <p:cNvSpPr txBox="1"/>
            <p:nvPr/>
          </p:nvSpPr>
          <p:spPr>
            <a:xfrm>
              <a:off x="2027482" y="1022826"/>
              <a:ext cx="1120936" cy="584775"/>
            </a:xfrm>
            <a:prstGeom prst="rect">
              <a:avLst/>
            </a:prstGeom>
            <a:noFill/>
            <a:ln>
              <a:noFill/>
            </a:ln>
          </p:spPr>
          <p:txBody>
            <a:bodyPr wrap="square" rtlCol="0">
              <a:spAutoFit/>
            </a:bodyPr>
            <a:lstStyle/>
            <a:p>
              <a:pPr algn="ctr"/>
              <a:r>
                <a:rPr lang="en-US" sz="1600" dirty="0"/>
                <a:t>unique averages</a:t>
              </a:r>
            </a:p>
          </p:txBody>
        </p:sp>
        <p:cxnSp>
          <p:nvCxnSpPr>
            <p:cNvPr id="48" name="Straight Arrow Connector 47"/>
            <p:cNvCxnSpPr>
              <a:cxnSpLocks/>
              <a:endCxn id="68" idx="1"/>
            </p:cNvCxnSpPr>
            <p:nvPr/>
          </p:nvCxnSpPr>
          <p:spPr bwMode="auto">
            <a:xfrm flipV="1">
              <a:off x="3017124" y="1007930"/>
              <a:ext cx="709336" cy="23781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cxnSp>
        <p:nvCxnSpPr>
          <p:cNvPr id="50" name="Straight Arrow Connector 49"/>
          <p:cNvCxnSpPr/>
          <p:nvPr/>
        </p:nvCxnSpPr>
        <p:spPr bwMode="auto">
          <a:xfrm>
            <a:off x="1828800" y="4535714"/>
            <a:ext cx="748028" cy="402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75839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5" grpId="0"/>
      <p:bldP spid="67" grpId="0"/>
      <p:bldP spid="68" grpId="0"/>
      <p:bldP spid="69" grpId="0"/>
    </p:bldLst>
  </p:timing>
</p:sld>
</file>

<file path=ppt/theme/theme1.xml><?xml version="1.0" encoding="utf-8"?>
<a:theme xmlns:a="http://schemas.openxmlformats.org/drawingml/2006/main" name="Briefing Slides 2 Unclassified">
  <a:themeElements>
    <a:clrScheme name="Default Design 8">
      <a:dk1>
        <a:srgbClr val="000000"/>
      </a:dk1>
      <a:lt1>
        <a:srgbClr val="FFFFFF"/>
      </a:lt1>
      <a:dk2>
        <a:srgbClr val="000000"/>
      </a:dk2>
      <a:lt2>
        <a:srgbClr val="993366"/>
      </a:lt2>
      <a:accent1>
        <a:srgbClr val="993366"/>
      </a:accent1>
      <a:accent2>
        <a:srgbClr val="676767"/>
      </a:accent2>
      <a:accent3>
        <a:srgbClr val="FFFFFF"/>
      </a:accent3>
      <a:accent4>
        <a:srgbClr val="000000"/>
      </a:accent4>
      <a:accent5>
        <a:srgbClr val="CAADB8"/>
      </a:accent5>
      <a:accent6>
        <a:srgbClr val="5D5D5D"/>
      </a:accent6>
      <a:hlink>
        <a:srgbClr val="474747"/>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993366"/>
        </a:lt2>
        <a:accent1>
          <a:srgbClr val="993366"/>
        </a:accent1>
        <a:accent2>
          <a:srgbClr val="676767"/>
        </a:accent2>
        <a:accent3>
          <a:srgbClr val="FFFFFF"/>
        </a:accent3>
        <a:accent4>
          <a:srgbClr val="000000"/>
        </a:accent4>
        <a:accent5>
          <a:srgbClr val="CAADB8"/>
        </a:accent5>
        <a:accent6>
          <a:srgbClr val="5D5D5D"/>
        </a:accent6>
        <a:hlink>
          <a:srgbClr val="474747"/>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E6AEF098CC4E4DA73A4112C2008E56" ma:contentTypeVersion="0" ma:contentTypeDescription="Create a new document." ma:contentTypeScope="" ma:versionID="509b9c38e8fe4a1da9d1f95f1a98da6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470ABA-CC1E-4012-917E-DA6442AD936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54977AE-2714-4CDF-BB0F-EF8E48933A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352C5D9-0B7B-4CCB-BDE4-D76041A350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Briefing Slides 2 Unclassified</Template>
  <TotalTime>30399</TotalTime>
  <Pages>5</Pages>
  <Words>2057</Words>
  <Application>Microsoft Office PowerPoint</Application>
  <PresentationFormat>Letter Paper (8.5x11 in)</PresentationFormat>
  <Paragraphs>342</Paragraphs>
  <Slides>30</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Cambria Math</vt:lpstr>
      <vt:lpstr>Symbol</vt:lpstr>
      <vt:lpstr>Times New Roman</vt:lpstr>
      <vt:lpstr>Briefing Slides 2 Unclassified</vt:lpstr>
      <vt:lpstr>The Effect of Extremes in Small Sample Size on Simple Mixed Models:  A Comparison of Level-1 and Level-2 Size</vt:lpstr>
      <vt:lpstr>Background &amp; Overview</vt:lpstr>
      <vt:lpstr>Scenario</vt:lpstr>
      <vt:lpstr>Drawing Conclusions</vt:lpstr>
      <vt:lpstr>Drawing Conclusions</vt:lpstr>
      <vt:lpstr>Power</vt:lpstr>
      <vt:lpstr>Repeated Measures Design</vt:lpstr>
      <vt:lpstr>Repeated Observations</vt:lpstr>
      <vt:lpstr>Mixed Models for Repeated Measures</vt:lpstr>
      <vt:lpstr>Mixed Models for Repeated Measures</vt:lpstr>
      <vt:lpstr>Benefits of Mixed Models</vt:lpstr>
      <vt:lpstr>Benefits of Mixed Models</vt:lpstr>
      <vt:lpstr>Looming Disadvantage</vt:lpstr>
      <vt:lpstr>Scenario</vt:lpstr>
      <vt:lpstr>Gaps in the Literature</vt:lpstr>
      <vt:lpstr>Current Study</vt:lpstr>
      <vt:lpstr>Method: Simulation Study</vt:lpstr>
      <vt:lpstr>Method: Simulation Study</vt:lpstr>
      <vt:lpstr>Results: Type I Error</vt:lpstr>
      <vt:lpstr>Results: Type I Error</vt:lpstr>
      <vt:lpstr>Results: Type I Error</vt:lpstr>
      <vt:lpstr>Results: Power</vt:lpstr>
      <vt:lpstr>Results: Power</vt:lpstr>
      <vt:lpstr>Results: Power</vt:lpstr>
      <vt:lpstr>Results: Bias</vt:lpstr>
      <vt:lpstr>Conclusions</vt:lpstr>
      <vt:lpstr>Implications</vt:lpstr>
      <vt:lpstr>Further Research</vt:lpstr>
      <vt:lpstr>Selected References</vt:lpstr>
      <vt:lpstr>Questions</vt:lpstr>
    </vt:vector>
  </TitlesOfParts>
  <Company>IDA Employee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Dean</dc:creator>
  <cp:lastModifiedBy>Kristina</cp:lastModifiedBy>
  <cp:revision>582</cp:revision>
  <cp:lastPrinted>2016-04-07T14:27:17Z</cp:lastPrinted>
  <dcterms:created xsi:type="dcterms:W3CDTF">2014-07-31T17:45:22Z</dcterms:created>
  <dcterms:modified xsi:type="dcterms:W3CDTF">2018-03-29T14:48:27Z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0x0101002EE6AEF098CC4E4DA73A4112C2008E56</vt:lpwstr>
  </property>
</Properties>
</file>