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84" r:id="rId3"/>
    <p:sldId id="267" r:id="rId4"/>
    <p:sldId id="282" r:id="rId5"/>
    <p:sldId id="279" r:id="rId6"/>
    <p:sldId id="257" r:id="rId7"/>
    <p:sldId id="274" r:id="rId8"/>
    <p:sldId id="290" r:id="rId9"/>
    <p:sldId id="286" r:id="rId10"/>
    <p:sldId id="272" r:id="rId11"/>
    <p:sldId id="271" r:id="rId12"/>
    <p:sldId id="289" r:id="rId13"/>
    <p:sldId id="294" r:id="rId14"/>
    <p:sldId id="287" r:id="rId15"/>
    <p:sldId id="295" r:id="rId16"/>
    <p:sldId id="276" r:id="rId17"/>
    <p:sldId id="293" r:id="rId18"/>
    <p:sldId id="283" r:id="rId19"/>
    <p:sldId id="292" r:id="rId20"/>
    <p:sldId id="277" r:id="rId21"/>
    <p:sldId id="280"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070"/>
    <a:srgbClr val="00A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95"/>
    <p:restoredTop sz="81424" autoAdjust="0"/>
  </p:normalViewPr>
  <p:slideViewPr>
    <p:cSldViewPr snapToGrid="0" snapToObjects="1">
      <p:cViewPr varScale="1">
        <p:scale>
          <a:sx n="63" d="100"/>
          <a:sy n="63" d="100"/>
        </p:scale>
        <p:origin x="424" y="44"/>
      </p:cViewPr>
      <p:guideLst>
        <p:guide orient="horz" pos="2160"/>
        <p:guide pos="3840"/>
      </p:guideLst>
    </p:cSldViewPr>
  </p:slideViewPr>
  <p:notesTextViewPr>
    <p:cViewPr>
      <p:scale>
        <a:sx n="1" d="1"/>
        <a:sy n="1" d="1"/>
      </p:scale>
      <p:origin x="0" y="0"/>
    </p:cViewPr>
  </p:notesTextViewPr>
  <p:sorterViewPr>
    <p:cViewPr>
      <p:scale>
        <a:sx n="100" d="100"/>
        <a:sy n="100" d="100"/>
      </p:scale>
      <p:origin x="0" y="-1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4CE69-9AB4-4C00-A6A9-7FA3550AD72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013C7567-4261-403F-980E-AD2F0229CE94}">
      <dgm:prSet phldrT="[Text]"/>
      <dgm:spPr/>
      <dgm:t>
        <a:bodyPr/>
        <a:lstStyle/>
        <a:p>
          <a:r>
            <a:rPr lang="en-US" dirty="0" smtClean="0"/>
            <a:t>No Automation</a:t>
          </a:r>
          <a:endParaRPr lang="en-US" dirty="0"/>
        </a:p>
      </dgm:t>
    </dgm:pt>
    <dgm:pt modelId="{DA22AC82-94BC-4CF4-938D-463A814836A9}" type="parTrans" cxnId="{D18A7283-B1BC-4FC9-AE28-AA2FDA2305E3}">
      <dgm:prSet/>
      <dgm:spPr/>
      <dgm:t>
        <a:bodyPr/>
        <a:lstStyle/>
        <a:p>
          <a:endParaRPr lang="en-US"/>
        </a:p>
      </dgm:t>
    </dgm:pt>
    <dgm:pt modelId="{1FD1EE7E-A11A-4DF4-A80E-0BC486F3A8A9}" type="sibTrans" cxnId="{D18A7283-B1BC-4FC9-AE28-AA2FDA2305E3}">
      <dgm:prSet/>
      <dgm:spPr/>
      <dgm:t>
        <a:bodyPr/>
        <a:lstStyle/>
        <a:p>
          <a:endParaRPr lang="en-US"/>
        </a:p>
      </dgm:t>
    </dgm:pt>
    <dgm:pt modelId="{CDBCC4FA-D7BC-4C4F-97FF-4DF2872746B9}">
      <dgm:prSet phldrT="[Text]"/>
      <dgm:spPr/>
      <dgm:t>
        <a:bodyPr/>
        <a:lstStyle/>
        <a:p>
          <a:r>
            <a:rPr lang="en-US" dirty="0" smtClean="0"/>
            <a:t>Partial Automation</a:t>
          </a:r>
          <a:endParaRPr lang="en-US" dirty="0"/>
        </a:p>
      </dgm:t>
    </dgm:pt>
    <dgm:pt modelId="{629983D0-FCF1-4646-8025-C35098768AE3}" type="parTrans" cxnId="{BF03FEE1-E719-4B42-B1C4-8654C6C3473E}">
      <dgm:prSet/>
      <dgm:spPr/>
      <dgm:t>
        <a:bodyPr/>
        <a:lstStyle/>
        <a:p>
          <a:endParaRPr lang="en-US"/>
        </a:p>
      </dgm:t>
    </dgm:pt>
    <dgm:pt modelId="{F37E445E-A6E2-441C-896C-1B208107D9B9}" type="sibTrans" cxnId="{BF03FEE1-E719-4B42-B1C4-8654C6C3473E}">
      <dgm:prSet/>
      <dgm:spPr/>
      <dgm:t>
        <a:bodyPr/>
        <a:lstStyle/>
        <a:p>
          <a:endParaRPr lang="en-US"/>
        </a:p>
      </dgm:t>
    </dgm:pt>
    <dgm:pt modelId="{3FC87535-3F47-4A0C-91F2-A0F50A800857}">
      <dgm:prSet phldrT="[Text]"/>
      <dgm:spPr/>
      <dgm:t>
        <a:bodyPr/>
        <a:lstStyle/>
        <a:p>
          <a:r>
            <a:rPr lang="en-US" dirty="0" smtClean="0"/>
            <a:t>Full Autonomy</a:t>
          </a:r>
          <a:endParaRPr lang="en-US" dirty="0"/>
        </a:p>
      </dgm:t>
    </dgm:pt>
    <dgm:pt modelId="{3B3B1368-FD13-4985-911D-E32102CDAA58}" type="parTrans" cxnId="{2DF24292-6211-48DD-AEA4-0AFABBB7E5C2}">
      <dgm:prSet/>
      <dgm:spPr/>
      <dgm:t>
        <a:bodyPr/>
        <a:lstStyle/>
        <a:p>
          <a:endParaRPr lang="en-US"/>
        </a:p>
      </dgm:t>
    </dgm:pt>
    <dgm:pt modelId="{1A235CB9-8B50-4DF4-9C05-5BEA2FC1B7F0}" type="sibTrans" cxnId="{2DF24292-6211-48DD-AEA4-0AFABBB7E5C2}">
      <dgm:prSet/>
      <dgm:spPr/>
      <dgm:t>
        <a:bodyPr/>
        <a:lstStyle/>
        <a:p>
          <a:endParaRPr lang="en-US"/>
        </a:p>
      </dgm:t>
    </dgm:pt>
    <dgm:pt modelId="{8434F8BC-FA9C-4BA1-B3DB-17FE43E9F812}" type="pres">
      <dgm:prSet presAssocID="{6A24CE69-9AB4-4C00-A6A9-7FA3550AD72A}" presName="Name0" presStyleCnt="0">
        <dgm:presLayoutVars>
          <dgm:dir/>
          <dgm:resizeHandles val="exact"/>
        </dgm:presLayoutVars>
      </dgm:prSet>
      <dgm:spPr/>
      <dgm:t>
        <a:bodyPr/>
        <a:lstStyle/>
        <a:p>
          <a:endParaRPr lang="en-US"/>
        </a:p>
      </dgm:t>
    </dgm:pt>
    <dgm:pt modelId="{B258B3C4-25E5-4E25-A88A-1F7B29335D9F}" type="pres">
      <dgm:prSet presAssocID="{013C7567-4261-403F-980E-AD2F0229CE94}" presName="composite" presStyleCnt="0"/>
      <dgm:spPr/>
      <dgm:t>
        <a:bodyPr/>
        <a:lstStyle/>
        <a:p>
          <a:endParaRPr lang="en-US"/>
        </a:p>
      </dgm:t>
    </dgm:pt>
    <dgm:pt modelId="{D5FCB068-90F2-4708-BBE3-38539E946CCA}" type="pres">
      <dgm:prSet presAssocID="{013C7567-4261-403F-980E-AD2F0229CE94}" presName="imagSh" presStyleLbl="bgImgPlace1" presStyleIdx="0" presStyleCnt="3" custLinFactNeighborY="-680"/>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B68EB299-4E32-4661-901A-AC2C58D15366}" type="pres">
      <dgm:prSet presAssocID="{013C7567-4261-403F-980E-AD2F0229CE94}" presName="txNode" presStyleLbl="node1" presStyleIdx="0" presStyleCnt="3" custScaleX="82645" custScaleY="46287">
        <dgm:presLayoutVars>
          <dgm:bulletEnabled val="1"/>
        </dgm:presLayoutVars>
      </dgm:prSet>
      <dgm:spPr/>
      <dgm:t>
        <a:bodyPr/>
        <a:lstStyle/>
        <a:p>
          <a:endParaRPr lang="en-US"/>
        </a:p>
      </dgm:t>
    </dgm:pt>
    <dgm:pt modelId="{00DECF28-8C7B-4EC9-95A0-833060BB8ADC}" type="pres">
      <dgm:prSet presAssocID="{1FD1EE7E-A11A-4DF4-A80E-0BC486F3A8A9}" presName="sibTrans" presStyleLbl="sibTrans2D1" presStyleIdx="0" presStyleCnt="2"/>
      <dgm:spPr/>
      <dgm:t>
        <a:bodyPr/>
        <a:lstStyle/>
        <a:p>
          <a:endParaRPr lang="en-US"/>
        </a:p>
      </dgm:t>
    </dgm:pt>
    <dgm:pt modelId="{E4ADA5A9-1B5A-4A83-A38E-0C093B6EDC24}" type="pres">
      <dgm:prSet presAssocID="{1FD1EE7E-A11A-4DF4-A80E-0BC486F3A8A9}" presName="connTx" presStyleLbl="sibTrans2D1" presStyleIdx="0" presStyleCnt="2"/>
      <dgm:spPr/>
      <dgm:t>
        <a:bodyPr/>
        <a:lstStyle/>
        <a:p>
          <a:endParaRPr lang="en-US"/>
        </a:p>
      </dgm:t>
    </dgm:pt>
    <dgm:pt modelId="{22A2B8EA-A02C-4F68-8F86-B01DD2D35E24}" type="pres">
      <dgm:prSet presAssocID="{CDBCC4FA-D7BC-4C4F-97FF-4DF2872746B9}" presName="composite" presStyleCnt="0"/>
      <dgm:spPr/>
      <dgm:t>
        <a:bodyPr/>
        <a:lstStyle/>
        <a:p>
          <a:endParaRPr lang="en-US"/>
        </a:p>
      </dgm:t>
    </dgm:pt>
    <dgm:pt modelId="{2F9A84D9-EF96-4A84-8B6F-154AAE9045AA}" type="pres">
      <dgm:prSet presAssocID="{CDBCC4FA-D7BC-4C4F-97FF-4DF2872746B9}" presName="imagSh" presStyleLbl="bgImgPlace1" presStyleIdx="1" presStyleCnt="3" custLinFactNeighborY="-680"/>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1AA9928C-AA5D-4936-99D5-D0E20F69073D}" type="pres">
      <dgm:prSet presAssocID="{CDBCC4FA-D7BC-4C4F-97FF-4DF2872746B9}" presName="txNode" presStyleLbl="node1" presStyleIdx="1" presStyleCnt="3" custScaleX="82645" custScaleY="46287">
        <dgm:presLayoutVars>
          <dgm:bulletEnabled val="1"/>
        </dgm:presLayoutVars>
      </dgm:prSet>
      <dgm:spPr/>
      <dgm:t>
        <a:bodyPr/>
        <a:lstStyle/>
        <a:p>
          <a:endParaRPr lang="en-US"/>
        </a:p>
      </dgm:t>
    </dgm:pt>
    <dgm:pt modelId="{5DC4782A-0FEE-42D6-B4F6-759F06781AC3}" type="pres">
      <dgm:prSet presAssocID="{F37E445E-A6E2-441C-896C-1B208107D9B9}" presName="sibTrans" presStyleLbl="sibTrans2D1" presStyleIdx="1" presStyleCnt="2"/>
      <dgm:spPr/>
      <dgm:t>
        <a:bodyPr/>
        <a:lstStyle/>
        <a:p>
          <a:endParaRPr lang="en-US"/>
        </a:p>
      </dgm:t>
    </dgm:pt>
    <dgm:pt modelId="{38A448B0-82E5-448A-B4BA-60CA878A531A}" type="pres">
      <dgm:prSet presAssocID="{F37E445E-A6E2-441C-896C-1B208107D9B9}" presName="connTx" presStyleLbl="sibTrans2D1" presStyleIdx="1" presStyleCnt="2"/>
      <dgm:spPr/>
      <dgm:t>
        <a:bodyPr/>
        <a:lstStyle/>
        <a:p>
          <a:endParaRPr lang="en-US"/>
        </a:p>
      </dgm:t>
    </dgm:pt>
    <dgm:pt modelId="{F6B2F92C-26FE-41DD-86F4-1B80A162E1ED}" type="pres">
      <dgm:prSet presAssocID="{3FC87535-3F47-4A0C-91F2-A0F50A800857}" presName="composite" presStyleCnt="0"/>
      <dgm:spPr/>
      <dgm:t>
        <a:bodyPr/>
        <a:lstStyle/>
        <a:p>
          <a:endParaRPr lang="en-US"/>
        </a:p>
      </dgm:t>
    </dgm:pt>
    <dgm:pt modelId="{98BFC286-1184-4214-9B99-1E3B555B7F74}" type="pres">
      <dgm:prSet presAssocID="{3FC87535-3F47-4A0C-91F2-A0F50A800857}" presName="imagSh" presStyleLbl="bgImgPlace1" presStyleIdx="2" presStyleCnt="3" custLinFactNeighborY="-68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20F42D8E-777E-4643-B333-B35CE72A556F}" type="pres">
      <dgm:prSet presAssocID="{3FC87535-3F47-4A0C-91F2-A0F50A800857}" presName="txNode" presStyleLbl="node1" presStyleIdx="2" presStyleCnt="3" custScaleX="82645" custScaleY="46287">
        <dgm:presLayoutVars>
          <dgm:bulletEnabled val="1"/>
        </dgm:presLayoutVars>
      </dgm:prSet>
      <dgm:spPr/>
      <dgm:t>
        <a:bodyPr/>
        <a:lstStyle/>
        <a:p>
          <a:endParaRPr lang="en-US"/>
        </a:p>
      </dgm:t>
    </dgm:pt>
  </dgm:ptLst>
  <dgm:cxnLst>
    <dgm:cxn modelId="{DAB82A1A-4D7F-49DB-9CA2-2756D8D35D43}" type="presOf" srcId="{013C7567-4261-403F-980E-AD2F0229CE94}" destId="{B68EB299-4E32-4661-901A-AC2C58D15366}" srcOrd="0" destOrd="0" presId="urn:microsoft.com/office/officeart/2005/8/layout/hProcess10"/>
    <dgm:cxn modelId="{E3888293-2299-49DB-AEB1-47B6451A3FEF}" type="presOf" srcId="{CDBCC4FA-D7BC-4C4F-97FF-4DF2872746B9}" destId="{1AA9928C-AA5D-4936-99D5-D0E20F69073D}" srcOrd="0" destOrd="0" presId="urn:microsoft.com/office/officeart/2005/8/layout/hProcess10"/>
    <dgm:cxn modelId="{D18A7283-B1BC-4FC9-AE28-AA2FDA2305E3}" srcId="{6A24CE69-9AB4-4C00-A6A9-7FA3550AD72A}" destId="{013C7567-4261-403F-980E-AD2F0229CE94}" srcOrd="0" destOrd="0" parTransId="{DA22AC82-94BC-4CF4-938D-463A814836A9}" sibTransId="{1FD1EE7E-A11A-4DF4-A80E-0BC486F3A8A9}"/>
    <dgm:cxn modelId="{2DF24292-6211-48DD-AEA4-0AFABBB7E5C2}" srcId="{6A24CE69-9AB4-4C00-A6A9-7FA3550AD72A}" destId="{3FC87535-3F47-4A0C-91F2-A0F50A800857}" srcOrd="2" destOrd="0" parTransId="{3B3B1368-FD13-4985-911D-E32102CDAA58}" sibTransId="{1A235CB9-8B50-4DF4-9C05-5BEA2FC1B7F0}"/>
    <dgm:cxn modelId="{CF7DEF42-BFDC-4C6F-B877-49323298097C}" type="presOf" srcId="{6A24CE69-9AB4-4C00-A6A9-7FA3550AD72A}" destId="{8434F8BC-FA9C-4BA1-B3DB-17FE43E9F812}" srcOrd="0" destOrd="0" presId="urn:microsoft.com/office/officeart/2005/8/layout/hProcess10"/>
    <dgm:cxn modelId="{BF03FEE1-E719-4B42-B1C4-8654C6C3473E}" srcId="{6A24CE69-9AB4-4C00-A6A9-7FA3550AD72A}" destId="{CDBCC4FA-D7BC-4C4F-97FF-4DF2872746B9}" srcOrd="1" destOrd="0" parTransId="{629983D0-FCF1-4646-8025-C35098768AE3}" sibTransId="{F37E445E-A6E2-441C-896C-1B208107D9B9}"/>
    <dgm:cxn modelId="{E207471A-4270-4F3B-9948-4CC70709F834}" type="presOf" srcId="{3FC87535-3F47-4A0C-91F2-A0F50A800857}" destId="{20F42D8E-777E-4643-B333-B35CE72A556F}" srcOrd="0" destOrd="0" presId="urn:microsoft.com/office/officeart/2005/8/layout/hProcess10"/>
    <dgm:cxn modelId="{7C0BF609-72BE-4A97-A435-8ECDF55F7F15}" type="presOf" srcId="{F37E445E-A6E2-441C-896C-1B208107D9B9}" destId="{5DC4782A-0FEE-42D6-B4F6-759F06781AC3}" srcOrd="0" destOrd="0" presId="urn:microsoft.com/office/officeart/2005/8/layout/hProcess10"/>
    <dgm:cxn modelId="{934A6A84-F05F-475B-AC76-388CC3C2519B}" type="presOf" srcId="{F37E445E-A6E2-441C-896C-1B208107D9B9}" destId="{38A448B0-82E5-448A-B4BA-60CA878A531A}" srcOrd="1" destOrd="0" presId="urn:microsoft.com/office/officeart/2005/8/layout/hProcess10"/>
    <dgm:cxn modelId="{FCE632D0-8477-4729-86F9-E921D40401AF}" type="presOf" srcId="{1FD1EE7E-A11A-4DF4-A80E-0BC486F3A8A9}" destId="{E4ADA5A9-1B5A-4A83-A38E-0C093B6EDC24}" srcOrd="1" destOrd="0" presId="urn:microsoft.com/office/officeart/2005/8/layout/hProcess10"/>
    <dgm:cxn modelId="{A0A78CE0-9335-4BC0-BD76-A1E684D1C7D4}" type="presOf" srcId="{1FD1EE7E-A11A-4DF4-A80E-0BC486F3A8A9}" destId="{00DECF28-8C7B-4EC9-95A0-833060BB8ADC}" srcOrd="0" destOrd="0" presId="urn:microsoft.com/office/officeart/2005/8/layout/hProcess10"/>
    <dgm:cxn modelId="{2362A3A3-C97A-433E-844E-837C073FB6B3}" type="presParOf" srcId="{8434F8BC-FA9C-4BA1-B3DB-17FE43E9F812}" destId="{B258B3C4-25E5-4E25-A88A-1F7B29335D9F}" srcOrd="0" destOrd="0" presId="urn:microsoft.com/office/officeart/2005/8/layout/hProcess10"/>
    <dgm:cxn modelId="{8A30C108-3E35-4CC0-825B-1A3BE1A0E42A}" type="presParOf" srcId="{B258B3C4-25E5-4E25-A88A-1F7B29335D9F}" destId="{D5FCB068-90F2-4708-BBE3-38539E946CCA}" srcOrd="0" destOrd="0" presId="urn:microsoft.com/office/officeart/2005/8/layout/hProcess10"/>
    <dgm:cxn modelId="{4315B277-9E99-4D06-9292-3DB0E2EBF910}" type="presParOf" srcId="{B258B3C4-25E5-4E25-A88A-1F7B29335D9F}" destId="{B68EB299-4E32-4661-901A-AC2C58D15366}" srcOrd="1" destOrd="0" presId="urn:microsoft.com/office/officeart/2005/8/layout/hProcess10"/>
    <dgm:cxn modelId="{E917AA74-F957-4BA8-A049-2F9BBD7C999F}" type="presParOf" srcId="{8434F8BC-FA9C-4BA1-B3DB-17FE43E9F812}" destId="{00DECF28-8C7B-4EC9-95A0-833060BB8ADC}" srcOrd="1" destOrd="0" presId="urn:microsoft.com/office/officeart/2005/8/layout/hProcess10"/>
    <dgm:cxn modelId="{29AA961C-FA4D-4440-9604-F40AF985437B}" type="presParOf" srcId="{00DECF28-8C7B-4EC9-95A0-833060BB8ADC}" destId="{E4ADA5A9-1B5A-4A83-A38E-0C093B6EDC24}" srcOrd="0" destOrd="0" presId="urn:microsoft.com/office/officeart/2005/8/layout/hProcess10"/>
    <dgm:cxn modelId="{EB0F6F14-2735-4DB7-AD8B-AC00AD203442}" type="presParOf" srcId="{8434F8BC-FA9C-4BA1-B3DB-17FE43E9F812}" destId="{22A2B8EA-A02C-4F68-8F86-B01DD2D35E24}" srcOrd="2" destOrd="0" presId="urn:microsoft.com/office/officeart/2005/8/layout/hProcess10"/>
    <dgm:cxn modelId="{CC0BCBCE-A760-4EB6-B2A6-4F96F0CEEF1D}" type="presParOf" srcId="{22A2B8EA-A02C-4F68-8F86-B01DD2D35E24}" destId="{2F9A84D9-EF96-4A84-8B6F-154AAE9045AA}" srcOrd="0" destOrd="0" presId="urn:microsoft.com/office/officeart/2005/8/layout/hProcess10"/>
    <dgm:cxn modelId="{8C230135-6AFE-4568-B4B3-6033E3DF7203}" type="presParOf" srcId="{22A2B8EA-A02C-4F68-8F86-B01DD2D35E24}" destId="{1AA9928C-AA5D-4936-99D5-D0E20F69073D}" srcOrd="1" destOrd="0" presId="urn:microsoft.com/office/officeart/2005/8/layout/hProcess10"/>
    <dgm:cxn modelId="{73B36317-71D9-454E-8922-221698179687}" type="presParOf" srcId="{8434F8BC-FA9C-4BA1-B3DB-17FE43E9F812}" destId="{5DC4782A-0FEE-42D6-B4F6-759F06781AC3}" srcOrd="3" destOrd="0" presId="urn:microsoft.com/office/officeart/2005/8/layout/hProcess10"/>
    <dgm:cxn modelId="{6C81AF47-987C-4047-AA5B-9B05BFA29F85}" type="presParOf" srcId="{5DC4782A-0FEE-42D6-B4F6-759F06781AC3}" destId="{38A448B0-82E5-448A-B4BA-60CA878A531A}" srcOrd="0" destOrd="0" presId="urn:microsoft.com/office/officeart/2005/8/layout/hProcess10"/>
    <dgm:cxn modelId="{A3C5682C-830E-4386-A049-BEAFAB14F386}" type="presParOf" srcId="{8434F8BC-FA9C-4BA1-B3DB-17FE43E9F812}" destId="{F6B2F92C-26FE-41DD-86F4-1B80A162E1ED}" srcOrd="4" destOrd="0" presId="urn:microsoft.com/office/officeart/2005/8/layout/hProcess10"/>
    <dgm:cxn modelId="{4CF7D6C9-94BF-4765-9B0F-A1ADBE569475}" type="presParOf" srcId="{F6B2F92C-26FE-41DD-86F4-1B80A162E1ED}" destId="{98BFC286-1184-4214-9B99-1E3B555B7F74}" srcOrd="0" destOrd="0" presId="urn:microsoft.com/office/officeart/2005/8/layout/hProcess10"/>
    <dgm:cxn modelId="{6141D73D-1A10-47D8-B672-4C09BB96676B}" type="presParOf" srcId="{F6B2F92C-26FE-41DD-86F4-1B80A162E1ED}" destId="{20F42D8E-777E-4643-B333-B35CE72A556F}"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A1E01B-956B-47AE-ADC6-9DF85D028B32}" type="datetimeFigureOut">
              <a:rPr lang="en-US" smtClean="0"/>
              <a:t>3/19/2018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7FDEE5-376C-457F-BE60-F1EF5F12C29F}" type="slidenum">
              <a:rPr lang="en-US" smtClean="0"/>
              <a:t>‹#›</a:t>
            </a:fld>
            <a:endParaRPr lang="en-US"/>
          </a:p>
        </p:txBody>
      </p:sp>
    </p:spTree>
    <p:extLst>
      <p:ext uri="{BB962C8B-B14F-4D97-AF65-F5344CB8AC3E}">
        <p14:creationId xmlns:p14="http://schemas.microsoft.com/office/powerpoint/2010/main" val="216544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1C89B6-0167-0549-A9D3-815C20C90D38}" type="datetimeFigureOut">
              <a:rPr lang="en-US" smtClean="0"/>
              <a:t>3/19/2018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430F75-B5EC-044F-A636-30352D0A1350}" type="slidenum">
              <a:rPr lang="en-US" smtClean="0"/>
              <a:t>‹#›</a:t>
            </a:fld>
            <a:endParaRPr lang="en-US"/>
          </a:p>
        </p:txBody>
      </p:sp>
    </p:spTree>
    <p:extLst>
      <p:ext uri="{BB962C8B-B14F-4D97-AF65-F5344CB8AC3E}">
        <p14:creationId xmlns:p14="http://schemas.microsoft.com/office/powerpoint/2010/main" val="16028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a:t>Increasingly humans will rely on the outputs of our computational partners to make sense of the complex systems in our world. To be employed, the statistical and algorithmic analysis tools that are deployed to analysts’ toolboxes must afford their proper use and interpretation. Interface design for these tool users should provide decision support appropriate for the current stage of sensemaking. Understanding how users build, test, and elaborate their mental models of complex systems can guide the development of robust interfaces. </a:t>
            </a:r>
          </a:p>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a:t>
            </a:fld>
            <a:endParaRPr lang="en-US"/>
          </a:p>
        </p:txBody>
      </p:sp>
    </p:spTree>
    <p:extLst>
      <p:ext uri="{BB962C8B-B14F-4D97-AF65-F5344CB8AC3E}">
        <p14:creationId xmlns:p14="http://schemas.microsoft.com/office/powerpoint/2010/main" val="94472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Collaborative root cause analysis</a:t>
            </a:r>
          </a:p>
          <a:p>
            <a:pPr defTabSz="931774"/>
            <a:r>
              <a:rPr lang="en-US" dirty="0" smtClean="0"/>
              <a:t>Visualization </a:t>
            </a:r>
            <a:r>
              <a:rPr lang="en-US" dirty="0"/>
              <a:t>of knowledge structure that can be </a:t>
            </a:r>
            <a:r>
              <a:rPr lang="en-US" dirty="0" smtClean="0"/>
              <a:t>readily </a:t>
            </a:r>
            <a:r>
              <a:rPr lang="en-US" dirty="0"/>
              <a:t>created as discovery process unfolds that can include annotations regarding unfinished work and unexplored hypotheses. Recording discoveries, recording hypotheses and data that informed decision about a hypothesis, access to original sources, tools to limit set that is currently within attentional focus (maybe for a high-level overview, maybe to answer a reductionist question about a specific part of the knowledge </a:t>
            </a:r>
            <a:r>
              <a:rPr lang="en-US" dirty="0" smtClean="0"/>
              <a:t>structure) </a:t>
            </a:r>
            <a:endParaRPr lang="en-US" dirty="0"/>
          </a:p>
          <a:p>
            <a:pPr defTabSz="931774"/>
            <a:endParaRPr lang="en-US" dirty="0"/>
          </a:p>
          <a:p>
            <a:pPr defTabSz="931774"/>
            <a:r>
              <a:rPr lang="en-US" dirty="0"/>
              <a:t>Zhao, J., </a:t>
            </a:r>
            <a:r>
              <a:rPr lang="en-US" dirty="0" err="1"/>
              <a:t>Glueck</a:t>
            </a:r>
            <a:r>
              <a:rPr lang="en-US" dirty="0"/>
              <a:t>, M., Isenberg, P., Chevalier, F., &amp; Khan, A. (2018). Supporting handoff in asynchronous collaborative sensemaking using knowledge-transfer graphs. IEEE Transactions on Visualization and Computer Graphics, 24 (1), 340-350. DOI: 10.1109/TVCG.2017.2745279</a:t>
            </a:r>
            <a:r>
              <a:rPr lang="en-US" dirty="0" smtClean="0"/>
              <a:t>.</a:t>
            </a:r>
          </a:p>
          <a:p>
            <a:pPr defTabSz="931774"/>
            <a:endParaRPr lang="en-US" dirty="0" smtClean="0"/>
          </a:p>
          <a:p>
            <a:pPr defTabSz="931774"/>
            <a:r>
              <a:rPr lang="en-US" dirty="0" smtClean="0"/>
              <a:t>The Knowledge-Transfer Graph (</a:t>
            </a:r>
            <a:r>
              <a:rPr lang="en-US" dirty="0" err="1" smtClean="0"/>
              <a:t>KTGraph</a:t>
            </a:r>
            <a:r>
              <a:rPr lang="en-US" dirty="0" smtClean="0"/>
              <a:t>) supports the externalization of the analytic process through dedicated graph elements. Nodes and links to describe discovered concepts and relationships; integrated links to source material (green), comments (red), and tags (e.g., golden star and red question mark badges), as well as an interactive playback of graph creation help support handoff of partial findings to subsequent investigators.</a:t>
            </a:r>
          </a:p>
          <a:p>
            <a:pPr defTabSz="931774"/>
            <a:endParaRPr lang="en-US" dirty="0" smtClean="0"/>
          </a:p>
          <a:p>
            <a:pPr defTabSz="931774"/>
            <a:r>
              <a:rPr lang="en-US" dirty="0" smtClean="0"/>
              <a:t>The </a:t>
            </a:r>
            <a:r>
              <a:rPr lang="en-US" dirty="0" err="1" smtClean="0"/>
              <a:t>KTGraph</a:t>
            </a:r>
            <a:r>
              <a:rPr lang="en-US" dirty="0" smtClean="0"/>
              <a:t> interface. An investigator uses the Graph Panel (A) To externalize their investigation. They can review comments related to the investigation in the Comments Panel (B). The Dataset Panel (C) Displays the dataset under investigation. The Timeline Panel (D) Enables investigators to playback the investigative history. An input dialog (E) Is popped-up when creating a new node or link.</a:t>
            </a:r>
            <a:endParaRPr lang="en-US" dirty="0"/>
          </a:p>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18</a:t>
            </a:fld>
            <a:endParaRPr lang="en-US"/>
          </a:p>
        </p:txBody>
      </p:sp>
    </p:spTree>
    <p:extLst>
      <p:ext uri="{BB962C8B-B14F-4D97-AF65-F5344CB8AC3E}">
        <p14:creationId xmlns:p14="http://schemas.microsoft.com/office/powerpoint/2010/main" val="50027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Image from </a:t>
            </a:r>
            <a:r>
              <a:rPr lang="en-US" dirty="0"/>
              <a:t>Stevens Adams S., Haass M.J., Matzen L.E., King S. (2016) Assessment of Expert Interaction with Multivariate Time Series ‘Big Data’. In: </a:t>
            </a:r>
            <a:r>
              <a:rPr lang="en-US" dirty="0" err="1"/>
              <a:t>Schmorrow</a:t>
            </a:r>
            <a:r>
              <a:rPr lang="en-US" dirty="0"/>
              <a:t> D., </a:t>
            </a:r>
            <a:r>
              <a:rPr lang="en-US" dirty="0" err="1"/>
              <a:t>Fidopiastis</a:t>
            </a:r>
            <a:r>
              <a:rPr lang="en-US" dirty="0"/>
              <a:t> C. (</a:t>
            </a:r>
            <a:r>
              <a:rPr lang="en-US" dirty="0" err="1"/>
              <a:t>eds</a:t>
            </a:r>
            <a:r>
              <a:rPr lang="en-US" dirty="0"/>
              <a:t>) Foundations of Augmented Cognition: </a:t>
            </a:r>
            <a:r>
              <a:rPr lang="en-US" dirty="0" err="1"/>
              <a:t>Neuroergonomics</a:t>
            </a:r>
            <a:r>
              <a:rPr lang="en-US" dirty="0"/>
              <a:t> and Operational Neuroscience. AC 2016. Lecture Notes in Computer Science, </a:t>
            </a:r>
            <a:r>
              <a:rPr lang="en-US" dirty="0" err="1"/>
              <a:t>vol</a:t>
            </a:r>
            <a:r>
              <a:rPr lang="en-US" dirty="0"/>
              <a:t> 9744. Springer, Cham. </a:t>
            </a:r>
            <a:r>
              <a:rPr lang="en-US" dirty="0" err="1"/>
              <a:t>doi</a:t>
            </a:r>
            <a:r>
              <a:rPr lang="en-US" dirty="0"/>
              <a:t>: 10.1007/978-3-319-39952-2_22</a:t>
            </a:r>
          </a:p>
          <a:p>
            <a:pPr defTabSz="931774"/>
            <a:endParaRPr lang="en-US" dirty="0"/>
          </a:p>
          <a:p>
            <a:pPr defTabSz="931774"/>
            <a:r>
              <a:rPr lang="en-US" dirty="0"/>
              <a:t>Computational partners allow for time-series data to be visualized and subsets of data based on categorizations to be compared. </a:t>
            </a:r>
          </a:p>
          <a:p>
            <a:pPr defTabSz="931774"/>
            <a:endParaRPr lang="en-US" dirty="0">
              <a:latin typeface="Arial" panose="020B0604020202020204" pitchFamily="34" charset="0"/>
            </a:endParaRPr>
          </a:p>
          <a:p>
            <a:pPr defTabSz="931774"/>
            <a:r>
              <a:rPr lang="en-US" dirty="0" smtClean="0"/>
              <a:t>“As systems are developed and modernized, human factors analysis can ensure that new interfaces meet requirements for usability,</a:t>
            </a:r>
            <a:r>
              <a:rPr lang="en-US" baseline="0" dirty="0" smtClean="0"/>
              <a:t> to do the work that has always been done, but to also identify opportunities for further understanding. For workers assessing device performance by analyzing complex, multivariate time series data, human factors analysis of information gathering, work flows and decision making using both online measures from eye movement monitoring and subjective measures from interviews led to the development of the dial-a cluster (DAC) interface. This interface allows analysts to inspect multiple waveforms at a time, as well as view other important metadata and interactively adjust the influence of each time series to change the visualization. Technicians using this tool indicated that the interactivity and the linked visualization were key features that supported gaining insight into the data sets, allowing them to perform new analyses in order to identify trends and outliers.” </a:t>
            </a:r>
            <a:endParaRPr lang="en-US" dirty="0" smtClean="0"/>
          </a:p>
          <a:p>
            <a:pPr defTabSz="931774"/>
            <a:endParaRPr lang="en-US" dirty="0" smtClean="0">
              <a:latin typeface="Arial" panose="020B0604020202020204" pitchFamily="34" charset="0"/>
            </a:endParaRPr>
          </a:p>
          <a:p>
            <a:endParaRPr lang="en-US" dirty="0" smtClean="0"/>
          </a:p>
        </p:txBody>
      </p:sp>
      <p:sp>
        <p:nvSpPr>
          <p:cNvPr id="4" name="Slide Number Placeholder 3"/>
          <p:cNvSpPr>
            <a:spLocks noGrp="1"/>
          </p:cNvSpPr>
          <p:nvPr>
            <p:ph type="sldNum" sz="quarter" idx="10"/>
          </p:nvPr>
        </p:nvSpPr>
        <p:spPr/>
        <p:txBody>
          <a:bodyPr/>
          <a:lstStyle/>
          <a:p>
            <a:fld id="{A2430F75-B5EC-044F-A636-30352D0A1350}" type="slidenum">
              <a:rPr lang="en-US" smtClean="0"/>
              <a:t>2</a:t>
            </a:fld>
            <a:endParaRPr lang="en-US"/>
          </a:p>
        </p:txBody>
      </p:sp>
    </p:spTree>
    <p:extLst>
      <p:ext uri="{BB962C8B-B14F-4D97-AF65-F5344CB8AC3E}">
        <p14:creationId xmlns:p14="http://schemas.microsoft.com/office/powerpoint/2010/main" val="89418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5</a:t>
            </a:fld>
            <a:endParaRPr lang="en-US"/>
          </a:p>
        </p:txBody>
      </p:sp>
    </p:spTree>
    <p:extLst>
      <p:ext uri="{BB962C8B-B14F-4D97-AF65-F5344CB8AC3E}">
        <p14:creationId xmlns:p14="http://schemas.microsoft.com/office/powerpoint/2010/main" val="390543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Teamwork</a:t>
            </a:r>
            <a:r>
              <a:rPr lang="en-US" baseline="0" dirty="0" smtClean="0"/>
              <a:t> </a:t>
            </a:r>
            <a:r>
              <a:rPr lang="en-US" dirty="0" smtClean="0"/>
              <a:t>Image from pexels.com – Creative Commons Zero</a:t>
            </a:r>
            <a:r>
              <a:rPr lang="en-US" baseline="0" dirty="0" smtClean="0"/>
              <a:t> (CC0) license</a:t>
            </a:r>
          </a:p>
          <a:p>
            <a:pPr defTabSz="931774">
              <a:defRPr/>
            </a:pPr>
            <a:r>
              <a:rPr lang="en-US" baseline="0" dirty="0" smtClean="0"/>
              <a:t>Bearing puller image from </a:t>
            </a:r>
            <a:r>
              <a:rPr lang="en-US" dirty="0" smtClean="0"/>
              <a:t>pexels.com – Creative Commons Zero</a:t>
            </a:r>
            <a:r>
              <a:rPr lang="en-US" baseline="0" dirty="0" smtClean="0"/>
              <a:t> (CC0) license</a:t>
            </a:r>
          </a:p>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10</a:t>
            </a:fld>
            <a:endParaRPr lang="en-US"/>
          </a:p>
        </p:txBody>
      </p:sp>
    </p:spTree>
    <p:extLst>
      <p:ext uri="{BB962C8B-B14F-4D97-AF65-F5344CB8AC3E}">
        <p14:creationId xmlns:p14="http://schemas.microsoft.com/office/powerpoint/2010/main" val="296513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Simulating the computer state(s) that the code supports.</a:t>
            </a:r>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11</a:t>
            </a:fld>
            <a:endParaRPr lang="en-US"/>
          </a:p>
        </p:txBody>
      </p:sp>
    </p:spTree>
    <p:extLst>
      <p:ext uri="{BB962C8B-B14F-4D97-AF65-F5344CB8AC3E}">
        <p14:creationId xmlns:p14="http://schemas.microsoft.com/office/powerpoint/2010/main" val="192218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12</a:t>
            </a:fld>
            <a:endParaRPr lang="en-US"/>
          </a:p>
        </p:txBody>
      </p:sp>
    </p:spTree>
    <p:extLst>
      <p:ext uri="{BB962C8B-B14F-4D97-AF65-F5344CB8AC3E}">
        <p14:creationId xmlns:p14="http://schemas.microsoft.com/office/powerpoint/2010/main" val="36418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13</a:t>
            </a:fld>
            <a:endParaRPr lang="en-US"/>
          </a:p>
        </p:txBody>
      </p:sp>
    </p:spTree>
    <p:extLst>
      <p:ext uri="{BB962C8B-B14F-4D97-AF65-F5344CB8AC3E}">
        <p14:creationId xmlns:p14="http://schemas.microsoft.com/office/powerpoint/2010/main" val="13832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16</a:t>
            </a:fld>
            <a:endParaRPr lang="en-US"/>
          </a:p>
        </p:txBody>
      </p:sp>
    </p:spTree>
    <p:extLst>
      <p:ext uri="{BB962C8B-B14F-4D97-AF65-F5344CB8AC3E}">
        <p14:creationId xmlns:p14="http://schemas.microsoft.com/office/powerpoint/2010/main" val="238161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17</a:t>
            </a:fld>
            <a:endParaRPr lang="en-US"/>
          </a:p>
        </p:txBody>
      </p:sp>
    </p:spTree>
    <p:extLst>
      <p:ext uri="{BB962C8B-B14F-4D97-AF65-F5344CB8AC3E}">
        <p14:creationId xmlns:p14="http://schemas.microsoft.com/office/powerpoint/2010/main" val="34586947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M Title Slide">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a:stretch/>
        </p:blipFill>
        <p:spPr>
          <a:xfrm>
            <a:off x="-1" y="-144376"/>
            <a:ext cx="7565572" cy="5427879"/>
          </a:xfrm>
          <a:prstGeom prst="rect">
            <a:avLst/>
          </a:prstGeom>
        </p:spPr>
      </p:pic>
      <p:sp>
        <p:nvSpPr>
          <p:cNvPr id="13" name="Rectangle 12"/>
          <p:cNvSpPr/>
          <p:nvPr userDrawn="1"/>
        </p:nvSpPr>
        <p:spPr>
          <a:xfrm>
            <a:off x="1" y="1228439"/>
            <a:ext cx="12192000" cy="1690255"/>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7565572" y="0"/>
            <a:ext cx="2623459" cy="6858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bg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4951" y="6488664"/>
            <a:ext cx="724296" cy="365125"/>
          </a:xfrm>
        </p:spPr>
        <p:txBody>
          <a:bodyPr/>
          <a:lstStyle/>
          <a:p>
            <a:fld id="{BD401753-24C1-CD4E-BD1A-E1FE126B76E2}" type="datetime1">
              <a:rPr lang="en-US" smtClean="0"/>
              <a:t>3/19/2018</a:t>
            </a:fld>
            <a:endParaRPr lang="en-US" dirty="0"/>
          </a:p>
        </p:txBody>
      </p:sp>
      <p:sp>
        <p:nvSpPr>
          <p:cNvPr id="5" name="Footer Placeholder 4"/>
          <p:cNvSpPr>
            <a:spLocks noGrp="1"/>
          </p:cNvSpPr>
          <p:nvPr>
            <p:ph type="ftr" sz="quarter" idx="11"/>
          </p:nvPr>
        </p:nvSpPr>
        <p:spPr>
          <a:xfrm>
            <a:off x="7565572" y="6488664"/>
            <a:ext cx="2623459" cy="365125"/>
          </a:xfrm>
        </p:spPr>
        <p:txBody>
          <a:body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4" name="Rectangle 13"/>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7565572" y="1363919"/>
            <a:ext cx="2623459" cy="1421017"/>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p:cNvSpPr txBox="1"/>
          <p:nvPr userDrawn="1"/>
        </p:nvSpPr>
        <p:spPr>
          <a:xfrm>
            <a:off x="700411" y="5010111"/>
            <a:ext cx="2225040" cy="276999"/>
          </a:xfrm>
          <a:prstGeom prst="rect">
            <a:avLst/>
          </a:prstGeom>
          <a:noFill/>
        </p:spPr>
        <p:txBody>
          <a:bodyPr wrap="square" rtlCol="0">
            <a:spAutoFit/>
          </a:bodyPr>
          <a:lstStyle/>
          <a:p>
            <a:r>
              <a:rPr lang="en-US" sz="1200" b="0" i="1" spc="300" dirty="0" smtClean="0">
                <a:solidFill>
                  <a:srgbClr val="00ACD9"/>
                </a:solidFill>
                <a:latin typeface="Calibri" charset="0"/>
                <a:ea typeface="Calibri" charset="0"/>
                <a:cs typeface="Calibri" charset="0"/>
              </a:rPr>
              <a:t>PRESENTED BY</a:t>
            </a:r>
            <a:endParaRPr lang="en-US" sz="1200" b="0" i="1" spc="300" dirty="0">
              <a:solidFill>
                <a:srgbClr val="00ACD9"/>
              </a:solidFill>
              <a:latin typeface="Calibri" charset="0"/>
              <a:ea typeface="Calibri" charset="0"/>
              <a:cs typeface="Calibri" charset="0"/>
            </a:endParaRPr>
          </a:p>
        </p:txBody>
      </p:sp>
      <p:pic>
        <p:nvPicPr>
          <p:cNvPr id="21" name="Pictur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337762" y="5618701"/>
            <a:ext cx="562539" cy="163699"/>
          </a:xfrm>
          <a:prstGeom prst="rect">
            <a:avLst/>
          </a:prstGeom>
        </p:spPr>
      </p:pic>
      <p:pic>
        <p:nvPicPr>
          <p:cNvPr id="22" name="Picture 2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99371" y="5587028"/>
            <a:ext cx="776320" cy="195373"/>
          </a:xfrm>
          <a:prstGeom prst="rect">
            <a:avLst/>
          </a:prstGeom>
        </p:spPr>
      </p:pic>
      <p:sp>
        <p:nvSpPr>
          <p:cNvPr id="23" name="TextBox 22"/>
          <p:cNvSpPr txBox="1"/>
          <p:nvPr userDrawn="1"/>
        </p:nvSpPr>
        <p:spPr>
          <a:xfrm>
            <a:off x="10324346" y="5891251"/>
            <a:ext cx="1744463" cy="738664"/>
          </a:xfrm>
          <a:prstGeom prst="rect">
            <a:avLst/>
          </a:prstGeom>
          <a:noFill/>
        </p:spPr>
        <p:txBody>
          <a:bodyPr wrap="square" rtlCol="0">
            <a:spAutoFit/>
          </a:bodyPr>
          <a:lstStyle/>
          <a:p>
            <a:pPr algn="ctr"/>
            <a:r>
              <a:rPr lang="en-US" sz="600" b="0" i="0" kern="1200" dirty="0" smtClean="0">
                <a:solidFill>
                  <a:schemeClr val="bg1"/>
                </a:solidFill>
                <a:effectLst/>
                <a:latin typeface="+mn-lt"/>
                <a:ea typeface="+mn-ea"/>
                <a:cs typeface="+mn-cs"/>
              </a:rPr>
              <a:t>Sandia National Laboratories is a </a:t>
            </a:r>
            <a:r>
              <a:rPr lang="en-US" sz="600" b="0" i="0" kern="1200" dirty="0" err="1" smtClean="0">
                <a:solidFill>
                  <a:schemeClr val="bg1"/>
                </a:solidFill>
                <a:effectLst/>
                <a:latin typeface="+mn-lt"/>
                <a:ea typeface="+mn-ea"/>
                <a:cs typeface="+mn-cs"/>
              </a:rPr>
              <a:t>multimission</a:t>
            </a:r>
            <a:r>
              <a:rPr lang="en-US" sz="600" b="0" i="0" kern="1200" dirty="0" smtClean="0">
                <a:solidFill>
                  <a:schemeClr val="bg1"/>
                </a:solidFill>
                <a:effectLst/>
                <a:latin typeface="+mn-lt"/>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dirty="0">
              <a:solidFill>
                <a:schemeClr val="bg1"/>
              </a:solidFill>
            </a:endParaRPr>
          </a:p>
        </p:txBody>
      </p:sp>
      <p:pic>
        <p:nvPicPr>
          <p:cNvPr id="7" name="Picture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789245" y="5664160"/>
            <a:ext cx="9399784" cy="36576"/>
          </a:xfrm>
          <a:prstGeom prst="rect">
            <a:avLst/>
          </a:prstGeom>
        </p:spPr>
      </p:pic>
      <p:pic>
        <p:nvPicPr>
          <p:cNvPr id="24" name="Content Placeholder 9"/>
          <p:cNvPicPr>
            <a:picLocks noChangeAspect="1"/>
          </p:cNvPicPr>
          <p:nvPr userDrawn="1"/>
        </p:nvPicPr>
        <p:blipFill rotWithShape="1">
          <a:blip r:embed="rId8">
            <a:extLst>
              <a:ext uri="{28A0092B-C50C-407E-A947-70E740481C1C}">
                <a14:useLocalDpi xmlns:a14="http://schemas.microsoft.com/office/drawing/2010/main" val="0"/>
              </a:ext>
            </a:extLst>
          </a:blip>
          <a:srcRect t="40138" b="13573"/>
          <a:stretch/>
        </p:blipFill>
        <p:spPr bwMode="auto">
          <a:xfrm>
            <a:off x="687679" y="2903654"/>
            <a:ext cx="2348483" cy="1640888"/>
          </a:xfrm>
          <a:prstGeom prst="rect">
            <a:avLst/>
          </a:prstGeom>
          <a:noFill/>
          <a:ln w="9525">
            <a:noFill/>
            <a:miter lim="800000"/>
            <a:headEnd/>
            <a:tailEnd/>
          </a:ln>
        </p:spPr>
      </p:pic>
      <p:pic>
        <p:nvPicPr>
          <p:cNvPr id="25" name="Picture 24"/>
          <p:cNvPicPr>
            <a:picLocks noChangeAspect="1"/>
          </p:cNvPicPr>
          <p:nvPr userDrawn="1"/>
        </p:nvPicPr>
        <p:blipFill rotWithShape="1">
          <a:blip r:embed="rId9">
            <a:extLst>
              <a:ext uri="{28A0092B-C50C-407E-A947-70E740481C1C}">
                <a14:useLocalDpi xmlns:a14="http://schemas.microsoft.com/office/drawing/2010/main" val="0"/>
              </a:ext>
            </a:extLst>
          </a:blip>
          <a:srcRect t="6689" r="4892" b="-6689"/>
          <a:stretch/>
        </p:blipFill>
        <p:spPr>
          <a:xfrm>
            <a:off x="3006206" y="2900894"/>
            <a:ext cx="2556396" cy="1780722"/>
          </a:xfrm>
          <a:prstGeom prst="rect">
            <a:avLst/>
          </a:prstGeom>
        </p:spPr>
      </p:pic>
      <p:pic>
        <p:nvPicPr>
          <p:cNvPr id="27" name="Picture 2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482375" y="2900938"/>
            <a:ext cx="1681905" cy="1681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NM Section Title Whit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a:stretch/>
        </p:blipFill>
        <p:spPr>
          <a:xfrm>
            <a:off x="0" y="4"/>
            <a:ext cx="12192000" cy="8747085"/>
          </a:xfrm>
          <a:prstGeom prst="rect">
            <a:avLst/>
          </a:prstGeom>
        </p:spPr>
      </p:pic>
      <p:pic>
        <p:nvPicPr>
          <p:cNvPr id="15" name="Picture 14"/>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1" y="4"/>
            <a:ext cx="4038961" cy="8747085"/>
          </a:xfrm>
          <a:prstGeom prst="rect">
            <a:avLst/>
          </a:prstGeom>
        </p:spPr>
      </p:pic>
      <p:sp>
        <p:nvSpPr>
          <p:cNvPr id="10" name="Rectangle 9"/>
          <p:cNvSpPr/>
          <p:nvPr userDrawn="1"/>
        </p:nvSpPr>
        <p:spPr>
          <a:xfrm>
            <a:off x="1" y="3112603"/>
            <a:ext cx="12192000" cy="1695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4951" y="6488664"/>
            <a:ext cx="724296" cy="365125"/>
          </a:xfrm>
        </p:spPr>
        <p:txBody>
          <a:bodyPr/>
          <a:lstStyle>
            <a:lvl1pPr>
              <a:defRPr>
                <a:solidFill>
                  <a:schemeClr val="tx1"/>
                </a:solidFill>
              </a:defRPr>
            </a:lvl1pPr>
          </a:lstStyle>
          <a:p>
            <a:fld id="{1F412368-3B7B-3345-A1A0-A09F0ACD466B}" type="datetime1">
              <a:rPr lang="en-US" smtClean="0"/>
              <a:t>3/19/2018</a:t>
            </a:fld>
            <a:endParaRPr lang="en-US" dirty="0"/>
          </a:p>
        </p:txBody>
      </p:sp>
      <p:sp>
        <p:nvSpPr>
          <p:cNvPr id="5" name="Footer Placeholder 4"/>
          <p:cNvSpPr>
            <a:spLocks noGrp="1"/>
          </p:cNvSpPr>
          <p:nvPr>
            <p:ph type="ftr" sz="quarter" idx="11"/>
          </p:nvPr>
        </p:nvSpPr>
        <p:spPr>
          <a:xfrm>
            <a:off x="3927565" y="6488664"/>
            <a:ext cx="2623459"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7"/>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4038960" y="4893378"/>
            <a:ext cx="8153043" cy="63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CA Section Title Whit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screen">
            <a:alphaModFix amt="32000"/>
            <a:extLst>
              <a:ext uri="{28A0092B-C50C-407E-A947-70E740481C1C}">
                <a14:useLocalDpi xmlns:a14="http://schemas.microsoft.com/office/drawing/2010/main"/>
              </a:ext>
            </a:extLst>
          </a:blip>
          <a:srcRect/>
          <a:stretch/>
        </p:blipFill>
        <p:spPr>
          <a:xfrm>
            <a:off x="0" y="0"/>
            <a:ext cx="12192000" cy="6459788"/>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 y="0"/>
            <a:ext cx="4038963" cy="6459788"/>
          </a:xfrm>
          <a:prstGeom prst="rect">
            <a:avLst/>
          </a:prstGeom>
        </p:spPr>
      </p:pic>
      <p:sp>
        <p:nvSpPr>
          <p:cNvPr id="10" name="Rectangle 9"/>
          <p:cNvSpPr/>
          <p:nvPr userDrawn="1"/>
        </p:nvSpPr>
        <p:spPr>
          <a:xfrm>
            <a:off x="1" y="3112603"/>
            <a:ext cx="12192000" cy="1695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4951" y="6488664"/>
            <a:ext cx="724296" cy="365125"/>
          </a:xfrm>
        </p:spPr>
        <p:txBody>
          <a:bodyPr/>
          <a:lstStyle>
            <a:lvl1pPr>
              <a:defRPr>
                <a:solidFill>
                  <a:schemeClr val="tx1"/>
                </a:solidFill>
              </a:defRPr>
            </a:lvl1pPr>
          </a:lstStyle>
          <a:p>
            <a:fld id="{1F412368-3B7B-3345-A1A0-A09F0ACD466B}" type="datetime1">
              <a:rPr lang="en-US" smtClean="0"/>
              <a:t>3/19/2018</a:t>
            </a:fld>
            <a:endParaRPr lang="en-US" dirty="0"/>
          </a:p>
        </p:txBody>
      </p:sp>
      <p:sp>
        <p:nvSpPr>
          <p:cNvPr id="5" name="Footer Placeholder 4"/>
          <p:cNvSpPr>
            <a:spLocks noGrp="1"/>
          </p:cNvSpPr>
          <p:nvPr>
            <p:ph type="ftr" sz="quarter" idx="11"/>
          </p:nvPr>
        </p:nvSpPr>
        <p:spPr>
          <a:xfrm>
            <a:off x="3927565" y="6488664"/>
            <a:ext cx="2623459"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7"/>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4038960" y="4893378"/>
            <a:ext cx="8153043" cy="63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Placeholder 1"/>
          <p:cNvSpPr>
            <a:spLocks noGrp="1"/>
          </p:cNvSpPr>
          <p:nvPr>
            <p:ph type="title" hasCustomPrompt="1"/>
          </p:nvPr>
        </p:nvSpPr>
        <p:spPr>
          <a:xfrm>
            <a:off x="720648" y="240503"/>
            <a:ext cx="10058400" cy="570225"/>
          </a:xfrm>
          <a:prstGeom prst="rect">
            <a:avLst/>
          </a:prstGeom>
        </p:spPr>
        <p:txBody>
          <a:bodyPr vert="horz" lIns="91440" tIns="45720" rIns="91440" bIns="45720" rtlCol="0" anchor="b">
            <a:noAutofit/>
          </a:bodyPr>
          <a:lstStyle>
            <a:lvl1pPr>
              <a:defRPr>
                <a:solidFill>
                  <a:schemeClr val="bg2">
                    <a:lumMod val="25000"/>
                  </a:schemeClr>
                </a:solidFill>
              </a:defRPr>
            </a:lvl1pPr>
          </a:lstStyle>
          <a:p>
            <a:r>
              <a:rPr lang="en-US" dirty="0" smtClean="0"/>
              <a:t>CLICK TO EDIT MASTER TITLE STYLE</a:t>
            </a:r>
            <a:endParaRPr lang="en-US" dirty="0"/>
          </a:p>
        </p:txBody>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21CFFC65-F19B-E241-BA7B-613451C4E80D}" type="datetime1">
              <a:rPr lang="en-US" smtClean="0"/>
              <a:t>3/19/2018</a:t>
            </a:fld>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4" name="Text Placeholder 3"/>
          <p:cNvSpPr>
            <a:spLocks noGrp="1"/>
          </p:cNvSpPr>
          <p:nvPr>
            <p:ph type="body" sz="quarter" idx="10"/>
          </p:nvPr>
        </p:nvSpPr>
        <p:spPr>
          <a:xfrm>
            <a:off x="720648" y="1441697"/>
            <a:ext cx="10058400" cy="33061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Placeholder 1"/>
          <p:cNvSpPr>
            <a:spLocks noGrp="1"/>
          </p:cNvSpPr>
          <p:nvPr>
            <p:ph type="title" hasCustomPrompt="1"/>
          </p:nvPr>
        </p:nvSpPr>
        <p:spPr>
          <a:xfrm>
            <a:off x="720648" y="240503"/>
            <a:ext cx="10058400" cy="570225"/>
          </a:xfrm>
          <a:prstGeom prst="rect">
            <a:avLst/>
          </a:prstGeom>
        </p:spPr>
        <p:txBody>
          <a:bodyPr vert="horz" lIns="91440" tIns="45720" rIns="91440" bIns="45720" rtlCol="0" anchor="b">
            <a:noAutofit/>
          </a:bodyPr>
          <a:lstStyle>
            <a:lvl1pPr>
              <a:defRPr>
                <a:solidFill>
                  <a:schemeClr val="bg2">
                    <a:lumMod val="25000"/>
                  </a:schemeClr>
                </a:solidFill>
              </a:defRPr>
            </a:lvl1pPr>
          </a:lstStyle>
          <a:p>
            <a:r>
              <a:rPr lang="en-US" dirty="0" smtClean="0"/>
              <a:t>CLICK TO EDIT MASTER TITLE STYLE</a:t>
            </a:r>
            <a:endParaRPr lang="en-US" dirty="0"/>
          </a:p>
        </p:txBody>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00D275FE-4322-F945-984E-F69B89073389}" type="datetime1">
              <a:rPr lang="en-US" smtClean="0"/>
              <a:t>3/19/2018</a:t>
            </a:fld>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2E058465-9237-E546-85F0-B7E7FAA43EBF}" type="datetime1">
              <a:rPr lang="en-US" smtClean="0"/>
              <a:t>3/19/2018</a:t>
            </a:fld>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A Title Slide">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userDrawn="1"/>
        </p:nvPicPr>
        <p:blipFill rotWithShape="1">
          <a:blip r:embed="rId2" cstate="email">
            <a:alphaModFix amt="37000"/>
            <a:extLst>
              <a:ext uri="{28A0092B-C50C-407E-A947-70E740481C1C}">
                <a14:useLocalDpi xmlns:a14="http://schemas.microsoft.com/office/drawing/2010/main"/>
              </a:ext>
            </a:extLst>
          </a:blip>
          <a:srcRect/>
          <a:stretch/>
        </p:blipFill>
        <p:spPr>
          <a:xfrm>
            <a:off x="-1" y="-1"/>
            <a:ext cx="7565572" cy="3964403"/>
          </a:xfrm>
          <a:prstGeom prst="rect">
            <a:avLst/>
          </a:prstGeom>
        </p:spPr>
      </p:pic>
      <p:sp>
        <p:nvSpPr>
          <p:cNvPr id="13" name="Rectangle 12"/>
          <p:cNvSpPr/>
          <p:nvPr userDrawn="1"/>
        </p:nvSpPr>
        <p:spPr>
          <a:xfrm>
            <a:off x="1" y="1228439"/>
            <a:ext cx="12192000" cy="1690255"/>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7565572" y="0"/>
            <a:ext cx="2623459" cy="6858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bg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4951" y="6488664"/>
            <a:ext cx="724296" cy="365125"/>
          </a:xfrm>
        </p:spPr>
        <p:txBody>
          <a:bodyPr/>
          <a:lstStyle/>
          <a:p>
            <a:fld id="{BD401753-24C1-CD4E-BD1A-E1FE126B76E2}" type="datetime1">
              <a:rPr lang="en-US" smtClean="0"/>
              <a:t>3/19/2018</a:t>
            </a:fld>
            <a:endParaRPr lang="en-US" dirty="0"/>
          </a:p>
        </p:txBody>
      </p:sp>
      <p:sp>
        <p:nvSpPr>
          <p:cNvPr id="5" name="Footer Placeholder 4"/>
          <p:cNvSpPr>
            <a:spLocks noGrp="1"/>
          </p:cNvSpPr>
          <p:nvPr>
            <p:ph type="ftr" sz="quarter" idx="11"/>
          </p:nvPr>
        </p:nvSpPr>
        <p:spPr>
          <a:xfrm>
            <a:off x="7565572" y="6488664"/>
            <a:ext cx="2623459" cy="365125"/>
          </a:xfrm>
        </p:spPr>
        <p:txBody>
          <a:body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4" name="Rectangle 13"/>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p:cNvSpPr txBox="1"/>
          <p:nvPr userDrawn="1"/>
        </p:nvSpPr>
        <p:spPr>
          <a:xfrm>
            <a:off x="700411" y="5010111"/>
            <a:ext cx="2225040" cy="276999"/>
          </a:xfrm>
          <a:prstGeom prst="rect">
            <a:avLst/>
          </a:prstGeom>
          <a:noFill/>
        </p:spPr>
        <p:txBody>
          <a:bodyPr wrap="square" rtlCol="0">
            <a:spAutoFit/>
          </a:bodyPr>
          <a:lstStyle/>
          <a:p>
            <a:r>
              <a:rPr lang="en-US" sz="1200" b="0" i="1" spc="300" dirty="0" smtClean="0">
                <a:solidFill>
                  <a:srgbClr val="00ACD9"/>
                </a:solidFill>
                <a:latin typeface="Calibri" charset="0"/>
                <a:ea typeface="Calibri" charset="0"/>
                <a:cs typeface="Calibri" charset="0"/>
              </a:rPr>
              <a:t>PRESENTED BY</a:t>
            </a:r>
            <a:endParaRPr lang="en-US" sz="1200" b="0" i="1" spc="300" dirty="0">
              <a:solidFill>
                <a:srgbClr val="00ACD9"/>
              </a:solidFill>
              <a:latin typeface="Calibri" charset="0"/>
              <a:ea typeface="Calibri" charset="0"/>
              <a:cs typeface="Calibri" charset="0"/>
            </a:endParaRPr>
          </a:p>
        </p:txBody>
      </p:sp>
      <p:pic>
        <p:nvPicPr>
          <p:cNvPr id="21" name="Picture 2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37762" y="5618701"/>
            <a:ext cx="562539" cy="163699"/>
          </a:xfrm>
          <a:prstGeom prst="rect">
            <a:avLst/>
          </a:prstGeom>
        </p:spPr>
      </p:pic>
      <p:pic>
        <p:nvPicPr>
          <p:cNvPr id="22" name="Picture 21"/>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399371" y="5587028"/>
            <a:ext cx="776320" cy="195373"/>
          </a:xfrm>
          <a:prstGeom prst="rect">
            <a:avLst/>
          </a:prstGeom>
        </p:spPr>
      </p:pic>
      <p:sp>
        <p:nvSpPr>
          <p:cNvPr id="23" name="TextBox 22"/>
          <p:cNvSpPr txBox="1"/>
          <p:nvPr userDrawn="1"/>
        </p:nvSpPr>
        <p:spPr>
          <a:xfrm>
            <a:off x="10324346" y="5891251"/>
            <a:ext cx="1744463" cy="738664"/>
          </a:xfrm>
          <a:prstGeom prst="rect">
            <a:avLst/>
          </a:prstGeom>
          <a:noFill/>
        </p:spPr>
        <p:txBody>
          <a:bodyPr wrap="square" rtlCol="0">
            <a:spAutoFit/>
          </a:bodyPr>
          <a:lstStyle/>
          <a:p>
            <a:pPr algn="ctr"/>
            <a:r>
              <a:rPr lang="en-US" sz="600" b="0" i="0" kern="1200" dirty="0" smtClean="0">
                <a:solidFill>
                  <a:schemeClr val="bg1"/>
                </a:solidFill>
                <a:effectLst/>
                <a:latin typeface="+mn-lt"/>
                <a:ea typeface="+mn-ea"/>
                <a:cs typeface="+mn-cs"/>
              </a:rPr>
              <a:t>Sandia National Laboratories is a </a:t>
            </a:r>
            <a:r>
              <a:rPr lang="en-US" sz="600" b="0" i="0" kern="1200" dirty="0" err="1" smtClean="0">
                <a:solidFill>
                  <a:schemeClr val="bg1"/>
                </a:solidFill>
                <a:effectLst/>
                <a:latin typeface="+mn-lt"/>
                <a:ea typeface="+mn-ea"/>
                <a:cs typeface="+mn-cs"/>
              </a:rPr>
              <a:t>multimission</a:t>
            </a:r>
            <a:r>
              <a:rPr lang="en-US" sz="600" b="0" i="0" kern="1200" dirty="0" smtClean="0">
                <a:solidFill>
                  <a:schemeClr val="bg1"/>
                </a:solidFill>
                <a:effectLst/>
                <a:latin typeface="+mn-lt"/>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dirty="0">
              <a:solidFill>
                <a:schemeClr val="bg1"/>
              </a:solidFill>
            </a:endParaRPr>
          </a:p>
        </p:txBody>
      </p:sp>
      <p:pic>
        <p:nvPicPr>
          <p:cNvPr id="7" name="Picture 6"/>
          <p:cNvPicPr>
            <a:picLocks/>
          </p:cNvPicPr>
          <p:nvPr userDrawn="1"/>
        </p:nvPicPr>
        <p:blipFill>
          <a:blip r:embed="rId10" cstate="email">
            <a:extLst>
              <a:ext uri="{28A0092B-C50C-407E-A947-70E740481C1C}">
                <a14:useLocalDpi xmlns:a14="http://schemas.microsoft.com/office/drawing/2010/main"/>
              </a:ext>
            </a:extLst>
          </a:blip>
          <a:stretch>
            <a:fillRect/>
          </a:stretch>
        </p:blipFill>
        <p:spPr>
          <a:xfrm>
            <a:off x="789245" y="5664160"/>
            <a:ext cx="9399784" cy="36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NM Section Title">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a:stretch/>
        </p:blipFill>
        <p:spPr>
          <a:xfrm>
            <a:off x="0" y="-1"/>
            <a:ext cx="12192000" cy="8747085"/>
          </a:xfrm>
          <a:prstGeom prst="rect">
            <a:avLst/>
          </a:prstGeom>
        </p:spPr>
      </p:pic>
      <p:sp>
        <p:nvSpPr>
          <p:cNvPr id="13" name="Rectangle 12"/>
          <p:cNvSpPr/>
          <p:nvPr userDrawn="1"/>
        </p:nvSpPr>
        <p:spPr>
          <a:xfrm>
            <a:off x="1" y="3112607"/>
            <a:ext cx="12192000" cy="1690255"/>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927563" y="0"/>
            <a:ext cx="8264439" cy="6858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bg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4951" y="6488664"/>
            <a:ext cx="724296" cy="365125"/>
          </a:xfrm>
        </p:spPr>
        <p:txBody>
          <a:bodyPr/>
          <a:lstStyle/>
          <a:p>
            <a:fld id="{B2FB43E7-BE73-1148-A923-0B62E5469575}" type="datetime1">
              <a:rPr lang="en-US" smtClean="0"/>
              <a:t>3/19/2018</a:t>
            </a:fld>
            <a:endParaRPr lang="en-US" dirty="0"/>
          </a:p>
        </p:txBody>
      </p:sp>
      <p:sp>
        <p:nvSpPr>
          <p:cNvPr id="5" name="Footer Placeholder 4"/>
          <p:cNvSpPr>
            <a:spLocks noGrp="1"/>
          </p:cNvSpPr>
          <p:nvPr>
            <p:ph type="ftr" sz="quarter" idx="11"/>
          </p:nvPr>
        </p:nvSpPr>
        <p:spPr>
          <a:xfrm>
            <a:off x="3927565" y="6488664"/>
            <a:ext cx="2623459" cy="365125"/>
          </a:xfrm>
        </p:spPr>
        <p:txBody>
          <a:body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7"/>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927565" y="4893378"/>
            <a:ext cx="8264435" cy="45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A Section Title">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userDrawn="1"/>
        </p:nvPicPr>
        <p:blipFill rotWithShape="1">
          <a:blip r:embed="rId2" cstate="email">
            <a:alphaModFix amt="42000"/>
            <a:extLst>
              <a:ext uri="{28A0092B-C50C-407E-A947-70E740481C1C}">
                <a14:useLocalDpi xmlns:a14="http://schemas.microsoft.com/office/drawing/2010/main"/>
              </a:ext>
            </a:extLst>
          </a:blip>
          <a:srcRect b="-2122"/>
          <a:stretch/>
        </p:blipFill>
        <p:spPr>
          <a:xfrm>
            <a:off x="0" y="0"/>
            <a:ext cx="12192000" cy="5547360"/>
          </a:xfrm>
          <a:prstGeom prst="rect">
            <a:avLst/>
          </a:prstGeom>
        </p:spPr>
      </p:pic>
      <p:sp>
        <p:nvSpPr>
          <p:cNvPr id="13" name="Rectangle 12"/>
          <p:cNvSpPr/>
          <p:nvPr userDrawn="1"/>
        </p:nvSpPr>
        <p:spPr>
          <a:xfrm>
            <a:off x="1" y="3112607"/>
            <a:ext cx="12192000" cy="1690255"/>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927563" y="0"/>
            <a:ext cx="8264439" cy="6858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bg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4951" y="6488664"/>
            <a:ext cx="724296" cy="365125"/>
          </a:xfrm>
        </p:spPr>
        <p:txBody>
          <a:bodyPr/>
          <a:lstStyle/>
          <a:p>
            <a:fld id="{B2FB43E7-BE73-1148-A923-0B62E5469575}" type="datetime1">
              <a:rPr lang="en-US" smtClean="0"/>
              <a:t>3/19/2018</a:t>
            </a:fld>
            <a:endParaRPr lang="en-US" dirty="0"/>
          </a:p>
        </p:txBody>
      </p:sp>
      <p:sp>
        <p:nvSpPr>
          <p:cNvPr id="5" name="Footer Placeholder 4"/>
          <p:cNvSpPr>
            <a:spLocks noGrp="1"/>
          </p:cNvSpPr>
          <p:nvPr>
            <p:ph type="ftr" sz="quarter" idx="11"/>
          </p:nvPr>
        </p:nvSpPr>
        <p:spPr>
          <a:xfrm>
            <a:off x="3927565" y="6488664"/>
            <a:ext cx="2623459" cy="365125"/>
          </a:xfrm>
        </p:spPr>
        <p:txBody>
          <a:body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7"/>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927565" y="4893378"/>
            <a:ext cx="8264435" cy="45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BE40A0-BA3A-E44B-A6F9-7A1F916D77D1}" type="datetime1">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0D5E2EC-3A15-B94B-9602-395D7423BE9F}" type="datetime1">
              <a:rPr lang="en-US" smtClean="0"/>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BE153A-A236-9B4D-A0F1-DA988CDD6E09}" type="datetime1">
              <a:rPr lang="en-US" smtClean="0"/>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302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M White 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 y="1228439"/>
            <a:ext cx="12192000" cy="1690255"/>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userDrawn="1"/>
        </p:nvPicPr>
        <p:blipFill rotWithShape="1">
          <a:blip r:embed="rId2" cstate="email">
            <a:alphaModFix amt="34000"/>
            <a:extLst>
              <a:ext uri="{28A0092B-C50C-407E-A947-70E740481C1C}">
                <a14:useLocalDpi xmlns:a14="http://schemas.microsoft.com/office/drawing/2010/main"/>
              </a:ext>
            </a:extLst>
          </a:blip>
          <a:srcRect/>
          <a:stretch/>
        </p:blipFill>
        <p:spPr>
          <a:xfrm>
            <a:off x="7565572" y="2915624"/>
            <a:ext cx="4626429" cy="4782754"/>
          </a:xfrm>
          <a:prstGeom prst="rect">
            <a:avLst/>
          </a:prstGeom>
        </p:spPr>
      </p:pic>
      <p:sp>
        <p:nvSpPr>
          <p:cNvPr id="11" name="Rectangle 10"/>
          <p:cNvSpPr/>
          <p:nvPr userDrawn="1"/>
        </p:nvSpPr>
        <p:spPr>
          <a:xfrm>
            <a:off x="7565572" y="0"/>
            <a:ext cx="2623459" cy="6858000"/>
          </a:xfrm>
          <a:prstGeom prst="rect">
            <a:avLst/>
          </a:prstGeom>
          <a:solidFill>
            <a:srgbClr val="00ACD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smtClean="0"/>
              <a:t>Click to edit master subtitle style</a:t>
            </a:r>
            <a:endParaRPr lang="en-US" dirty="0"/>
          </a:p>
        </p:txBody>
      </p:sp>
      <p:sp>
        <p:nvSpPr>
          <p:cNvPr id="15" name="Date Placeholder 3"/>
          <p:cNvSpPr>
            <a:spLocks noGrp="1"/>
          </p:cNvSpPr>
          <p:nvPr>
            <p:ph type="dt" sz="half" idx="10"/>
          </p:nvPr>
        </p:nvSpPr>
        <p:spPr>
          <a:xfrm>
            <a:off x="64951" y="6459789"/>
            <a:ext cx="724296" cy="365125"/>
          </a:xfrm>
        </p:spPr>
        <p:txBody>
          <a:bodyPr/>
          <a:lstStyle>
            <a:lvl1pPr>
              <a:defRPr>
                <a:solidFill>
                  <a:schemeClr val="bg1">
                    <a:lumMod val="50000"/>
                  </a:schemeClr>
                </a:solidFill>
              </a:defRPr>
            </a:lvl1pPr>
          </a:lstStyle>
          <a:p>
            <a:fld id="{9BB4F62A-F143-0E44-AD26-04E6D9F03BB4}" type="datetime1">
              <a:rPr lang="en-US" smtClean="0"/>
              <a:t>3/19/2018</a:t>
            </a:fld>
            <a:endParaRPr lang="en-US" dirty="0"/>
          </a:p>
        </p:txBody>
      </p:sp>
      <p:sp>
        <p:nvSpPr>
          <p:cNvPr id="16" name="Footer Placeholder 4"/>
          <p:cNvSpPr>
            <a:spLocks noGrp="1"/>
          </p:cNvSpPr>
          <p:nvPr>
            <p:ph type="ftr" sz="quarter" idx="11"/>
          </p:nvPr>
        </p:nvSpPr>
        <p:spPr>
          <a:xfrm>
            <a:off x="7565572" y="6459789"/>
            <a:ext cx="2623459" cy="365125"/>
          </a:xfrm>
        </p:spPr>
        <p:txBody>
          <a:bodyPr/>
          <a:lstStyle/>
          <a:p>
            <a:endParaRPr lang="en-US" dirty="0"/>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9" name="Rectangle 18"/>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p:cNvSpPr txBox="1"/>
          <p:nvPr userDrawn="1"/>
        </p:nvSpPr>
        <p:spPr>
          <a:xfrm>
            <a:off x="700411" y="5019736"/>
            <a:ext cx="2225040" cy="276999"/>
          </a:xfrm>
          <a:prstGeom prst="rect">
            <a:avLst/>
          </a:prstGeom>
          <a:noFill/>
        </p:spPr>
        <p:txBody>
          <a:bodyPr wrap="square" rtlCol="0">
            <a:spAutoFit/>
          </a:bodyPr>
          <a:lstStyle/>
          <a:p>
            <a:r>
              <a:rPr lang="en-US" sz="1200" i="1" spc="300" dirty="0" smtClean="0">
                <a:solidFill>
                  <a:srgbClr val="00ACD9"/>
                </a:solidFill>
              </a:rPr>
              <a:t>PRESENTED BY</a:t>
            </a:r>
            <a:endParaRPr lang="en-US" sz="1200" i="1" spc="300" dirty="0">
              <a:solidFill>
                <a:srgbClr val="00ACD9"/>
              </a:solidFill>
            </a:endParaRPr>
          </a:p>
        </p:txBody>
      </p:sp>
      <p:pic>
        <p:nvPicPr>
          <p:cNvPr id="30" name="Picture 2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789245" y="5673785"/>
            <a:ext cx="9399784" cy="36576"/>
          </a:xfrm>
          <a:prstGeom prst="rect">
            <a:avLst/>
          </a:prstGeom>
        </p:spPr>
      </p:pic>
      <p:pic>
        <p:nvPicPr>
          <p:cNvPr id="25" name="Picture 2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336794" y="5626954"/>
            <a:ext cx="564475" cy="163698"/>
          </a:xfrm>
          <a:prstGeom prst="rect">
            <a:avLst/>
          </a:prstGeom>
        </p:spPr>
      </p:pic>
      <p:pic>
        <p:nvPicPr>
          <p:cNvPr id="26" name="Picture 2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399371" y="5595527"/>
            <a:ext cx="776320" cy="194889"/>
          </a:xfrm>
          <a:prstGeom prst="rect">
            <a:avLst/>
          </a:prstGeom>
        </p:spPr>
      </p:pic>
      <p:sp>
        <p:nvSpPr>
          <p:cNvPr id="27" name="TextBox 26"/>
          <p:cNvSpPr txBox="1"/>
          <p:nvPr userDrawn="1"/>
        </p:nvSpPr>
        <p:spPr>
          <a:xfrm>
            <a:off x="10324346" y="5882090"/>
            <a:ext cx="1744463" cy="738664"/>
          </a:xfrm>
          <a:prstGeom prst="rect">
            <a:avLst/>
          </a:prstGeom>
          <a:noFill/>
        </p:spPr>
        <p:txBody>
          <a:bodyPr wrap="square" rtlCol="0">
            <a:spAutoFit/>
          </a:bodyPr>
          <a:lstStyle/>
          <a:p>
            <a:pPr algn="ctr"/>
            <a:r>
              <a:rPr lang="en-US" sz="600" b="0" i="0" kern="1200" dirty="0" smtClean="0">
                <a:solidFill>
                  <a:schemeClr val="tx1"/>
                </a:solidFill>
                <a:effectLst/>
                <a:latin typeface="+mn-lt"/>
                <a:ea typeface="+mn-ea"/>
                <a:cs typeface="+mn-cs"/>
              </a:rPr>
              <a:t>Sandia National Laboratories is a </a:t>
            </a:r>
            <a:r>
              <a:rPr lang="en-US" sz="600" b="0" i="0" kern="1200" dirty="0" err="1" smtClean="0">
                <a:solidFill>
                  <a:schemeClr val="tx1"/>
                </a:solidFill>
                <a:effectLst/>
                <a:latin typeface="+mn-lt"/>
                <a:ea typeface="+mn-ea"/>
                <a:cs typeface="+mn-cs"/>
              </a:rPr>
              <a:t>multimission</a:t>
            </a:r>
            <a:r>
              <a:rPr lang="en-US" sz="600" b="0" i="0" kern="1200" dirty="0" smtClean="0">
                <a:solidFill>
                  <a:schemeClr val="tx1"/>
                </a:solidFill>
                <a:effectLst/>
                <a:latin typeface="+mn-lt"/>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NM White 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 y="1228439"/>
            <a:ext cx="12192000" cy="1690255"/>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userDrawn="1"/>
        </p:nvPicPr>
        <p:blipFill rotWithShape="1">
          <a:blip r:embed="rId2" cstate="email">
            <a:alphaModFix amt="32000"/>
            <a:extLst>
              <a:ext uri="{28A0092B-C50C-407E-A947-70E740481C1C}">
                <a14:useLocalDpi xmlns:a14="http://schemas.microsoft.com/office/drawing/2010/main"/>
              </a:ext>
            </a:extLst>
          </a:blip>
          <a:srcRect/>
          <a:stretch/>
        </p:blipFill>
        <p:spPr>
          <a:xfrm>
            <a:off x="7565572" y="2915627"/>
            <a:ext cx="4626429" cy="3084286"/>
          </a:xfrm>
          <a:prstGeom prst="rect">
            <a:avLst/>
          </a:prstGeom>
        </p:spPr>
      </p:pic>
      <p:sp>
        <p:nvSpPr>
          <p:cNvPr id="11" name="Rectangle 10"/>
          <p:cNvSpPr/>
          <p:nvPr userDrawn="1"/>
        </p:nvSpPr>
        <p:spPr>
          <a:xfrm>
            <a:off x="7565572" y="0"/>
            <a:ext cx="2623459" cy="6858000"/>
          </a:xfrm>
          <a:prstGeom prst="rect">
            <a:avLst/>
          </a:prstGeom>
          <a:solidFill>
            <a:srgbClr val="00ACD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smtClean="0"/>
              <a:t>Click to edit master subtitle style</a:t>
            </a:r>
            <a:endParaRPr lang="en-US" dirty="0"/>
          </a:p>
        </p:txBody>
      </p:sp>
      <p:sp>
        <p:nvSpPr>
          <p:cNvPr id="15" name="Date Placeholder 3"/>
          <p:cNvSpPr>
            <a:spLocks noGrp="1"/>
          </p:cNvSpPr>
          <p:nvPr>
            <p:ph type="dt" sz="half" idx="10"/>
          </p:nvPr>
        </p:nvSpPr>
        <p:spPr>
          <a:xfrm>
            <a:off x="64951" y="6459789"/>
            <a:ext cx="724296" cy="365125"/>
          </a:xfrm>
        </p:spPr>
        <p:txBody>
          <a:bodyPr/>
          <a:lstStyle>
            <a:lvl1pPr>
              <a:defRPr>
                <a:solidFill>
                  <a:schemeClr val="bg1">
                    <a:lumMod val="50000"/>
                  </a:schemeClr>
                </a:solidFill>
              </a:defRPr>
            </a:lvl1pPr>
          </a:lstStyle>
          <a:p>
            <a:fld id="{9BB4F62A-F143-0E44-AD26-04E6D9F03BB4}" type="datetime1">
              <a:rPr lang="en-US" smtClean="0"/>
              <a:t>3/19/2018</a:t>
            </a:fld>
            <a:endParaRPr lang="en-US" dirty="0"/>
          </a:p>
        </p:txBody>
      </p:sp>
      <p:sp>
        <p:nvSpPr>
          <p:cNvPr id="16" name="Footer Placeholder 4"/>
          <p:cNvSpPr>
            <a:spLocks noGrp="1"/>
          </p:cNvSpPr>
          <p:nvPr>
            <p:ph type="ftr" sz="quarter" idx="11"/>
          </p:nvPr>
        </p:nvSpPr>
        <p:spPr>
          <a:xfrm>
            <a:off x="7565572" y="6459789"/>
            <a:ext cx="2623459" cy="365125"/>
          </a:xfrm>
        </p:spPr>
        <p:txBody>
          <a:bodyPr/>
          <a:lstStyle/>
          <a:p>
            <a:endParaRPr lang="en-US" dirty="0"/>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9" name="Rectangle 18"/>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p:cNvSpPr txBox="1"/>
          <p:nvPr userDrawn="1"/>
        </p:nvSpPr>
        <p:spPr>
          <a:xfrm>
            <a:off x="700411" y="5019736"/>
            <a:ext cx="2225040" cy="276999"/>
          </a:xfrm>
          <a:prstGeom prst="rect">
            <a:avLst/>
          </a:prstGeom>
          <a:noFill/>
        </p:spPr>
        <p:txBody>
          <a:bodyPr wrap="square" rtlCol="0">
            <a:spAutoFit/>
          </a:bodyPr>
          <a:lstStyle/>
          <a:p>
            <a:r>
              <a:rPr lang="en-US" sz="1200" i="1" spc="300" dirty="0" smtClean="0">
                <a:solidFill>
                  <a:srgbClr val="00ACD9"/>
                </a:solidFill>
              </a:rPr>
              <a:t>PRESENTED BY</a:t>
            </a:r>
            <a:endParaRPr lang="en-US" sz="1200" i="1" spc="300" dirty="0">
              <a:solidFill>
                <a:srgbClr val="00ACD9"/>
              </a:solidFill>
            </a:endParaRPr>
          </a:p>
        </p:txBody>
      </p:sp>
      <p:pic>
        <p:nvPicPr>
          <p:cNvPr id="30" name="Picture 2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789245" y="5673785"/>
            <a:ext cx="9399784" cy="36576"/>
          </a:xfrm>
          <a:prstGeom prst="rect">
            <a:avLst/>
          </a:prstGeom>
        </p:spPr>
      </p:pic>
      <p:pic>
        <p:nvPicPr>
          <p:cNvPr id="25" name="Picture 2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336794" y="5626954"/>
            <a:ext cx="564475" cy="163698"/>
          </a:xfrm>
          <a:prstGeom prst="rect">
            <a:avLst/>
          </a:prstGeom>
        </p:spPr>
      </p:pic>
      <p:pic>
        <p:nvPicPr>
          <p:cNvPr id="26" name="Picture 2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399371" y="5595527"/>
            <a:ext cx="776320" cy="194889"/>
          </a:xfrm>
          <a:prstGeom prst="rect">
            <a:avLst/>
          </a:prstGeom>
        </p:spPr>
      </p:pic>
      <p:sp>
        <p:nvSpPr>
          <p:cNvPr id="27" name="TextBox 26"/>
          <p:cNvSpPr txBox="1"/>
          <p:nvPr userDrawn="1"/>
        </p:nvSpPr>
        <p:spPr>
          <a:xfrm>
            <a:off x="10324346" y="5882090"/>
            <a:ext cx="1744463" cy="738664"/>
          </a:xfrm>
          <a:prstGeom prst="rect">
            <a:avLst/>
          </a:prstGeom>
          <a:noFill/>
        </p:spPr>
        <p:txBody>
          <a:bodyPr wrap="square" rtlCol="0">
            <a:spAutoFit/>
          </a:bodyPr>
          <a:lstStyle/>
          <a:p>
            <a:pPr algn="ctr"/>
            <a:r>
              <a:rPr lang="en-US" sz="600" b="0" i="0" kern="1200" dirty="0" smtClean="0">
                <a:solidFill>
                  <a:schemeClr val="tx1"/>
                </a:solidFill>
                <a:effectLst/>
                <a:latin typeface="+mn-lt"/>
                <a:ea typeface="+mn-ea"/>
                <a:cs typeface="+mn-cs"/>
              </a:rPr>
              <a:t>Sandia National Laboratories is a </a:t>
            </a:r>
            <a:r>
              <a:rPr lang="en-US" sz="600" b="0" i="0" kern="1200" dirty="0" err="1" smtClean="0">
                <a:solidFill>
                  <a:schemeClr val="tx1"/>
                </a:solidFill>
                <a:effectLst/>
                <a:latin typeface="+mn-lt"/>
                <a:ea typeface="+mn-ea"/>
                <a:cs typeface="+mn-cs"/>
              </a:rPr>
              <a:t>multimission</a:t>
            </a:r>
            <a:r>
              <a:rPr lang="en-US" sz="600" b="0" i="0" kern="1200" dirty="0" smtClean="0">
                <a:solidFill>
                  <a:schemeClr val="tx1"/>
                </a:solidFill>
                <a:effectLst/>
                <a:latin typeface="+mn-lt"/>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20648" y="240503"/>
            <a:ext cx="10058400" cy="570225"/>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648" y="1429233"/>
            <a:ext cx="10058400" cy="3433635"/>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rgbClr val="FFFFFF"/>
                </a:solidFill>
              </a:defRPr>
            </a:lvl1pPr>
          </a:lstStyle>
          <a:p>
            <a:fld id="{E30A8737-9ED8-534E-AB64-824F3EF1F57B}" type="datetime1">
              <a:rPr lang="en-US" smtClean="0"/>
              <a:t>3/19/2018</a:t>
            </a:fld>
            <a:endParaRPr lang="en-US" dirty="0"/>
          </a:p>
        </p:txBody>
      </p:sp>
      <p:sp>
        <p:nvSpPr>
          <p:cNvPr id="5"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FFFFFF"/>
                </a:solidFill>
              </a:defRPr>
            </a:lvl1pPr>
          </a:lstStyle>
          <a:p>
            <a:fld id="{4FAB73BC-B049-4115-A692-8D63A059BFB8}" type="slidenum">
              <a:rPr lang="en-US" smtClean="0"/>
              <a:pPr/>
              <a:t>‹#›</a:t>
            </a:fld>
            <a:endParaRPr lang="en-US" dirty="0"/>
          </a:p>
        </p:txBody>
      </p:sp>
      <p:sp>
        <p:nvSpPr>
          <p:cNvPr id="12" name="Rectangle 11"/>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17"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67" r:id="rId4"/>
    <p:sldLayoutId id="2147483660" r:id="rId5"/>
    <p:sldLayoutId id="2147483654" r:id="rId6"/>
    <p:sldLayoutId id="2147483661" r:id="rId7"/>
    <p:sldLayoutId id="2147483651" r:id="rId8"/>
    <p:sldLayoutId id="2147483668" r:id="rId9"/>
    <p:sldLayoutId id="2147483665" r:id="rId10"/>
    <p:sldLayoutId id="2147483669" r:id="rId11"/>
    <p:sldLayoutId id="2147483655"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354" rtl="0" eaLnBrk="1" latinLnBrk="0" hangingPunct="1">
        <a:lnSpc>
          <a:spcPct val="85000"/>
        </a:lnSpc>
        <a:spcBef>
          <a:spcPct val="0"/>
        </a:spcBef>
        <a:buNone/>
        <a:defRPr sz="2400" b="0" i="0" kern="1200" spc="100" baseline="0">
          <a:solidFill>
            <a:schemeClr val="bg1"/>
          </a:solidFill>
          <a:latin typeface="Gill Sans MT" charset="0"/>
          <a:ea typeface="Gill Sans MT" charset="0"/>
          <a:cs typeface="Gill Sans MT" charset="0"/>
        </a:defRPr>
      </a:lvl1pPr>
    </p:titleStyle>
    <p:body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41.jpe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a:t>Interface </a:t>
            </a:r>
            <a:r>
              <a:rPr lang="en-US" dirty="0" smtClean="0"/>
              <a:t>Design </a:t>
            </a:r>
            <a:r>
              <a:rPr lang="en-US" dirty="0"/>
              <a:t>for </a:t>
            </a:r>
            <a:r>
              <a:rPr lang="en-US" dirty="0" smtClean="0"/>
              <a:t>Analysts </a:t>
            </a:r>
            <a:r>
              <a:rPr lang="en-US" dirty="0"/>
              <a:t>in a </a:t>
            </a:r>
            <a:r>
              <a:rPr lang="en-US" dirty="0" smtClean="0"/>
              <a:t>Data </a:t>
            </a:r>
            <a:r>
              <a:rPr lang="en-US" dirty="0"/>
              <a:t>and </a:t>
            </a:r>
            <a:r>
              <a:rPr lang="en-US" dirty="0" smtClean="0"/>
              <a:t>Analysis-rich Environment</a:t>
            </a:r>
            <a:endParaRPr lang="en-US" dirty="0"/>
          </a:p>
        </p:txBody>
      </p:sp>
      <p:sp>
        <p:nvSpPr>
          <p:cNvPr id="15" name="Subtitle 14"/>
          <p:cNvSpPr>
            <a:spLocks noGrp="1"/>
          </p:cNvSpPr>
          <p:nvPr>
            <p:ph type="subTitle" idx="1"/>
          </p:nvPr>
        </p:nvSpPr>
        <p:spPr/>
        <p:txBody>
          <a:bodyPr/>
          <a:lstStyle/>
          <a:p>
            <a:r>
              <a:rPr lang="en-US" dirty="0" smtClean="0"/>
              <a:t>Karin Butler, Human Factors </a:t>
            </a:r>
            <a:endParaRPr lang="en-US" dirty="0"/>
          </a:p>
        </p:txBody>
      </p:sp>
      <p:sp>
        <p:nvSpPr>
          <p:cNvPr id="16" name="Slide Number Placeholder 15"/>
          <p:cNvSpPr>
            <a:spLocks noGrp="1"/>
          </p:cNvSpPr>
          <p:nvPr>
            <p:ph type="sldNum" sz="quarter" idx="12"/>
          </p:nvPr>
        </p:nvSpPr>
        <p:spPr/>
        <p:txBody>
          <a:bodyPr/>
          <a:lstStyle/>
          <a:p>
            <a:fld id="{4FAB73BC-B049-4115-A692-8D63A059BFB8}" type="slidenum">
              <a:rPr lang="en-US" smtClean="0"/>
              <a:t>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080" y="4548301"/>
            <a:ext cx="1714650" cy="623922"/>
          </a:xfrm>
          <a:prstGeom prst="rect">
            <a:avLst/>
          </a:prstGeom>
        </p:spPr>
      </p:pic>
    </p:spTree>
    <p:extLst>
      <p:ext uri="{BB962C8B-B14F-4D97-AF65-F5344CB8AC3E}">
        <p14:creationId xmlns:p14="http://schemas.microsoft.com/office/powerpoint/2010/main" val="174136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Human Factors Consideration: Selection and Use</a:t>
            </a:r>
            <a:endParaRPr lang="en-US" sz="3200" dirty="0"/>
          </a:p>
        </p:txBody>
      </p:sp>
      <p:sp>
        <p:nvSpPr>
          <p:cNvPr id="3" name="Content Placeholder 2"/>
          <p:cNvSpPr>
            <a:spLocks noGrp="1"/>
          </p:cNvSpPr>
          <p:nvPr>
            <p:ph idx="1"/>
          </p:nvPr>
        </p:nvSpPr>
        <p:spPr>
          <a:xfrm>
            <a:off x="720648" y="1429233"/>
            <a:ext cx="8077123" cy="3433635"/>
          </a:xfrm>
        </p:spPr>
        <p:txBody>
          <a:bodyPr>
            <a:normAutofit/>
          </a:bodyPr>
          <a:lstStyle/>
          <a:p>
            <a:r>
              <a:rPr lang="en-US" sz="2600" dirty="0" smtClean="0"/>
              <a:t>How are computational partners integrated into a workflow?</a:t>
            </a:r>
          </a:p>
          <a:p>
            <a:endParaRPr lang="en-US" sz="2600" dirty="0" smtClean="0"/>
          </a:p>
          <a:p>
            <a:pPr lvl="1"/>
            <a:r>
              <a:rPr lang="en-US" sz="2400" dirty="0" smtClean="0"/>
              <a:t>What </a:t>
            </a:r>
            <a:r>
              <a:rPr lang="en-US" sz="2400" dirty="0"/>
              <a:t>knowledge do users require to select </a:t>
            </a:r>
            <a:r>
              <a:rPr lang="en-US" sz="2400" dirty="0" smtClean="0"/>
              <a:t>computational tools</a:t>
            </a:r>
            <a:r>
              <a:rPr lang="en-US" sz="2400" dirty="0"/>
              <a:t>? </a:t>
            </a:r>
            <a:endParaRPr lang="en-US" sz="2400" dirty="0" smtClean="0"/>
          </a:p>
          <a:p>
            <a:pPr lvl="1"/>
            <a:r>
              <a:rPr lang="en-US" sz="2400" dirty="0" smtClean="0"/>
              <a:t>How cognitively demanding is selection?</a:t>
            </a:r>
          </a:p>
          <a:p>
            <a:pPr lvl="1"/>
            <a:r>
              <a:rPr lang="en-US" sz="2400" dirty="0" smtClean="0"/>
              <a:t>How cognitively demanding is use?</a:t>
            </a:r>
          </a:p>
          <a:p>
            <a:pPr lvl="1"/>
            <a:r>
              <a:rPr lang="en-US" sz="2400" dirty="0" smtClean="0"/>
              <a:t>How are outputs used to understand the system or situation?</a:t>
            </a:r>
            <a:endParaRPr lang="en-US" sz="2400" dirty="0"/>
          </a:p>
          <a:p>
            <a:pPr lvl="1"/>
            <a:endParaRPr lang="en-US" sz="2400" dirty="0"/>
          </a:p>
          <a:p>
            <a:pPr lvl="1"/>
            <a:endParaRPr lang="en-US" sz="2400" dirty="0" smtClean="0"/>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439" y="912688"/>
            <a:ext cx="2952750" cy="1552575"/>
          </a:xfrm>
          <a:prstGeom prst="rect">
            <a:avLst/>
          </a:prstGeom>
        </p:spPr>
      </p:pic>
      <p:pic>
        <p:nvPicPr>
          <p:cNvPr id="6" name="Picture 5" descr="Image result for hand tool for extracting ball bearing"/>
          <p:cNvPicPr/>
          <p:nvPr/>
        </p:nvPicPr>
        <p:blipFill>
          <a:blip r:embed="rId4">
            <a:extLst>
              <a:ext uri="{28A0092B-C50C-407E-A947-70E740481C1C}">
                <a14:useLocalDpi xmlns:a14="http://schemas.microsoft.com/office/drawing/2010/main" val="0"/>
              </a:ext>
            </a:extLst>
          </a:blip>
          <a:srcRect/>
          <a:stretch>
            <a:fillRect/>
          </a:stretch>
        </p:blipFill>
        <p:spPr bwMode="auto">
          <a:xfrm>
            <a:off x="9156115" y="3018407"/>
            <a:ext cx="2333239" cy="2388094"/>
          </a:xfrm>
          <a:prstGeom prst="rect">
            <a:avLst/>
          </a:prstGeom>
          <a:noFill/>
          <a:ln>
            <a:noFill/>
          </a:ln>
        </p:spPr>
      </p:pic>
    </p:spTree>
    <p:extLst>
      <p:ext uri="{BB962C8B-B14F-4D97-AF65-F5344CB8AC3E}">
        <p14:creationId xmlns:p14="http://schemas.microsoft.com/office/powerpoint/2010/main" val="92934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Situational Awareness</a:t>
            </a:r>
            <a:endParaRPr lang="en-US" sz="3200" dirty="0"/>
          </a:p>
        </p:txBody>
      </p:sp>
      <p:sp>
        <p:nvSpPr>
          <p:cNvPr id="3" name="Content Placeholder 2"/>
          <p:cNvSpPr>
            <a:spLocks noGrp="1"/>
          </p:cNvSpPr>
          <p:nvPr>
            <p:ph idx="1"/>
          </p:nvPr>
        </p:nvSpPr>
        <p:spPr/>
        <p:txBody>
          <a:bodyPr>
            <a:normAutofit/>
          </a:bodyPr>
          <a:lstStyle/>
          <a:p>
            <a:r>
              <a:rPr lang="en-US" sz="2400" dirty="0" smtClean="0"/>
              <a:t>Three components</a:t>
            </a:r>
          </a:p>
          <a:p>
            <a:pPr marL="544059" lvl="1" indent="-342900">
              <a:buFont typeface="+mj-lt"/>
              <a:buAutoNum type="arabicPeriod"/>
            </a:pPr>
            <a:r>
              <a:rPr lang="en-US" sz="2400" dirty="0" smtClean="0"/>
              <a:t>Perception </a:t>
            </a:r>
            <a:r>
              <a:rPr lang="en-US" sz="2400" dirty="0"/>
              <a:t>of the elements in the environment within a volume of time and </a:t>
            </a:r>
            <a:r>
              <a:rPr lang="en-US" sz="2400" dirty="0" smtClean="0"/>
              <a:t>space</a:t>
            </a:r>
          </a:p>
          <a:p>
            <a:pPr marL="544059" lvl="1" indent="-342900">
              <a:buFont typeface="+mj-lt"/>
              <a:buAutoNum type="arabicPeriod"/>
            </a:pPr>
            <a:r>
              <a:rPr lang="en-US" sz="2400" dirty="0" smtClean="0"/>
              <a:t>Comprehension </a:t>
            </a:r>
            <a:r>
              <a:rPr lang="en-US" sz="2400" dirty="0"/>
              <a:t>of their meaning, and </a:t>
            </a:r>
            <a:endParaRPr lang="en-US" sz="2400" dirty="0" smtClean="0"/>
          </a:p>
          <a:p>
            <a:pPr marL="544059" lvl="1" indent="-342900">
              <a:buFont typeface="+mj-lt"/>
              <a:buAutoNum type="arabicPeriod"/>
            </a:pPr>
            <a:r>
              <a:rPr lang="en-US" sz="2400" dirty="0" smtClean="0"/>
              <a:t>Projection </a:t>
            </a:r>
            <a:r>
              <a:rPr lang="en-US" sz="2400" dirty="0"/>
              <a:t>of their status in the near future. </a:t>
            </a:r>
          </a:p>
          <a:p>
            <a:r>
              <a:rPr lang="en-US" sz="2400" dirty="0" smtClean="0"/>
              <a:t>Complex, dynamic </a:t>
            </a:r>
            <a:r>
              <a:rPr lang="en-US" sz="2400" dirty="0"/>
              <a:t>d</a:t>
            </a:r>
            <a:r>
              <a:rPr lang="en-US" sz="2400" dirty="0" smtClean="0"/>
              <a:t>omains (military command and control, emergency services, aviation)</a:t>
            </a:r>
            <a:endParaRPr lang="en-US" sz="2400" dirty="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6113E31D-E2AB-40D1-8B51-AFA5AFEF393A}" type="slidenum">
              <a:rPr lang="en-US" smtClean="0"/>
              <a:t>11</a:t>
            </a:fld>
            <a:endParaRPr lang="en-US" dirty="0"/>
          </a:p>
        </p:txBody>
      </p:sp>
      <p:sp>
        <p:nvSpPr>
          <p:cNvPr id="5" name="TextBox 4"/>
          <p:cNvSpPr txBox="1"/>
          <p:nvPr/>
        </p:nvSpPr>
        <p:spPr>
          <a:xfrm>
            <a:off x="547707" y="5158207"/>
            <a:ext cx="10231341" cy="830997"/>
          </a:xfrm>
          <a:prstGeom prst="rect">
            <a:avLst/>
          </a:prstGeom>
          <a:solidFill>
            <a:schemeClr val="tx2">
              <a:lumMod val="20000"/>
              <a:lumOff val="80000"/>
            </a:schemeClr>
          </a:solidFill>
        </p:spPr>
        <p:txBody>
          <a:bodyPr wrap="square" rtlCol="0">
            <a:spAutoFit/>
          </a:bodyPr>
          <a:lstStyle/>
          <a:p>
            <a:r>
              <a:rPr lang="en-US" sz="2400" dirty="0" smtClean="0">
                <a:latin typeface="+mj-lt"/>
              </a:rPr>
              <a:t>Does not fully capture the need to integrate information across time to make decisions.</a:t>
            </a:r>
            <a:endParaRPr lang="en-US" sz="2400" dirty="0">
              <a:latin typeface="+mj-lt"/>
            </a:endParaRPr>
          </a:p>
        </p:txBody>
      </p:sp>
    </p:spTree>
    <p:extLst>
      <p:ext uri="{BB962C8B-B14F-4D97-AF65-F5344CB8AC3E}">
        <p14:creationId xmlns:p14="http://schemas.microsoft.com/office/powerpoint/2010/main" val="38666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Human-Autonomy System Oversight Model</a:t>
            </a:r>
            <a:endParaRPr lang="en-US" dirty="0"/>
          </a:p>
        </p:txBody>
      </p:sp>
      <p:pic>
        <p:nvPicPr>
          <p:cNvPr id="5" name="Content Placeholder 4"/>
          <p:cNvPicPr>
            <a:picLocks noGrp="1" noChangeAspect="1"/>
          </p:cNvPicPr>
          <p:nvPr>
            <p:ph idx="1"/>
          </p:nvPr>
        </p:nvPicPr>
        <p:blipFill>
          <a:blip r:embed="rId3"/>
          <a:stretch>
            <a:fillRect/>
          </a:stretch>
        </p:blipFill>
        <p:spPr>
          <a:xfrm>
            <a:off x="720648" y="1063892"/>
            <a:ext cx="6160636" cy="5280546"/>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12</a:t>
            </a:fld>
            <a:endParaRPr lang="en-US" dirty="0"/>
          </a:p>
        </p:txBody>
      </p:sp>
      <p:sp>
        <p:nvSpPr>
          <p:cNvPr id="6" name="TextBox 5"/>
          <p:cNvSpPr txBox="1"/>
          <p:nvPr/>
        </p:nvSpPr>
        <p:spPr>
          <a:xfrm>
            <a:off x="9934105" y="6344438"/>
            <a:ext cx="1527982" cy="369332"/>
          </a:xfrm>
          <a:prstGeom prst="rect">
            <a:avLst/>
          </a:prstGeom>
          <a:noFill/>
        </p:spPr>
        <p:txBody>
          <a:bodyPr wrap="none" rtlCol="0">
            <a:spAutoFit/>
          </a:bodyPr>
          <a:lstStyle/>
          <a:p>
            <a:r>
              <a:rPr lang="en-US" dirty="0" err="1" smtClean="0">
                <a:solidFill>
                  <a:schemeClr val="bg1"/>
                </a:solidFill>
                <a:latin typeface="+mj-lt"/>
              </a:rPr>
              <a:t>Endsley</a:t>
            </a:r>
            <a:r>
              <a:rPr lang="en-US" dirty="0">
                <a:solidFill>
                  <a:schemeClr val="bg1"/>
                </a:solidFill>
                <a:latin typeface="+mj-lt"/>
              </a:rPr>
              <a:t> </a:t>
            </a:r>
            <a:r>
              <a:rPr lang="en-US" dirty="0" smtClean="0">
                <a:solidFill>
                  <a:schemeClr val="bg1"/>
                </a:solidFill>
                <a:latin typeface="+mj-lt"/>
              </a:rPr>
              <a:t>(2017)</a:t>
            </a:r>
            <a:endParaRPr lang="en-US" dirty="0">
              <a:solidFill>
                <a:schemeClr val="bg1"/>
              </a:solidFill>
              <a:latin typeface="+mj-lt"/>
            </a:endParaRPr>
          </a:p>
        </p:txBody>
      </p:sp>
      <p:sp>
        <p:nvSpPr>
          <p:cNvPr id="8" name="TextBox 7"/>
          <p:cNvSpPr txBox="1"/>
          <p:nvPr/>
        </p:nvSpPr>
        <p:spPr>
          <a:xfrm>
            <a:off x="7330966" y="1433224"/>
            <a:ext cx="4293026" cy="2308324"/>
          </a:xfrm>
          <a:prstGeom prst="rect">
            <a:avLst/>
          </a:prstGeom>
          <a:noFill/>
        </p:spPr>
        <p:txBody>
          <a:bodyPr wrap="square" rtlCol="0">
            <a:spAutoFit/>
          </a:bodyPr>
          <a:lstStyle/>
          <a:p>
            <a:r>
              <a:rPr lang="en-US" dirty="0" smtClean="0">
                <a:solidFill>
                  <a:schemeClr val="bg1"/>
                </a:solidFill>
                <a:latin typeface="+mj-lt"/>
              </a:rPr>
              <a:t>20 Guidelines </a:t>
            </a:r>
            <a:r>
              <a:rPr lang="en-US" dirty="0">
                <a:solidFill>
                  <a:schemeClr val="bg1"/>
                </a:solidFill>
                <a:latin typeface="+mj-lt"/>
              </a:rPr>
              <a:t>for the Design of Human-Autonomy Systems </a:t>
            </a:r>
            <a:r>
              <a:rPr lang="en-US" dirty="0" smtClean="0">
                <a:solidFill>
                  <a:schemeClr val="bg1"/>
                </a:solidFill>
                <a:latin typeface="+mj-lt"/>
              </a:rPr>
              <a:t>(</a:t>
            </a:r>
            <a:r>
              <a:rPr lang="en-US" dirty="0" err="1" smtClean="0">
                <a:solidFill>
                  <a:schemeClr val="bg1"/>
                </a:solidFill>
                <a:latin typeface="+mj-lt"/>
              </a:rPr>
              <a:t>Endsley</a:t>
            </a:r>
            <a:r>
              <a:rPr lang="en-US" dirty="0">
                <a:solidFill>
                  <a:schemeClr val="bg1"/>
                </a:solidFill>
                <a:latin typeface="+mj-lt"/>
              </a:rPr>
              <a:t>, </a:t>
            </a:r>
            <a:r>
              <a:rPr lang="en-US" dirty="0" err="1">
                <a:solidFill>
                  <a:schemeClr val="bg1"/>
                </a:solidFill>
                <a:latin typeface="+mj-lt"/>
              </a:rPr>
              <a:t>Bolte</a:t>
            </a:r>
            <a:r>
              <a:rPr lang="en-US" dirty="0">
                <a:solidFill>
                  <a:schemeClr val="bg1"/>
                </a:solidFill>
                <a:latin typeface="+mj-lt"/>
              </a:rPr>
              <a:t>, &amp; </a:t>
            </a:r>
            <a:r>
              <a:rPr lang="en-US" dirty="0" smtClean="0">
                <a:solidFill>
                  <a:schemeClr val="bg1"/>
                </a:solidFill>
                <a:latin typeface="+mj-lt"/>
              </a:rPr>
              <a:t>Jones, 2003</a:t>
            </a:r>
            <a:r>
              <a:rPr lang="en-US" dirty="0">
                <a:solidFill>
                  <a:schemeClr val="bg1"/>
                </a:solidFill>
                <a:latin typeface="+mj-lt"/>
              </a:rPr>
              <a:t>) </a:t>
            </a:r>
            <a:r>
              <a:rPr lang="en-US" dirty="0" smtClean="0">
                <a:solidFill>
                  <a:schemeClr val="bg1"/>
                </a:solidFill>
                <a:latin typeface="+mj-lt"/>
              </a:rPr>
              <a:t>focusing on three areas </a:t>
            </a:r>
            <a:r>
              <a:rPr lang="en-US" dirty="0">
                <a:solidFill>
                  <a:schemeClr val="bg1"/>
                </a:solidFill>
                <a:latin typeface="+mj-lt"/>
              </a:rPr>
              <a:t>1) </a:t>
            </a:r>
            <a:r>
              <a:rPr lang="en-US" dirty="0" smtClean="0">
                <a:solidFill>
                  <a:schemeClr val="bg1"/>
                </a:solidFill>
                <a:latin typeface="+mj-lt"/>
              </a:rPr>
              <a:t>support </a:t>
            </a:r>
            <a:r>
              <a:rPr lang="en-US" dirty="0">
                <a:solidFill>
                  <a:schemeClr val="bg1"/>
                </a:solidFill>
                <a:latin typeface="+mj-lt"/>
              </a:rPr>
              <a:t>of human understanding of autonomous system 2) minimize the complexity of the autonomous system and 3) </a:t>
            </a:r>
            <a:r>
              <a:rPr lang="en-US" dirty="0" smtClean="0">
                <a:solidFill>
                  <a:schemeClr val="bg1"/>
                </a:solidFill>
                <a:latin typeface="+mj-lt"/>
              </a:rPr>
              <a:t>support </a:t>
            </a:r>
            <a:r>
              <a:rPr lang="en-US" dirty="0">
                <a:solidFill>
                  <a:schemeClr val="bg1"/>
                </a:solidFill>
                <a:latin typeface="+mj-lt"/>
              </a:rPr>
              <a:t>of </a:t>
            </a:r>
            <a:r>
              <a:rPr lang="en-US" dirty="0" smtClean="0">
                <a:solidFill>
                  <a:schemeClr val="bg1"/>
                </a:solidFill>
                <a:latin typeface="+mj-lt"/>
              </a:rPr>
              <a:t>situation awareness</a:t>
            </a:r>
            <a:endParaRPr lang="en-US" dirty="0">
              <a:solidFill>
                <a:schemeClr val="bg1"/>
              </a:solidFill>
              <a:latin typeface="+mj-lt"/>
            </a:endParaRPr>
          </a:p>
          <a:p>
            <a:endParaRPr lang="en-US" dirty="0"/>
          </a:p>
        </p:txBody>
      </p:sp>
    </p:spTree>
    <p:extLst>
      <p:ext uri="{BB962C8B-B14F-4D97-AF65-F5344CB8AC3E}">
        <p14:creationId xmlns:p14="http://schemas.microsoft.com/office/powerpoint/2010/main" val="59826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Sensemaking</a:t>
            </a:r>
            <a:endParaRPr lang="en-US" sz="3200" dirty="0"/>
          </a:p>
        </p:txBody>
      </p:sp>
      <p:sp>
        <p:nvSpPr>
          <p:cNvPr id="3" name="Content Placeholder 2"/>
          <p:cNvSpPr>
            <a:spLocks noGrp="1"/>
          </p:cNvSpPr>
          <p:nvPr>
            <p:ph idx="1"/>
          </p:nvPr>
        </p:nvSpPr>
        <p:spPr>
          <a:xfrm>
            <a:off x="720648" y="2453267"/>
            <a:ext cx="10368266" cy="3671761"/>
          </a:xfrm>
        </p:spPr>
        <p:txBody>
          <a:bodyPr>
            <a:normAutofit fontScale="92500" lnSpcReduction="20000"/>
          </a:bodyPr>
          <a:lstStyle/>
          <a:p>
            <a:r>
              <a:rPr lang="en-US" sz="4000" dirty="0" smtClean="0"/>
              <a:t>Seven types of sensemaking processes in data-frame theory</a:t>
            </a:r>
          </a:p>
          <a:p>
            <a:pPr lvl="2"/>
            <a:r>
              <a:rPr lang="en-US" sz="2800" dirty="0" smtClean="0"/>
              <a:t>Connect data to a frame</a:t>
            </a:r>
          </a:p>
          <a:p>
            <a:pPr lvl="2"/>
            <a:r>
              <a:rPr lang="en-US" sz="2800" dirty="0" smtClean="0"/>
              <a:t>Elaboration of the frame</a:t>
            </a:r>
          </a:p>
          <a:p>
            <a:pPr lvl="2"/>
            <a:r>
              <a:rPr lang="en-US" sz="2800" dirty="0" smtClean="0"/>
              <a:t>Questioning the frame</a:t>
            </a:r>
          </a:p>
          <a:p>
            <a:pPr lvl="2"/>
            <a:r>
              <a:rPr lang="en-US" sz="2800" dirty="0" smtClean="0"/>
              <a:t>Reframing</a:t>
            </a:r>
          </a:p>
          <a:p>
            <a:pPr lvl="2"/>
            <a:r>
              <a:rPr lang="en-US" sz="2800" dirty="0" smtClean="0"/>
              <a:t>Preserving the </a:t>
            </a:r>
            <a:r>
              <a:rPr lang="en-US" sz="2800" dirty="0"/>
              <a:t>f</a:t>
            </a:r>
            <a:r>
              <a:rPr lang="en-US" sz="2800" dirty="0" smtClean="0"/>
              <a:t>rame</a:t>
            </a:r>
          </a:p>
          <a:p>
            <a:pPr lvl="2"/>
            <a:r>
              <a:rPr lang="en-US" sz="2800" dirty="0" smtClean="0"/>
              <a:t>Comparing </a:t>
            </a:r>
            <a:r>
              <a:rPr lang="en-US" sz="2800" dirty="0"/>
              <a:t>f</a:t>
            </a:r>
            <a:r>
              <a:rPr lang="en-US" sz="2800" dirty="0" smtClean="0"/>
              <a:t>rames</a:t>
            </a:r>
          </a:p>
          <a:p>
            <a:pPr lvl="2"/>
            <a:r>
              <a:rPr lang="en-US" sz="2800" dirty="0" smtClean="0"/>
              <a:t>Seeking the frame: Searching for a new representation of hypothesis</a:t>
            </a:r>
          </a:p>
        </p:txBody>
      </p:sp>
      <p:sp>
        <p:nvSpPr>
          <p:cNvPr id="4" name="Slide Number Placeholder 3"/>
          <p:cNvSpPr>
            <a:spLocks noGrp="1"/>
          </p:cNvSpPr>
          <p:nvPr>
            <p:ph type="sldNum" sz="quarter" idx="12"/>
          </p:nvPr>
        </p:nvSpPr>
        <p:spPr/>
        <p:txBody>
          <a:bodyPr/>
          <a:lstStyle/>
          <a:p>
            <a:fld id="{6113E31D-E2AB-40D1-8B51-AFA5AFEF393A}" type="slidenum">
              <a:rPr lang="en-US" smtClean="0"/>
              <a:t>13</a:t>
            </a:fld>
            <a:endParaRPr lang="en-US" dirty="0"/>
          </a:p>
        </p:txBody>
      </p:sp>
      <p:sp>
        <p:nvSpPr>
          <p:cNvPr id="5" name="TextBox 4"/>
          <p:cNvSpPr txBox="1"/>
          <p:nvPr/>
        </p:nvSpPr>
        <p:spPr>
          <a:xfrm>
            <a:off x="8008739" y="6310978"/>
            <a:ext cx="3390865" cy="369332"/>
          </a:xfrm>
          <a:prstGeom prst="rect">
            <a:avLst/>
          </a:prstGeom>
          <a:noFill/>
        </p:spPr>
        <p:txBody>
          <a:bodyPr wrap="none" rtlCol="0">
            <a:spAutoFit/>
          </a:bodyPr>
          <a:lstStyle/>
          <a:p>
            <a:r>
              <a:rPr lang="en-US" dirty="0" smtClean="0">
                <a:solidFill>
                  <a:schemeClr val="bg1"/>
                </a:solidFill>
                <a:latin typeface="+mj-lt"/>
              </a:rPr>
              <a:t>Klein, Phillips, </a:t>
            </a:r>
            <a:r>
              <a:rPr lang="en-US" dirty="0" err="1" smtClean="0">
                <a:solidFill>
                  <a:schemeClr val="bg1"/>
                </a:solidFill>
                <a:latin typeface="+mj-lt"/>
              </a:rPr>
              <a:t>Rall</a:t>
            </a:r>
            <a:r>
              <a:rPr lang="en-US" dirty="0" smtClean="0">
                <a:solidFill>
                  <a:schemeClr val="bg1"/>
                </a:solidFill>
                <a:latin typeface="+mj-lt"/>
              </a:rPr>
              <a:t> &amp; </a:t>
            </a:r>
            <a:r>
              <a:rPr lang="en-US" dirty="0" err="1" smtClean="0">
                <a:solidFill>
                  <a:schemeClr val="bg1"/>
                </a:solidFill>
                <a:latin typeface="+mj-lt"/>
              </a:rPr>
              <a:t>Peluso</a:t>
            </a:r>
            <a:r>
              <a:rPr lang="en-US" dirty="0" smtClean="0">
                <a:solidFill>
                  <a:schemeClr val="bg1"/>
                </a:solidFill>
                <a:latin typeface="+mj-lt"/>
              </a:rPr>
              <a:t> (2007)</a:t>
            </a:r>
            <a:endParaRPr lang="en-US" dirty="0">
              <a:solidFill>
                <a:schemeClr val="bg1"/>
              </a:solidFill>
              <a:latin typeface="+mj-lt"/>
            </a:endParaRPr>
          </a:p>
        </p:txBody>
      </p:sp>
      <p:sp>
        <p:nvSpPr>
          <p:cNvPr id="6" name="TextBox 5"/>
          <p:cNvSpPr txBox="1"/>
          <p:nvPr/>
        </p:nvSpPr>
        <p:spPr>
          <a:xfrm>
            <a:off x="6658101" y="3765927"/>
            <a:ext cx="4639475" cy="523220"/>
          </a:xfrm>
          <a:prstGeom prst="rect">
            <a:avLst/>
          </a:prstGeom>
          <a:solidFill>
            <a:schemeClr val="tx2">
              <a:lumMod val="40000"/>
              <a:lumOff val="60000"/>
            </a:schemeClr>
          </a:solidFill>
        </p:spPr>
        <p:txBody>
          <a:bodyPr wrap="none" rtlCol="0">
            <a:spAutoFit/>
          </a:bodyPr>
          <a:lstStyle/>
          <a:p>
            <a:r>
              <a:rPr lang="en-US" sz="2800" dirty="0" smtClean="0">
                <a:latin typeface="+mj-lt"/>
              </a:rPr>
              <a:t>Mental models = Data + Frame</a:t>
            </a:r>
            <a:endParaRPr lang="en-US" sz="2800" dirty="0">
              <a:latin typeface="+mj-lt"/>
            </a:endParaRPr>
          </a:p>
        </p:txBody>
      </p:sp>
      <p:sp>
        <p:nvSpPr>
          <p:cNvPr id="7" name="TextBox 6"/>
          <p:cNvSpPr txBox="1"/>
          <p:nvPr/>
        </p:nvSpPr>
        <p:spPr>
          <a:xfrm>
            <a:off x="789110" y="1122761"/>
            <a:ext cx="10231341" cy="830997"/>
          </a:xfrm>
          <a:prstGeom prst="rect">
            <a:avLst/>
          </a:prstGeom>
          <a:solidFill>
            <a:schemeClr val="tx2">
              <a:lumMod val="20000"/>
              <a:lumOff val="80000"/>
            </a:schemeClr>
          </a:solidFill>
        </p:spPr>
        <p:txBody>
          <a:bodyPr wrap="square" rtlCol="0">
            <a:spAutoFit/>
          </a:bodyPr>
          <a:lstStyle/>
          <a:p>
            <a:r>
              <a:rPr lang="en-US" sz="2400" dirty="0" smtClean="0">
                <a:latin typeface="+mj-lt"/>
              </a:rPr>
              <a:t>Sensemaking is the ability to give meaning to an ambiguous situation, one with high complexity or uncertainty, in order to make a decision. </a:t>
            </a:r>
            <a:endParaRPr lang="en-US" sz="2400" dirty="0">
              <a:latin typeface="+mj-lt"/>
            </a:endParaRPr>
          </a:p>
        </p:txBody>
      </p:sp>
    </p:spTree>
    <p:extLst>
      <p:ext uri="{BB962C8B-B14F-4D97-AF65-F5344CB8AC3E}">
        <p14:creationId xmlns:p14="http://schemas.microsoft.com/office/powerpoint/2010/main" val="187862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48" y="240503"/>
            <a:ext cx="10518482" cy="570225"/>
          </a:xfrm>
        </p:spPr>
        <p:txBody>
          <a:bodyPr/>
          <a:lstStyle/>
          <a:p>
            <a:r>
              <a:rPr lang="en-US" sz="3200" dirty="0" smtClean="0"/>
              <a:t>Demands </a:t>
            </a:r>
            <a:r>
              <a:rPr lang="en-US" sz="3200" dirty="0"/>
              <a:t>of </a:t>
            </a:r>
            <a:r>
              <a:rPr lang="en-US" sz="3200" dirty="0" smtClean="0"/>
              <a:t>Analyst Interfaces </a:t>
            </a:r>
            <a:r>
              <a:rPr lang="en-US" sz="3200" dirty="0"/>
              <a:t>in an Analysis-rich world</a:t>
            </a:r>
          </a:p>
        </p:txBody>
      </p:sp>
      <p:sp>
        <p:nvSpPr>
          <p:cNvPr id="3" name="Content Placeholder 2"/>
          <p:cNvSpPr>
            <a:spLocks noGrp="1"/>
          </p:cNvSpPr>
          <p:nvPr>
            <p:ph idx="1"/>
          </p:nvPr>
        </p:nvSpPr>
        <p:spPr>
          <a:xfrm>
            <a:off x="720648" y="1429233"/>
            <a:ext cx="10058400" cy="3925087"/>
          </a:xfrm>
        </p:spPr>
        <p:txBody>
          <a:bodyPr>
            <a:noAutofit/>
          </a:bodyPr>
          <a:lstStyle/>
          <a:p>
            <a:pPr lvl="1"/>
            <a:r>
              <a:rPr lang="en-US" sz="2800" dirty="0" smtClean="0"/>
              <a:t>Use: Influenced by mental workload, trust, and risk</a:t>
            </a:r>
          </a:p>
          <a:p>
            <a:pPr lvl="2">
              <a:buFont typeface="Wingdings" panose="05000000000000000000" pitchFamily="2" charset="2"/>
              <a:buChar char="Ø"/>
            </a:pPr>
            <a:r>
              <a:rPr lang="en-US" sz="2400" dirty="0" smtClean="0"/>
              <a:t>Workload</a:t>
            </a:r>
          </a:p>
          <a:p>
            <a:pPr lvl="3">
              <a:buFont typeface="Wingdings" panose="05000000000000000000" pitchFamily="2" charset="2"/>
              <a:buChar char="Ø"/>
            </a:pPr>
            <a:r>
              <a:rPr lang="en-US" sz="2400" dirty="0" smtClean="0"/>
              <a:t> selecting the right analysis</a:t>
            </a:r>
          </a:p>
          <a:p>
            <a:pPr lvl="3">
              <a:buFont typeface="Wingdings" panose="05000000000000000000" pitchFamily="2" charset="2"/>
              <a:buChar char="Ø"/>
            </a:pPr>
            <a:r>
              <a:rPr lang="en-US" sz="2400" dirty="0" smtClean="0"/>
              <a:t> evaluating analysis results and </a:t>
            </a:r>
          </a:p>
          <a:p>
            <a:pPr lvl="3">
              <a:buFont typeface="Wingdings" panose="05000000000000000000" pitchFamily="2" charset="2"/>
              <a:buChar char="Ø"/>
            </a:pPr>
            <a:r>
              <a:rPr lang="en-US" sz="2400" dirty="0" smtClean="0"/>
              <a:t> integrating analysis results</a:t>
            </a:r>
          </a:p>
          <a:p>
            <a:pPr lvl="2">
              <a:buFont typeface="Wingdings" panose="05000000000000000000" pitchFamily="2" charset="2"/>
              <a:buChar char="Ø"/>
            </a:pPr>
            <a:r>
              <a:rPr lang="en-US" sz="2400" dirty="0" smtClean="0"/>
              <a:t>Trust</a:t>
            </a:r>
          </a:p>
          <a:p>
            <a:pPr lvl="3">
              <a:buFont typeface="Wingdings" panose="05000000000000000000" pitchFamily="2" charset="2"/>
              <a:buChar char="Ø"/>
            </a:pPr>
            <a:r>
              <a:rPr lang="en-US" sz="2400" dirty="0"/>
              <a:t>u</a:t>
            </a:r>
            <a:r>
              <a:rPr lang="en-US" sz="2400" dirty="0" smtClean="0"/>
              <a:t>sing tool correctly, all required parameters</a:t>
            </a:r>
          </a:p>
          <a:p>
            <a:pPr lvl="3">
              <a:buFont typeface="Wingdings" panose="05000000000000000000" pitchFamily="2" charset="2"/>
              <a:buChar char="Ø"/>
            </a:pPr>
            <a:r>
              <a:rPr lang="en-US" sz="2400" dirty="0"/>
              <a:t>u</a:t>
            </a:r>
            <a:r>
              <a:rPr lang="en-US" sz="2400" dirty="0" smtClean="0"/>
              <a:t>ncertainty in output</a:t>
            </a:r>
          </a:p>
          <a:p>
            <a:pPr lvl="3">
              <a:buFont typeface="Wingdings" panose="05000000000000000000" pitchFamily="2" charset="2"/>
              <a:buChar char="Ø"/>
            </a:pPr>
            <a:endParaRPr lang="en-US" sz="2400" dirty="0" smtClean="0"/>
          </a:p>
          <a:p>
            <a:pPr lvl="2"/>
            <a:endParaRPr lang="en-US" sz="2400" dirty="0" smtClean="0"/>
          </a:p>
        </p:txBody>
      </p:sp>
      <p:sp>
        <p:nvSpPr>
          <p:cNvPr id="4" name="Slide Number Placeholder 3"/>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56399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48" y="240503"/>
            <a:ext cx="10518482" cy="570225"/>
          </a:xfrm>
        </p:spPr>
        <p:txBody>
          <a:bodyPr/>
          <a:lstStyle/>
          <a:p>
            <a:r>
              <a:rPr lang="en-US" sz="3200" dirty="0" smtClean="0"/>
              <a:t>Demands </a:t>
            </a:r>
            <a:r>
              <a:rPr lang="en-US" sz="3200" dirty="0"/>
              <a:t>of </a:t>
            </a:r>
            <a:r>
              <a:rPr lang="en-US" sz="3200" dirty="0" smtClean="0"/>
              <a:t>Analyst Interfaces </a:t>
            </a:r>
            <a:r>
              <a:rPr lang="en-US" sz="3200" dirty="0"/>
              <a:t>in an Analysis-rich world</a:t>
            </a:r>
          </a:p>
        </p:txBody>
      </p:sp>
      <p:sp>
        <p:nvSpPr>
          <p:cNvPr id="3" name="Content Placeholder 2"/>
          <p:cNvSpPr>
            <a:spLocks noGrp="1"/>
          </p:cNvSpPr>
          <p:nvPr>
            <p:ph idx="1"/>
          </p:nvPr>
        </p:nvSpPr>
        <p:spPr>
          <a:xfrm>
            <a:off x="720648" y="1429233"/>
            <a:ext cx="10058400" cy="3925087"/>
          </a:xfrm>
        </p:spPr>
        <p:txBody>
          <a:bodyPr>
            <a:noAutofit/>
          </a:bodyPr>
          <a:lstStyle/>
          <a:p>
            <a:pPr lvl="2"/>
            <a:endParaRPr lang="en-US" sz="2400" dirty="0" smtClean="0"/>
          </a:p>
          <a:p>
            <a:pPr lvl="1"/>
            <a:r>
              <a:rPr lang="en-US" sz="2800" dirty="0" smtClean="0"/>
              <a:t>Misuse</a:t>
            </a:r>
            <a:r>
              <a:rPr lang="en-US" sz="2800" dirty="0"/>
              <a:t>: Failures that occur when people inadvertently violate critical assumptions and rely on automation </a:t>
            </a:r>
            <a:r>
              <a:rPr lang="en-US" sz="2800" dirty="0" smtClean="0"/>
              <a:t>inappropriately</a:t>
            </a:r>
          </a:p>
          <a:p>
            <a:pPr lvl="2">
              <a:buFont typeface="Wingdings" panose="05000000000000000000" pitchFamily="2" charset="2"/>
              <a:buChar char="Ø"/>
            </a:pPr>
            <a:r>
              <a:rPr lang="en-US" sz="2400" dirty="0" smtClean="0"/>
              <a:t>Provide feedback on critical assumptions</a:t>
            </a:r>
          </a:p>
        </p:txBody>
      </p:sp>
      <p:sp>
        <p:nvSpPr>
          <p:cNvPr id="4" name="Slide Number Placeholder 3"/>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252583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Heuristics for Trusted Autonomy</a:t>
            </a:r>
            <a:endParaRPr lang="en-US" sz="3200" dirty="0"/>
          </a:p>
        </p:txBody>
      </p:sp>
      <p:sp>
        <p:nvSpPr>
          <p:cNvPr id="3" name="Content Placeholder 2"/>
          <p:cNvSpPr>
            <a:spLocks noGrp="1"/>
          </p:cNvSpPr>
          <p:nvPr>
            <p:ph idx="1"/>
          </p:nvPr>
        </p:nvSpPr>
        <p:spPr/>
        <p:txBody>
          <a:bodyPr>
            <a:noAutofit/>
          </a:bodyPr>
          <a:lstStyle/>
          <a:p>
            <a:r>
              <a:rPr lang="en-US" sz="2400" dirty="0" smtClean="0"/>
              <a:t>Visibility of current systems behavior</a:t>
            </a:r>
          </a:p>
          <a:p>
            <a:r>
              <a:rPr lang="en-US" sz="2400" dirty="0" smtClean="0"/>
              <a:t>Visibility of probable system behavior</a:t>
            </a:r>
          </a:p>
          <a:p>
            <a:r>
              <a:rPr lang="en-US" sz="2400" dirty="0" smtClean="0"/>
              <a:t>Accessibility of system rationale</a:t>
            </a:r>
          </a:p>
          <a:p>
            <a:r>
              <a:rPr lang="en-US" sz="2400" dirty="0" smtClean="0"/>
              <a:t>Visibility of system capabilities &amp; limitations</a:t>
            </a:r>
          </a:p>
          <a:p>
            <a:r>
              <a:rPr lang="en-US" sz="2400" dirty="0" smtClean="0"/>
              <a:t>Awareness of latencies &amp; delays</a:t>
            </a:r>
          </a:p>
          <a:p>
            <a:r>
              <a:rPr lang="en-US" sz="2400" dirty="0" smtClean="0"/>
              <a:t>Transparency of failure</a:t>
            </a:r>
          </a:p>
          <a:p>
            <a:r>
              <a:rPr lang="en-US" sz="2400" dirty="0" smtClean="0"/>
              <a:t>Fit with users and operations.</a:t>
            </a:r>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t>16</a:t>
            </a:fld>
            <a:endParaRPr lang="en-US" dirty="0"/>
          </a:p>
        </p:txBody>
      </p:sp>
      <p:sp>
        <p:nvSpPr>
          <p:cNvPr id="5" name="TextBox 4"/>
          <p:cNvSpPr txBox="1"/>
          <p:nvPr/>
        </p:nvSpPr>
        <p:spPr>
          <a:xfrm>
            <a:off x="7453562" y="6385751"/>
            <a:ext cx="3823675" cy="369332"/>
          </a:xfrm>
          <a:prstGeom prst="rect">
            <a:avLst/>
          </a:prstGeom>
          <a:noFill/>
        </p:spPr>
        <p:txBody>
          <a:bodyPr wrap="none" rtlCol="0">
            <a:spAutoFit/>
          </a:bodyPr>
          <a:lstStyle/>
          <a:p>
            <a:r>
              <a:rPr lang="en-US" dirty="0" smtClean="0">
                <a:solidFill>
                  <a:schemeClr val="bg1"/>
                </a:solidFill>
                <a:latin typeface="+mj-lt"/>
              </a:rPr>
              <a:t>Jackson, </a:t>
            </a:r>
            <a:r>
              <a:rPr lang="en-US" dirty="0" err="1" smtClean="0">
                <a:solidFill>
                  <a:schemeClr val="bg1"/>
                </a:solidFill>
                <a:latin typeface="+mj-lt"/>
              </a:rPr>
              <a:t>Prasov</a:t>
            </a:r>
            <a:r>
              <a:rPr lang="en-US" dirty="0" smtClean="0">
                <a:solidFill>
                  <a:schemeClr val="bg1"/>
                </a:solidFill>
                <a:latin typeface="+mj-lt"/>
              </a:rPr>
              <a:t>, Vincent, &amp; Jones (2016)</a:t>
            </a:r>
            <a:endParaRPr lang="en-US" dirty="0">
              <a:solidFill>
                <a:schemeClr val="bg1"/>
              </a:solidFill>
              <a:latin typeface="+mj-lt"/>
            </a:endParaRPr>
          </a:p>
        </p:txBody>
      </p:sp>
    </p:spTree>
    <p:extLst>
      <p:ext uri="{BB962C8B-B14F-4D97-AF65-F5344CB8AC3E}">
        <p14:creationId xmlns:p14="http://schemas.microsoft.com/office/powerpoint/2010/main" val="12320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Using Computational Tools for Sensemaking</a:t>
            </a:r>
            <a:endParaRPr lang="en-US" sz="3200" dirty="0"/>
          </a:p>
        </p:txBody>
      </p:sp>
      <p:sp>
        <p:nvSpPr>
          <p:cNvPr id="3" name="Content Placeholder 2"/>
          <p:cNvSpPr>
            <a:spLocks noGrp="1"/>
          </p:cNvSpPr>
          <p:nvPr>
            <p:ph idx="1"/>
          </p:nvPr>
        </p:nvSpPr>
        <p:spPr>
          <a:xfrm>
            <a:off x="720648" y="1074057"/>
            <a:ext cx="10368266" cy="5050972"/>
          </a:xfrm>
        </p:spPr>
        <p:txBody>
          <a:bodyPr>
            <a:normAutofit/>
          </a:bodyPr>
          <a:lstStyle/>
          <a:p>
            <a:r>
              <a:rPr lang="en-US" sz="2800" dirty="0" smtClean="0"/>
              <a:t>Outputs of tools are mapped to mental representations or hypotheses that are consistent with those data.</a:t>
            </a:r>
          </a:p>
          <a:p>
            <a:pPr lvl="1"/>
            <a:r>
              <a:rPr lang="en-US" sz="2400" dirty="0" smtClean="0"/>
              <a:t>Which mental representations are appropriate?</a:t>
            </a:r>
          </a:p>
          <a:p>
            <a:pPr lvl="1"/>
            <a:r>
              <a:rPr lang="en-US" sz="2400" dirty="0" smtClean="0"/>
              <a:t>How can we support easier mapping?</a:t>
            </a:r>
          </a:p>
          <a:p>
            <a:pPr lvl="1"/>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145910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4880" y="1890770"/>
            <a:ext cx="8798560" cy="4345412"/>
          </a:xfrm>
        </p:spPr>
      </p:pic>
      <p:sp>
        <p:nvSpPr>
          <p:cNvPr id="4" name="Slide Number Placeholder 3"/>
          <p:cNvSpPr>
            <a:spLocks noGrp="1"/>
          </p:cNvSpPr>
          <p:nvPr>
            <p:ph type="sldNum" sz="quarter" idx="12"/>
          </p:nvPr>
        </p:nvSpPr>
        <p:spPr/>
        <p:txBody>
          <a:bodyPr/>
          <a:lstStyle/>
          <a:p>
            <a:fld id="{6113E31D-E2AB-40D1-8B51-AFA5AFEF393A}" type="slidenum">
              <a:rPr lang="en-US" smtClean="0"/>
              <a:t>18</a:t>
            </a:fld>
            <a:endParaRPr lang="en-US" dirty="0"/>
          </a:p>
        </p:txBody>
      </p:sp>
      <p:sp>
        <p:nvSpPr>
          <p:cNvPr id="6" name="TextBox 5"/>
          <p:cNvSpPr txBox="1"/>
          <p:nvPr/>
        </p:nvSpPr>
        <p:spPr>
          <a:xfrm>
            <a:off x="944880" y="1026160"/>
            <a:ext cx="4875437" cy="830997"/>
          </a:xfrm>
          <a:prstGeom prst="rect">
            <a:avLst/>
          </a:prstGeom>
          <a:noFill/>
        </p:spPr>
        <p:txBody>
          <a:bodyPr wrap="none" rtlCol="0">
            <a:spAutoFit/>
          </a:bodyPr>
          <a:lstStyle/>
          <a:p>
            <a:r>
              <a:rPr lang="en-US" sz="2400" dirty="0">
                <a:solidFill>
                  <a:schemeClr val="bg1"/>
                </a:solidFill>
                <a:latin typeface="+mj-lt"/>
              </a:rPr>
              <a:t>Hypothesis-Driven Knowledge </a:t>
            </a:r>
            <a:r>
              <a:rPr lang="en-US" sz="2400" dirty="0" smtClean="0">
                <a:solidFill>
                  <a:schemeClr val="bg1"/>
                </a:solidFill>
                <a:latin typeface="+mj-lt"/>
              </a:rPr>
              <a:t>Sharing</a:t>
            </a:r>
          </a:p>
          <a:p>
            <a:r>
              <a:rPr lang="en-US" sz="2400" dirty="0" smtClean="0">
                <a:solidFill>
                  <a:schemeClr val="bg1"/>
                </a:solidFill>
                <a:latin typeface="+mj-lt"/>
              </a:rPr>
              <a:t>Knowledge-Transfer Graph</a:t>
            </a:r>
            <a:endParaRPr lang="en-US" sz="2400" dirty="0">
              <a:solidFill>
                <a:schemeClr val="bg1"/>
              </a:solidFill>
              <a:latin typeface="+mj-lt"/>
            </a:endParaRPr>
          </a:p>
        </p:txBody>
      </p:sp>
      <p:sp>
        <p:nvSpPr>
          <p:cNvPr id="7" name="Rectangle 6"/>
          <p:cNvSpPr/>
          <p:nvPr/>
        </p:nvSpPr>
        <p:spPr>
          <a:xfrm>
            <a:off x="7325784" y="6304993"/>
            <a:ext cx="4693016" cy="369332"/>
          </a:xfrm>
          <a:prstGeom prst="rect">
            <a:avLst/>
          </a:prstGeom>
        </p:spPr>
        <p:txBody>
          <a:bodyPr wrap="none">
            <a:spAutoFit/>
          </a:bodyPr>
          <a:lstStyle/>
          <a:p>
            <a:r>
              <a:rPr lang="en-US" dirty="0">
                <a:solidFill>
                  <a:schemeClr val="bg1"/>
                </a:solidFill>
                <a:latin typeface="+mj-lt"/>
              </a:rPr>
              <a:t>Zhao, </a:t>
            </a:r>
            <a:r>
              <a:rPr lang="en-US" dirty="0" err="1" smtClean="0">
                <a:solidFill>
                  <a:schemeClr val="bg1"/>
                </a:solidFill>
                <a:latin typeface="+mj-lt"/>
              </a:rPr>
              <a:t>Glueck</a:t>
            </a:r>
            <a:r>
              <a:rPr lang="en-US" dirty="0">
                <a:solidFill>
                  <a:schemeClr val="bg1"/>
                </a:solidFill>
                <a:latin typeface="+mj-lt"/>
              </a:rPr>
              <a:t>, </a:t>
            </a:r>
            <a:r>
              <a:rPr lang="en-US" dirty="0" smtClean="0">
                <a:solidFill>
                  <a:schemeClr val="bg1"/>
                </a:solidFill>
                <a:latin typeface="+mj-lt"/>
              </a:rPr>
              <a:t>Isenberg</a:t>
            </a:r>
            <a:r>
              <a:rPr lang="en-US" dirty="0">
                <a:solidFill>
                  <a:schemeClr val="bg1"/>
                </a:solidFill>
                <a:latin typeface="+mj-lt"/>
              </a:rPr>
              <a:t>, </a:t>
            </a:r>
            <a:r>
              <a:rPr lang="en-US" dirty="0" smtClean="0">
                <a:solidFill>
                  <a:schemeClr val="bg1"/>
                </a:solidFill>
                <a:latin typeface="+mj-lt"/>
              </a:rPr>
              <a:t>Chevalier</a:t>
            </a:r>
            <a:r>
              <a:rPr lang="en-US" dirty="0">
                <a:solidFill>
                  <a:schemeClr val="bg1"/>
                </a:solidFill>
                <a:latin typeface="+mj-lt"/>
              </a:rPr>
              <a:t>, </a:t>
            </a:r>
            <a:r>
              <a:rPr lang="en-US" dirty="0" smtClean="0">
                <a:solidFill>
                  <a:schemeClr val="bg1"/>
                </a:solidFill>
                <a:latin typeface="+mj-lt"/>
              </a:rPr>
              <a:t>&amp; Khan (2018)</a:t>
            </a:r>
            <a:endParaRPr lang="en-US" dirty="0">
              <a:solidFill>
                <a:schemeClr val="bg1"/>
              </a:solidFill>
              <a:latin typeface="+mj-lt"/>
            </a:endParaRPr>
          </a:p>
        </p:txBody>
      </p:sp>
      <p:sp>
        <p:nvSpPr>
          <p:cNvPr id="8" name="Title 1"/>
          <p:cNvSpPr txBox="1">
            <a:spLocks/>
          </p:cNvSpPr>
          <p:nvPr/>
        </p:nvSpPr>
        <p:spPr>
          <a:xfrm>
            <a:off x="873048" y="392903"/>
            <a:ext cx="10058400" cy="570225"/>
          </a:xfrm>
          <a:prstGeom prst="rect">
            <a:avLst/>
          </a:prstGeom>
        </p:spPr>
        <p:txBody>
          <a:bodyPr vert="horz" lIns="91440" tIns="45720" rIns="91440" bIns="45720" rtlCol="0" anchor="b">
            <a:noAutofit/>
          </a:bodyPr>
          <a:lstStyle>
            <a:lvl1pPr marL="0" algn="l" defTabSz="914354" rtl="0" eaLnBrk="1" latinLnBrk="0" hangingPunct="1">
              <a:lnSpc>
                <a:spcPct val="85000"/>
              </a:lnSpc>
              <a:spcBef>
                <a:spcPct val="0"/>
              </a:spcBef>
              <a:buNone/>
              <a:defRPr sz="2400" b="0" i="0" kern="1200" spc="100" baseline="0">
                <a:solidFill>
                  <a:schemeClr val="bg1"/>
                </a:solidFill>
                <a:latin typeface="Gill Sans MT" charset="0"/>
                <a:ea typeface="Gill Sans MT" charset="0"/>
                <a:cs typeface="Gill Sans MT" charset="0"/>
              </a:defRPr>
            </a:lvl1pPr>
          </a:lstStyle>
          <a:p>
            <a:r>
              <a:rPr lang="en-US" sz="2800" dirty="0" smtClean="0"/>
              <a:t>How Can the Work of Computational Partners be Communicated to Human Users?</a:t>
            </a:r>
            <a:endParaRPr lang="en-US" sz="2800" dirty="0"/>
          </a:p>
        </p:txBody>
      </p:sp>
    </p:spTree>
    <p:extLst>
      <p:ext uri="{BB962C8B-B14F-4D97-AF65-F5344CB8AC3E}">
        <p14:creationId xmlns:p14="http://schemas.microsoft.com/office/powerpoint/2010/main" val="137419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Consideration of how analysis-based automated tools will be used within </a:t>
            </a:r>
            <a:r>
              <a:rPr lang="en-US" dirty="0" smtClean="0"/>
              <a:t>unique workflows</a:t>
            </a:r>
            <a:endParaRPr lang="en-US" dirty="0" smtClean="0"/>
          </a:p>
          <a:p>
            <a:endParaRPr lang="en-US" dirty="0" smtClean="0"/>
          </a:p>
          <a:p>
            <a:pPr lvl="1"/>
            <a:r>
              <a:rPr lang="en-US" dirty="0" smtClean="0"/>
              <a:t>What are the frames used to make sense of the </a:t>
            </a:r>
            <a:r>
              <a:rPr lang="en-US" dirty="0" smtClean="0"/>
              <a:t>workflow?</a:t>
            </a:r>
            <a:endParaRPr lang="en-US" dirty="0" smtClean="0"/>
          </a:p>
          <a:p>
            <a:pPr lvl="1"/>
            <a:r>
              <a:rPr lang="en-US" dirty="0" smtClean="0"/>
              <a:t>What information is needed for hypothesis generation?</a:t>
            </a:r>
          </a:p>
          <a:p>
            <a:pPr lvl="1"/>
            <a:r>
              <a:rPr lang="en-US" dirty="0" smtClean="0"/>
              <a:t>What information is needed for discovery?</a:t>
            </a:r>
          </a:p>
          <a:p>
            <a:pPr lvl="1"/>
            <a:r>
              <a:rPr lang="en-US" dirty="0" smtClean="0"/>
              <a:t>What needs to be remembered in long-term memory?</a:t>
            </a:r>
          </a:p>
          <a:p>
            <a:pPr lvl="1"/>
            <a:r>
              <a:rPr lang="en-US" dirty="0" smtClean="0"/>
              <a:t>What needs to be remembered in short-term memory?</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422535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48" y="240503"/>
            <a:ext cx="10272472" cy="570225"/>
          </a:xfrm>
        </p:spPr>
        <p:txBody>
          <a:bodyPr/>
          <a:lstStyle/>
          <a:p>
            <a:r>
              <a:rPr lang="en-US" sz="3200" dirty="0" smtClean="0"/>
              <a:t>Improving Analysis, Search, and Visualization of ‘Big </a:t>
            </a:r>
            <a:r>
              <a:rPr lang="en-US" sz="3200" dirty="0"/>
              <a:t>D</a:t>
            </a:r>
            <a:r>
              <a:rPr lang="en-US" sz="3200" dirty="0" smtClean="0"/>
              <a:t>ata’</a:t>
            </a:r>
            <a:endParaRPr lang="en-US" sz="3200" dirty="0"/>
          </a:p>
        </p:txBody>
      </p:sp>
      <p:sp>
        <p:nvSpPr>
          <p:cNvPr id="3" name="Content Placeholder 2"/>
          <p:cNvSpPr>
            <a:spLocks noGrp="1"/>
          </p:cNvSpPr>
          <p:nvPr>
            <p:ph idx="1"/>
          </p:nvPr>
        </p:nvSpPr>
        <p:spPr>
          <a:xfrm>
            <a:off x="720648" y="1070518"/>
            <a:ext cx="10058400" cy="3624882"/>
          </a:xfrm>
        </p:spPr>
        <p:txBody>
          <a:bodyPr>
            <a:normAutofit/>
          </a:bodyPr>
          <a:lstStyle/>
          <a:p>
            <a:r>
              <a:rPr lang="en-US" sz="2400" dirty="0" smtClean="0"/>
              <a:t>Analysis of complex, multivariate time series data from tests of </a:t>
            </a:r>
            <a:r>
              <a:rPr lang="en-US" sz="2400" dirty="0" smtClean="0"/>
              <a:t>device </a:t>
            </a:r>
            <a:r>
              <a:rPr lang="en-US" sz="2400" dirty="0" smtClean="0"/>
              <a:t>performance</a:t>
            </a:r>
            <a:endParaRPr lang="en-US" sz="2400" dirty="0"/>
          </a:p>
        </p:txBody>
      </p:sp>
      <p:sp>
        <p:nvSpPr>
          <p:cNvPr id="4" name="Slide Number Placeholder 3"/>
          <p:cNvSpPr>
            <a:spLocks noGrp="1"/>
          </p:cNvSpPr>
          <p:nvPr>
            <p:ph type="sldNum" sz="quarter" idx="12"/>
          </p:nvPr>
        </p:nvSpPr>
        <p:spPr/>
        <p:txBody>
          <a:bodyPr/>
          <a:lstStyle/>
          <a:p>
            <a:fld id="{6113E31D-E2AB-40D1-8B51-AFA5AFEF393A}" type="slidenum">
              <a:rPr lang="en-US" smtClean="0"/>
              <a:t>2</a:t>
            </a:fld>
            <a:endParaRPr lang="en-US" dirty="0"/>
          </a:p>
        </p:txBody>
      </p:sp>
      <p:pic>
        <p:nvPicPr>
          <p:cNvPr id="5" name="Picture 4"/>
          <p:cNvPicPr>
            <a:picLocks noChangeAspect="1"/>
          </p:cNvPicPr>
          <p:nvPr/>
        </p:nvPicPr>
        <p:blipFill>
          <a:blip r:embed="rId3"/>
          <a:stretch>
            <a:fillRect/>
          </a:stretch>
        </p:blipFill>
        <p:spPr>
          <a:xfrm>
            <a:off x="484348" y="1698851"/>
            <a:ext cx="8596651" cy="4544088"/>
          </a:xfrm>
          <a:prstGeom prst="rect">
            <a:avLst/>
          </a:prstGeom>
        </p:spPr>
      </p:pic>
      <p:sp>
        <p:nvSpPr>
          <p:cNvPr id="6" name="Rectangle 5"/>
          <p:cNvSpPr/>
          <p:nvPr/>
        </p:nvSpPr>
        <p:spPr>
          <a:xfrm>
            <a:off x="7997371" y="6242939"/>
            <a:ext cx="3963571" cy="338554"/>
          </a:xfrm>
          <a:prstGeom prst="rect">
            <a:avLst/>
          </a:prstGeom>
        </p:spPr>
        <p:txBody>
          <a:bodyPr wrap="square">
            <a:spAutoFit/>
          </a:bodyPr>
          <a:lstStyle/>
          <a:p>
            <a:r>
              <a:rPr lang="en-US" sz="1600" dirty="0">
                <a:solidFill>
                  <a:schemeClr val="bg1"/>
                </a:solidFill>
                <a:latin typeface="+mj-lt"/>
              </a:rPr>
              <a:t>Stevens </a:t>
            </a:r>
            <a:r>
              <a:rPr lang="en-US" sz="1600" dirty="0" smtClean="0">
                <a:solidFill>
                  <a:schemeClr val="bg1"/>
                </a:solidFill>
                <a:latin typeface="+mj-lt"/>
              </a:rPr>
              <a:t>Adams, Haass, Matzen, &amp; King </a:t>
            </a:r>
            <a:r>
              <a:rPr lang="en-US" sz="1600" dirty="0">
                <a:solidFill>
                  <a:schemeClr val="bg1"/>
                </a:solidFill>
                <a:latin typeface="+mj-lt"/>
              </a:rPr>
              <a:t>(2016</a:t>
            </a:r>
            <a:r>
              <a:rPr lang="en-US" sz="1600" dirty="0" smtClean="0">
                <a:solidFill>
                  <a:schemeClr val="bg1"/>
                </a:solidFill>
                <a:latin typeface="+mj-lt"/>
              </a:rPr>
              <a:t>)</a:t>
            </a:r>
            <a:endParaRPr lang="en-US" sz="1600" dirty="0">
              <a:solidFill>
                <a:schemeClr val="bg1"/>
              </a:solidFill>
              <a:effectLst/>
              <a:latin typeface="+mj-lt"/>
            </a:endParaRPr>
          </a:p>
        </p:txBody>
      </p:sp>
    </p:spTree>
    <p:extLst>
      <p:ext uri="{BB962C8B-B14F-4D97-AF65-F5344CB8AC3E}">
        <p14:creationId xmlns:p14="http://schemas.microsoft.com/office/powerpoint/2010/main" val="102013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4"/>
          </p:nvPr>
        </p:nvSpPr>
        <p:spPr/>
        <p:txBody>
          <a:bodyPr/>
          <a:lstStyle/>
          <a:p>
            <a:fld id="{4FAB73BC-B049-4115-A692-8D63A059BFB8}" type="slidenum">
              <a:rPr lang="en-US" smtClean="0"/>
              <a:pPr/>
              <a:t>20</a:t>
            </a:fld>
            <a:endParaRPr lang="en-US" dirty="0"/>
          </a:p>
        </p:txBody>
      </p:sp>
      <p:sp>
        <p:nvSpPr>
          <p:cNvPr id="4" name="TextBox 3"/>
          <p:cNvSpPr txBox="1"/>
          <p:nvPr/>
        </p:nvSpPr>
        <p:spPr>
          <a:xfrm>
            <a:off x="639192" y="1367161"/>
            <a:ext cx="11113537" cy="5632311"/>
          </a:xfrm>
          <a:prstGeom prst="rect">
            <a:avLst/>
          </a:prstGeom>
          <a:noFill/>
        </p:spPr>
        <p:txBody>
          <a:bodyPr wrap="square" rtlCol="0">
            <a:spAutoFit/>
          </a:bodyPr>
          <a:lstStyle/>
          <a:p>
            <a:r>
              <a:rPr lang="en-US" dirty="0" err="1" smtClean="0">
                <a:latin typeface="+mj-lt"/>
              </a:rPr>
              <a:t>Endsley</a:t>
            </a:r>
            <a:r>
              <a:rPr lang="en-US" dirty="0" smtClean="0">
                <a:latin typeface="+mj-lt"/>
              </a:rPr>
              <a:t>, M.R. (2017). From h ere to autonomy: Lessons learned from human-automation research. </a:t>
            </a:r>
            <a:r>
              <a:rPr lang="en-US" i="1" dirty="0" smtClean="0">
                <a:latin typeface="+mj-lt"/>
              </a:rPr>
              <a:t>Human Factors, 59,</a:t>
            </a:r>
            <a:r>
              <a:rPr lang="en-US" dirty="0" smtClean="0">
                <a:latin typeface="+mj-lt"/>
              </a:rPr>
              <a:t> 5-27.</a:t>
            </a:r>
          </a:p>
          <a:p>
            <a:endParaRPr lang="en-US" dirty="0" smtClean="0">
              <a:latin typeface="+mj-lt"/>
            </a:endParaRPr>
          </a:p>
          <a:p>
            <a:r>
              <a:rPr lang="en-US" dirty="0" smtClean="0">
                <a:latin typeface="+mj-lt"/>
              </a:rPr>
              <a:t>Jackson, K., </a:t>
            </a:r>
            <a:r>
              <a:rPr lang="en-US" dirty="0" err="1" smtClean="0">
                <a:latin typeface="+mj-lt"/>
              </a:rPr>
              <a:t>Prasov</a:t>
            </a:r>
            <a:r>
              <a:rPr lang="en-US" dirty="0" smtClean="0">
                <a:latin typeface="+mj-lt"/>
              </a:rPr>
              <a:t>, Z., Vincent, E., &amp; Jones, E. (2016). </a:t>
            </a:r>
            <a:r>
              <a:rPr lang="en-US" dirty="0">
                <a:latin typeface="+mj-lt"/>
              </a:rPr>
              <a:t>A </a:t>
            </a:r>
            <a:r>
              <a:rPr lang="en-US" dirty="0" smtClean="0">
                <a:latin typeface="+mj-lt"/>
              </a:rPr>
              <a:t>heuristic based framework </a:t>
            </a:r>
            <a:r>
              <a:rPr lang="en-US" dirty="0">
                <a:latin typeface="+mj-lt"/>
              </a:rPr>
              <a:t>for </a:t>
            </a:r>
            <a:r>
              <a:rPr lang="en-US" dirty="0" smtClean="0">
                <a:latin typeface="+mj-lt"/>
              </a:rPr>
              <a:t>improving design </a:t>
            </a:r>
            <a:r>
              <a:rPr lang="en-US" dirty="0">
                <a:latin typeface="+mj-lt"/>
              </a:rPr>
              <a:t>of </a:t>
            </a:r>
            <a:r>
              <a:rPr lang="en-US" dirty="0" smtClean="0">
                <a:latin typeface="+mj-lt"/>
              </a:rPr>
              <a:t>unmanned systems </a:t>
            </a:r>
            <a:r>
              <a:rPr lang="en-US" dirty="0">
                <a:latin typeface="+mj-lt"/>
              </a:rPr>
              <a:t>by </a:t>
            </a:r>
            <a:r>
              <a:rPr lang="en-US" dirty="0" smtClean="0">
                <a:latin typeface="+mj-lt"/>
              </a:rPr>
              <a:t>quantifying </a:t>
            </a:r>
            <a:r>
              <a:rPr lang="en-US" dirty="0">
                <a:latin typeface="+mj-lt"/>
              </a:rPr>
              <a:t>and </a:t>
            </a:r>
            <a:r>
              <a:rPr lang="en-US" dirty="0" smtClean="0">
                <a:latin typeface="+mj-lt"/>
              </a:rPr>
              <a:t>assessing operator trust, </a:t>
            </a:r>
            <a:r>
              <a:rPr lang="en-US" i="1" dirty="0" smtClean="0">
                <a:latin typeface="+mj-lt"/>
              </a:rPr>
              <a:t>Proceedings of the Human Factors and Ergonomics Society,</a:t>
            </a:r>
            <a:r>
              <a:rPr lang="en-US" dirty="0" smtClean="0">
                <a:latin typeface="+mj-lt"/>
              </a:rPr>
              <a:t> 1694-1698.</a:t>
            </a:r>
          </a:p>
          <a:p>
            <a:endParaRPr lang="en-US" dirty="0">
              <a:latin typeface="+mj-lt"/>
            </a:endParaRPr>
          </a:p>
          <a:p>
            <a:r>
              <a:rPr lang="en-US" dirty="0" smtClean="0">
                <a:latin typeface="+mj-lt"/>
              </a:rPr>
              <a:t>Klein, G., Phillips, J.K., </a:t>
            </a:r>
            <a:r>
              <a:rPr lang="en-US" dirty="0" err="1" smtClean="0">
                <a:latin typeface="+mj-lt"/>
              </a:rPr>
              <a:t>Rall</a:t>
            </a:r>
            <a:r>
              <a:rPr lang="en-US" dirty="0" smtClean="0">
                <a:latin typeface="+mj-lt"/>
              </a:rPr>
              <a:t>, E.L., </a:t>
            </a:r>
            <a:r>
              <a:rPr lang="en-US" dirty="0" err="1" smtClean="0">
                <a:latin typeface="+mj-lt"/>
              </a:rPr>
              <a:t>Peluso</a:t>
            </a:r>
            <a:r>
              <a:rPr lang="en-US" dirty="0" smtClean="0">
                <a:latin typeface="+mj-lt"/>
              </a:rPr>
              <a:t>, D.A. (2007). A data-frame theory of </a:t>
            </a:r>
            <a:r>
              <a:rPr lang="en-US" dirty="0" err="1" smtClean="0">
                <a:latin typeface="+mj-lt"/>
              </a:rPr>
              <a:t>sensemaking</a:t>
            </a:r>
            <a:r>
              <a:rPr lang="en-US" dirty="0" smtClean="0">
                <a:latin typeface="+mj-lt"/>
              </a:rPr>
              <a:t>, In R.R. Hoffman (Ed.), </a:t>
            </a:r>
            <a:r>
              <a:rPr lang="en-US" i="1" dirty="0" smtClean="0">
                <a:latin typeface="+mj-lt"/>
              </a:rPr>
              <a:t>Expertise Out of Context: Proceedings of the Sixth </a:t>
            </a:r>
            <a:r>
              <a:rPr lang="en-US" i="1" dirty="0">
                <a:latin typeface="+mj-lt"/>
              </a:rPr>
              <a:t>I</a:t>
            </a:r>
            <a:r>
              <a:rPr lang="en-US" i="1" dirty="0" smtClean="0">
                <a:latin typeface="+mj-lt"/>
              </a:rPr>
              <a:t>nternational </a:t>
            </a:r>
            <a:r>
              <a:rPr lang="en-US" i="1" dirty="0">
                <a:latin typeface="+mj-lt"/>
              </a:rPr>
              <a:t>C</a:t>
            </a:r>
            <a:r>
              <a:rPr lang="en-US" i="1" dirty="0" smtClean="0">
                <a:latin typeface="+mj-lt"/>
              </a:rPr>
              <a:t>onference on Naturalistic Decision Making</a:t>
            </a:r>
            <a:r>
              <a:rPr lang="en-US" dirty="0" smtClean="0">
                <a:latin typeface="+mj-lt"/>
              </a:rPr>
              <a:t> (pp. 113-155). Mahwah, NJ, US: Lawrence Erlbaum Associates.</a:t>
            </a:r>
          </a:p>
          <a:p>
            <a:endParaRPr lang="en-US" dirty="0">
              <a:latin typeface="+mj-lt"/>
            </a:endParaRPr>
          </a:p>
          <a:p>
            <a:r>
              <a:rPr lang="en-US" dirty="0" err="1" smtClean="0">
                <a:latin typeface="+mj-lt"/>
              </a:rPr>
              <a:t>Parasuraman</a:t>
            </a:r>
            <a:r>
              <a:rPr lang="en-US" dirty="0" smtClean="0">
                <a:latin typeface="+mj-lt"/>
              </a:rPr>
              <a:t>, R. &amp; Riley, V. (1997). Humans and automation: Use misuse, disuse, abuse. </a:t>
            </a:r>
            <a:r>
              <a:rPr lang="en-US" i="1" dirty="0" smtClean="0">
                <a:latin typeface="+mj-lt"/>
              </a:rPr>
              <a:t>Human Factors, 39(2),</a:t>
            </a:r>
            <a:r>
              <a:rPr lang="en-US" dirty="0" smtClean="0">
                <a:latin typeface="+mj-lt"/>
              </a:rPr>
              <a:t> 230-253. </a:t>
            </a:r>
          </a:p>
          <a:p>
            <a:endParaRPr lang="en-US" dirty="0">
              <a:latin typeface="+mj-lt"/>
            </a:endParaRPr>
          </a:p>
          <a:p>
            <a:r>
              <a:rPr lang="en-US" dirty="0">
                <a:latin typeface="+mj-lt"/>
              </a:rPr>
              <a:t>Stevens Adams S., Haass M.J., Matzen L.E., King S. (2016) Assessment of Expert Interaction with Multivariate Time Series ‘Big Data’. In: </a:t>
            </a:r>
            <a:r>
              <a:rPr lang="en-US" dirty="0" err="1">
                <a:latin typeface="+mj-lt"/>
              </a:rPr>
              <a:t>Schmorrow</a:t>
            </a:r>
            <a:r>
              <a:rPr lang="en-US" dirty="0">
                <a:latin typeface="+mj-lt"/>
              </a:rPr>
              <a:t> D., </a:t>
            </a:r>
            <a:r>
              <a:rPr lang="en-US" dirty="0" err="1">
                <a:latin typeface="+mj-lt"/>
              </a:rPr>
              <a:t>Fidopiastis</a:t>
            </a:r>
            <a:r>
              <a:rPr lang="en-US" dirty="0">
                <a:latin typeface="+mj-lt"/>
              </a:rPr>
              <a:t> C. (</a:t>
            </a:r>
            <a:r>
              <a:rPr lang="en-US" dirty="0" err="1">
                <a:latin typeface="+mj-lt"/>
              </a:rPr>
              <a:t>eds</a:t>
            </a:r>
            <a:r>
              <a:rPr lang="en-US" dirty="0">
                <a:latin typeface="+mj-lt"/>
              </a:rPr>
              <a:t>) Foundations of Augmented Cognition: </a:t>
            </a:r>
            <a:r>
              <a:rPr lang="en-US" dirty="0" err="1">
                <a:latin typeface="+mj-lt"/>
              </a:rPr>
              <a:t>Neuroergonomics</a:t>
            </a:r>
            <a:r>
              <a:rPr lang="en-US" dirty="0">
                <a:latin typeface="+mj-lt"/>
              </a:rPr>
              <a:t> and Operational Neuroscience. AC 2016. Lecture Notes in Computer Science</a:t>
            </a:r>
            <a:r>
              <a:rPr lang="en-US" dirty="0" smtClean="0">
                <a:latin typeface="+mj-lt"/>
              </a:rPr>
              <a:t>, </a:t>
            </a:r>
            <a:r>
              <a:rPr lang="en-US" dirty="0">
                <a:latin typeface="+mj-lt"/>
              </a:rPr>
              <a:t>9744. </a:t>
            </a:r>
            <a:r>
              <a:rPr lang="en-US" dirty="0" err="1" smtClean="0">
                <a:latin typeface="+mj-lt"/>
              </a:rPr>
              <a:t>doi</a:t>
            </a:r>
            <a:r>
              <a:rPr lang="en-US" dirty="0">
                <a:latin typeface="+mj-lt"/>
              </a:rPr>
              <a:t>: 10.1007/978-3-319-39952-2_22</a:t>
            </a:r>
          </a:p>
          <a:p>
            <a:endParaRPr lang="en-US" dirty="0" smtClean="0">
              <a:latin typeface="+mj-lt"/>
            </a:endParaRPr>
          </a:p>
          <a:p>
            <a:r>
              <a:rPr lang="en-US" dirty="0" smtClean="0">
                <a:latin typeface="+mj-lt"/>
              </a:rPr>
              <a:t>Zhao</a:t>
            </a:r>
            <a:r>
              <a:rPr lang="en-US" dirty="0">
                <a:latin typeface="+mj-lt"/>
              </a:rPr>
              <a:t>, J., </a:t>
            </a:r>
            <a:r>
              <a:rPr lang="en-US" dirty="0" err="1">
                <a:latin typeface="+mj-lt"/>
              </a:rPr>
              <a:t>Glueck</a:t>
            </a:r>
            <a:r>
              <a:rPr lang="en-US" dirty="0">
                <a:latin typeface="+mj-lt"/>
              </a:rPr>
              <a:t>, M., Isenberg, P., Chevalier, F., &amp; Khan, A. (2018). Supporting handoff in asynchronous collaborative </a:t>
            </a:r>
            <a:r>
              <a:rPr lang="en-US" dirty="0" err="1">
                <a:latin typeface="+mj-lt"/>
              </a:rPr>
              <a:t>sensemaking</a:t>
            </a:r>
            <a:r>
              <a:rPr lang="en-US" dirty="0">
                <a:latin typeface="+mj-lt"/>
              </a:rPr>
              <a:t> using knowledge-transfer graphs. IEEE Transactions on Visualization and Computer Graphics, 24 (1), 340-350. DOI: 10.1109/TVCG.2017.2745279.</a:t>
            </a:r>
          </a:p>
          <a:p>
            <a:endParaRPr lang="en-US" dirty="0" smtClean="0">
              <a:latin typeface="+mj-lt"/>
            </a:endParaRPr>
          </a:p>
          <a:p>
            <a:endParaRPr lang="en-US" dirty="0"/>
          </a:p>
        </p:txBody>
      </p:sp>
    </p:spTree>
    <p:extLst>
      <p:ext uri="{BB962C8B-B14F-4D97-AF65-F5344CB8AC3E}">
        <p14:creationId xmlns:p14="http://schemas.microsoft.com/office/powerpoint/2010/main" val="131746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6113E31D-E2AB-40D1-8B51-AFA5AFEF393A}" type="slidenum">
              <a:rPr lang="en-US" smtClean="0"/>
              <a:t>21</a:t>
            </a:fld>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5642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Allocation of Function</a:t>
            </a:r>
            <a:endParaRPr lang="en-US" sz="3200" dirty="0"/>
          </a:p>
        </p:txBody>
      </p:sp>
      <p:sp>
        <p:nvSpPr>
          <p:cNvPr id="4" name="Slide Number Placeholder 3"/>
          <p:cNvSpPr>
            <a:spLocks noGrp="1"/>
          </p:cNvSpPr>
          <p:nvPr>
            <p:ph type="sldNum" sz="quarter" idx="12"/>
          </p:nvPr>
        </p:nvSpPr>
        <p:spPr/>
        <p:txBody>
          <a:bodyPr/>
          <a:lstStyle/>
          <a:p>
            <a:fld id="{6113E31D-E2AB-40D1-8B51-AFA5AFEF393A}" type="slidenum">
              <a:rPr lang="en-US" smtClean="0"/>
              <a:t>3</a:t>
            </a:fld>
            <a:endParaRPr lang="en-US" dirty="0"/>
          </a:p>
        </p:txBody>
      </p:sp>
      <p:sp>
        <p:nvSpPr>
          <p:cNvPr id="5" name="Content Placeholder 5">
            <a:extLst>
              <a:ext uri="{FF2B5EF4-FFF2-40B4-BE49-F238E27FC236}">
                <a16:creationId xmlns:a16="http://schemas.microsoft.com/office/drawing/2014/main" xmlns="" id="{7CB8DA96-FA31-574A-BA24-DA137424DB27}"/>
              </a:ext>
            </a:extLst>
          </p:cNvPr>
          <p:cNvSpPr txBox="1">
            <a:spLocks/>
          </p:cNvSpPr>
          <p:nvPr/>
        </p:nvSpPr>
        <p:spPr>
          <a:xfrm>
            <a:off x="1575833" y="833712"/>
            <a:ext cx="2679192" cy="380043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Font typeface="Arial" panose="020B0604020202020204" pitchFamily="34" charset="0"/>
              <a:buNone/>
            </a:pPr>
            <a:r>
              <a:rPr lang="en-US" sz="2600" u="sng" dirty="0" smtClean="0">
                <a:solidFill>
                  <a:schemeClr val="bg1"/>
                </a:solidFill>
                <a:effectLst>
                  <a:outerShdw blurRad="50800" dist="38100" dir="2700000" algn="tl" rotWithShape="0">
                    <a:schemeClr val="bg1">
                      <a:alpha val="40000"/>
                    </a:schemeClr>
                  </a:outerShdw>
                </a:effectLst>
                <a:latin typeface="+mj-lt"/>
              </a:rPr>
              <a:t>Human Strengths</a:t>
            </a:r>
          </a:p>
          <a:p>
            <a:pPr marL="0" indent="0" algn="r">
              <a:lnSpc>
                <a:spcPct val="100000"/>
              </a:lnSpc>
              <a:spcBef>
                <a:spcPts val="0"/>
              </a:spcBef>
              <a:spcAft>
                <a:spcPts val="600"/>
              </a:spcAft>
              <a:buFont typeface="Arial" panose="020B0604020202020204" pitchFamily="34" charset="0"/>
              <a:buNone/>
            </a:pPr>
            <a:r>
              <a:rPr lang="en-US" sz="1900" dirty="0" smtClean="0">
                <a:solidFill>
                  <a:schemeClr val="bg1"/>
                </a:solidFill>
                <a:effectLst>
                  <a:outerShdw blurRad="50800" dist="38100" dir="2700000" algn="tl" rotWithShape="0">
                    <a:schemeClr val="bg1">
                      <a:alpha val="40000"/>
                    </a:schemeClr>
                  </a:outerShdw>
                </a:effectLst>
                <a:latin typeface="+mj-lt"/>
              </a:rPr>
              <a:t>Creative</a:t>
            </a:r>
            <a:endParaRPr lang="en-US" sz="1900" dirty="0">
              <a:solidFill>
                <a:schemeClr val="bg1"/>
              </a:solidFill>
              <a:effectLst>
                <a:outerShdw blurRad="50800" dist="38100" dir="2700000" algn="tl" rotWithShape="0">
                  <a:schemeClr val="bg1">
                    <a:alpha val="40000"/>
                  </a:schemeClr>
                </a:outerShdw>
              </a:effectLst>
              <a:latin typeface="+mj-lt"/>
            </a:endParaRPr>
          </a:p>
          <a:p>
            <a:pPr marL="0" indent="0" algn="r">
              <a:lnSpc>
                <a:spcPct val="100000"/>
              </a:lnSpc>
              <a:spcBef>
                <a:spcPts val="0"/>
              </a:spcBef>
              <a:spcAft>
                <a:spcPts val="600"/>
              </a:spcAft>
              <a:buFont typeface="Arial" panose="020B0604020202020204" pitchFamily="34" charset="0"/>
              <a:buNone/>
            </a:pPr>
            <a:r>
              <a:rPr lang="en-US" sz="1900" dirty="0">
                <a:solidFill>
                  <a:schemeClr val="bg1"/>
                </a:solidFill>
                <a:effectLst>
                  <a:outerShdw blurRad="50800" dist="38100" dir="2700000" algn="tl" rotWithShape="0">
                    <a:schemeClr val="bg1">
                      <a:alpha val="40000"/>
                    </a:schemeClr>
                  </a:outerShdw>
                </a:effectLst>
                <a:latin typeface="+mj-lt"/>
              </a:rPr>
              <a:t>Adaptive</a:t>
            </a:r>
          </a:p>
          <a:p>
            <a:pPr marL="0" indent="0" algn="r">
              <a:lnSpc>
                <a:spcPct val="100000"/>
              </a:lnSpc>
              <a:spcBef>
                <a:spcPts val="0"/>
              </a:spcBef>
              <a:spcAft>
                <a:spcPts val="600"/>
              </a:spcAft>
              <a:buFont typeface="Arial" panose="020B0604020202020204" pitchFamily="34" charset="0"/>
              <a:buNone/>
            </a:pPr>
            <a:r>
              <a:rPr lang="en-US" sz="1900" dirty="0">
                <a:solidFill>
                  <a:schemeClr val="bg1"/>
                </a:solidFill>
                <a:effectLst>
                  <a:outerShdw blurRad="50800" dist="38100" dir="2700000" algn="tl" rotWithShape="0">
                    <a:schemeClr val="bg1">
                      <a:alpha val="40000"/>
                    </a:schemeClr>
                  </a:outerShdw>
                </a:effectLst>
                <a:latin typeface="+mj-lt"/>
              </a:rPr>
              <a:t>Goal Driven</a:t>
            </a:r>
          </a:p>
          <a:p>
            <a:pPr marL="0" indent="0" algn="r">
              <a:lnSpc>
                <a:spcPct val="100000"/>
              </a:lnSpc>
              <a:spcBef>
                <a:spcPts val="0"/>
              </a:spcBef>
              <a:spcAft>
                <a:spcPts val="600"/>
              </a:spcAft>
              <a:buFont typeface="Arial" panose="020B0604020202020204" pitchFamily="34" charset="0"/>
              <a:buNone/>
            </a:pPr>
            <a:r>
              <a:rPr lang="en-US" sz="1900" dirty="0">
                <a:solidFill>
                  <a:schemeClr val="bg1"/>
                </a:solidFill>
                <a:effectLst>
                  <a:outerShdw blurRad="50800" dist="38100" dir="2700000" algn="tl" rotWithShape="0">
                    <a:schemeClr val="bg1">
                      <a:alpha val="40000"/>
                    </a:schemeClr>
                  </a:outerShdw>
                </a:effectLst>
                <a:latin typeface="+mj-lt"/>
              </a:rPr>
              <a:t>Multipurpose</a:t>
            </a:r>
          </a:p>
          <a:p>
            <a:pPr marL="0" indent="0" algn="r">
              <a:lnSpc>
                <a:spcPct val="100000"/>
              </a:lnSpc>
              <a:spcBef>
                <a:spcPts val="0"/>
              </a:spcBef>
              <a:spcAft>
                <a:spcPts val="600"/>
              </a:spcAft>
              <a:buFont typeface="Arial" panose="020B0604020202020204" pitchFamily="34" charset="0"/>
              <a:buNone/>
            </a:pPr>
            <a:r>
              <a:rPr lang="en-US" sz="1900" dirty="0">
                <a:solidFill>
                  <a:schemeClr val="bg1"/>
                </a:solidFill>
                <a:effectLst>
                  <a:outerShdw blurRad="50800" dist="38100" dir="2700000" algn="tl" rotWithShape="0">
                    <a:schemeClr val="bg1">
                      <a:alpha val="40000"/>
                    </a:schemeClr>
                  </a:outerShdw>
                </a:effectLst>
                <a:latin typeface="+mj-lt"/>
              </a:rPr>
              <a:t>Multimodal</a:t>
            </a:r>
          </a:p>
          <a:p>
            <a:pPr marL="0" indent="0" algn="r">
              <a:lnSpc>
                <a:spcPct val="100000"/>
              </a:lnSpc>
              <a:spcBef>
                <a:spcPts val="0"/>
              </a:spcBef>
              <a:spcAft>
                <a:spcPts val="600"/>
              </a:spcAft>
              <a:buFont typeface="Arial" panose="020B0604020202020204" pitchFamily="34" charset="0"/>
              <a:buNone/>
            </a:pPr>
            <a:r>
              <a:rPr lang="en-US" sz="1900" dirty="0">
                <a:solidFill>
                  <a:schemeClr val="bg1"/>
                </a:solidFill>
                <a:effectLst>
                  <a:outerShdw blurRad="50800" dist="38100" dir="2700000" algn="tl" rotWithShape="0">
                    <a:schemeClr val="bg1">
                      <a:alpha val="40000"/>
                    </a:schemeClr>
                  </a:outerShdw>
                </a:effectLst>
                <a:latin typeface="+mj-lt"/>
              </a:rPr>
              <a:t>Teachable</a:t>
            </a:r>
          </a:p>
          <a:p>
            <a:pPr marL="0" indent="0" algn="r">
              <a:lnSpc>
                <a:spcPct val="100000"/>
              </a:lnSpc>
              <a:spcBef>
                <a:spcPts val="0"/>
              </a:spcBef>
              <a:spcAft>
                <a:spcPts val="600"/>
              </a:spcAft>
              <a:buFont typeface="Arial" panose="020B0604020202020204" pitchFamily="34" charset="0"/>
              <a:buNone/>
            </a:pPr>
            <a:r>
              <a:rPr lang="en-US" sz="1900" dirty="0">
                <a:solidFill>
                  <a:schemeClr val="bg1"/>
                </a:solidFill>
                <a:effectLst>
                  <a:outerShdw blurRad="50800" dist="38100" dir="2700000" algn="tl" rotWithShape="0">
                    <a:schemeClr val="bg1">
                      <a:alpha val="40000"/>
                    </a:schemeClr>
                  </a:outerShdw>
                </a:effectLst>
                <a:latin typeface="+mj-lt"/>
              </a:rPr>
              <a:t>Efficient</a:t>
            </a:r>
          </a:p>
          <a:p>
            <a:pPr marL="0" indent="0" algn="r">
              <a:lnSpc>
                <a:spcPct val="100000"/>
              </a:lnSpc>
              <a:spcBef>
                <a:spcPts val="0"/>
              </a:spcBef>
              <a:spcAft>
                <a:spcPts val="600"/>
              </a:spcAft>
              <a:buFont typeface="Arial" panose="020B0604020202020204" pitchFamily="34" charset="0"/>
              <a:buNone/>
            </a:pPr>
            <a:r>
              <a:rPr lang="en-US" sz="1900" dirty="0">
                <a:solidFill>
                  <a:schemeClr val="bg1"/>
                </a:solidFill>
                <a:effectLst>
                  <a:outerShdw blurRad="50800" dist="38100" dir="2700000" algn="tl" rotWithShape="0">
                    <a:schemeClr val="bg1">
                      <a:alpha val="40000"/>
                    </a:schemeClr>
                  </a:outerShdw>
                </a:effectLst>
                <a:latin typeface="+mj-lt"/>
              </a:rPr>
              <a:t>Empathetic</a:t>
            </a:r>
          </a:p>
          <a:p>
            <a:pPr marL="0" indent="0" algn="r">
              <a:lnSpc>
                <a:spcPct val="100000"/>
              </a:lnSpc>
              <a:spcBef>
                <a:spcPts val="0"/>
              </a:spcBef>
              <a:spcAft>
                <a:spcPts val="600"/>
              </a:spcAft>
              <a:buFont typeface="Arial" panose="020B0604020202020204" pitchFamily="34" charset="0"/>
              <a:buNone/>
            </a:pPr>
            <a:r>
              <a:rPr lang="en-US" sz="1900" dirty="0">
                <a:solidFill>
                  <a:schemeClr val="bg1"/>
                </a:solidFill>
                <a:effectLst>
                  <a:outerShdw blurRad="50800" dist="38100" dir="2700000" algn="tl" rotWithShape="0">
                    <a:schemeClr val="bg1">
                      <a:alpha val="40000"/>
                    </a:schemeClr>
                  </a:outerShdw>
                </a:effectLst>
                <a:latin typeface="+mj-lt"/>
              </a:rPr>
              <a:t>Intuition</a:t>
            </a:r>
          </a:p>
          <a:p>
            <a:pPr marL="0" indent="0" algn="r">
              <a:lnSpc>
                <a:spcPct val="100000"/>
              </a:lnSpc>
              <a:spcBef>
                <a:spcPts val="0"/>
              </a:spcBef>
              <a:spcAft>
                <a:spcPts val="600"/>
              </a:spcAft>
              <a:buFont typeface="Arial" panose="020B0604020202020204" pitchFamily="34" charset="0"/>
              <a:buNone/>
            </a:pPr>
            <a:r>
              <a:rPr lang="en-US" sz="1900" dirty="0">
                <a:solidFill>
                  <a:schemeClr val="bg1"/>
                </a:solidFill>
                <a:effectLst>
                  <a:outerShdw blurRad="50800" dist="38100" dir="2700000" algn="tl" rotWithShape="0">
                    <a:schemeClr val="bg1">
                      <a:alpha val="40000"/>
                    </a:schemeClr>
                  </a:outerShdw>
                </a:effectLst>
                <a:latin typeface="+mj-lt"/>
              </a:rPr>
              <a:t>Will-to-Live</a:t>
            </a:r>
          </a:p>
          <a:p>
            <a:pPr marL="0" indent="0" algn="r">
              <a:lnSpc>
                <a:spcPct val="100000"/>
              </a:lnSpc>
              <a:spcBef>
                <a:spcPts val="0"/>
              </a:spcBef>
              <a:spcAft>
                <a:spcPts val="600"/>
              </a:spcAft>
              <a:buFont typeface="Arial" panose="020B0604020202020204" pitchFamily="34" charset="0"/>
              <a:buNone/>
            </a:pPr>
            <a:endParaRPr lang="en-US" sz="1400" dirty="0">
              <a:effectLst>
                <a:outerShdw blurRad="50800" dist="38100" dir="2700000" algn="tl" rotWithShape="0">
                  <a:schemeClr val="bg1">
                    <a:alpha val="40000"/>
                  </a:schemeClr>
                </a:outerShdw>
              </a:effectLst>
            </a:endParaRPr>
          </a:p>
        </p:txBody>
      </p:sp>
      <p:sp>
        <p:nvSpPr>
          <p:cNvPr id="6" name="Content Placeholder 5">
            <a:extLst>
              <a:ext uri="{FF2B5EF4-FFF2-40B4-BE49-F238E27FC236}">
                <a16:creationId xmlns:a16="http://schemas.microsoft.com/office/drawing/2014/main" xmlns="" id="{940B4D6E-80A6-E748-AAE8-09B72B8C961A}"/>
              </a:ext>
            </a:extLst>
          </p:cNvPr>
          <p:cNvSpPr txBox="1">
            <a:spLocks/>
          </p:cNvSpPr>
          <p:nvPr/>
        </p:nvSpPr>
        <p:spPr>
          <a:xfrm>
            <a:off x="5351818" y="807079"/>
            <a:ext cx="3179624" cy="3906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None/>
            </a:pPr>
            <a:r>
              <a:rPr lang="en-US" sz="2600" b="1" u="sng" dirty="0" smtClean="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Human Weaknesses</a:t>
            </a:r>
          </a:p>
          <a:p>
            <a:pPr marL="0" indent="0">
              <a:lnSpc>
                <a:spcPct val="110000"/>
              </a:lnSpc>
              <a:spcBef>
                <a:spcPts val="0"/>
              </a:spcBef>
              <a:buNone/>
            </a:pPr>
            <a:r>
              <a:rPr lang="en-US" sz="1900" b="1" dirty="0" smtClean="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Memory </a:t>
            </a:r>
            <a:endPar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endParaRPr>
          </a:p>
          <a:p>
            <a:pPr marL="457200" lvl="1" indent="0">
              <a:lnSpc>
                <a:spcPct val="110000"/>
              </a:lnSpc>
              <a:spcBef>
                <a:spcPts val="0"/>
              </a:spcBef>
              <a:buNone/>
            </a:pPr>
            <a:r>
              <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Declarative</a:t>
            </a:r>
          </a:p>
          <a:p>
            <a:pPr marL="457200" lvl="1" indent="0">
              <a:lnSpc>
                <a:spcPct val="110000"/>
              </a:lnSpc>
              <a:spcBef>
                <a:spcPts val="0"/>
              </a:spcBef>
              <a:buNone/>
            </a:pPr>
            <a:r>
              <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Retrospective</a:t>
            </a:r>
          </a:p>
          <a:p>
            <a:pPr marL="457200" lvl="1" indent="0">
              <a:lnSpc>
                <a:spcPct val="110000"/>
              </a:lnSpc>
              <a:spcBef>
                <a:spcPts val="0"/>
              </a:spcBef>
              <a:buNone/>
            </a:pPr>
            <a:r>
              <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Prospective</a:t>
            </a:r>
          </a:p>
          <a:p>
            <a:pPr marL="457200" lvl="1" indent="0">
              <a:lnSpc>
                <a:spcPct val="110000"/>
              </a:lnSpc>
              <a:spcBef>
                <a:spcPts val="0"/>
              </a:spcBef>
              <a:buNone/>
            </a:pPr>
            <a:r>
              <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Procedural</a:t>
            </a:r>
          </a:p>
          <a:p>
            <a:pPr marL="0" indent="0">
              <a:lnSpc>
                <a:spcPct val="110000"/>
              </a:lnSpc>
              <a:spcBef>
                <a:spcPts val="0"/>
              </a:spcBef>
              <a:buNone/>
            </a:pPr>
            <a:r>
              <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Computation</a:t>
            </a:r>
          </a:p>
          <a:p>
            <a:pPr marL="0" indent="0">
              <a:lnSpc>
                <a:spcPct val="110000"/>
              </a:lnSpc>
              <a:spcBef>
                <a:spcPts val="0"/>
              </a:spcBef>
              <a:buNone/>
            </a:pPr>
            <a:r>
              <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Vigilance</a:t>
            </a:r>
          </a:p>
          <a:p>
            <a:pPr marL="0" indent="0">
              <a:lnSpc>
                <a:spcPct val="110000"/>
              </a:lnSpc>
              <a:spcBef>
                <a:spcPts val="0"/>
              </a:spcBef>
              <a:buNone/>
            </a:pPr>
            <a:r>
              <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Endurance</a:t>
            </a:r>
          </a:p>
          <a:p>
            <a:pPr marL="0" indent="0">
              <a:lnSpc>
                <a:spcPct val="110000"/>
              </a:lnSpc>
              <a:spcBef>
                <a:spcPts val="0"/>
              </a:spcBef>
              <a:buNone/>
            </a:pPr>
            <a:r>
              <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Distractible</a:t>
            </a:r>
          </a:p>
          <a:p>
            <a:pPr marL="0" indent="0">
              <a:lnSpc>
                <a:spcPct val="110000"/>
              </a:lnSpc>
              <a:spcBef>
                <a:spcPts val="0"/>
              </a:spcBef>
              <a:buNone/>
            </a:pPr>
            <a:r>
              <a:rPr lang="en-US" sz="1900" b="1" dirty="0" smtClean="0">
                <a:solidFill>
                  <a:schemeClr val="bg1"/>
                </a:solidFill>
                <a:effectLst>
                  <a:outerShdw blurRad="50800" dist="38100" dir="2700000" algn="tl" rotWithShape="0">
                    <a:schemeClr val="bg1">
                      <a:alpha val="40000"/>
                    </a:schemeClr>
                  </a:outerShdw>
                </a:effectLst>
                <a:latin typeface="+mj-lt"/>
                <a:cs typeface="Arial" panose="020B0604020202020204" pitchFamily="34" charset="0"/>
              </a:rPr>
              <a:t>Speed</a:t>
            </a:r>
            <a:endParaRPr lang="en-US" sz="1900" b="1" dirty="0">
              <a:solidFill>
                <a:schemeClr val="bg1"/>
              </a:solidFill>
              <a:effectLst>
                <a:outerShdw blurRad="50800" dist="38100" dir="2700000" algn="tl" rotWithShape="0">
                  <a:schemeClr val="bg1">
                    <a:alpha val="40000"/>
                  </a:schemeClr>
                </a:outerShdw>
              </a:effectLst>
              <a:latin typeface="+mj-lt"/>
              <a:cs typeface="Arial" panose="020B0604020202020204" pitchFamily="34" charset="0"/>
            </a:endParaRPr>
          </a:p>
          <a:p>
            <a:pPr marL="0" indent="0">
              <a:lnSpc>
                <a:spcPct val="110000"/>
              </a:lnSpc>
              <a:spcBef>
                <a:spcPts val="0"/>
              </a:spcBef>
              <a:buNone/>
            </a:pPr>
            <a:endParaRPr lang="en-US" sz="1400" b="1" dirty="0">
              <a:effectLst>
                <a:outerShdw blurRad="50800" dist="38100" dir="2700000" algn="tl" rotWithShape="0">
                  <a:schemeClr val="bg1">
                    <a:alpha val="40000"/>
                  </a:schemeClr>
                </a:outerShdw>
              </a:effectLst>
              <a:latin typeface="Arial" panose="020B0604020202020204" pitchFamily="34" charset="0"/>
              <a:cs typeface="Arial" panose="020B0604020202020204" pitchFamily="34" charset="0"/>
            </a:endParaRPr>
          </a:p>
        </p:txBody>
      </p:sp>
      <p:sp>
        <p:nvSpPr>
          <p:cNvPr id="7" name="TextBox 6"/>
          <p:cNvSpPr txBox="1"/>
          <p:nvPr/>
        </p:nvSpPr>
        <p:spPr>
          <a:xfrm>
            <a:off x="720648" y="4828587"/>
            <a:ext cx="10231341" cy="830997"/>
          </a:xfrm>
          <a:prstGeom prst="rect">
            <a:avLst/>
          </a:prstGeom>
          <a:solidFill>
            <a:schemeClr val="tx2">
              <a:lumMod val="20000"/>
              <a:lumOff val="80000"/>
            </a:schemeClr>
          </a:solidFill>
        </p:spPr>
        <p:txBody>
          <a:bodyPr wrap="square" rtlCol="0">
            <a:spAutoFit/>
          </a:bodyPr>
          <a:lstStyle/>
          <a:p>
            <a:r>
              <a:rPr lang="en-US" sz="2400" dirty="0" smtClean="0">
                <a:latin typeface="+mj-lt"/>
              </a:rPr>
              <a:t>Allocate computational functions to automated systems to be more </a:t>
            </a:r>
            <a:r>
              <a:rPr lang="en-US" sz="2400" dirty="0">
                <a:latin typeface="+mj-lt"/>
              </a:rPr>
              <a:t>quickly and </a:t>
            </a:r>
            <a:r>
              <a:rPr lang="en-US" sz="2400" dirty="0" smtClean="0">
                <a:latin typeface="+mj-lt"/>
              </a:rPr>
              <a:t>accurately performed.</a:t>
            </a:r>
            <a:endParaRPr lang="en-US" sz="2400" dirty="0">
              <a:latin typeface="+mj-lt"/>
            </a:endParaRPr>
          </a:p>
        </p:txBody>
      </p:sp>
    </p:spTree>
    <p:extLst>
      <p:ext uri="{BB962C8B-B14F-4D97-AF65-F5344CB8AC3E}">
        <p14:creationId xmlns:p14="http://schemas.microsoft.com/office/powerpoint/2010/main" val="8340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500"/>
                                        <p:tgtEl>
                                          <p:spTgt spid="5">
                                            <p:txEl>
                                              <p:pRg st="9" end="9"/>
                                            </p:txEl>
                                          </p:spTgt>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500"/>
                                        <p:tgtEl>
                                          <p:spTgt spid="5">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fade">
                                      <p:cBhvr>
                                        <p:cTn id="53" dur="500"/>
                                        <p:tgtEl>
                                          <p:spTgt spid="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fade">
                                      <p:cBhvr>
                                        <p:cTn id="58" dur="500"/>
                                        <p:tgtEl>
                                          <p:spTgt spid="6">
                                            <p:txEl>
                                              <p:pRg st="1" end="1"/>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fade">
                                      <p:cBhvr>
                                        <p:cTn id="61" dur="500"/>
                                        <p:tgtEl>
                                          <p:spTgt spid="6">
                                            <p:txEl>
                                              <p:pRg st="2" end="2"/>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xEl>
                                              <p:pRg st="3" end="3"/>
                                            </p:txEl>
                                          </p:spTgt>
                                        </p:tgtEl>
                                        <p:attrNameLst>
                                          <p:attrName>style.visibility</p:attrName>
                                        </p:attrNameLst>
                                      </p:cBhvr>
                                      <p:to>
                                        <p:strVal val="visible"/>
                                      </p:to>
                                    </p:set>
                                    <p:animEffect transition="in" filter="fade">
                                      <p:cBhvr>
                                        <p:cTn id="64" dur="500"/>
                                        <p:tgtEl>
                                          <p:spTgt spid="6">
                                            <p:txEl>
                                              <p:pRg st="3" end="3"/>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500"/>
                                        <p:tgtEl>
                                          <p:spTgt spid="6">
                                            <p:txEl>
                                              <p:pRg st="4" end="4"/>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txEl>
                                              <p:pRg st="5" end="5"/>
                                            </p:txEl>
                                          </p:spTgt>
                                        </p:tgtEl>
                                        <p:attrNameLst>
                                          <p:attrName>style.visibility</p:attrName>
                                        </p:attrNameLst>
                                      </p:cBhvr>
                                      <p:to>
                                        <p:strVal val="visible"/>
                                      </p:to>
                                    </p:set>
                                    <p:animEffect transition="in" filter="fade">
                                      <p:cBhvr>
                                        <p:cTn id="70" dur="500"/>
                                        <p:tgtEl>
                                          <p:spTgt spid="6">
                                            <p:txEl>
                                              <p:pRg st="5" end="5"/>
                                            </p:txEl>
                                          </p:spTgt>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6">
                                            <p:txEl>
                                              <p:pRg st="6" end="6"/>
                                            </p:txEl>
                                          </p:spTgt>
                                        </p:tgtEl>
                                        <p:attrNameLst>
                                          <p:attrName>style.visibility</p:attrName>
                                        </p:attrNameLst>
                                      </p:cBhvr>
                                      <p:to>
                                        <p:strVal val="visible"/>
                                      </p:to>
                                    </p:set>
                                    <p:animEffect transition="in" filter="fade">
                                      <p:cBhvr>
                                        <p:cTn id="74" dur="500"/>
                                        <p:tgtEl>
                                          <p:spTgt spid="6">
                                            <p:txEl>
                                              <p:pRg st="6" end="6"/>
                                            </p:txEl>
                                          </p:spTgt>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6">
                                            <p:txEl>
                                              <p:pRg st="7" end="7"/>
                                            </p:txEl>
                                          </p:spTgt>
                                        </p:tgtEl>
                                        <p:attrNameLst>
                                          <p:attrName>style.visibility</p:attrName>
                                        </p:attrNameLst>
                                      </p:cBhvr>
                                      <p:to>
                                        <p:strVal val="visible"/>
                                      </p:to>
                                    </p:set>
                                    <p:animEffect transition="in" filter="fade">
                                      <p:cBhvr>
                                        <p:cTn id="78" dur="500"/>
                                        <p:tgtEl>
                                          <p:spTgt spid="6">
                                            <p:txEl>
                                              <p:pRg st="7" end="7"/>
                                            </p:txEl>
                                          </p:spTgt>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6">
                                            <p:txEl>
                                              <p:pRg st="8" end="8"/>
                                            </p:txEl>
                                          </p:spTgt>
                                        </p:tgtEl>
                                        <p:attrNameLst>
                                          <p:attrName>style.visibility</p:attrName>
                                        </p:attrNameLst>
                                      </p:cBhvr>
                                      <p:to>
                                        <p:strVal val="visible"/>
                                      </p:to>
                                    </p:set>
                                    <p:animEffect transition="in" filter="fade">
                                      <p:cBhvr>
                                        <p:cTn id="82" dur="500"/>
                                        <p:tgtEl>
                                          <p:spTgt spid="6">
                                            <p:txEl>
                                              <p:pRg st="8" end="8"/>
                                            </p:txEl>
                                          </p:spTgt>
                                        </p:tgtEl>
                                      </p:cBhvr>
                                    </p:animEffect>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6">
                                            <p:txEl>
                                              <p:pRg st="9" end="9"/>
                                            </p:txEl>
                                          </p:spTgt>
                                        </p:tgtEl>
                                        <p:attrNameLst>
                                          <p:attrName>style.visibility</p:attrName>
                                        </p:attrNameLst>
                                      </p:cBhvr>
                                      <p:to>
                                        <p:strVal val="visible"/>
                                      </p:to>
                                    </p:set>
                                    <p:animEffect transition="in" filter="fade">
                                      <p:cBhvr>
                                        <p:cTn id="86" dur="500"/>
                                        <p:tgtEl>
                                          <p:spTgt spid="6">
                                            <p:txEl>
                                              <p:pRg st="9" end="9"/>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
                                            <p:txEl>
                                              <p:pRg st="10" end="10"/>
                                            </p:txEl>
                                          </p:spTgt>
                                        </p:tgtEl>
                                        <p:attrNameLst>
                                          <p:attrName>style.visibility</p:attrName>
                                        </p:attrNameLst>
                                      </p:cBhvr>
                                      <p:to>
                                        <p:strVal val="visible"/>
                                      </p:to>
                                    </p:set>
                                    <p:animEffect transition="in" filter="fade">
                                      <p:cBhvr>
                                        <p:cTn id="8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48" y="160490"/>
            <a:ext cx="10058400" cy="570225"/>
          </a:xfrm>
        </p:spPr>
        <p:txBody>
          <a:bodyPr/>
          <a:lstStyle/>
          <a:p>
            <a:r>
              <a:rPr lang="en-US" dirty="0" smtClean="0"/>
              <a:t>Full Autonomy vs. Human Computer Integration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340225"/>
              </p:ext>
            </p:extLst>
          </p:nvPr>
        </p:nvGraphicFramePr>
        <p:xfrm>
          <a:off x="720725" y="810728"/>
          <a:ext cx="10058400" cy="432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13E31D-E2AB-40D1-8B51-AFA5AFEF393A}" type="slidenum">
              <a:rPr lang="en-US" smtClean="0"/>
              <a:t>4</a:t>
            </a:fld>
            <a:endParaRPr lang="en-US" dirty="0"/>
          </a:p>
        </p:txBody>
      </p:sp>
      <p:sp>
        <p:nvSpPr>
          <p:cNvPr id="5" name="TextBox 4"/>
          <p:cNvSpPr txBox="1"/>
          <p:nvPr/>
        </p:nvSpPr>
        <p:spPr>
          <a:xfrm>
            <a:off x="8765628" y="4486175"/>
            <a:ext cx="3293973" cy="1938992"/>
          </a:xfrm>
          <a:prstGeom prst="rect">
            <a:avLst/>
          </a:prstGeom>
          <a:solidFill>
            <a:schemeClr val="tx2">
              <a:lumMod val="20000"/>
              <a:lumOff val="80000"/>
            </a:schemeClr>
          </a:solidFill>
        </p:spPr>
        <p:txBody>
          <a:bodyPr wrap="square" rtlCol="0">
            <a:spAutoFit/>
          </a:bodyPr>
          <a:lstStyle/>
          <a:p>
            <a:r>
              <a:rPr lang="en-US" sz="2400" dirty="0" smtClean="0">
                <a:latin typeface="+mj-lt"/>
              </a:rPr>
              <a:t>I, for one, welcome our new computer overlords. -Ken Jennings (2011)</a:t>
            </a:r>
          </a:p>
          <a:p>
            <a:r>
              <a:rPr lang="en-US" sz="2400" dirty="0">
                <a:latin typeface="+mj-lt"/>
              </a:rPr>
              <a:t>	</a:t>
            </a:r>
            <a:r>
              <a:rPr lang="en-US" sz="2400" dirty="0" smtClean="0">
                <a:latin typeface="+mj-lt"/>
              </a:rPr>
              <a:t>	 on being beaten by Watson on Jeopardy! </a:t>
            </a:r>
            <a:endParaRPr lang="en-US" sz="2400" dirty="0">
              <a:latin typeface="+mj-lt"/>
            </a:endParaRPr>
          </a:p>
        </p:txBody>
      </p:sp>
    </p:spTree>
    <p:extLst>
      <p:ext uri="{BB962C8B-B14F-4D97-AF65-F5344CB8AC3E}">
        <p14:creationId xmlns:p14="http://schemas.microsoft.com/office/powerpoint/2010/main" val="238703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48" y="240503"/>
            <a:ext cx="10518482" cy="570225"/>
          </a:xfrm>
        </p:spPr>
        <p:txBody>
          <a:bodyPr/>
          <a:lstStyle/>
          <a:p>
            <a:r>
              <a:rPr lang="en-US" sz="3200" dirty="0" smtClean="0"/>
              <a:t>Challenges of Partial Automation</a:t>
            </a:r>
            <a:endParaRPr lang="en-US" sz="3200" dirty="0"/>
          </a:p>
        </p:txBody>
      </p:sp>
      <p:sp>
        <p:nvSpPr>
          <p:cNvPr id="3" name="Content Placeholder 2"/>
          <p:cNvSpPr>
            <a:spLocks noGrp="1"/>
          </p:cNvSpPr>
          <p:nvPr>
            <p:ph idx="1"/>
          </p:nvPr>
        </p:nvSpPr>
        <p:spPr>
          <a:xfrm>
            <a:off x="720648" y="1429233"/>
            <a:ext cx="10058400" cy="3925087"/>
          </a:xfrm>
        </p:spPr>
        <p:txBody>
          <a:bodyPr>
            <a:noAutofit/>
          </a:bodyPr>
          <a:lstStyle/>
          <a:p>
            <a:r>
              <a:rPr lang="en-US" sz="3600" dirty="0"/>
              <a:t>Characterization of Human Interactions with Automation</a:t>
            </a:r>
          </a:p>
          <a:p>
            <a:pPr lvl="1"/>
            <a:r>
              <a:rPr lang="en-US" sz="2800" dirty="0" smtClean="0"/>
              <a:t>Use/disuse is influenced by mental workload, trust, and risk</a:t>
            </a:r>
          </a:p>
          <a:p>
            <a:pPr lvl="1"/>
            <a:r>
              <a:rPr lang="en-US" sz="2800" dirty="0" smtClean="0"/>
              <a:t>Misuse caused by violations of the assumption of the automation</a:t>
            </a:r>
          </a:p>
          <a:p>
            <a:pPr lvl="2"/>
            <a:r>
              <a:rPr lang="en-US" sz="2400" dirty="0" smtClean="0"/>
              <a:t>Lack of understanding of automation requirements</a:t>
            </a:r>
          </a:p>
          <a:p>
            <a:pPr lvl="1"/>
            <a:r>
              <a:rPr lang="en-US" sz="2800" dirty="0" smtClean="0"/>
              <a:t>Abuse: Use of automation negatively affects human user, redefining their role as a by-product of the automation</a:t>
            </a:r>
            <a:endParaRPr lang="en-US" sz="2800" dirty="0"/>
          </a:p>
        </p:txBody>
      </p:sp>
      <p:sp>
        <p:nvSpPr>
          <p:cNvPr id="4" name="Slide Number Placeholder 3"/>
          <p:cNvSpPr>
            <a:spLocks noGrp="1"/>
          </p:cNvSpPr>
          <p:nvPr>
            <p:ph type="sldNum" sz="quarter" idx="12"/>
          </p:nvPr>
        </p:nvSpPr>
        <p:spPr/>
        <p:txBody>
          <a:bodyPr/>
          <a:lstStyle/>
          <a:p>
            <a:fld id="{6113E31D-E2AB-40D1-8B51-AFA5AFEF393A}" type="slidenum">
              <a:rPr lang="en-US" smtClean="0"/>
              <a:t>5</a:t>
            </a:fld>
            <a:endParaRPr lang="en-US" dirty="0"/>
          </a:p>
        </p:txBody>
      </p:sp>
      <p:sp>
        <p:nvSpPr>
          <p:cNvPr id="5" name="TextBox 4"/>
          <p:cNvSpPr txBox="1"/>
          <p:nvPr/>
        </p:nvSpPr>
        <p:spPr>
          <a:xfrm>
            <a:off x="9065285" y="6285390"/>
            <a:ext cx="2687852" cy="369332"/>
          </a:xfrm>
          <a:prstGeom prst="rect">
            <a:avLst/>
          </a:prstGeom>
          <a:noFill/>
        </p:spPr>
        <p:txBody>
          <a:bodyPr wrap="none" rtlCol="0">
            <a:spAutoFit/>
          </a:bodyPr>
          <a:lstStyle/>
          <a:p>
            <a:r>
              <a:rPr lang="en-US" dirty="0" err="1" smtClean="0">
                <a:solidFill>
                  <a:schemeClr val="bg1"/>
                </a:solidFill>
                <a:latin typeface="+mj-lt"/>
              </a:rPr>
              <a:t>Parasuraman</a:t>
            </a:r>
            <a:r>
              <a:rPr lang="en-US" dirty="0" smtClean="0">
                <a:solidFill>
                  <a:schemeClr val="bg1"/>
                </a:solidFill>
                <a:latin typeface="+mj-lt"/>
              </a:rPr>
              <a:t> &amp; Riley (1997)</a:t>
            </a:r>
            <a:endParaRPr lang="en-US" dirty="0">
              <a:solidFill>
                <a:schemeClr val="bg1"/>
              </a:solidFill>
              <a:latin typeface="+mj-lt"/>
            </a:endParaRPr>
          </a:p>
        </p:txBody>
      </p:sp>
    </p:spTree>
    <p:extLst>
      <p:ext uri="{BB962C8B-B14F-4D97-AF65-F5344CB8AC3E}">
        <p14:creationId xmlns:p14="http://schemas.microsoft.com/office/powerpoint/2010/main" val="26210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Growing Collections of Data and Analyses</a:t>
            </a:r>
            <a:endParaRPr lang="en-US" sz="32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058" y="4350791"/>
            <a:ext cx="820268" cy="820268"/>
          </a:xfrm>
        </p:spPr>
      </p:pic>
      <p:sp>
        <p:nvSpPr>
          <p:cNvPr id="4" name="Slide Number Placeholder 3"/>
          <p:cNvSpPr>
            <a:spLocks noGrp="1"/>
          </p:cNvSpPr>
          <p:nvPr>
            <p:ph type="sldNum" sz="quarter" idx="12"/>
          </p:nvPr>
        </p:nvSpPr>
        <p:spPr/>
        <p:txBody>
          <a:bodyPr/>
          <a:lstStyle/>
          <a:p>
            <a:fld id="{6113E31D-E2AB-40D1-8B51-AFA5AFEF393A}" type="slidenum">
              <a:rPr lang="en-US" smtClean="0"/>
              <a:t>6</a:t>
            </a:fld>
            <a:endParaRPr lang="en-US"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475" y="2978643"/>
            <a:ext cx="2087336" cy="4997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2834" y="1523636"/>
            <a:ext cx="709117" cy="659240"/>
          </a:xfrm>
          <a:prstGeom prst="rect">
            <a:avLst/>
          </a:prstGeom>
        </p:spPr>
      </p:pic>
      <p:pic>
        <p:nvPicPr>
          <p:cNvPr id="7" name="Picture 6"/>
          <p:cNvPicPr>
            <a:picLocks noChangeAspect="1"/>
          </p:cNvPicPr>
          <p:nvPr/>
        </p:nvPicPr>
        <p:blipFill>
          <a:blip r:embed="rId5"/>
          <a:stretch>
            <a:fillRect/>
          </a:stretch>
        </p:blipFill>
        <p:spPr>
          <a:xfrm>
            <a:off x="4853311" y="1529733"/>
            <a:ext cx="1562100" cy="1028700"/>
          </a:xfrm>
          <a:prstGeom prst="rect">
            <a:avLst/>
          </a:prstGeom>
        </p:spPr>
      </p:pic>
      <p:pic>
        <p:nvPicPr>
          <p:cNvPr id="8" name="Picture 7"/>
          <p:cNvPicPr>
            <a:picLocks noChangeAspect="1"/>
          </p:cNvPicPr>
          <p:nvPr/>
        </p:nvPicPr>
        <p:blipFill>
          <a:blip r:embed="rId6"/>
          <a:stretch>
            <a:fillRect/>
          </a:stretch>
        </p:blipFill>
        <p:spPr>
          <a:xfrm>
            <a:off x="4229423" y="3621151"/>
            <a:ext cx="1247775" cy="1009650"/>
          </a:xfrm>
          <a:prstGeom prst="rect">
            <a:avLst/>
          </a:prstGeom>
        </p:spPr>
      </p:pic>
      <p:pic>
        <p:nvPicPr>
          <p:cNvPr id="9" name="Picture 8"/>
          <p:cNvPicPr>
            <a:picLocks noChangeAspect="1"/>
          </p:cNvPicPr>
          <p:nvPr/>
        </p:nvPicPr>
        <p:blipFill>
          <a:blip r:embed="rId7"/>
          <a:stretch>
            <a:fillRect/>
          </a:stretch>
        </p:blipFill>
        <p:spPr>
          <a:xfrm>
            <a:off x="1377013" y="1913455"/>
            <a:ext cx="2428875" cy="1143000"/>
          </a:xfrm>
          <a:prstGeom prst="rect">
            <a:avLst/>
          </a:prstGeom>
        </p:spPr>
      </p:pic>
      <p:pic>
        <p:nvPicPr>
          <p:cNvPr id="10" name="Picture 9"/>
          <p:cNvPicPr>
            <a:picLocks noChangeAspect="1"/>
          </p:cNvPicPr>
          <p:nvPr/>
        </p:nvPicPr>
        <p:blipFill>
          <a:blip r:embed="rId8"/>
          <a:stretch>
            <a:fillRect/>
          </a:stretch>
        </p:blipFill>
        <p:spPr>
          <a:xfrm>
            <a:off x="1977087" y="3621151"/>
            <a:ext cx="1228725" cy="1200150"/>
          </a:xfrm>
          <a:prstGeom prst="rect">
            <a:avLst/>
          </a:prstGeom>
        </p:spPr>
      </p:pic>
      <p:pic>
        <p:nvPicPr>
          <p:cNvPr id="15" name="Picture 14"/>
          <p:cNvPicPr>
            <a:picLocks noChangeAspect="1"/>
          </p:cNvPicPr>
          <p:nvPr/>
        </p:nvPicPr>
        <p:blipFill>
          <a:blip r:embed="rId9"/>
          <a:stretch>
            <a:fillRect/>
          </a:stretch>
        </p:blipFill>
        <p:spPr>
          <a:xfrm>
            <a:off x="7883371" y="3995693"/>
            <a:ext cx="2171653" cy="806278"/>
          </a:xfrm>
          <a:prstGeom prst="rect">
            <a:avLst/>
          </a:prstGeom>
        </p:spPr>
      </p:pic>
      <p:pic>
        <p:nvPicPr>
          <p:cNvPr id="3" name="Picture 2"/>
          <p:cNvPicPr>
            <a:picLocks noChangeAspect="1"/>
          </p:cNvPicPr>
          <p:nvPr/>
        </p:nvPicPr>
        <p:blipFill>
          <a:blip r:embed="rId10"/>
          <a:stretch>
            <a:fillRect/>
          </a:stretch>
        </p:blipFill>
        <p:spPr>
          <a:xfrm>
            <a:off x="4678163" y="4985444"/>
            <a:ext cx="1323483" cy="1173453"/>
          </a:xfrm>
          <a:prstGeom prst="rect">
            <a:avLst/>
          </a:prstGeom>
        </p:spPr>
      </p:pic>
    </p:spTree>
    <p:extLst>
      <p:ext uri="{BB962C8B-B14F-4D97-AF65-F5344CB8AC3E}">
        <p14:creationId xmlns:p14="http://schemas.microsoft.com/office/powerpoint/2010/main" val="177853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Statistical Learning and Other Data Science Techniques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75571" y="1037165"/>
            <a:ext cx="6042954" cy="4851588"/>
          </a:xfrm>
          <a:prstGeom prst="rect">
            <a:avLst/>
          </a:prstGeom>
        </p:spPr>
      </p:pic>
      <p:sp>
        <p:nvSpPr>
          <p:cNvPr id="5" name="Rectangle 4"/>
          <p:cNvSpPr/>
          <p:nvPr/>
        </p:nvSpPr>
        <p:spPr>
          <a:xfrm>
            <a:off x="1167493" y="6023690"/>
            <a:ext cx="9446078" cy="646331"/>
          </a:xfrm>
          <a:prstGeom prst="rect">
            <a:avLst/>
          </a:prstGeom>
        </p:spPr>
        <p:txBody>
          <a:bodyPr wrap="square">
            <a:spAutoFit/>
          </a:bodyPr>
          <a:lstStyle/>
          <a:p>
            <a:r>
              <a:rPr lang="en-US" b="0" i="0" u="none" strike="noStrike" dirty="0" smtClean="0">
                <a:solidFill>
                  <a:schemeClr val="bg1"/>
                </a:solidFill>
                <a:effectLst/>
                <a:latin typeface="+mj-lt"/>
              </a:rPr>
              <a:t>From  </a:t>
            </a:r>
            <a:r>
              <a:rPr lang="en-US" b="0" i="1" u="none" strike="noStrike" dirty="0" smtClean="0">
                <a:solidFill>
                  <a:schemeClr val="bg1"/>
                </a:solidFill>
                <a:effectLst/>
                <a:latin typeface="+mj-lt"/>
              </a:rPr>
              <a:t>The Elements of Statistical Learning: Data Mining, Inference, and Prediction</a:t>
            </a:r>
            <a:r>
              <a:rPr lang="en-US" b="0" i="0" u="none" strike="noStrike" dirty="0" smtClean="0">
                <a:solidFill>
                  <a:schemeClr val="bg1"/>
                </a:solidFill>
                <a:effectLst/>
                <a:latin typeface="+mj-lt"/>
              </a:rPr>
              <a:t> by Hastie, </a:t>
            </a:r>
            <a:r>
              <a:rPr lang="en-US" b="0" i="0" u="none" strike="noStrike" dirty="0" err="1" smtClean="0">
                <a:solidFill>
                  <a:schemeClr val="bg1"/>
                </a:solidFill>
                <a:effectLst/>
                <a:latin typeface="+mj-lt"/>
              </a:rPr>
              <a:t>Tibshirani</a:t>
            </a:r>
            <a:r>
              <a:rPr lang="en-US" b="0" i="0" u="none" strike="noStrike" dirty="0" smtClean="0">
                <a:solidFill>
                  <a:schemeClr val="bg1"/>
                </a:solidFill>
                <a:effectLst/>
                <a:latin typeface="+mj-lt"/>
              </a:rPr>
              <a:t>, and Friedman (2016)</a:t>
            </a:r>
            <a:r>
              <a:rPr lang="en-US" dirty="0" smtClean="0">
                <a:solidFill>
                  <a:schemeClr val="bg1"/>
                </a:solidFill>
                <a:latin typeface="+mj-lt"/>
              </a:rPr>
              <a:t> </a:t>
            </a:r>
            <a:endParaRPr lang="en-US" dirty="0">
              <a:solidFill>
                <a:schemeClr val="bg1"/>
              </a:solidFill>
              <a:latin typeface="+mj-lt"/>
            </a:endParaRPr>
          </a:p>
        </p:txBody>
      </p:sp>
    </p:spTree>
    <p:extLst>
      <p:ext uri="{BB962C8B-B14F-4D97-AF65-F5344CB8AC3E}">
        <p14:creationId xmlns:p14="http://schemas.microsoft.com/office/powerpoint/2010/main" val="24863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Binary Code Reverse Engineers</a:t>
            </a:r>
            <a:endParaRPr lang="en-US" sz="3200" dirty="0"/>
          </a:p>
        </p:txBody>
      </p:sp>
      <p:sp>
        <p:nvSpPr>
          <p:cNvPr id="3" name="Content Placeholder 2"/>
          <p:cNvSpPr>
            <a:spLocks noGrp="1"/>
          </p:cNvSpPr>
          <p:nvPr>
            <p:ph idx="1"/>
          </p:nvPr>
        </p:nvSpPr>
        <p:spPr>
          <a:xfrm>
            <a:off x="720648" y="1429233"/>
            <a:ext cx="10058400" cy="3894607"/>
          </a:xfrm>
        </p:spPr>
        <p:txBody>
          <a:bodyPr>
            <a:normAutofit lnSpcReduction="10000"/>
          </a:bodyPr>
          <a:lstStyle/>
          <a:p>
            <a:r>
              <a:rPr lang="en-US" sz="2800" dirty="0" smtClean="0"/>
              <a:t>Simulating how a computer system would process instructions and inputs.</a:t>
            </a:r>
          </a:p>
          <a:p>
            <a:r>
              <a:rPr lang="en-US" sz="2800" dirty="0" smtClean="0"/>
              <a:t>Workflow </a:t>
            </a:r>
          </a:p>
          <a:p>
            <a:pPr lvl="1"/>
            <a:r>
              <a:rPr lang="en-US" sz="2400" dirty="0"/>
              <a:t>i</a:t>
            </a:r>
            <a:r>
              <a:rPr lang="en-US" sz="2400" dirty="0" smtClean="0"/>
              <a:t>s hypothesis-driven and discovery-based</a:t>
            </a:r>
          </a:p>
          <a:p>
            <a:pPr lvl="1"/>
            <a:r>
              <a:rPr lang="en-US" sz="2400" dirty="0" smtClean="0"/>
              <a:t>demands high cognitive load </a:t>
            </a:r>
          </a:p>
          <a:p>
            <a:pPr lvl="1"/>
            <a:r>
              <a:rPr lang="en-US" sz="2400" dirty="0"/>
              <a:t>d</a:t>
            </a:r>
            <a:r>
              <a:rPr lang="en-US" sz="2400" dirty="0" smtClean="0"/>
              <a:t>emands integration of information across days/weeks</a:t>
            </a:r>
          </a:p>
          <a:p>
            <a:pPr lvl="1"/>
            <a:r>
              <a:rPr lang="en-US" sz="2400" dirty="0" smtClean="0"/>
              <a:t>could utilize more automated tools for asking specific question about code</a:t>
            </a:r>
          </a:p>
          <a:p>
            <a:pPr lvl="1"/>
            <a:endParaRPr lang="en-US" sz="2400" dirty="0"/>
          </a:p>
          <a:p>
            <a:r>
              <a:rPr lang="en-US" sz="2600" dirty="0" smtClean="0"/>
              <a:t>Mental models are complex and include uncertainty.</a:t>
            </a:r>
            <a:endParaRPr lang="en-US" sz="2600" dirty="0"/>
          </a:p>
        </p:txBody>
      </p:sp>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217068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Growing Collections of Data and Analyses</a:t>
            </a:r>
            <a:endParaRPr lang="en-US" sz="32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7283" y="2484955"/>
            <a:ext cx="820268" cy="820268"/>
          </a:xfrm>
        </p:spPr>
      </p:pic>
      <p:sp>
        <p:nvSpPr>
          <p:cNvPr id="4" name="Slide Number Placeholder 3"/>
          <p:cNvSpPr>
            <a:spLocks noGrp="1"/>
          </p:cNvSpPr>
          <p:nvPr>
            <p:ph type="sldNum" sz="quarter" idx="12"/>
          </p:nvPr>
        </p:nvSpPr>
        <p:spPr/>
        <p:txBody>
          <a:bodyPr/>
          <a:lstStyle/>
          <a:p>
            <a:fld id="{6113E31D-E2AB-40D1-8B51-AFA5AFEF393A}" type="slidenum">
              <a:rPr lang="en-US" smtClean="0"/>
              <a:t>9</a:t>
            </a:fld>
            <a:endParaRPr lang="en-US"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5394" y="1289955"/>
            <a:ext cx="2087336" cy="4997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0657" y="1268511"/>
            <a:ext cx="709117" cy="659240"/>
          </a:xfrm>
          <a:prstGeom prst="rect">
            <a:avLst/>
          </a:prstGeom>
        </p:spPr>
      </p:pic>
      <p:pic>
        <p:nvPicPr>
          <p:cNvPr id="7" name="Picture 6"/>
          <p:cNvPicPr>
            <a:picLocks noChangeAspect="1"/>
          </p:cNvPicPr>
          <p:nvPr/>
        </p:nvPicPr>
        <p:blipFill>
          <a:blip r:embed="rId5"/>
          <a:stretch>
            <a:fillRect/>
          </a:stretch>
        </p:blipFill>
        <p:spPr>
          <a:xfrm>
            <a:off x="3537110" y="1154176"/>
            <a:ext cx="1562100" cy="1028700"/>
          </a:xfrm>
          <a:prstGeom prst="rect">
            <a:avLst/>
          </a:prstGeom>
        </p:spPr>
      </p:pic>
      <p:pic>
        <p:nvPicPr>
          <p:cNvPr id="8" name="Picture 7"/>
          <p:cNvPicPr>
            <a:picLocks noChangeAspect="1"/>
          </p:cNvPicPr>
          <p:nvPr/>
        </p:nvPicPr>
        <p:blipFill>
          <a:blip r:embed="rId6"/>
          <a:stretch>
            <a:fillRect/>
          </a:stretch>
        </p:blipFill>
        <p:spPr>
          <a:xfrm>
            <a:off x="9338842" y="4077608"/>
            <a:ext cx="1247775" cy="1009650"/>
          </a:xfrm>
          <a:prstGeom prst="rect">
            <a:avLst/>
          </a:prstGeom>
        </p:spPr>
      </p:pic>
      <p:pic>
        <p:nvPicPr>
          <p:cNvPr id="9" name="Picture 8"/>
          <p:cNvPicPr>
            <a:picLocks noChangeAspect="1"/>
          </p:cNvPicPr>
          <p:nvPr/>
        </p:nvPicPr>
        <p:blipFill>
          <a:blip r:embed="rId7"/>
          <a:stretch>
            <a:fillRect/>
          </a:stretch>
        </p:blipFill>
        <p:spPr>
          <a:xfrm>
            <a:off x="484348" y="1341955"/>
            <a:ext cx="2428875" cy="1143000"/>
          </a:xfrm>
          <a:prstGeom prst="rect">
            <a:avLst/>
          </a:prstGeom>
        </p:spPr>
      </p:pic>
      <p:pic>
        <p:nvPicPr>
          <p:cNvPr id="10" name="Picture 9"/>
          <p:cNvPicPr>
            <a:picLocks noChangeAspect="1"/>
          </p:cNvPicPr>
          <p:nvPr/>
        </p:nvPicPr>
        <p:blipFill>
          <a:blip r:embed="rId8"/>
          <a:stretch>
            <a:fillRect/>
          </a:stretch>
        </p:blipFill>
        <p:spPr>
          <a:xfrm>
            <a:off x="1084422" y="3982358"/>
            <a:ext cx="1228725" cy="1200150"/>
          </a:xfrm>
          <a:prstGeom prst="rect">
            <a:avLst/>
          </a:prstGeom>
        </p:spPr>
      </p:pic>
      <p:pic>
        <p:nvPicPr>
          <p:cNvPr id="15" name="Picture 14"/>
          <p:cNvPicPr>
            <a:picLocks noChangeAspect="1"/>
          </p:cNvPicPr>
          <p:nvPr/>
        </p:nvPicPr>
        <p:blipFill>
          <a:blip r:embed="rId9"/>
          <a:stretch>
            <a:fillRect/>
          </a:stretch>
        </p:blipFill>
        <p:spPr>
          <a:xfrm>
            <a:off x="8969197" y="2422238"/>
            <a:ext cx="2171653" cy="806278"/>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6169" y="3809155"/>
            <a:ext cx="3241114" cy="2746706"/>
          </a:xfrm>
          <a:prstGeom prst="rect">
            <a:avLst/>
          </a:prstGeom>
        </p:spPr>
      </p:pic>
      <p:pic>
        <p:nvPicPr>
          <p:cNvPr id="16" name="Picture 15"/>
          <p:cNvPicPr>
            <a:picLocks noChangeAspect="1"/>
          </p:cNvPicPr>
          <p:nvPr/>
        </p:nvPicPr>
        <p:blipFill>
          <a:blip r:embed="rId11"/>
          <a:stretch>
            <a:fillRect/>
          </a:stretch>
        </p:blipFill>
        <p:spPr>
          <a:xfrm>
            <a:off x="8639247" y="5349623"/>
            <a:ext cx="1323483" cy="1173453"/>
          </a:xfrm>
          <a:prstGeom prst="rect">
            <a:avLst/>
          </a:prstGeom>
        </p:spPr>
      </p:pic>
    </p:spTree>
    <p:extLst>
      <p:ext uri="{BB962C8B-B14F-4D97-AF65-F5344CB8AC3E}">
        <p14:creationId xmlns:p14="http://schemas.microsoft.com/office/powerpoint/2010/main" val="7429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Theme 1">
  <a:themeElements>
    <a:clrScheme name="Sandia 2018">
      <a:dk1>
        <a:srgbClr val="000000"/>
      </a:dk1>
      <a:lt1>
        <a:srgbClr val="FFFFFF"/>
      </a:lt1>
      <a:dk2>
        <a:srgbClr val="005376"/>
      </a:dk2>
      <a:lt2>
        <a:srgbClr val="E7E6E6"/>
      </a:lt2>
      <a:accent1>
        <a:srgbClr val="008E74"/>
      </a:accent1>
      <a:accent2>
        <a:srgbClr val="6CB312"/>
      </a:accent2>
      <a:accent3>
        <a:srgbClr val="FFA033"/>
      </a:accent3>
      <a:accent4>
        <a:srgbClr val="A92C00"/>
      </a:accent4>
      <a:accent5>
        <a:srgbClr val="7D0D7C"/>
      </a:accent5>
      <a:accent6>
        <a:srgbClr val="00ADD0"/>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Sandia2018_16x9_1</Template>
  <TotalTime>6589</TotalTime>
  <Words>1739</Words>
  <Application>Microsoft Office PowerPoint</Application>
  <PresentationFormat>Widescreen</PresentationFormat>
  <Paragraphs>183</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Garamond</vt:lpstr>
      <vt:lpstr>Gill Sans MT</vt:lpstr>
      <vt:lpstr>Trebuchet MS</vt:lpstr>
      <vt:lpstr>Wingdings</vt:lpstr>
      <vt:lpstr>Sandia Theme 1</vt:lpstr>
      <vt:lpstr>Interface Design for Analysts in a Data and Analysis-rich Environment</vt:lpstr>
      <vt:lpstr>Improving Analysis, Search, and Visualization of ‘Big Data’</vt:lpstr>
      <vt:lpstr>Allocation of Function</vt:lpstr>
      <vt:lpstr>Full Autonomy vs. Human Computer Integration</vt:lpstr>
      <vt:lpstr>Challenges of Partial Automation</vt:lpstr>
      <vt:lpstr>Growing Collections of Data and Analyses</vt:lpstr>
      <vt:lpstr>Incorporating Statistical Learning and Other Data Science Techniques</vt:lpstr>
      <vt:lpstr>Binary Code Reverse Engineers</vt:lpstr>
      <vt:lpstr>Growing Collections of Data and Analyses</vt:lpstr>
      <vt:lpstr>Human Factors Consideration: Selection and Use</vt:lpstr>
      <vt:lpstr>Situational Awareness</vt:lpstr>
      <vt:lpstr>Human-Autonomy System Oversight Model</vt:lpstr>
      <vt:lpstr>Sensemaking</vt:lpstr>
      <vt:lpstr>Demands of Analyst Interfaces in an Analysis-rich world</vt:lpstr>
      <vt:lpstr>Demands of Analyst Interfaces in an Analysis-rich world</vt:lpstr>
      <vt:lpstr>Heuristics for Trusted Autonomy</vt:lpstr>
      <vt:lpstr>Using Computational Tools for Sensemaking</vt:lpstr>
      <vt:lpstr>PowerPoint Presentation</vt:lpstr>
      <vt:lpstr>Conclusions</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Butler, Karin</cp:lastModifiedBy>
  <cp:revision>113</cp:revision>
  <cp:lastPrinted>2018-03-06T00:23:13Z</cp:lastPrinted>
  <dcterms:created xsi:type="dcterms:W3CDTF">2017-10-14T01:15:26Z</dcterms:created>
  <dcterms:modified xsi:type="dcterms:W3CDTF">2018-03-19T15:04:44Z</dcterms:modified>
</cp:coreProperties>
</file>