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1" r:id="rId4"/>
    <p:sldMasterId id="2147483686" r:id="rId5"/>
  </p:sldMasterIdLst>
  <p:notesMasterIdLst>
    <p:notesMasterId r:id="rId19"/>
  </p:notesMasterIdLst>
  <p:sldIdLst>
    <p:sldId id="395" r:id="rId6"/>
    <p:sldId id="399" r:id="rId7"/>
    <p:sldId id="400" r:id="rId8"/>
    <p:sldId id="401" r:id="rId9"/>
    <p:sldId id="402" r:id="rId10"/>
    <p:sldId id="403" r:id="rId11"/>
    <p:sldId id="406" r:id="rId12"/>
    <p:sldId id="404" r:id="rId13"/>
    <p:sldId id="405" r:id="rId14"/>
    <p:sldId id="407" r:id="rId15"/>
    <p:sldId id="408" r:id="rId16"/>
    <p:sldId id="409" r:id="rId17"/>
    <p:sldId id="410" r:id="rId18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521415D9-36F7-43E2-AB2F-B90AF26B5E84}">
      <p14:sectionLst xmlns:p14="http://schemas.microsoft.com/office/powerpoint/2010/main">
        <p14:section name="Default Section" id="{CE0E899F-3276-43B7-B760-045DD7136CEF}">
          <p14:sldIdLst>
            <p14:sldId id="395"/>
            <p14:sldId id="399"/>
            <p14:sldId id="400"/>
            <p14:sldId id="401"/>
            <p14:sldId id="402"/>
            <p14:sldId id="403"/>
            <p14:sldId id="406"/>
            <p14:sldId id="404"/>
            <p14:sldId id="405"/>
            <p14:sldId id="407"/>
            <p14:sldId id="408"/>
            <p14:sldId id="409"/>
            <p14:sldId id="410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CC"/>
    <a:srgbClr val="CCECFF"/>
    <a:srgbClr val="CC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10" d="100"/>
          <a:sy n="110" d="100"/>
        </p:scale>
        <p:origin x="1566" y="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3" Type="http://schemas.openxmlformats.org/officeDocument/2006/relationships/customXml" Target="../customXml/item3.xml"/><Relationship Id="rId21" Type="http://schemas.openxmlformats.org/officeDocument/2006/relationships/viewProps" Target="viewProp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tableStyles" Target="tableStyles.xml"/><Relationship Id="rId10" Type="http://schemas.openxmlformats.org/officeDocument/2006/relationships/slide" Target="slides/slide5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7F2E1544-D440-4344-87CD-C8577C5DA411}" type="datetimeFigureOut">
              <a:rPr lang="en-US"/>
              <a:pPr>
                <a:defRPr/>
              </a:pPr>
              <a:t>3/23/2021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BB684875-57AD-4F50-BF08-792F1BDFDBF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885976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mtClean="0">
                <a:latin typeface="Calibri" pitchFamily="34" charset="0"/>
              </a:defRPr>
            </a:lvl1pPr>
          </a:lstStyle>
          <a:p>
            <a:pPr>
              <a:defRPr/>
            </a:pPr>
            <a:fld id="{4CFE6521-330D-40E4-97B6-C4E753673FBB}" type="datetime1">
              <a:rPr lang="en-US"/>
              <a:pPr>
                <a:defRPr/>
              </a:pPr>
              <a:t>3/23/2021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D537CA-A400-4C48-B1BB-83AA21EB224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mtClean="0">
                <a:latin typeface="Calibri" pitchFamily="34" charset="0"/>
              </a:defRPr>
            </a:lvl1pPr>
          </a:lstStyle>
          <a:p>
            <a:pPr>
              <a:defRPr/>
            </a:pPr>
            <a:fld id="{5E4F3C40-4539-4A98-ADFD-A38B9E40F56C}" type="datetime1">
              <a:rPr lang="en-US"/>
              <a:pPr>
                <a:defRPr/>
              </a:pPr>
              <a:t>3/23/2021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97D57E-5F4B-4D70-B36A-5AF303A6D06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mtClean="0">
                <a:latin typeface="Calibri" pitchFamily="34" charset="0"/>
              </a:defRPr>
            </a:lvl1pPr>
          </a:lstStyle>
          <a:p>
            <a:pPr>
              <a:defRPr/>
            </a:pPr>
            <a:fld id="{83EA7BC6-FA8D-4D27-81F6-B71504B12AF5}" type="datetime1">
              <a:rPr lang="en-US"/>
              <a:pPr>
                <a:defRPr/>
              </a:pPr>
              <a:t>3/23/2021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7D2B01-CF81-469C-8E85-078F72FB0B0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mtClean="0">
                <a:latin typeface="Calibri" pitchFamily="34" charset="0"/>
              </a:defRPr>
            </a:lvl1pPr>
          </a:lstStyle>
          <a:p>
            <a:pPr>
              <a:defRPr/>
            </a:pPr>
            <a:fld id="{DE2974AF-D7A9-4F10-8468-BA255F584EAD}" type="datetime1">
              <a:rPr lang="en-US"/>
              <a:pPr>
                <a:defRPr/>
              </a:pPr>
              <a:t>3/23/2021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F59B0B-2EF7-45A4-BF63-D2D6C0CE040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mtClean="0">
                <a:latin typeface="Calibri" pitchFamily="34" charset="0"/>
              </a:defRPr>
            </a:lvl1pPr>
          </a:lstStyle>
          <a:p>
            <a:pPr>
              <a:defRPr/>
            </a:pPr>
            <a:fld id="{EBA4F913-2997-49A6-A9CD-593C228A5886}" type="datetime1">
              <a:rPr lang="en-US"/>
              <a:pPr>
                <a:defRPr/>
              </a:pPr>
              <a:t>3/23/2021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76D258-C231-43C0-A2EA-FC8FE715666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mtClean="0">
                <a:latin typeface="Calibri" pitchFamily="34" charset="0"/>
              </a:defRPr>
            </a:lvl1pPr>
          </a:lstStyle>
          <a:p>
            <a:pPr>
              <a:defRPr/>
            </a:pPr>
            <a:fld id="{B244A08D-0C44-4B03-8CE3-BF62027A2FC5}" type="datetime1">
              <a:rPr lang="en-US"/>
              <a:pPr>
                <a:defRPr/>
              </a:pPr>
              <a:t>3/23/2021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F4274E-CCCD-415A-8D87-23F6D493DF5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mtClean="0">
                <a:latin typeface="Calibri" pitchFamily="34" charset="0"/>
              </a:defRPr>
            </a:lvl1pPr>
          </a:lstStyle>
          <a:p>
            <a:pPr>
              <a:defRPr/>
            </a:pPr>
            <a:fld id="{4CFE6521-330D-40E4-97B6-C4E753673FBB}" type="datetime1">
              <a:rPr lang="en-US"/>
              <a:pPr>
                <a:defRPr/>
              </a:pPr>
              <a:t>3/23/2021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D537CA-A400-4C48-B1BB-83AA21EB224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94522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9" name="Title Placeholder 1"/>
          <p:cNvSpPr>
            <a:spLocks noGrp="1"/>
          </p:cNvSpPr>
          <p:nvPr>
            <p:ph type="title"/>
          </p:nvPr>
        </p:nvSpPr>
        <p:spPr bwMode="auto">
          <a:xfrm>
            <a:off x="1219200" y="198438"/>
            <a:ext cx="6705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30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DF7D16B7-C3D0-4363-82D4-3D2B2854842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Rectangle 10"/>
          <p:cNvSpPr>
            <a:spLocks noChangeArrowheads="1"/>
          </p:cNvSpPr>
          <p:nvPr/>
        </p:nvSpPr>
        <p:spPr bwMode="auto">
          <a:xfrm flipV="1">
            <a:off x="0" y="1428750"/>
            <a:ext cx="9144000" cy="76200"/>
          </a:xfrm>
          <a:prstGeom prst="rect">
            <a:avLst/>
          </a:prstGeom>
          <a:gradFill rotWithShape="0">
            <a:gsLst>
              <a:gs pos="49000">
                <a:srgbClr val="7030A0"/>
              </a:gs>
              <a:gs pos="100000">
                <a:schemeClr val="bg2">
                  <a:lumMod val="20000"/>
                  <a:lumOff val="80000"/>
                </a:schemeClr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none" lIns="91043" tIns="45520" rIns="91043" bIns="4552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000000"/>
              </a:solidFill>
              <a:latin typeface="+mn-lt"/>
              <a:cs typeface="+mn-cs"/>
            </a:endParaRPr>
          </a:p>
        </p:txBody>
      </p:sp>
      <p:sp>
        <p:nvSpPr>
          <p:cNvPr id="9" name="Text Box 5"/>
          <p:cNvSpPr txBox="1">
            <a:spLocks noChangeArrowheads="1"/>
          </p:cNvSpPr>
          <p:nvPr/>
        </p:nvSpPr>
        <p:spPr bwMode="auto">
          <a:xfrm>
            <a:off x="3349047" y="1331913"/>
            <a:ext cx="2571318" cy="26846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>
            <a:softEdge rad="63500"/>
          </a:effectLst>
        </p:spPr>
        <p:txBody>
          <a:bodyPr wrap="none" lIns="82981" tIns="41493" rIns="82981" bIns="41493">
            <a:spAutoFit/>
          </a:bodyPr>
          <a:lstStyle/>
          <a:p>
            <a:pPr algn="ctr" defTabSz="829923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b="1" i="1">
                <a:solidFill>
                  <a:srgbClr val="000066"/>
                </a:solidFill>
                <a:latin typeface="+mn-lt"/>
                <a:cs typeface="+mn-cs"/>
              </a:rPr>
              <a:t>STAT COE</a:t>
            </a:r>
            <a:r>
              <a:rPr lang="en-US" sz="1200" b="1" i="1" dirty="0">
                <a:solidFill>
                  <a:srgbClr val="000066"/>
                </a:solidFill>
                <a:latin typeface="+mn-lt"/>
                <a:cs typeface="+mn-cs"/>
              </a:rPr>
              <a:t>:  </a:t>
            </a:r>
            <a:r>
              <a:rPr lang="en-US" sz="1200" b="1" i="1" dirty="0" err="1">
                <a:solidFill>
                  <a:srgbClr val="000066"/>
                </a:solidFill>
                <a:latin typeface="+mn-lt"/>
                <a:cs typeface="+mn-cs"/>
              </a:rPr>
              <a:t>Scientia</a:t>
            </a:r>
            <a:r>
              <a:rPr lang="en-US" sz="1200" b="1" i="1" dirty="0">
                <a:solidFill>
                  <a:srgbClr val="000066"/>
                </a:solidFill>
                <a:latin typeface="+mn-lt"/>
                <a:cs typeface="+mn-cs"/>
              </a:rPr>
              <a:t> </a:t>
            </a:r>
            <a:r>
              <a:rPr lang="en-US" sz="1200" b="1" i="1" dirty="0" err="1">
                <a:solidFill>
                  <a:srgbClr val="000066"/>
                </a:solidFill>
                <a:latin typeface="+mn-lt"/>
                <a:cs typeface="+mn-cs"/>
              </a:rPr>
              <a:t>Prudentia</a:t>
            </a:r>
            <a:r>
              <a:rPr lang="en-US" sz="1200" b="1" i="1" dirty="0">
                <a:solidFill>
                  <a:srgbClr val="000066"/>
                </a:solidFill>
                <a:latin typeface="+mn-lt"/>
                <a:cs typeface="+mn-cs"/>
              </a:rPr>
              <a:t> et Valor</a:t>
            </a:r>
          </a:p>
        </p:txBody>
      </p:sp>
      <p:pic>
        <p:nvPicPr>
          <p:cNvPr id="1037" name="Picture 3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0" y="152400"/>
            <a:ext cx="12192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17" descr="AFIT(good)"/>
          <p:cNvPicPr>
            <a:picLocks noChangeAspect="1" noChangeArrowheads="1"/>
          </p:cNvPicPr>
          <p:nvPr userDrawn="1"/>
        </p:nvPicPr>
        <p:blipFill>
          <a:blip r:embed="rId9" cstate="print">
            <a:duotone>
              <a:prstClr val="black"/>
              <a:schemeClr val="accent2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54116" y="6392612"/>
            <a:ext cx="834640" cy="4003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039" name="Group 12"/>
          <p:cNvGrpSpPr>
            <a:grpSpLocks/>
          </p:cNvGrpSpPr>
          <p:nvPr userDrawn="1"/>
        </p:nvGrpSpPr>
        <p:grpSpPr bwMode="auto">
          <a:xfrm>
            <a:off x="7993063" y="222250"/>
            <a:ext cx="1069975" cy="1098550"/>
            <a:chOff x="762000" y="228600"/>
            <a:chExt cx="5715000" cy="5867400"/>
          </a:xfrm>
        </p:grpSpPr>
        <p:sp>
          <p:nvSpPr>
            <p:cNvPr id="14" name="Oval 13"/>
            <p:cNvSpPr/>
            <p:nvPr/>
          </p:nvSpPr>
          <p:spPr>
            <a:xfrm>
              <a:off x="762000" y="5486400"/>
              <a:ext cx="5715000" cy="609600"/>
            </a:xfrm>
            <a:prstGeom prst="ellipse">
              <a:avLst/>
            </a:prstGeom>
            <a:gradFill flip="none" rotWithShape="1">
              <a:gsLst>
                <a:gs pos="0">
                  <a:schemeClr val="bg1">
                    <a:lumMod val="75000"/>
                  </a:schemeClr>
                </a:gs>
                <a:gs pos="100000">
                  <a:schemeClr val="bg1">
                    <a:alpha val="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pic>
          <p:nvPicPr>
            <p:cNvPr id="1043" name="Picture 2" descr="http://cs.eis.afit.edu/sites/CoE/Admin1/Logo/CoE_Logo14Sept12_DrAhnerRequest.png"/>
            <p:cNvPicPr>
              <a:picLocks noChangeAspect="1" noChangeArrowheads="1"/>
            </p:cNvPicPr>
            <p:nvPr/>
          </p:nvPicPr>
          <p:blipFill>
            <a:blip r:embed="rId10" cstate="print"/>
            <a:srcRect/>
            <a:stretch>
              <a:fillRect/>
            </a:stretch>
          </p:blipFill>
          <p:spPr bwMode="auto">
            <a:xfrm>
              <a:off x="762000" y="228600"/>
              <a:ext cx="5708650" cy="57086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0" r:id="rId1"/>
    <p:sldLayoutId id="2147483681" r:id="rId2"/>
    <p:sldLayoutId id="2147483682" r:id="rId3"/>
    <p:sldLayoutId id="2147483683" r:id="rId4"/>
    <p:sldLayoutId id="2147483684" r:id="rId5"/>
    <p:sldLayoutId id="2147483685" r:id="rId6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0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rgbClr val="7030A0">
                  <a:alpha val="49000"/>
                </a:srgbClr>
              </a:gs>
              <a:gs pos="50000">
                <a:schemeClr val="bg1"/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7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29" name="Title Placeholder 1"/>
          <p:cNvSpPr>
            <a:spLocks noGrp="1"/>
          </p:cNvSpPr>
          <p:nvPr>
            <p:ph type="title"/>
          </p:nvPr>
        </p:nvSpPr>
        <p:spPr bwMode="auto">
          <a:xfrm>
            <a:off x="1219200" y="198438"/>
            <a:ext cx="6705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30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DF7D16B7-C3D0-4363-82D4-3D2B2854842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15" name="Picture 17" descr="AFIT(good)"/>
          <p:cNvPicPr>
            <a:picLocks noChangeAspect="1" noChangeArrowheads="1"/>
          </p:cNvPicPr>
          <p:nvPr userDrawn="1"/>
        </p:nvPicPr>
        <p:blipFill>
          <a:blip r:embed="rId3" cstate="print">
            <a:duotone>
              <a:prstClr val="black"/>
              <a:schemeClr val="accent2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54116" y="6392612"/>
            <a:ext cx="834640" cy="4003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12" descr="http://cs.eis.afit.edu/sites/CoE/Admin1/Logo/CoE_Logo14Sept12_DrAhnerRequest.png"/>
          <p:cNvPicPr>
            <a:picLocks noChangeAspect="1" noChangeArrowheads="1"/>
          </p:cNvPicPr>
          <p:nvPr userDrawn="1"/>
        </p:nvPicPr>
        <p:blipFill>
          <a:blip r:embed="rId4" cstate="print">
            <a:lum bright="70000" contrast="-70000"/>
          </a:blip>
          <a:srcRect l="25746" b="36940"/>
          <a:stretch>
            <a:fillRect/>
          </a:stretch>
        </p:blipFill>
        <p:spPr bwMode="auto">
          <a:xfrm>
            <a:off x="0" y="2555875"/>
            <a:ext cx="5054600" cy="429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Rectangle 10"/>
          <p:cNvSpPr>
            <a:spLocks noChangeArrowheads="1"/>
          </p:cNvSpPr>
          <p:nvPr userDrawn="1"/>
        </p:nvSpPr>
        <p:spPr bwMode="auto">
          <a:xfrm flipV="1">
            <a:off x="0" y="6189663"/>
            <a:ext cx="9144000" cy="92075"/>
          </a:xfrm>
          <a:prstGeom prst="rect">
            <a:avLst/>
          </a:prstGeom>
          <a:gradFill rotWithShape="0">
            <a:gsLst>
              <a:gs pos="0">
                <a:schemeClr val="bg1">
                  <a:lumMod val="20000"/>
                  <a:lumOff val="80000"/>
                </a:schemeClr>
              </a:gs>
              <a:gs pos="49000">
                <a:srgbClr val="7030A0"/>
              </a:gs>
              <a:gs pos="100000">
                <a:schemeClr val="bg2">
                  <a:lumMod val="20000"/>
                  <a:lumOff val="80000"/>
                </a:schemeClr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lIns="91043" tIns="45520" rIns="91043" bIns="4552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000000"/>
              </a:solidFill>
              <a:latin typeface="+mn-lt"/>
              <a:cs typeface="+mn-cs"/>
            </a:endParaRPr>
          </a:p>
        </p:txBody>
      </p:sp>
      <p:pic>
        <p:nvPicPr>
          <p:cNvPr id="18" name="Picture 3"/>
          <p:cNvPicPr>
            <a:picLocks noChangeAspect="1" noChangeArrowheads="1"/>
          </p:cNvPicPr>
          <p:nvPr userDrawn="1"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70250" y="130175"/>
            <a:ext cx="2603500" cy="260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 Box 5"/>
          <p:cNvSpPr txBox="1">
            <a:spLocks noChangeArrowheads="1"/>
          </p:cNvSpPr>
          <p:nvPr/>
        </p:nvSpPr>
        <p:spPr bwMode="auto">
          <a:xfrm>
            <a:off x="3286341" y="6087049"/>
            <a:ext cx="2571318" cy="26846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>
            <a:softEdge rad="63500"/>
          </a:effectLst>
        </p:spPr>
        <p:txBody>
          <a:bodyPr wrap="none" lIns="82981" tIns="41493" rIns="82981" bIns="41493">
            <a:spAutoFit/>
          </a:bodyPr>
          <a:lstStyle/>
          <a:p>
            <a:pPr algn="ctr" defTabSz="829923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b="1" i="1">
                <a:solidFill>
                  <a:srgbClr val="000066"/>
                </a:solidFill>
                <a:latin typeface="+mn-lt"/>
                <a:cs typeface="+mn-cs"/>
              </a:rPr>
              <a:t>STAT COE</a:t>
            </a:r>
            <a:r>
              <a:rPr lang="en-US" sz="1200" b="1" i="1" dirty="0">
                <a:solidFill>
                  <a:srgbClr val="000066"/>
                </a:solidFill>
                <a:latin typeface="+mn-lt"/>
                <a:cs typeface="+mn-cs"/>
              </a:rPr>
              <a:t>:  </a:t>
            </a:r>
            <a:r>
              <a:rPr lang="en-US" sz="1200" b="1" i="1" dirty="0" err="1">
                <a:solidFill>
                  <a:srgbClr val="000066"/>
                </a:solidFill>
                <a:latin typeface="+mn-lt"/>
                <a:cs typeface="+mn-cs"/>
              </a:rPr>
              <a:t>Scientia</a:t>
            </a:r>
            <a:r>
              <a:rPr lang="en-US" sz="1200" b="1" i="1" dirty="0">
                <a:solidFill>
                  <a:srgbClr val="000066"/>
                </a:solidFill>
                <a:latin typeface="+mn-lt"/>
                <a:cs typeface="+mn-cs"/>
              </a:rPr>
              <a:t> </a:t>
            </a:r>
            <a:r>
              <a:rPr lang="en-US" sz="1200" b="1" i="1" dirty="0" err="1">
                <a:solidFill>
                  <a:srgbClr val="000066"/>
                </a:solidFill>
                <a:latin typeface="+mn-lt"/>
                <a:cs typeface="+mn-cs"/>
              </a:rPr>
              <a:t>Prudentia</a:t>
            </a:r>
            <a:r>
              <a:rPr lang="en-US" sz="1200" b="1" i="1" dirty="0">
                <a:solidFill>
                  <a:srgbClr val="000066"/>
                </a:solidFill>
                <a:latin typeface="+mn-lt"/>
                <a:cs typeface="+mn-cs"/>
              </a:rPr>
              <a:t> et Valor</a:t>
            </a:r>
          </a:p>
        </p:txBody>
      </p:sp>
    </p:spTree>
    <p:extLst>
      <p:ext uri="{BB962C8B-B14F-4D97-AF65-F5344CB8AC3E}">
        <p14:creationId xmlns:p14="http://schemas.microsoft.com/office/powerpoint/2010/main" val="15933592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0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9.png"/><Relationship Id="rId4" Type="http://schemas.openxmlformats.org/officeDocument/2006/relationships/image" Target="../media/image8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ctrTitle"/>
          </p:nvPr>
        </p:nvSpPr>
        <p:spPr>
          <a:xfrm>
            <a:off x="685800" y="2698596"/>
            <a:ext cx="7772400" cy="1470025"/>
          </a:xfrm>
        </p:spPr>
        <p:txBody>
          <a:bodyPr/>
          <a:lstStyle/>
          <a:p>
            <a:r>
              <a:rPr lang="en-US" sz="3600" dirty="0"/>
              <a:t>The Keys to Successful Collaborations during Test and Evaluation</a:t>
            </a:r>
          </a:p>
        </p:txBody>
      </p:sp>
      <p:sp>
        <p:nvSpPr>
          <p:cNvPr id="8" name="Subtitle 7"/>
          <p:cNvSpPr>
            <a:spLocks noGrp="1"/>
          </p:cNvSpPr>
          <p:nvPr>
            <p:ph type="subTitle" idx="1"/>
          </p:nvPr>
        </p:nvSpPr>
        <p:spPr>
          <a:xfrm>
            <a:off x="1028700" y="4243526"/>
            <a:ext cx="7086600" cy="667304"/>
          </a:xfrm>
        </p:spPr>
        <p:txBody>
          <a:bodyPr/>
          <a:lstStyle/>
          <a:p>
            <a:r>
              <a:rPr lang="en-US" sz="2800" dirty="0">
                <a:solidFill>
                  <a:schemeClr val="tx1"/>
                </a:solidFill>
              </a:rPr>
              <a:t>Panel Discussion</a:t>
            </a:r>
          </a:p>
          <a:p>
            <a:r>
              <a:rPr lang="en-US" sz="2800" dirty="0" err="1">
                <a:solidFill>
                  <a:schemeClr val="tx1"/>
                </a:solidFill>
              </a:rPr>
              <a:t>DATAWorks</a:t>
            </a:r>
            <a:r>
              <a:rPr lang="en-US" sz="2800" dirty="0">
                <a:solidFill>
                  <a:schemeClr val="tx1"/>
                </a:solidFill>
              </a:rPr>
              <a:t> 2021</a:t>
            </a:r>
          </a:p>
          <a:p>
            <a:r>
              <a:rPr lang="en-US" sz="2800" dirty="0">
                <a:solidFill>
                  <a:schemeClr val="tx1"/>
                </a:solidFill>
              </a:rPr>
              <a:t>Moderator: Christine Anderson-Cook, LANL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997D57E-5F4B-4D70-B36A-5AF303A6D06C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907320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Final Thoughts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7. Describe a collaboration experience that was not successful. </a:t>
            </a:r>
          </a:p>
          <a:p>
            <a:pPr marL="0" indent="0">
              <a:buNone/>
            </a:pPr>
            <a:r>
              <a:rPr lang="en-US" dirty="0"/>
              <a:t>What lessons did you learn from that experience? </a:t>
            </a:r>
          </a:p>
          <a:p>
            <a:pPr marL="0" indent="0">
              <a:buNone/>
            </a:pPr>
            <a:r>
              <a:rPr lang="en-US" dirty="0"/>
              <a:t>How would you do things differently in the future?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997D57E-5F4B-4D70-B36A-5AF303A6D06C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477115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Final Thoughts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8. What is the hardest thing you’ve had to face when sitting down with system experts? </a:t>
            </a:r>
          </a:p>
          <a:p>
            <a:pPr marL="0" indent="0">
              <a:buNone/>
            </a:pPr>
            <a:r>
              <a:rPr lang="en-US" dirty="0"/>
              <a:t>What are some of the barriers you’ve faced during collaborations and what techniques did you implement to mitigate those barriers?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997D57E-5F4B-4D70-B36A-5AF303A6D06C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516022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Final Thoughts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9. Describe your experiences or techniques for successful collaboration among a diverse team (e.g., across generations or gender).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997D57E-5F4B-4D70-B36A-5AF303A6D06C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516022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Final Thoughts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10. How do you balance the competing objectives of multiple stakeholders to keep everyone happy?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997D57E-5F4B-4D70-B36A-5AF303A6D06C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57840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Panelists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997D57E-5F4B-4D70-B36A-5AF303A6D06C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2218802" y="2547328"/>
            <a:ext cx="23604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Sarah Burke, Ph.D.</a:t>
            </a:r>
          </a:p>
          <a:p>
            <a:pPr algn="ctr"/>
            <a:r>
              <a:rPr lang="en-US" dirty="0"/>
              <a:t>STAT COE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729359" y="2547328"/>
            <a:ext cx="221866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John Haman, Ph.D.</a:t>
            </a:r>
          </a:p>
          <a:p>
            <a:pPr algn="ctr"/>
            <a:r>
              <a:rPr lang="en-US" dirty="0"/>
              <a:t>IDA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658475" y="5152174"/>
            <a:ext cx="23604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Peter Parker, Ph.D.</a:t>
            </a:r>
          </a:p>
          <a:p>
            <a:pPr algn="ctr"/>
            <a:r>
              <a:rPr lang="en-US" dirty="0"/>
              <a:t>NASA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218802" y="5152175"/>
            <a:ext cx="23604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Willis Jensen, Ph.D.</a:t>
            </a:r>
          </a:p>
          <a:p>
            <a:pPr algn="ctr"/>
            <a:r>
              <a:rPr lang="en-US" dirty="0"/>
              <a:t>WL Gore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0911" y="4183974"/>
            <a:ext cx="1828800" cy="2258971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0911" y="1728177"/>
            <a:ext cx="1828800" cy="2207515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321" y="4405312"/>
            <a:ext cx="1828800" cy="1801018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620"/>
          <a:stretch/>
        </p:blipFill>
        <p:spPr>
          <a:xfrm>
            <a:off x="313802" y="1728177"/>
            <a:ext cx="1828800" cy="22598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164970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/>
              <a:t>Ideal Collaborations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Preparation </a:t>
            </a:r>
            <a:r>
              <a:rPr lang="mr-IN" dirty="0"/>
              <a:t>–</a:t>
            </a:r>
            <a:r>
              <a:rPr lang="en-US" dirty="0"/>
              <a:t> motivation and training</a:t>
            </a:r>
          </a:p>
          <a:p>
            <a:pPr marL="514350" indent="-514350">
              <a:buFont typeface="+mj-lt"/>
              <a:buAutoNum type="arabicPeriod"/>
            </a:pPr>
            <a:endParaRPr lang="en-US" dirty="0"/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Process </a:t>
            </a:r>
            <a:r>
              <a:rPr lang="mr-IN" dirty="0"/>
              <a:t>–</a:t>
            </a:r>
            <a:r>
              <a:rPr lang="en-US" dirty="0"/>
              <a:t> managing a collaboration</a:t>
            </a:r>
          </a:p>
          <a:p>
            <a:pPr marL="514350" indent="-514350">
              <a:buFont typeface="+mj-lt"/>
              <a:buAutoNum type="arabicPeriod"/>
            </a:pPr>
            <a:endParaRPr lang="en-US" dirty="0"/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Final Thoughts </a:t>
            </a:r>
            <a:r>
              <a:rPr lang="mr-IN" dirty="0"/>
              <a:t>–</a:t>
            </a:r>
            <a:r>
              <a:rPr lang="en-US" dirty="0"/>
              <a:t> diversity, challenges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176D258-C231-43C0-A2EA-FC8FE715666B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2163234" y="2786389"/>
            <a:ext cx="417654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0000FF"/>
                </a:solidFill>
              </a:rPr>
              <a:t>Questions from audience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163234" y="3998810"/>
            <a:ext cx="417654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0000FF"/>
                </a:solidFill>
              </a:rPr>
              <a:t>Questions from audience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163234" y="5211231"/>
            <a:ext cx="417654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0000FF"/>
                </a:solidFill>
              </a:rPr>
              <a:t>Questions from audience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17356" y="5900432"/>
            <a:ext cx="790928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0000FF"/>
                </a:solidFill>
              </a:rPr>
              <a:t>Please type your questions into the Q&amp;A window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7704666" y="1968494"/>
            <a:ext cx="131343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8000"/>
                </a:solidFill>
              </a:rPr>
              <a:t>(25 min)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7704666" y="3399072"/>
            <a:ext cx="131343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8000"/>
                </a:solidFill>
              </a:rPr>
              <a:t>(15 min)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7704666" y="4663958"/>
            <a:ext cx="131343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8000"/>
                </a:solidFill>
              </a:rPr>
              <a:t>(15 min)</a:t>
            </a:r>
          </a:p>
        </p:txBody>
      </p:sp>
    </p:spTree>
    <p:extLst>
      <p:ext uri="{BB962C8B-B14F-4D97-AF65-F5344CB8AC3E}">
        <p14:creationId xmlns:p14="http://schemas.microsoft.com/office/powerpoint/2010/main" val="242645654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Ideal Collaborations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AutoNum type="arabicPeriod"/>
            </a:pPr>
            <a:r>
              <a:rPr lang="en-US" dirty="0"/>
              <a:t>What does the ideal collaboration look like? </a:t>
            </a:r>
          </a:p>
          <a:p>
            <a:pPr marL="0" indent="0">
              <a:buNone/>
            </a:pPr>
            <a:r>
              <a:rPr lang="en-US" dirty="0"/>
              <a:t>What’s the best experience you’ve had? </a:t>
            </a:r>
          </a:p>
          <a:p>
            <a:pPr marL="0" indent="0">
              <a:buNone/>
            </a:pPr>
            <a:r>
              <a:rPr lang="en-US" dirty="0"/>
              <a:t>What made it so successful?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997D57E-5F4B-4D70-B36A-5AF303A6D06C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481254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Preparation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2. What drives the need for collaboration in your work?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997D57E-5F4B-4D70-B36A-5AF303A6D06C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87386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Preparation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3. What would you have liked to have had during on-boarding in your job to prepare you for facilitating collaborations?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997D57E-5F4B-4D70-B36A-5AF303A6D06C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392191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Process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4. Who should be included in a team when collaborating? </a:t>
            </a:r>
          </a:p>
          <a:p>
            <a:pPr marL="0" indent="0">
              <a:buNone/>
            </a:pPr>
            <a:r>
              <a:rPr lang="en-US" dirty="0"/>
              <a:t>How is a multi-collaborative team formed?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997D57E-5F4B-4D70-B36A-5AF303A6D06C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984002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Process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5. What human elements are involved to ensure a successful collaboration? </a:t>
            </a:r>
          </a:p>
          <a:p>
            <a:pPr marL="0" indent="0">
              <a:buNone/>
            </a:pPr>
            <a:r>
              <a:rPr lang="en-US" dirty="0"/>
              <a:t>How can you help facilitate collaboration, particularly with team members that are more outspoken than others?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997D57E-5F4B-4D70-B36A-5AF303A6D06C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966913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Process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6. What do you wish subject matters would do to help support successful collaboration?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997D57E-5F4B-4D70-B36A-5AF303A6D06C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9840025"/>
      </p:ext>
    </p:extLst>
  </p:cSld>
  <p:clrMapOvr>
    <a:masterClrMapping/>
  </p:clrMapOvr>
</p:sld>
</file>

<file path=ppt/theme/theme1.xml><?xml version="1.0" encoding="utf-8"?>
<a:theme xmlns:a="http://schemas.openxmlformats.org/drawingml/2006/main" name="STAT TE PPT Templat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7030A0"/>
        </a:solidFill>
        <a:ln>
          <a:solidFill>
            <a:schemeClr val="tx1"/>
          </a:solidFill>
        </a:ln>
      </a:spPr>
      <a:bodyPr rtlCol="0" anchor="ctr"/>
      <a:lstStyle>
        <a:defPPr algn="ctr">
          <a:defRPr dirty="0" smtClean="0">
            <a:solidFill>
              <a:schemeClr val="bg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1_STAT TE PPT Templat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7030A0"/>
        </a:solidFill>
        <a:ln>
          <a:solidFill>
            <a:schemeClr val="tx1"/>
          </a:solidFill>
        </a:ln>
      </a:spPr>
      <a:bodyPr rtlCol="0" anchor="ctr"/>
      <a:lstStyle>
        <a:defPPr algn="ctr">
          <a:defRPr dirty="0" smtClean="0">
            <a:solidFill>
              <a:schemeClr val="bg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10F2302A7DE274E9A6BA9E7928EB8A7" ma:contentTypeVersion="0" ma:contentTypeDescription="Create a new document." ma:contentTypeScope="" ma:versionID="b968680edd7a882376e1f24949421eb0">
  <xsd:schema xmlns:xsd="http://www.w3.org/2001/XMLSchema" xmlns:p="http://schemas.microsoft.com/office/2006/metadata/properties" targetNamespace="http://schemas.microsoft.com/office/2006/metadata/properties" ma:root="true" ma:fieldsID="4aeb20c0e3442673af7ee10786458764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office/internal/2005/internalDocumentation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 ma:readOnly="tru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lastPrinted" minOccurs="0" maxOccurs="1" type="xsd:dateTime"/>
        <xsd:element name="contentStatus" minOccurs="0" maxOccurs="1" type="xsd:string"/>
      </xsd:all>
    </xsd:complexType>
  </xsd:schema>
</ct:contentTypeSchema>
</file>

<file path=customXml/item3.xml><?xml version="1.0" encoding="utf-8"?>
<p:properties xmlns:p="http://schemas.microsoft.com/office/2006/metadata/properties" xmlns:xsi="http://www.w3.org/2001/XMLSchema-instance">
  <documentManagement/>
</p:properties>
</file>

<file path=customXml/itemProps1.xml><?xml version="1.0" encoding="utf-8"?>
<ds:datastoreItem xmlns:ds="http://schemas.openxmlformats.org/officeDocument/2006/customXml" ds:itemID="{4BFEDAF1-DB0F-49BC-8B7F-163389EAE630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9BD1E2A6-93B5-4906-BE6D-110A5CB66D6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office/internal/2005/internalDocumentation"/>
  </ds:schemaRefs>
</ds:datastoreItem>
</file>

<file path=customXml/itemProps3.xml><?xml version="1.0" encoding="utf-8"?>
<ds:datastoreItem xmlns:ds="http://schemas.openxmlformats.org/officeDocument/2006/customXml" ds:itemID="{6FDD216E-2328-46BE-B293-80CF446B4EC2}">
  <ds:schemaRefs>
    <ds:schemaRef ds:uri="http://purl.org/dc/elements/1.1/"/>
    <ds:schemaRef ds:uri="http://schemas.microsoft.com/office/2006/metadata/properties"/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COE Overview Template</Template>
  <TotalTime>4178</TotalTime>
  <Words>363</Words>
  <Application>Microsoft Office PowerPoint</Application>
  <PresentationFormat>On-screen Show (4:3)</PresentationFormat>
  <Paragraphs>67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13</vt:i4>
      </vt:variant>
    </vt:vector>
  </HeadingPairs>
  <TitlesOfParts>
    <vt:vector size="17" baseType="lpstr">
      <vt:lpstr>Arial</vt:lpstr>
      <vt:lpstr>Calibri</vt:lpstr>
      <vt:lpstr>STAT TE PPT Template</vt:lpstr>
      <vt:lpstr>1_STAT TE PPT Template</vt:lpstr>
      <vt:lpstr>The Keys to Successful Collaborations during Test and Evaluation</vt:lpstr>
      <vt:lpstr>Panelists</vt:lpstr>
      <vt:lpstr>Outline</vt:lpstr>
      <vt:lpstr>Ideal Collaborations</vt:lpstr>
      <vt:lpstr>Preparation</vt:lpstr>
      <vt:lpstr>Preparation</vt:lpstr>
      <vt:lpstr>Process</vt:lpstr>
      <vt:lpstr>Process</vt:lpstr>
      <vt:lpstr>Process</vt:lpstr>
      <vt:lpstr>Final Thoughts</vt:lpstr>
      <vt:lpstr>Final Thoughts</vt:lpstr>
      <vt:lpstr>Final Thoughts</vt:lpstr>
      <vt:lpstr>Final Thoughts</vt:lpstr>
    </vt:vector>
  </TitlesOfParts>
  <Company>AFIT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Welcome</dc:title>
  <dc:creator>7_admin</dc:creator>
  <cp:lastModifiedBy>Sarah Burke</cp:lastModifiedBy>
  <cp:revision>325</cp:revision>
  <dcterms:created xsi:type="dcterms:W3CDTF">2013-08-28T17:57:33Z</dcterms:created>
  <dcterms:modified xsi:type="dcterms:W3CDTF">2021-03-23T15:36:46Z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0x010100010F2302A7DE274E9A6BA9E7928EB8A7</vt:lpwstr>
  </property>
</Properties>
</file>