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25"/>
  </p:notesMasterIdLst>
  <p:handoutMasterIdLst>
    <p:handoutMasterId r:id="rId26"/>
  </p:handoutMasterIdLst>
  <p:sldIdLst>
    <p:sldId id="263" r:id="rId2"/>
    <p:sldId id="266" r:id="rId3"/>
    <p:sldId id="265" r:id="rId4"/>
    <p:sldId id="286" r:id="rId5"/>
    <p:sldId id="287" r:id="rId6"/>
    <p:sldId id="288" r:id="rId7"/>
    <p:sldId id="290" r:id="rId8"/>
    <p:sldId id="289" r:id="rId9"/>
    <p:sldId id="291" r:id="rId10"/>
    <p:sldId id="269" r:id="rId11"/>
    <p:sldId id="270" r:id="rId12"/>
    <p:sldId id="271" r:id="rId13"/>
    <p:sldId id="274" r:id="rId14"/>
    <p:sldId id="279" r:id="rId15"/>
    <p:sldId id="292" r:id="rId16"/>
    <p:sldId id="293" r:id="rId17"/>
    <p:sldId id="294" r:id="rId18"/>
    <p:sldId id="298" r:id="rId19"/>
    <p:sldId id="295" r:id="rId20"/>
    <p:sldId id="296" r:id="rId21"/>
    <p:sldId id="297" r:id="rId22"/>
    <p:sldId id="282" r:id="rId23"/>
    <p:sldId id="28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Stephen W. (LARC-D309)" initials="SSW(" lastIdx="1" clrIdx="0">
    <p:extLst>
      <p:ext uri="{19B8F6BF-5375-455C-9EA6-DF929625EA0E}">
        <p15:presenceInfo xmlns:p15="http://schemas.microsoft.com/office/powerpoint/2012/main" userId="S-1-5-21-330711430-3775241029-4075259233-798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47B"/>
    <a:srgbClr val="D40805"/>
    <a:srgbClr val="FF9900"/>
    <a:srgbClr val="121981"/>
    <a:srgbClr val="0D147F"/>
    <a:srgbClr val="0E137B"/>
    <a:srgbClr val="345D8E"/>
    <a:srgbClr val="355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6977" autoAdjust="0"/>
  </p:normalViewPr>
  <p:slideViewPr>
    <p:cSldViewPr snapToGrid="0">
      <p:cViewPr varScale="1">
        <p:scale>
          <a:sx n="96" d="100"/>
          <a:sy n="96" d="100"/>
        </p:scale>
        <p:origin x="88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4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7C038-5768-477B-A661-36799A90C3A5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C5FB4-089F-4F47-AADC-2D26C9332A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30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AC8FC-E6C6-4CB4-9337-88CDCA0D2E31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72AD2-4045-493D-BDE3-C5B8B27270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1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72AD2-4045-493D-BDE3-C5B8B272705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7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we set out to make it easy to compare methods and implement new ones, and ended up finding some improvements along the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72AD2-4045-493D-BDE3-C5B8B27270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3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91054"/>
            <a:ext cx="12192000" cy="198909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46137"/>
            <a:ext cx="12192000" cy="622169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1"/>
            <a:ext cx="11044517" cy="74631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DATAWorks 2021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12192000" cy="960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24" descr="MEATBALL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6"/>
          <a:stretch>
            <a:fillRect/>
          </a:stretch>
        </p:blipFill>
        <p:spPr bwMode="auto">
          <a:xfrm>
            <a:off x="10554056" y="19364"/>
            <a:ext cx="1637944" cy="133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267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6895" y="1"/>
            <a:ext cx="10972800" cy="786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176" y="6490137"/>
            <a:ext cx="77992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27740F7A-B5DE-B54F-BB1E-56E70482DF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53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DATAWorks 2021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6895" y="6492535"/>
            <a:ext cx="1210235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951F44E-1C92-4D39-9E0A-D421CFA1DC62}" type="datetime1">
              <a:rPr lang="en-US" smtClean="0"/>
              <a:t>3/25/2021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21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40F7A-B5DE-B54F-BB1E-56E70482DF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78D0383-E115-468D-85CE-C41824CBC90A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09600" y="1023258"/>
            <a:ext cx="10972800" cy="5370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7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6D22-2CE4-8446-8CF3-0ED778E1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301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4AB12-3F8A-414E-8925-9039A12DF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12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DE769-BBC7-4148-A758-E8D165C8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97B2-0C93-48CA-8AC5-F96399F9C304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944D7-7B0D-714F-B61F-1F7495F7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AA6B0-2531-AF4E-B478-433817A3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284" y="6499230"/>
            <a:ext cx="2743200" cy="365125"/>
          </a:xfrm>
        </p:spPr>
        <p:txBody>
          <a:bodyPr/>
          <a:lstStyle/>
          <a:p>
            <a:fld id="{1F57BF9A-7B35-9447-9112-EAE7E91B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7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95" y="1"/>
            <a:ext cx="10972800" cy="786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6951"/>
            <a:ext cx="10972800" cy="5129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53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DATAWorks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176" y="6490137"/>
            <a:ext cx="779929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27740F7A-B5DE-B54F-BB1E-56E70482DF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6895" y="6492535"/>
            <a:ext cx="1210235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D7E24BB-0884-4CB8-8D02-7234B8B90DC3}" type="datetime1">
              <a:rPr lang="en-US" smtClean="0"/>
              <a:t>3/25/2021</a:t>
            </a:fld>
            <a:endParaRPr lang="en-US" dirty="0"/>
          </a:p>
        </p:txBody>
      </p:sp>
      <p:pic>
        <p:nvPicPr>
          <p:cNvPr id="13" name="Picture 24" descr="MEATBALL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6"/>
          <a:stretch>
            <a:fillRect/>
          </a:stretch>
        </p:blipFill>
        <p:spPr bwMode="auto">
          <a:xfrm>
            <a:off x="11254811" y="63592"/>
            <a:ext cx="853644" cy="6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-3003" y="806819"/>
            <a:ext cx="12195003" cy="11200"/>
            <a:chOff x="-2252" y="806819"/>
            <a:chExt cx="9146252" cy="11200"/>
          </a:xfrm>
        </p:grpSpPr>
        <p:cxnSp>
          <p:nvCxnSpPr>
            <p:cNvPr id="7" name="Straight Connector 6"/>
            <p:cNvCxnSpPr/>
            <p:nvPr userDrawn="1"/>
          </p:nvCxnSpPr>
          <p:spPr>
            <a:xfrm flipV="1">
              <a:off x="0" y="806819"/>
              <a:ext cx="9144000" cy="6724"/>
            </a:xfrm>
            <a:prstGeom prst="line">
              <a:avLst/>
            </a:prstGeom>
            <a:ln w="63500" cmpd="sng">
              <a:solidFill>
                <a:srgbClr val="12198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-2252" y="811295"/>
              <a:ext cx="9144000" cy="6724"/>
            </a:xfrm>
            <a:prstGeom prst="line">
              <a:avLst/>
            </a:prstGeom>
            <a:ln w="1270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990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2" r:id="rId3"/>
    <p:sldLayoutId id="2147483673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lang="en-US" sz="3200" kern="1200" dirty="0" smtClean="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lang="en-US" sz="2800" kern="1200" dirty="0" smtClean="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lang="en-US" sz="2400" kern="1200" dirty="0" smtClean="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lang="en-US" sz="2000" kern="1200" dirty="0" smtClean="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lang="en-US" sz="2000" kern="1200" dirty="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emf"/><Relationship Id="rId5" Type="http://schemas.openxmlformats.org/officeDocument/2006/relationships/image" Target="../media/image41.emf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microsoft.com/office/2007/relationships/hdphoto" Target="../media/hdphoto1.wdp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image" Target="../media/image6.emf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1.emf"/><Relationship Id="rId7" Type="http://schemas.openxmlformats.org/officeDocument/2006/relationships/image" Target="../media/image7.emf"/><Relationship Id="rId12" Type="http://schemas.openxmlformats.org/officeDocument/2006/relationships/image" Target="../media/image2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0" Type="http://schemas.openxmlformats.org/officeDocument/2006/relationships/image" Target="../media/image23.png"/><Relationship Id="rId4" Type="http://schemas.openxmlformats.org/officeDocument/2006/relationships/image" Target="../media/image12.emf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emf"/><Relationship Id="rId7" Type="http://schemas.openxmlformats.org/officeDocument/2006/relationships/image" Target="../media/image16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95168"/>
            <a:ext cx="12192000" cy="2262433"/>
          </a:xfrm>
        </p:spPr>
        <p:txBody>
          <a:bodyPr>
            <a:normAutofit/>
          </a:bodyPr>
          <a:lstStyle/>
          <a:p>
            <a:r>
              <a:rPr lang="en-US" dirty="0"/>
              <a:t>Fast, Unbiased Uncertainty Propagation with </a:t>
            </a:r>
            <a:r>
              <a:rPr lang="en-US" dirty="0" smtClean="0"/>
              <a:t>Multi-model Monte </a:t>
            </a:r>
            <a:r>
              <a:rPr lang="en-US" dirty="0"/>
              <a:t>Carlo</a:t>
            </a:r>
            <a:endParaRPr lang="en-US" sz="3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3875168"/>
            <a:ext cx="9144000" cy="16341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/>
              <a:t>Geoffrey Bomarito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  <a:r>
              <a:rPr lang="en-US" sz="2400" dirty="0" smtClean="0"/>
              <a:t>James </a:t>
            </a:r>
            <a:r>
              <a:rPr lang="en-US" sz="2400" dirty="0"/>
              <a:t>Warner</a:t>
            </a:r>
            <a:r>
              <a:rPr lang="en-US" sz="2400" baseline="30000" dirty="0"/>
              <a:t>1</a:t>
            </a:r>
            <a:r>
              <a:rPr lang="en-US" sz="2400" dirty="0"/>
              <a:t>, Samantha Nieomoeller</a:t>
            </a:r>
            <a:r>
              <a:rPr lang="en-US" sz="2400" baseline="30000" dirty="0"/>
              <a:t>1,2</a:t>
            </a:r>
            <a:r>
              <a:rPr lang="en-US" sz="2400" dirty="0"/>
              <a:t>, Luke Morrill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  <a:r>
              <a:rPr lang="en-US" sz="2400" dirty="0" smtClean="0"/>
              <a:t>Patrick </a:t>
            </a:r>
            <a:r>
              <a:rPr lang="en-US" sz="2400" dirty="0"/>
              <a:t>Leser</a:t>
            </a:r>
            <a:r>
              <a:rPr lang="en-US" sz="2400" baseline="30000" dirty="0"/>
              <a:t>1</a:t>
            </a:r>
            <a:r>
              <a:rPr lang="en-US" sz="2400" dirty="0"/>
              <a:t>, William Leser</a:t>
            </a:r>
            <a:r>
              <a:rPr lang="en-US" sz="2400" baseline="30000" dirty="0"/>
              <a:t>1</a:t>
            </a:r>
            <a:r>
              <a:rPr lang="en-US" sz="2400" dirty="0"/>
              <a:t>, Robert A. Williams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  <a:r>
              <a:rPr lang="en-US" sz="2400" dirty="0" err="1"/>
              <a:t>Soumyo</a:t>
            </a:r>
            <a:r>
              <a:rPr lang="en-US" sz="2400" dirty="0"/>
              <a:t> </a:t>
            </a:r>
            <a:r>
              <a:rPr lang="en-US" sz="2400" dirty="0" smtClean="0"/>
              <a:t>Dutta</a:t>
            </a:r>
            <a:r>
              <a:rPr lang="en-US" sz="2400" baseline="30000" dirty="0" smtClean="0"/>
              <a:t>1</a:t>
            </a:r>
            <a:endParaRPr lang="en-US" sz="2400" baseline="30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59A81-E2CA-9046-931D-0B2B8AD59BD7}"/>
              </a:ext>
            </a:extLst>
          </p:cNvPr>
          <p:cNvSpPr txBox="1"/>
          <p:nvPr/>
        </p:nvSpPr>
        <p:spPr>
          <a:xfrm>
            <a:off x="1785048" y="6550223"/>
            <a:ext cx="8810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This material is a work of the U.S. Government and is not subject to copyright protection in the United States.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2991" y="5586157"/>
            <a:ext cx="5517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AutoNum type="arabicPeriod"/>
            </a:pPr>
            <a:r>
              <a:rPr lang="en-US" sz="1400" dirty="0">
                <a:solidFill>
                  <a:srgbClr val="C00000"/>
                </a:solidFill>
              </a:rPr>
              <a:t>NASA Langley Research Center, Hampton, VA</a:t>
            </a:r>
          </a:p>
          <a:p>
            <a:pPr marL="914400" lvl="1" indent="-457200">
              <a:buAutoNum type="arabicPeriod"/>
            </a:pPr>
            <a:r>
              <a:rPr lang="en-US" sz="1400" dirty="0">
                <a:solidFill>
                  <a:srgbClr val="C00000"/>
                </a:solidFill>
              </a:rPr>
              <a:t>University of California – Los Angeles, Los Angeles, CA</a:t>
            </a:r>
          </a:p>
        </p:txBody>
      </p:sp>
    </p:spTree>
    <p:extLst>
      <p:ext uri="{BB962C8B-B14F-4D97-AF65-F5344CB8AC3E}">
        <p14:creationId xmlns:p14="http://schemas.microsoft.com/office/powerpoint/2010/main" val="38096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Allocation </a:t>
            </a:r>
            <a:r>
              <a:rPr lang="en-US" dirty="0"/>
              <a:t>O</a:t>
            </a:r>
            <a:r>
              <a:rPr lang="en-US" dirty="0" smtClean="0"/>
              <a:t>ptimization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40F7A-B5DE-B54F-BB1E-56E70482DFC0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3996796" y="3257028"/>
                <a:ext cx="3721912" cy="2444151"/>
              </a:xfrm>
              <a:prstGeom prst="ellipse">
                <a:avLst/>
              </a:prstGeom>
              <a:solidFill>
                <a:schemeClr val="accent5">
                  <a:alpha val="50196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796" y="3257028"/>
                <a:ext cx="3721912" cy="24441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5231881" y="1651761"/>
                <a:ext cx="2623637" cy="2676390"/>
              </a:xfrm>
              <a:prstGeom prst="ellipse">
                <a:avLst/>
              </a:prstGeom>
              <a:solidFill>
                <a:schemeClr val="accent4">
                  <a:alpha val="50196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881" y="1651761"/>
                <a:ext cx="2623637" cy="267639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3859988" y="1861866"/>
                <a:ext cx="1997765" cy="2256183"/>
              </a:xfrm>
              <a:prstGeom prst="ellipse">
                <a:avLst/>
              </a:prstGeom>
              <a:solidFill>
                <a:srgbClr val="FF9900">
                  <a:alpha val="50196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988" y="1861866"/>
                <a:ext cx="1997765" cy="225618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704233" y="997665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djusting size </a:t>
            </a:r>
            <a:r>
              <a:rPr lang="en-US" dirty="0"/>
              <a:t>and </a:t>
            </a:r>
            <a:r>
              <a:rPr lang="en-US" dirty="0" smtClean="0"/>
              <a:t>overlap changes MSE and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Allocation </a:t>
            </a:r>
            <a:r>
              <a:rPr lang="en-US" dirty="0"/>
              <a:t>O</a:t>
            </a:r>
            <a:r>
              <a:rPr lang="en-US" dirty="0" smtClean="0"/>
              <a:t>ptimization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40F7A-B5DE-B54F-BB1E-56E70482DFC0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3326929" y="3061690"/>
                <a:ext cx="5538143" cy="2444151"/>
              </a:xfrm>
              <a:prstGeom prst="ellipse">
                <a:avLst/>
              </a:prstGeom>
              <a:solidFill>
                <a:schemeClr val="accent5">
                  <a:alpha val="50196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929" y="3061690"/>
                <a:ext cx="5538143" cy="24441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4648201" y="1127477"/>
                <a:ext cx="2895600" cy="3156288"/>
              </a:xfrm>
              <a:prstGeom prst="ellipse">
                <a:avLst/>
              </a:prstGeom>
              <a:solidFill>
                <a:schemeClr val="accent4">
                  <a:alpha val="50196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1" y="1127477"/>
                <a:ext cx="2895600" cy="315628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3859988" y="2391920"/>
                <a:ext cx="1629726" cy="1726129"/>
              </a:xfrm>
              <a:prstGeom prst="ellipse">
                <a:avLst/>
              </a:prstGeom>
              <a:solidFill>
                <a:srgbClr val="FF9900">
                  <a:alpha val="50196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988" y="2391920"/>
                <a:ext cx="1629726" cy="172612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141555" y="1028999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many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236107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Allocation </a:t>
            </a:r>
            <a:r>
              <a:rPr lang="en-US" dirty="0"/>
              <a:t>O</a:t>
            </a:r>
            <a:r>
              <a:rPr lang="en-US" dirty="0" smtClean="0"/>
              <a:t>ptimization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40F7A-B5DE-B54F-BB1E-56E70482DFC0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3248378" y="2907514"/>
                <a:ext cx="5538143" cy="2444151"/>
              </a:xfrm>
              <a:prstGeom prst="ellipse">
                <a:avLst/>
              </a:prstGeom>
              <a:solidFill>
                <a:schemeClr val="accent5">
                  <a:alpha val="50196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378" y="2907514"/>
                <a:ext cx="5538143" cy="244415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4648201" y="1127477"/>
                <a:ext cx="2895600" cy="3156288"/>
              </a:xfrm>
              <a:prstGeom prst="ellipse">
                <a:avLst/>
              </a:prstGeom>
              <a:solidFill>
                <a:schemeClr val="accent4">
                  <a:alpha val="50196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1" y="1127477"/>
                <a:ext cx="2895600" cy="315628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3859988" y="2391920"/>
                <a:ext cx="1629726" cy="1726129"/>
              </a:xfrm>
              <a:prstGeom prst="ellipse">
                <a:avLst/>
              </a:prstGeom>
              <a:solidFill>
                <a:srgbClr val="FF9900">
                  <a:alpha val="50196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988" y="2391920"/>
                <a:ext cx="1629726" cy="172612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5489714" y="1413627"/>
                <a:ext cx="5059016" cy="4547999"/>
              </a:xfrm>
              <a:prstGeom prst="ellipse">
                <a:avLst/>
              </a:prstGeom>
              <a:solidFill>
                <a:srgbClr val="00B050">
                  <a:alpha val="50196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714" y="1413627"/>
                <a:ext cx="5059016" cy="454799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2299253" y="2114170"/>
                <a:ext cx="3402643" cy="3551134"/>
              </a:xfrm>
              <a:prstGeom prst="ellipse">
                <a:avLst/>
              </a:prstGeom>
              <a:solidFill>
                <a:schemeClr val="accent2">
                  <a:alpha val="50196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253" y="2114170"/>
                <a:ext cx="3402643" cy="355113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48377" y="5984707"/>
            <a:ext cx="5442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domain of optimization is huge!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70746" y="971163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complicated with more models</a:t>
            </a:r>
          </a:p>
        </p:txBody>
      </p:sp>
    </p:spTree>
    <p:extLst>
      <p:ext uri="{BB962C8B-B14F-4D97-AF65-F5344CB8AC3E}">
        <p14:creationId xmlns:p14="http://schemas.microsoft.com/office/powerpoint/2010/main" val="14084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Parametrically-defined ACV (PD-ACV)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40F7A-B5DE-B54F-BB1E-56E70482DFC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3620408" y="1035983"/>
            <a:ext cx="8090452" cy="4607560"/>
          </a:xfrm>
          <a:custGeom>
            <a:avLst/>
            <a:gdLst>
              <a:gd name="connsiteX0" fmla="*/ 619760 w 6951179"/>
              <a:gd name="connsiteY0" fmla="*/ 112457 h 4473604"/>
              <a:gd name="connsiteX1" fmla="*/ 1148080 w 6951179"/>
              <a:gd name="connsiteY1" fmla="*/ 193737 h 4473604"/>
              <a:gd name="connsiteX2" fmla="*/ 1676400 w 6951179"/>
              <a:gd name="connsiteY2" fmla="*/ 697 h 4473604"/>
              <a:gd name="connsiteX3" fmla="*/ 2092960 w 6951179"/>
              <a:gd name="connsiteY3" fmla="*/ 275017 h 4473604"/>
              <a:gd name="connsiteX4" fmla="*/ 3048000 w 6951179"/>
              <a:gd name="connsiteY4" fmla="*/ 51497 h 4473604"/>
              <a:gd name="connsiteX5" fmla="*/ 3403600 w 6951179"/>
              <a:gd name="connsiteY5" fmla="*/ 275017 h 4473604"/>
              <a:gd name="connsiteX6" fmla="*/ 4145280 w 6951179"/>
              <a:gd name="connsiteY6" fmla="*/ 214057 h 4473604"/>
              <a:gd name="connsiteX7" fmla="*/ 4643120 w 6951179"/>
              <a:gd name="connsiteY7" fmla="*/ 407097 h 4473604"/>
              <a:gd name="connsiteX8" fmla="*/ 5394960 w 6951179"/>
              <a:gd name="connsiteY8" fmla="*/ 112457 h 4473604"/>
              <a:gd name="connsiteX9" fmla="*/ 6096000 w 6951179"/>
              <a:gd name="connsiteY9" fmla="*/ 183577 h 4473604"/>
              <a:gd name="connsiteX10" fmla="*/ 6776720 w 6951179"/>
              <a:gd name="connsiteY10" fmla="*/ 498537 h 4473604"/>
              <a:gd name="connsiteX11" fmla="*/ 6675120 w 6951179"/>
              <a:gd name="connsiteY11" fmla="*/ 965897 h 4473604"/>
              <a:gd name="connsiteX12" fmla="*/ 6949440 w 6951179"/>
              <a:gd name="connsiteY12" fmla="*/ 1605977 h 4473604"/>
              <a:gd name="connsiteX13" fmla="*/ 6797040 w 6951179"/>
              <a:gd name="connsiteY13" fmla="*/ 2083497 h 4473604"/>
              <a:gd name="connsiteX14" fmla="*/ 6898640 w 6951179"/>
              <a:gd name="connsiteY14" fmla="*/ 2764217 h 4473604"/>
              <a:gd name="connsiteX15" fmla="*/ 6573520 w 6951179"/>
              <a:gd name="connsiteY15" fmla="*/ 3180777 h 4473604"/>
              <a:gd name="connsiteX16" fmla="*/ 6624320 w 6951179"/>
              <a:gd name="connsiteY16" fmla="*/ 3790377 h 4473604"/>
              <a:gd name="connsiteX17" fmla="*/ 6156960 w 6951179"/>
              <a:gd name="connsiteY17" fmla="*/ 3912297 h 4473604"/>
              <a:gd name="connsiteX18" fmla="*/ 6096000 w 6951179"/>
              <a:gd name="connsiteY18" fmla="*/ 4471097 h 4473604"/>
              <a:gd name="connsiteX19" fmla="*/ 5242560 w 6951179"/>
              <a:gd name="connsiteY19" fmla="*/ 4125657 h 4473604"/>
              <a:gd name="connsiteX20" fmla="*/ 4744720 w 6951179"/>
              <a:gd name="connsiteY20" fmla="*/ 4308537 h 4473604"/>
              <a:gd name="connsiteX21" fmla="*/ 4307840 w 6951179"/>
              <a:gd name="connsiteY21" fmla="*/ 4176457 h 4473604"/>
              <a:gd name="connsiteX22" fmla="*/ 3545840 w 6951179"/>
              <a:gd name="connsiteY22" fmla="*/ 4349177 h 4473604"/>
              <a:gd name="connsiteX23" fmla="*/ 2936240 w 6951179"/>
              <a:gd name="connsiteY23" fmla="*/ 3983417 h 4473604"/>
              <a:gd name="connsiteX24" fmla="*/ 2377440 w 6951179"/>
              <a:gd name="connsiteY24" fmla="*/ 4074857 h 4473604"/>
              <a:gd name="connsiteX25" fmla="*/ 2103120 w 6951179"/>
              <a:gd name="connsiteY25" fmla="*/ 3688777 h 4473604"/>
              <a:gd name="connsiteX26" fmla="*/ 1412240 w 6951179"/>
              <a:gd name="connsiteY26" fmla="*/ 3577017 h 4473604"/>
              <a:gd name="connsiteX27" fmla="*/ 1381760 w 6951179"/>
              <a:gd name="connsiteY27" fmla="*/ 3099497 h 4473604"/>
              <a:gd name="connsiteX28" fmla="*/ 772160 w 6951179"/>
              <a:gd name="connsiteY28" fmla="*/ 3008057 h 4473604"/>
              <a:gd name="connsiteX29" fmla="*/ 518160 w 6951179"/>
              <a:gd name="connsiteY29" fmla="*/ 2489897 h 4473604"/>
              <a:gd name="connsiteX30" fmla="*/ 0 w 6951179"/>
              <a:gd name="connsiteY30" fmla="*/ 2205417 h 4473604"/>
              <a:gd name="connsiteX31" fmla="*/ 518160 w 6951179"/>
              <a:gd name="connsiteY31" fmla="*/ 1758377 h 4473604"/>
              <a:gd name="connsiteX32" fmla="*/ 101600 w 6951179"/>
              <a:gd name="connsiteY32" fmla="*/ 1484057 h 4473604"/>
              <a:gd name="connsiteX33" fmla="*/ 467360 w 6951179"/>
              <a:gd name="connsiteY33" fmla="*/ 1087817 h 4473604"/>
              <a:gd name="connsiteX34" fmla="*/ 91440 w 6951179"/>
              <a:gd name="connsiteY34" fmla="*/ 508697 h 4473604"/>
              <a:gd name="connsiteX35" fmla="*/ 233680 w 6951179"/>
              <a:gd name="connsiteY35" fmla="*/ 122617 h 4473604"/>
              <a:gd name="connsiteX36" fmla="*/ 619760 w 6951179"/>
              <a:gd name="connsiteY36" fmla="*/ 112457 h 447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951179" h="4473604">
                <a:moveTo>
                  <a:pt x="619760" y="112457"/>
                </a:moveTo>
                <a:cubicBezTo>
                  <a:pt x="772160" y="124310"/>
                  <a:pt x="971973" y="212364"/>
                  <a:pt x="1148080" y="193737"/>
                </a:cubicBezTo>
                <a:cubicBezTo>
                  <a:pt x="1324187" y="175110"/>
                  <a:pt x="1518920" y="-12850"/>
                  <a:pt x="1676400" y="697"/>
                </a:cubicBezTo>
                <a:cubicBezTo>
                  <a:pt x="1833880" y="14244"/>
                  <a:pt x="1864360" y="266550"/>
                  <a:pt x="2092960" y="275017"/>
                </a:cubicBezTo>
                <a:cubicBezTo>
                  <a:pt x="2321560" y="283484"/>
                  <a:pt x="2829560" y="51497"/>
                  <a:pt x="3048000" y="51497"/>
                </a:cubicBezTo>
                <a:cubicBezTo>
                  <a:pt x="3266440" y="51497"/>
                  <a:pt x="3220720" y="247924"/>
                  <a:pt x="3403600" y="275017"/>
                </a:cubicBezTo>
                <a:cubicBezTo>
                  <a:pt x="3586480" y="302110"/>
                  <a:pt x="3938693" y="192044"/>
                  <a:pt x="4145280" y="214057"/>
                </a:cubicBezTo>
                <a:cubicBezTo>
                  <a:pt x="4351867" y="236070"/>
                  <a:pt x="4434840" y="424030"/>
                  <a:pt x="4643120" y="407097"/>
                </a:cubicBezTo>
                <a:cubicBezTo>
                  <a:pt x="4851400" y="390164"/>
                  <a:pt x="5152813" y="149710"/>
                  <a:pt x="5394960" y="112457"/>
                </a:cubicBezTo>
                <a:cubicBezTo>
                  <a:pt x="5637107" y="75204"/>
                  <a:pt x="5865707" y="119230"/>
                  <a:pt x="6096000" y="183577"/>
                </a:cubicBezTo>
                <a:cubicBezTo>
                  <a:pt x="6326293" y="247924"/>
                  <a:pt x="6680200" y="368150"/>
                  <a:pt x="6776720" y="498537"/>
                </a:cubicBezTo>
                <a:cubicBezTo>
                  <a:pt x="6873240" y="628924"/>
                  <a:pt x="6646333" y="781324"/>
                  <a:pt x="6675120" y="965897"/>
                </a:cubicBezTo>
                <a:cubicBezTo>
                  <a:pt x="6703907" y="1150470"/>
                  <a:pt x="6929120" y="1419710"/>
                  <a:pt x="6949440" y="1605977"/>
                </a:cubicBezTo>
                <a:cubicBezTo>
                  <a:pt x="6969760" y="1792244"/>
                  <a:pt x="6805507" y="1890457"/>
                  <a:pt x="6797040" y="2083497"/>
                </a:cubicBezTo>
                <a:cubicBezTo>
                  <a:pt x="6788573" y="2276537"/>
                  <a:pt x="6935893" y="2581337"/>
                  <a:pt x="6898640" y="2764217"/>
                </a:cubicBezTo>
                <a:cubicBezTo>
                  <a:pt x="6861387" y="2947097"/>
                  <a:pt x="6619240" y="3009750"/>
                  <a:pt x="6573520" y="3180777"/>
                </a:cubicBezTo>
                <a:cubicBezTo>
                  <a:pt x="6527800" y="3351804"/>
                  <a:pt x="6693747" y="3668457"/>
                  <a:pt x="6624320" y="3790377"/>
                </a:cubicBezTo>
                <a:cubicBezTo>
                  <a:pt x="6554893" y="3912297"/>
                  <a:pt x="6245013" y="3798844"/>
                  <a:pt x="6156960" y="3912297"/>
                </a:cubicBezTo>
                <a:cubicBezTo>
                  <a:pt x="6068907" y="4025750"/>
                  <a:pt x="6248400" y="4435537"/>
                  <a:pt x="6096000" y="4471097"/>
                </a:cubicBezTo>
                <a:cubicBezTo>
                  <a:pt x="5943600" y="4506657"/>
                  <a:pt x="5467773" y="4152750"/>
                  <a:pt x="5242560" y="4125657"/>
                </a:cubicBezTo>
                <a:cubicBezTo>
                  <a:pt x="5017347" y="4098564"/>
                  <a:pt x="4900507" y="4300070"/>
                  <a:pt x="4744720" y="4308537"/>
                </a:cubicBezTo>
                <a:cubicBezTo>
                  <a:pt x="4588933" y="4317004"/>
                  <a:pt x="4507653" y="4169684"/>
                  <a:pt x="4307840" y="4176457"/>
                </a:cubicBezTo>
                <a:cubicBezTo>
                  <a:pt x="4108027" y="4183230"/>
                  <a:pt x="3774440" y="4381350"/>
                  <a:pt x="3545840" y="4349177"/>
                </a:cubicBezTo>
                <a:cubicBezTo>
                  <a:pt x="3317240" y="4317004"/>
                  <a:pt x="3130973" y="4029137"/>
                  <a:pt x="2936240" y="3983417"/>
                </a:cubicBezTo>
                <a:cubicBezTo>
                  <a:pt x="2741507" y="3937697"/>
                  <a:pt x="2516293" y="4123964"/>
                  <a:pt x="2377440" y="4074857"/>
                </a:cubicBezTo>
                <a:cubicBezTo>
                  <a:pt x="2238587" y="4025750"/>
                  <a:pt x="2263987" y="3771750"/>
                  <a:pt x="2103120" y="3688777"/>
                </a:cubicBezTo>
                <a:cubicBezTo>
                  <a:pt x="1942253" y="3605804"/>
                  <a:pt x="1532467" y="3675230"/>
                  <a:pt x="1412240" y="3577017"/>
                </a:cubicBezTo>
                <a:cubicBezTo>
                  <a:pt x="1292013" y="3478804"/>
                  <a:pt x="1488440" y="3194324"/>
                  <a:pt x="1381760" y="3099497"/>
                </a:cubicBezTo>
                <a:cubicBezTo>
                  <a:pt x="1275080" y="3004670"/>
                  <a:pt x="916093" y="3109657"/>
                  <a:pt x="772160" y="3008057"/>
                </a:cubicBezTo>
                <a:cubicBezTo>
                  <a:pt x="628227" y="2906457"/>
                  <a:pt x="646853" y="2623670"/>
                  <a:pt x="518160" y="2489897"/>
                </a:cubicBezTo>
                <a:cubicBezTo>
                  <a:pt x="389467" y="2356124"/>
                  <a:pt x="0" y="2327337"/>
                  <a:pt x="0" y="2205417"/>
                </a:cubicBezTo>
                <a:cubicBezTo>
                  <a:pt x="0" y="2083497"/>
                  <a:pt x="501227" y="1878603"/>
                  <a:pt x="518160" y="1758377"/>
                </a:cubicBezTo>
                <a:cubicBezTo>
                  <a:pt x="535093" y="1638151"/>
                  <a:pt x="110067" y="1595817"/>
                  <a:pt x="101600" y="1484057"/>
                </a:cubicBezTo>
                <a:cubicBezTo>
                  <a:pt x="93133" y="1372297"/>
                  <a:pt x="469053" y="1250377"/>
                  <a:pt x="467360" y="1087817"/>
                </a:cubicBezTo>
                <a:cubicBezTo>
                  <a:pt x="465667" y="925257"/>
                  <a:pt x="130387" y="669564"/>
                  <a:pt x="91440" y="508697"/>
                </a:cubicBezTo>
                <a:cubicBezTo>
                  <a:pt x="52493" y="347830"/>
                  <a:pt x="145627" y="190350"/>
                  <a:pt x="233680" y="122617"/>
                </a:cubicBezTo>
                <a:cubicBezTo>
                  <a:pt x="321733" y="54884"/>
                  <a:pt x="467360" y="100604"/>
                  <a:pt x="619760" y="11245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8373" y="1174525"/>
            <a:ext cx="3518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Domain of </a:t>
            </a:r>
            <a:r>
              <a:rPr lang="en-US" sz="2400" dirty="0" smtClean="0"/>
              <a:t>all </a:t>
            </a:r>
            <a:r>
              <a:rPr lang="en-US" sz="2400" dirty="0"/>
              <a:t>possible </a:t>
            </a:r>
          </a:p>
          <a:p>
            <a:r>
              <a:rPr lang="en-US" sz="2400" dirty="0"/>
              <a:t>ACV sample </a:t>
            </a:r>
            <a:r>
              <a:rPr lang="en-US" sz="2400" dirty="0" smtClean="0"/>
              <a:t>allocations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 rot="3513258">
            <a:off x="5128525" y="2178674"/>
            <a:ext cx="992413" cy="50237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 rot="6066474">
            <a:off x="8894183" y="2063035"/>
            <a:ext cx="1014609" cy="97741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 rot="5400000">
            <a:off x="6694539" y="3785713"/>
            <a:ext cx="1327338" cy="42501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 rot="5400000">
            <a:off x="7251072" y="3798966"/>
            <a:ext cx="1095544" cy="42501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 rot="5400000">
            <a:off x="7569184" y="3789027"/>
            <a:ext cx="1333968" cy="4250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 rot="5400000">
            <a:off x="8300368" y="3818844"/>
            <a:ext cx="746244" cy="42501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rot="5400000">
            <a:off x="8513341" y="3848662"/>
            <a:ext cx="1194936" cy="4250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508849" y="1650507"/>
            <a:ext cx="244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Other ACV </a:t>
            </a:r>
            <a:r>
              <a:rPr lang="en-US" dirty="0">
                <a:solidFill>
                  <a:schemeClr val="accent6"/>
                </a:solidFill>
              </a:rPr>
              <a:t>allocations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4953" y="163619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MLMC allocations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36355" y="4665677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Parametrically-defined allocations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7742358" y="2894874"/>
            <a:ext cx="102180" cy="9755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9776" y="2294744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global 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optimum</a:t>
            </a:r>
          </a:p>
        </p:txBody>
      </p:sp>
      <p:sp>
        <p:nvSpPr>
          <p:cNvPr id="6" name="Rectangle 5"/>
          <p:cNvSpPr/>
          <p:nvPr/>
        </p:nvSpPr>
        <p:spPr>
          <a:xfrm>
            <a:off x="9847240" y="85550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[3]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5725" y="6166740"/>
            <a:ext cx="86010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[3] Bomarito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Geoffrey F., et al.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arXiv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preprint arXiv:2012.02750 (2020).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8373" y="4882272"/>
            <a:ext cx="5713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best method is problem dependent, </a:t>
            </a:r>
          </a:p>
          <a:p>
            <a:r>
              <a:rPr lang="en-US" sz="2400" dirty="0" smtClean="0"/>
              <a:t>but it’s better to search more area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40898" y="2549720"/>
            <a:ext cx="3371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PD-ACVs are generalized versions of existing methods that cover more allocations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371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/>
      <p:bldP spid="22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Model Scenarios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40F7A-B5DE-B54F-BB1E-56E70482DFC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50402" y="1957543"/>
            <a:ext cx="4784476" cy="278710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Choose number of models [2-6]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Sample random correlation matrix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Sample random variances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Sample random model costs (relative to </a:t>
            </a:r>
            <a:r>
              <a:rPr lang="en-US" sz="2000" dirty="0" err="1"/>
              <a:t>hifi</a:t>
            </a:r>
            <a:r>
              <a:rPr lang="en-US" sz="2000" dirty="0"/>
              <a:t> cost)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Perform allocation optimization for all algorithms (fixed cost budget)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8" name="Freeform 7"/>
          <p:cNvSpPr/>
          <p:nvPr/>
        </p:nvSpPr>
        <p:spPr>
          <a:xfrm>
            <a:off x="817633" y="1699935"/>
            <a:ext cx="332188" cy="2968925"/>
          </a:xfrm>
          <a:custGeom>
            <a:avLst/>
            <a:gdLst>
              <a:gd name="connsiteX0" fmla="*/ 332188 w 332188"/>
              <a:gd name="connsiteY0" fmla="*/ 2122733 h 2491285"/>
              <a:gd name="connsiteX1" fmla="*/ 24075 w 332188"/>
              <a:gd name="connsiteY1" fmla="*/ 2341394 h 2491285"/>
              <a:gd name="connsiteX2" fmla="*/ 53892 w 332188"/>
              <a:gd name="connsiteY2" fmla="*/ 154785 h 2491285"/>
              <a:gd name="connsiteX3" fmla="*/ 322249 w 332188"/>
              <a:gd name="connsiteY3" fmla="*/ 184603 h 249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188" h="2491285">
                <a:moveTo>
                  <a:pt x="332188" y="2122733"/>
                </a:moveTo>
                <a:cubicBezTo>
                  <a:pt x="201323" y="2396059"/>
                  <a:pt x="70458" y="2669385"/>
                  <a:pt x="24075" y="2341394"/>
                </a:cubicBezTo>
                <a:cubicBezTo>
                  <a:pt x="-22308" y="2013403"/>
                  <a:pt x="4196" y="514250"/>
                  <a:pt x="53892" y="154785"/>
                </a:cubicBezTo>
                <a:cubicBezTo>
                  <a:pt x="103588" y="-204680"/>
                  <a:pt x="265927" y="173007"/>
                  <a:pt x="322249" y="18460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23422" y="2945878"/>
            <a:ext cx="151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147B"/>
                </a:solidFill>
              </a:rPr>
              <a:t>~5 Million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03299" y="6379035"/>
            <a:ext cx="212299" cy="3136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866964" y="1759412"/>
            <a:ext cx="3357478" cy="3183369"/>
            <a:chOff x="3568895" y="3074426"/>
            <a:chExt cx="3357478" cy="3183369"/>
          </a:xfrm>
        </p:grpSpPr>
        <p:sp>
          <p:nvSpPr>
            <p:cNvPr id="15" name="TextBox 14"/>
            <p:cNvSpPr txBox="1"/>
            <p:nvPr/>
          </p:nvSpPr>
          <p:spPr>
            <a:xfrm rot="18900000">
              <a:off x="5739666" y="5950018"/>
              <a:ext cx="9140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/>
                <a:t>PD-ACV 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8900000">
              <a:off x="5333610" y="5840637"/>
              <a:ext cx="60465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/>
                <a:t>ACV 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8900000">
              <a:off x="4564983" y="5865461"/>
              <a:ext cx="76174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/>
                <a:t>MLMC </a:t>
              </a:r>
              <a:endParaRPr lang="en-US" sz="14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568895" y="3074426"/>
              <a:ext cx="3357478" cy="2769508"/>
              <a:chOff x="2119659" y="3337203"/>
              <a:chExt cx="3357478" cy="276950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r="76303" b="17465"/>
              <a:stretch/>
            </p:blipFill>
            <p:spPr>
              <a:xfrm>
                <a:off x="2119659" y="3337203"/>
                <a:ext cx="1686338" cy="276950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85707" b="17465"/>
              <a:stretch/>
            </p:blipFill>
            <p:spPr>
              <a:xfrm>
                <a:off x="4460032" y="3337203"/>
                <a:ext cx="1017105" cy="276950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/>
              <a:srcRect l="41201" r="49609" b="17465"/>
              <a:stretch/>
            </p:blipFill>
            <p:spPr>
              <a:xfrm>
                <a:off x="3805997" y="3337203"/>
                <a:ext cx="654035" cy="2769508"/>
              </a:xfrm>
              <a:prstGeom prst="rect">
                <a:avLst/>
              </a:prstGeom>
            </p:spPr>
          </p:pic>
        </p:grpSp>
      </p:grpSp>
      <p:sp>
        <p:nvSpPr>
          <p:cNvPr id="19" name="TextBox 18"/>
          <p:cNvSpPr txBox="1"/>
          <p:nvPr/>
        </p:nvSpPr>
        <p:spPr>
          <a:xfrm>
            <a:off x="2705475" y="5602836"/>
            <a:ext cx="561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 Moving Forward:  Multi-Model MC = PD-ACV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96677-0D12-D541-B157-A0842E916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A63E0B-D759-DA49-BDD6-6B735E746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62" y="1859557"/>
            <a:ext cx="5085176" cy="34243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3263C5-CB3D-BF42-A5A2-ADB75B01D8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3" t="239"/>
          <a:stretch/>
        </p:blipFill>
        <p:spPr>
          <a:xfrm>
            <a:off x="6385560" y="1851659"/>
            <a:ext cx="5227320" cy="34276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A5AFDE-BE0A-664C-9287-DCD63B3B5F58}"/>
              </a:ext>
            </a:extLst>
          </p:cNvPr>
          <p:cNvSpPr txBox="1"/>
          <p:nvPr/>
        </p:nvSpPr>
        <p:spPr>
          <a:xfrm>
            <a:off x="704912" y="5547842"/>
            <a:ext cx="985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 to Optimize Simulated Trajectories II (POST2) was used to model the flight trajectory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accuracy of multi-model MC </a:t>
            </a:r>
            <a:r>
              <a:rPr lang="en-US" dirty="0" err="1"/>
              <a:t>QoI</a:t>
            </a:r>
            <a:r>
              <a:rPr lang="en-US" dirty="0"/>
              <a:t> estimates was quantified versus both high- and low-fidelity MC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41CAF-4569-684C-8A3B-41E9FD53E528}"/>
              </a:ext>
            </a:extLst>
          </p:cNvPr>
          <p:cNvSpPr txBox="1"/>
          <p:nvPr/>
        </p:nvSpPr>
        <p:spPr>
          <a:xfrm>
            <a:off x="6096000" y="1468998"/>
            <a:ext cx="576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Trajectory q</a:t>
            </a:r>
            <a:r>
              <a:rPr lang="en-US" b="1" dirty="0" smtClean="0"/>
              <a:t>uantities of interest (QOIs) </a:t>
            </a:r>
            <a:r>
              <a:rPr lang="en-US" b="1" dirty="0"/>
              <a:t>Considered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FCC96-3CB2-FB49-ACCB-73062F5FA4CF}"/>
              </a:ext>
            </a:extLst>
          </p:cNvPr>
          <p:cNvSpPr txBox="1"/>
          <p:nvPr/>
        </p:nvSpPr>
        <p:spPr>
          <a:xfrm>
            <a:off x="1536342" y="1475823"/>
            <a:ext cx="433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ADEPT SR-1 Test Flight Schematic </a:t>
            </a:r>
            <a:r>
              <a:rPr lang="en-US" b="1" dirty="0" smtClean="0"/>
              <a:t>[4]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BF0900-448B-7E4E-90F6-73AFAD57373A}"/>
              </a:ext>
            </a:extLst>
          </p:cNvPr>
          <p:cNvSpPr txBox="1"/>
          <p:nvPr/>
        </p:nvSpPr>
        <p:spPr>
          <a:xfrm>
            <a:off x="827314" y="6426960"/>
            <a:ext cx="3901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[4] </a:t>
            </a:r>
            <a:r>
              <a:rPr lang="en-US" sz="1600" dirty="0"/>
              <a:t>Dutta et al. AIAA Aviation 2019 Forum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2E5A0-DB74-BD4D-93B3-CE571D41CCA9}"/>
              </a:ext>
            </a:extLst>
          </p:cNvPr>
          <p:cNvSpPr txBox="1"/>
          <p:nvPr/>
        </p:nvSpPr>
        <p:spPr>
          <a:xfrm>
            <a:off x="1" y="100331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Analysis of the Adaptable Deployable Entry &amp; Placement Technology (ADEPT) Sounding Rocket 1 (SR-1) test flight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38DA21-15CB-9840-ACC1-3AF6F8804BD4}"/>
              </a:ext>
            </a:extLst>
          </p:cNvPr>
          <p:cNvSpPr txBox="1"/>
          <p:nvPr/>
        </p:nvSpPr>
        <p:spPr>
          <a:xfrm>
            <a:off x="805542" y="7072307"/>
            <a:ext cx="1054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75 random input parameters; 15 </a:t>
            </a:r>
            <a:r>
              <a:rPr lang="en-US" dirty="0" err="1"/>
              <a:t>QoIs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10A8168-FCDD-1A4F-9433-062CBC3B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3A47A-3D07-CF48-A10B-A9B5C803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Trajectory Simulation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CB96E-756B-274C-8741-CF5738D21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16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5721D8-6473-EF4A-8D70-0782EB99D55F}"/>
              </a:ext>
            </a:extLst>
          </p:cNvPr>
          <p:cNvGrpSpPr/>
          <p:nvPr/>
        </p:nvGrpSpPr>
        <p:grpSpPr>
          <a:xfrm>
            <a:off x="1731774" y="3777051"/>
            <a:ext cx="7946573" cy="2901072"/>
            <a:chOff x="1607786" y="3886255"/>
            <a:chExt cx="7946573" cy="290107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E475B29-AE7A-B245-9AD8-8FC7837E4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7580"/>
            <a:stretch/>
          </p:blipFill>
          <p:spPr>
            <a:xfrm>
              <a:off x="1607786" y="4167489"/>
              <a:ext cx="7946573" cy="261983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D4B0CB-EA91-A241-9A72-B2E5777859E1}"/>
                </a:ext>
              </a:extLst>
            </p:cNvPr>
            <p:cNvSpPr txBox="1"/>
            <p:nvPr/>
          </p:nvSpPr>
          <p:spPr>
            <a:xfrm>
              <a:off x="2392159" y="3886255"/>
              <a:ext cx="6929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Correlation of low-fidelity models with respect to the high-fidelity model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63B945F-DAB5-E24D-92B9-28950E58E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611470"/>
              </p:ext>
            </p:extLst>
          </p:nvPr>
        </p:nvGraphicFramePr>
        <p:xfrm>
          <a:off x="6886572" y="1250014"/>
          <a:ext cx="4819870" cy="2470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984">
                  <a:extLst>
                    <a:ext uri="{9D8B030D-6E8A-4147-A177-3AD203B41FA5}">
                      <a16:colId xmlns:a16="http://schemas.microsoft.com/office/drawing/2014/main" val="60291296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595630942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4155335603"/>
                    </a:ext>
                  </a:extLst>
                </a:gridCol>
              </a:tblGrid>
              <a:tr h="3664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 Time (sec)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Speedup (X)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46940042"/>
                  </a:ext>
                </a:extLst>
              </a:tr>
              <a:tr h="3358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High Fidelity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2.2 x 10</a:t>
                      </a:r>
                      <a:r>
                        <a:rPr lang="en-US" sz="160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1.0 x 10</a:t>
                      </a:r>
                      <a:r>
                        <a:rPr lang="en-US" sz="1600" b="0" baseline="300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82883784"/>
                  </a:ext>
                </a:extLst>
              </a:tr>
              <a:tr h="3358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Reduced Physics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4.7 x 10</a:t>
                      </a:r>
                      <a:r>
                        <a:rPr lang="en-US" sz="1600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4.6 x 10</a:t>
                      </a:r>
                      <a:r>
                        <a:rPr lang="en-US" sz="1600" b="0" baseline="30000" dirty="0"/>
                        <a:t>0</a:t>
                      </a:r>
                      <a:r>
                        <a:rPr lang="en-US" sz="1600" b="0" dirty="0"/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85759334"/>
                  </a:ext>
                </a:extLst>
              </a:tr>
              <a:tr h="3358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Coarse Time Step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2.8 x 10</a:t>
                      </a:r>
                      <a:r>
                        <a:rPr lang="en-US" sz="1600" baseline="30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7.8 x 10</a:t>
                      </a:r>
                      <a:r>
                        <a:rPr lang="en-US" sz="1600" b="0" baseline="300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65610832"/>
                  </a:ext>
                </a:extLst>
              </a:tr>
              <a:tr h="3358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Machine Learning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7.0 x 10</a:t>
                      </a:r>
                      <a:r>
                        <a:rPr lang="en-US" sz="1600" baseline="30000" dirty="0"/>
                        <a:t>-4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3.1 x 10</a:t>
                      </a:r>
                      <a:r>
                        <a:rPr lang="en-US" sz="1600" b="0" baseline="30000" dirty="0"/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4962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E23219-A6BB-0544-9A6E-3E930586BFD1}"/>
              </a:ext>
            </a:extLst>
          </p:cNvPr>
          <p:cNvSpPr txBox="1"/>
          <p:nvPr/>
        </p:nvSpPr>
        <p:spPr>
          <a:xfrm>
            <a:off x="6886573" y="856130"/>
            <a:ext cx="481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Trajectory Simulation Model Run Times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486640-151E-F043-9572-A64499A1CD66}"/>
              </a:ext>
            </a:extLst>
          </p:cNvPr>
          <p:cNvGrpSpPr/>
          <p:nvPr/>
        </p:nvGrpSpPr>
        <p:grpSpPr>
          <a:xfrm>
            <a:off x="911161" y="1040796"/>
            <a:ext cx="5065096" cy="2369880"/>
            <a:chOff x="911161" y="1040796"/>
            <a:chExt cx="5065096" cy="23698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E5EC41-B27A-D24A-A02B-A631F2906FF7}"/>
                </a:ext>
              </a:extLst>
            </p:cNvPr>
            <p:cNvSpPr txBox="1"/>
            <p:nvPr/>
          </p:nvSpPr>
          <p:spPr>
            <a:xfrm>
              <a:off x="911161" y="1040796"/>
              <a:ext cx="5065096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High-fidelity model: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POST2 with time step                       sec</a:t>
              </a:r>
            </a:p>
            <a:p>
              <a:r>
                <a:rPr lang="en-US" b="1" dirty="0"/>
                <a:t>Low-fidelity models:</a:t>
              </a:r>
            </a:p>
            <a:p>
              <a:pPr marL="800100" lvl="1" indent="-342900">
                <a:buFont typeface="+mj-lt"/>
                <a:buAutoNum type="arabicPeriod"/>
              </a:pPr>
              <a:r>
                <a:rPr lang="en-US" sz="1600" u="sng" dirty="0"/>
                <a:t>Reduced physics</a:t>
              </a:r>
              <a:r>
                <a:rPr lang="en-US" sz="1600" dirty="0"/>
                <a:t>: POST2 with simplified atmosphere model  </a:t>
              </a:r>
            </a:p>
            <a:p>
              <a:pPr marL="800100" lvl="1" indent="-342900">
                <a:buFont typeface="+mj-lt"/>
                <a:buAutoNum type="arabicPeriod"/>
              </a:pPr>
              <a:r>
                <a:rPr lang="en-US" sz="1600" u="sng" dirty="0"/>
                <a:t>Coarse time step</a:t>
              </a:r>
              <a:r>
                <a:rPr lang="en-US" sz="1600" dirty="0"/>
                <a:t>: POST2 with                      sec</a:t>
              </a:r>
            </a:p>
            <a:p>
              <a:pPr marL="800100" lvl="1" indent="-342900">
                <a:buFont typeface="+mj-lt"/>
                <a:buAutoNum type="arabicPeriod"/>
              </a:pPr>
              <a:r>
                <a:rPr lang="en-US" sz="1600" u="sng" dirty="0"/>
                <a:t>Machine learning</a:t>
              </a:r>
              <a:r>
                <a:rPr lang="en-US" sz="1600" dirty="0"/>
                <a:t>: Support vector machine (SVM) regression trained with input/output data from 250 POST2 simulations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C658AC-777D-604C-9954-59FB457FC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6008" y="1389997"/>
              <a:ext cx="914400" cy="1905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27CAF1-D4EB-1847-919D-9FCC6273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2366" y="2398216"/>
              <a:ext cx="901700" cy="190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F47C9B-C705-714F-B4D2-95E8CF3C8BD2}"/>
              </a:ext>
            </a:extLst>
          </p:cNvPr>
          <p:cNvGrpSpPr/>
          <p:nvPr/>
        </p:nvGrpSpPr>
        <p:grpSpPr>
          <a:xfrm>
            <a:off x="9746347" y="4165433"/>
            <a:ext cx="1828800" cy="770732"/>
            <a:chOff x="9765397" y="4146383"/>
            <a:chExt cx="1828800" cy="77073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7E341FD-9612-D540-BC88-8E926B293C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9254" t="4541" r="2447" b="89658"/>
            <a:stretch/>
          </p:blipFill>
          <p:spPr>
            <a:xfrm>
              <a:off x="9809847" y="4658181"/>
              <a:ext cx="1752600" cy="22224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7B2E61C-5241-9E42-A0B5-6AD6487B0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9254" t="11065" r="2447" b="83134"/>
            <a:stretch/>
          </p:blipFill>
          <p:spPr>
            <a:xfrm>
              <a:off x="9809847" y="4441240"/>
              <a:ext cx="1752600" cy="22224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C105D09-B0A3-9449-82A7-1110C800B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9254" t="16065" r="2447" b="78134"/>
            <a:stretch/>
          </p:blipFill>
          <p:spPr>
            <a:xfrm>
              <a:off x="9809847" y="4163316"/>
              <a:ext cx="1752600" cy="22224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B97EA9-05CD-C347-8FF4-B99942C67DD8}"/>
                </a:ext>
              </a:extLst>
            </p:cNvPr>
            <p:cNvSpPr/>
            <p:nvPr/>
          </p:nvSpPr>
          <p:spPr>
            <a:xfrm>
              <a:off x="9765397" y="4146383"/>
              <a:ext cx="1828800" cy="770732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CB96E-756B-274C-8741-CF5738D21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17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E6E40F-CE0E-9E40-892F-655AD5AB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374" y="2658274"/>
            <a:ext cx="8533930" cy="298687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97E0CF8-A188-7947-B084-23CF376C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301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Estimator Variance Comparison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624DC-00B4-224E-9FCB-75D81EB5C793}"/>
              </a:ext>
            </a:extLst>
          </p:cNvPr>
          <p:cNvSpPr txBox="1"/>
          <p:nvPr/>
        </p:nvSpPr>
        <p:spPr>
          <a:xfrm>
            <a:off x="251793" y="1082535"/>
            <a:ext cx="11940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a computational budget of 10</a:t>
            </a:r>
            <a:r>
              <a:rPr lang="en-US" sz="2000" baseline="30000" dirty="0"/>
              <a:t>4</a:t>
            </a:r>
            <a:r>
              <a:rPr lang="en-US" sz="2000" dirty="0"/>
              <a:t> seconds, the sample allocation optimization was solved for two cases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Vector Opt.: </a:t>
            </a:r>
            <a:r>
              <a:rPr lang="en-US" dirty="0"/>
              <a:t>minimizes variance for all </a:t>
            </a:r>
            <a:r>
              <a:rPr lang="en-US" dirty="0" err="1"/>
              <a:t>QoIs</a:t>
            </a:r>
            <a:r>
              <a:rPr lang="en-US" dirty="0"/>
              <a:t> simultaneously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Scalar Opt.: </a:t>
            </a:r>
            <a:r>
              <a:rPr lang="en-US" dirty="0"/>
              <a:t>minimizes variance for each </a:t>
            </a:r>
            <a:r>
              <a:rPr lang="en-US" dirty="0" err="1"/>
              <a:t>QoI</a:t>
            </a:r>
            <a:r>
              <a:rPr lang="en-US" dirty="0"/>
              <a:t> individually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853D2-E84C-2241-96FF-85C081A363FD}"/>
              </a:ext>
            </a:extLst>
          </p:cNvPr>
          <p:cNvSpPr txBox="1"/>
          <p:nvPr/>
        </p:nvSpPr>
        <p:spPr>
          <a:xfrm>
            <a:off x="426966" y="6888225"/>
            <a:ext cx="3354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For a computational budget of 10</a:t>
            </a:r>
            <a:r>
              <a:rPr lang="en-US" sz="1400" baseline="30000" dirty="0"/>
              <a:t>4</a:t>
            </a:r>
            <a:r>
              <a:rPr lang="en-US" sz="1400" dirty="0"/>
              <a:t> seconds,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0178A5-9EBB-A64B-A6CD-70268A68E7E3}"/>
              </a:ext>
            </a:extLst>
          </p:cNvPr>
          <p:cNvSpPr txBox="1"/>
          <p:nvPr/>
        </p:nvSpPr>
        <p:spPr>
          <a:xfrm>
            <a:off x="3613456" y="2422737"/>
            <a:ext cx="5041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Multi-Model MC Variance Reduction Vs. High-Fidelity MC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2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56CF-5565-B741-BC64-BDFB40BF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Estimator Accuracy </a:t>
            </a:r>
            <a:r>
              <a:rPr lang="en-US" dirty="0" smtClean="0"/>
              <a:t>vs</a:t>
            </a:r>
            <a:r>
              <a:rPr lang="en-US" dirty="0"/>
              <a:t>. Run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4E97A-3F58-BE45-AB81-9597D75E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5300" y="6499230"/>
            <a:ext cx="2743200" cy="365125"/>
          </a:xfrm>
        </p:spPr>
        <p:txBody>
          <a:bodyPr/>
          <a:lstStyle/>
          <a:p>
            <a:fld id="{1F57BF9A-7B35-9447-9112-EAE7E91B4E99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5A0430-8E62-5043-A2E8-AB54BE70B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624" y="-971676"/>
            <a:ext cx="2457450" cy="5589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E38A525-174D-FE48-921D-241BEF8EF63A}"/>
              </a:ext>
            </a:extLst>
          </p:cNvPr>
          <p:cNvSpPr txBox="1"/>
          <p:nvPr/>
        </p:nvSpPr>
        <p:spPr>
          <a:xfrm>
            <a:off x="798444" y="1039784"/>
            <a:ext cx="10743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MSE was calculated for high-, low-, and multi-model MC estimators versus a reference solution using high-fidelity MC with 100,000 samples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936A7E-26AC-914E-B3BA-0FF895EEA625}"/>
              </a:ext>
            </a:extLst>
          </p:cNvPr>
          <p:cNvSpPr txBox="1"/>
          <p:nvPr/>
        </p:nvSpPr>
        <p:spPr>
          <a:xfrm>
            <a:off x="4037005" y="1794173"/>
            <a:ext cx="429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MSE versus Run Time for Several Trajectory </a:t>
            </a:r>
            <a:r>
              <a:rPr lang="en-US" sz="1600" b="1" dirty="0" err="1"/>
              <a:t>QoIs</a:t>
            </a:r>
            <a:endParaRPr lang="en-US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3226085" y="2365347"/>
            <a:ext cx="3565132" cy="326419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2638239" y="381277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22561" y="5747396"/>
            <a:ext cx="117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Time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382563" y="2791135"/>
            <a:ext cx="1905245" cy="1492878"/>
          </a:xfrm>
          <a:custGeom>
            <a:avLst/>
            <a:gdLst>
              <a:gd name="connsiteX0" fmla="*/ 0 w 1777429"/>
              <a:gd name="connsiteY0" fmla="*/ 0 h 1186530"/>
              <a:gd name="connsiteX1" fmla="*/ 359596 w 1777429"/>
              <a:gd name="connsiteY1" fmla="*/ 914400 h 1186530"/>
              <a:gd name="connsiteX2" fmla="*/ 852755 w 1777429"/>
              <a:gd name="connsiteY2" fmla="*/ 1150706 h 1186530"/>
              <a:gd name="connsiteX3" fmla="*/ 1777429 w 1777429"/>
              <a:gd name="connsiteY3" fmla="*/ 1181529 h 118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429" h="1186530">
                <a:moveTo>
                  <a:pt x="0" y="0"/>
                </a:moveTo>
                <a:cubicBezTo>
                  <a:pt x="108735" y="361308"/>
                  <a:pt x="217470" y="722616"/>
                  <a:pt x="359596" y="914400"/>
                </a:cubicBezTo>
                <a:cubicBezTo>
                  <a:pt x="501722" y="1106184"/>
                  <a:pt x="616450" y="1106185"/>
                  <a:pt x="852755" y="1150706"/>
                </a:cubicBezTo>
                <a:cubicBezTo>
                  <a:pt x="1089060" y="1195227"/>
                  <a:pt x="1433244" y="1188378"/>
                  <a:pt x="1777429" y="1181529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869385" y="3301626"/>
            <a:ext cx="1561672" cy="2065106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30163" y="2559972"/>
            <a:ext cx="1561672" cy="2065106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B17667C7-2FD9-2A44-8260-0C45BCF6CB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064" b="89372"/>
          <a:stretch/>
        </p:blipFill>
        <p:spPr>
          <a:xfrm>
            <a:off x="7232917" y="2365347"/>
            <a:ext cx="2411589" cy="110221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38231" y="4255746"/>
            <a:ext cx="48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Squared </a:t>
            </a:r>
            <a:r>
              <a:rPr lang="en-US" dirty="0" smtClean="0"/>
              <a:t>Error (MSE) </a:t>
            </a:r>
            <a:r>
              <a:rPr lang="en-US" dirty="0" smtClean="0"/>
              <a:t>= bias + variance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6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0534 -0.0643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32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00326 0.0560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00195 0.1032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56CF-5565-B741-BC64-BDFB40BF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Estimator Accuracy </a:t>
            </a:r>
            <a:r>
              <a:rPr lang="en-US" dirty="0" smtClean="0"/>
              <a:t>vs</a:t>
            </a:r>
            <a:r>
              <a:rPr lang="en-US" dirty="0"/>
              <a:t>. Run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4E97A-3F58-BE45-AB81-9597D75E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5300" y="6499230"/>
            <a:ext cx="2743200" cy="365125"/>
          </a:xfrm>
        </p:spPr>
        <p:txBody>
          <a:bodyPr/>
          <a:lstStyle/>
          <a:p>
            <a:fld id="{1F57BF9A-7B35-9447-9112-EAE7E91B4E99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5A0430-8E62-5043-A2E8-AB54BE70B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624" y="-971676"/>
            <a:ext cx="2457450" cy="55894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D3EE3A-5AEE-114F-82D2-BEB15A7F3B78}"/>
              </a:ext>
            </a:extLst>
          </p:cNvPr>
          <p:cNvGrpSpPr/>
          <p:nvPr/>
        </p:nvGrpSpPr>
        <p:grpSpPr>
          <a:xfrm>
            <a:off x="2679309" y="2126101"/>
            <a:ext cx="7967713" cy="2718819"/>
            <a:chOff x="2364085" y="2187946"/>
            <a:chExt cx="7967713" cy="271881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026151-2301-0946-9FCA-B0002EBBD1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514" t="58621"/>
            <a:stretch/>
          </p:blipFill>
          <p:spPr>
            <a:xfrm>
              <a:off x="5707933" y="2187946"/>
              <a:ext cx="3126302" cy="271881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17667C7-2FD9-2A44-8260-0C45BCF6C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064" b="89372"/>
            <a:stretch/>
          </p:blipFill>
          <p:spPr>
            <a:xfrm>
              <a:off x="8895014" y="2264773"/>
              <a:ext cx="1436784" cy="65668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0D4B65E-5BDF-6241-A726-017BBC968399}"/>
                </a:ext>
              </a:extLst>
            </p:cNvPr>
            <p:cNvGrpSpPr/>
            <p:nvPr/>
          </p:nvGrpSpPr>
          <p:grpSpPr>
            <a:xfrm>
              <a:off x="2364085" y="2189684"/>
              <a:ext cx="3331744" cy="2706336"/>
              <a:chOff x="2377337" y="2189684"/>
              <a:chExt cx="3331744" cy="270633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542FDC5-0C71-5747-8371-220D8643C3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790" r="31384" b="59310"/>
              <a:stretch/>
            </p:blipFill>
            <p:spPr>
              <a:xfrm>
                <a:off x="2377337" y="2189684"/>
                <a:ext cx="3331744" cy="2428281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0665170-BEF5-D044-A076-AA06A1C6C5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820" t="93057" r="31404" b="149"/>
              <a:stretch/>
            </p:blipFill>
            <p:spPr>
              <a:xfrm>
                <a:off x="2602244" y="4449580"/>
                <a:ext cx="3091848" cy="446440"/>
              </a:xfrm>
              <a:prstGeom prst="rect">
                <a:avLst/>
              </a:prstGeom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E38A525-174D-FE48-921D-241BEF8EF63A}"/>
              </a:ext>
            </a:extLst>
          </p:cNvPr>
          <p:cNvSpPr txBox="1"/>
          <p:nvPr/>
        </p:nvSpPr>
        <p:spPr>
          <a:xfrm>
            <a:off x="798444" y="1039784"/>
            <a:ext cx="10743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MSE was calculated for high-, low-, and multi-model MC estimators versus a reference solution using high-fidelity MC with 100,000 samples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936A7E-26AC-914E-B3BA-0FF895EEA625}"/>
              </a:ext>
            </a:extLst>
          </p:cNvPr>
          <p:cNvSpPr txBox="1"/>
          <p:nvPr/>
        </p:nvSpPr>
        <p:spPr>
          <a:xfrm>
            <a:off x="4037005" y="1794173"/>
            <a:ext cx="429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MSE versus Run Time for Several Trajectory </a:t>
            </a:r>
            <a:r>
              <a:rPr lang="en-US" sz="1600" b="1" dirty="0" err="1"/>
              <a:t>QoIs</a:t>
            </a:r>
            <a:endParaRPr lang="en-US" sz="1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Uncertainty Propagation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40F7A-B5DE-B54F-BB1E-56E70482DFC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DF96A11A-DE28-924C-B748-CB375D965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32" y="3872635"/>
            <a:ext cx="2122349" cy="2062215"/>
          </a:xfrm>
          <a:prstGeom prst="rect">
            <a:avLst/>
          </a:prstGeom>
        </p:spPr>
      </p:pic>
      <p:sp>
        <p:nvSpPr>
          <p:cNvPr id="61" name="Freeform 60">
            <a:extLst>
              <a:ext uri="{FF2B5EF4-FFF2-40B4-BE49-F238E27FC236}">
                <a16:creationId xmlns:a16="http://schemas.microsoft.com/office/drawing/2014/main" id="{F5F294FC-AC0C-0248-B516-199A273C60A0}"/>
              </a:ext>
            </a:extLst>
          </p:cNvPr>
          <p:cNvSpPr/>
          <p:nvPr/>
        </p:nvSpPr>
        <p:spPr>
          <a:xfrm>
            <a:off x="4212876" y="4525604"/>
            <a:ext cx="2877978" cy="579348"/>
          </a:xfrm>
          <a:custGeom>
            <a:avLst/>
            <a:gdLst>
              <a:gd name="connsiteX0" fmla="*/ 0 w 4005469"/>
              <a:gd name="connsiteY0" fmla="*/ 484730 h 484730"/>
              <a:gd name="connsiteX1" fmla="*/ 387626 w 4005469"/>
              <a:gd name="connsiteY1" fmla="*/ 355521 h 484730"/>
              <a:gd name="connsiteX2" fmla="*/ 1759226 w 4005469"/>
              <a:gd name="connsiteY2" fmla="*/ 87164 h 484730"/>
              <a:gd name="connsiteX3" fmla="*/ 3419061 w 4005469"/>
              <a:gd name="connsiteY3" fmla="*/ 7651 h 484730"/>
              <a:gd name="connsiteX4" fmla="*/ 4005469 w 4005469"/>
              <a:gd name="connsiteY4" fmla="*/ 7651 h 4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5469" h="484730">
                <a:moveTo>
                  <a:pt x="0" y="484730"/>
                </a:moveTo>
                <a:cubicBezTo>
                  <a:pt x="47211" y="453256"/>
                  <a:pt x="94422" y="421782"/>
                  <a:pt x="387626" y="355521"/>
                </a:cubicBezTo>
                <a:cubicBezTo>
                  <a:pt x="680830" y="289260"/>
                  <a:pt x="1253987" y="145142"/>
                  <a:pt x="1759226" y="87164"/>
                </a:cubicBezTo>
                <a:cubicBezTo>
                  <a:pt x="2264465" y="29186"/>
                  <a:pt x="3044687" y="20903"/>
                  <a:pt x="3419061" y="7651"/>
                </a:cubicBezTo>
                <a:cubicBezTo>
                  <a:pt x="3793435" y="-5601"/>
                  <a:pt x="3899452" y="1025"/>
                  <a:pt x="4005469" y="7651"/>
                </a:cubicBezTo>
              </a:path>
            </a:pathLst>
          </a:custGeom>
          <a:noFill/>
          <a:ln w="41275" cap="flat" cmpd="sng" algn="ctr">
            <a:solidFill>
              <a:srgbClr val="0000FF"/>
            </a:solidFill>
            <a:prstDash val="solid"/>
            <a:tailEnd type="stealth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Helvetica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C7B4468-0AFE-5E4A-B007-2EFA132B64C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6577" y="4360844"/>
            <a:ext cx="356892" cy="31723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1DF882A-441F-A44A-8284-01072BCE3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2115" y="4393211"/>
            <a:ext cx="241300" cy="2413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92E17D3-45C3-7C4E-B88A-9469093DBF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4344">
            <a:off x="2985540" y="4374955"/>
            <a:ext cx="1669091" cy="1313277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FEE51123-B27C-9748-8420-6CE6A430400B}"/>
              </a:ext>
            </a:extLst>
          </p:cNvPr>
          <p:cNvGrpSpPr/>
          <p:nvPr/>
        </p:nvGrpSpPr>
        <p:grpSpPr>
          <a:xfrm>
            <a:off x="1947297" y="3823940"/>
            <a:ext cx="737584" cy="756791"/>
            <a:chOff x="4652836" y="977769"/>
            <a:chExt cx="737584" cy="756791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D421364-7576-064F-8E19-EA716D869E2C}"/>
                </a:ext>
              </a:extLst>
            </p:cNvPr>
            <p:cNvGrpSpPr/>
            <p:nvPr/>
          </p:nvGrpSpPr>
          <p:grpSpPr>
            <a:xfrm>
              <a:off x="4844078" y="1001373"/>
              <a:ext cx="452702" cy="386390"/>
              <a:chOff x="7772400" y="1692876"/>
              <a:chExt cx="722377" cy="616618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2595A2FF-7C0F-FD4B-A8E1-7ACABB1C679A}"/>
                  </a:ext>
                </a:extLst>
              </p:cNvPr>
              <p:cNvGrpSpPr/>
              <p:nvPr/>
            </p:nvGrpSpPr>
            <p:grpSpPr>
              <a:xfrm>
                <a:off x="7785966" y="1692876"/>
                <a:ext cx="708811" cy="616618"/>
                <a:chOff x="7785966" y="1692876"/>
                <a:chExt cx="708811" cy="616618"/>
              </a:xfrm>
            </p:grpSpPr>
            <p:cxnSp>
              <p:nvCxnSpPr>
                <p:cNvPr id="93" name="Straight Arrow Connector 92">
                  <a:extLst>
                    <a:ext uri="{FF2B5EF4-FFF2-40B4-BE49-F238E27FC236}">
                      <a16:creationId xmlns:a16="http://schemas.microsoft.com/office/drawing/2014/main" id="{B48CD9E4-8FA8-A64C-B589-ECE259E97A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792666" y="1692876"/>
                  <a:ext cx="3763" cy="61661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>
                  <a:extLst>
                    <a:ext uri="{FF2B5EF4-FFF2-40B4-BE49-F238E27FC236}">
                      <a16:creationId xmlns:a16="http://schemas.microsoft.com/office/drawing/2014/main" id="{67FD9FD2-30C4-6843-A89D-BF659E765B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785966" y="2302804"/>
                  <a:ext cx="708811" cy="29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8A674CDA-1F9B-FD42-A964-D90F1F91F657}"/>
                  </a:ext>
                </a:extLst>
              </p:cNvPr>
              <p:cNvSpPr/>
              <p:nvPr/>
            </p:nvSpPr>
            <p:spPr>
              <a:xfrm>
                <a:off x="7772400" y="1791877"/>
                <a:ext cx="630196" cy="494123"/>
              </a:xfrm>
              <a:custGeom>
                <a:avLst/>
                <a:gdLst>
                  <a:gd name="connsiteX0" fmla="*/ 0 w 630195"/>
                  <a:gd name="connsiteY0" fmla="*/ 494122 h 494122"/>
                  <a:gd name="connsiteX1" fmla="*/ 135924 w 630195"/>
                  <a:gd name="connsiteY1" fmla="*/ 395268 h 494122"/>
                  <a:gd name="connsiteX2" fmla="*/ 296562 w 630195"/>
                  <a:gd name="connsiteY2" fmla="*/ 12208 h 494122"/>
                  <a:gd name="connsiteX3" fmla="*/ 432486 w 630195"/>
                  <a:gd name="connsiteY3" fmla="*/ 123419 h 494122"/>
                  <a:gd name="connsiteX4" fmla="*/ 506627 w 630195"/>
                  <a:gd name="connsiteY4" fmla="*/ 407625 h 494122"/>
                  <a:gd name="connsiteX5" fmla="*/ 630195 w 630195"/>
                  <a:gd name="connsiteY5" fmla="*/ 481765 h 494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0195" h="494122">
                    <a:moveTo>
                      <a:pt x="0" y="494122"/>
                    </a:moveTo>
                    <a:cubicBezTo>
                      <a:pt x="43248" y="484854"/>
                      <a:pt x="86497" y="475587"/>
                      <a:pt x="135924" y="395268"/>
                    </a:cubicBezTo>
                    <a:cubicBezTo>
                      <a:pt x="185351" y="314949"/>
                      <a:pt x="247135" y="57516"/>
                      <a:pt x="296562" y="12208"/>
                    </a:cubicBezTo>
                    <a:cubicBezTo>
                      <a:pt x="345989" y="-33100"/>
                      <a:pt x="397475" y="57516"/>
                      <a:pt x="432486" y="123419"/>
                    </a:cubicBezTo>
                    <a:cubicBezTo>
                      <a:pt x="467497" y="189322"/>
                      <a:pt x="473676" y="347901"/>
                      <a:pt x="506627" y="407625"/>
                    </a:cubicBezTo>
                    <a:cubicBezTo>
                      <a:pt x="539579" y="467349"/>
                      <a:pt x="584887" y="474557"/>
                      <a:pt x="630195" y="481765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89" name="TextBox 8">
              <a:extLst>
                <a:ext uri="{FF2B5EF4-FFF2-40B4-BE49-F238E27FC236}">
                  <a16:creationId xmlns:a16="http://schemas.microsoft.com/office/drawing/2014/main" id="{707EA3B5-70E5-9347-93CD-37A22435F196}"/>
                </a:ext>
              </a:extLst>
            </p:cNvPr>
            <p:cNvSpPr txBox="1"/>
            <p:nvPr/>
          </p:nvSpPr>
          <p:spPr>
            <a:xfrm>
              <a:off x="4800051" y="1365228"/>
              <a:ext cx="590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Initial Speed</a:t>
              </a:r>
            </a:p>
          </p:txBody>
        </p:sp>
        <p:sp>
          <p:nvSpPr>
            <p:cNvPr id="90" name="TextBox 41">
              <a:extLst>
                <a:ext uri="{FF2B5EF4-FFF2-40B4-BE49-F238E27FC236}">
                  <a16:creationId xmlns:a16="http://schemas.microsoft.com/office/drawing/2014/main" id="{C09F28BF-1093-7245-B552-73F5A0ACB45A}"/>
                </a:ext>
              </a:extLst>
            </p:cNvPr>
            <p:cNvSpPr txBox="1"/>
            <p:nvPr/>
          </p:nvSpPr>
          <p:spPr>
            <a:xfrm rot="16200000">
              <a:off x="4515618" y="1114987"/>
              <a:ext cx="50526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800"/>
                <a:t> </a:t>
              </a:r>
              <a:r>
                <a:rPr lang="en-US" sz="900"/>
                <a:t>Prob</a:t>
              </a:r>
              <a:r>
                <a:rPr lang="en-US" sz="800"/>
                <a:t> 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6F1B1DF-689F-E648-BDE7-15D54C73FF5F}"/>
              </a:ext>
            </a:extLst>
          </p:cNvPr>
          <p:cNvGrpSpPr/>
          <p:nvPr/>
        </p:nvGrpSpPr>
        <p:grpSpPr>
          <a:xfrm>
            <a:off x="1971620" y="4556801"/>
            <a:ext cx="741397" cy="726589"/>
            <a:chOff x="4619413" y="1564912"/>
            <a:chExt cx="741397" cy="726589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524E080-0E14-3D4D-A846-76AEB60E2E00}"/>
                </a:ext>
              </a:extLst>
            </p:cNvPr>
            <p:cNvGrpSpPr/>
            <p:nvPr/>
          </p:nvGrpSpPr>
          <p:grpSpPr>
            <a:xfrm>
              <a:off x="4828231" y="1564912"/>
              <a:ext cx="446350" cy="396718"/>
              <a:chOff x="8013826" y="4641156"/>
              <a:chExt cx="712240" cy="633100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C04EB590-FA1A-0D4C-88A1-2C338A9A3ECF}"/>
                  </a:ext>
                </a:extLst>
              </p:cNvPr>
              <p:cNvGrpSpPr/>
              <p:nvPr/>
            </p:nvGrpSpPr>
            <p:grpSpPr>
              <a:xfrm>
                <a:off x="8013826" y="4641156"/>
                <a:ext cx="712240" cy="633100"/>
                <a:chOff x="8013826" y="4641156"/>
                <a:chExt cx="712240" cy="633100"/>
              </a:xfrm>
            </p:grpSpPr>
            <p:cxnSp>
              <p:nvCxnSpPr>
                <p:cNvPr id="86" name="Straight Arrow Connector 85">
                  <a:extLst>
                    <a:ext uri="{FF2B5EF4-FFF2-40B4-BE49-F238E27FC236}">
                      <a16:creationId xmlns:a16="http://schemas.microsoft.com/office/drawing/2014/main" id="{42634223-2E01-CF46-A7D2-2E104F81ED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013826" y="4641156"/>
                  <a:ext cx="3763" cy="61662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>
                  <a:extLst>
                    <a:ext uri="{FF2B5EF4-FFF2-40B4-BE49-F238E27FC236}">
                      <a16:creationId xmlns:a16="http://schemas.microsoft.com/office/drawing/2014/main" id="{CFC08D6A-150A-C945-AF12-FB60844744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17255" y="5271356"/>
                  <a:ext cx="708811" cy="29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DFD94597-4C38-1447-99B1-43E35B1A6E8C}"/>
                  </a:ext>
                </a:extLst>
              </p:cNvPr>
              <p:cNvSpPr/>
              <p:nvPr/>
            </p:nvSpPr>
            <p:spPr>
              <a:xfrm>
                <a:off x="8042338" y="4767226"/>
                <a:ext cx="609745" cy="475293"/>
              </a:xfrm>
              <a:custGeom>
                <a:avLst/>
                <a:gdLst>
                  <a:gd name="connsiteX0" fmla="*/ 0 w 556054"/>
                  <a:gd name="connsiteY0" fmla="*/ 475293 h 475293"/>
                  <a:gd name="connsiteX1" fmla="*/ 61784 w 556054"/>
                  <a:gd name="connsiteY1" fmla="*/ 154018 h 475293"/>
                  <a:gd name="connsiteX2" fmla="*/ 86497 w 556054"/>
                  <a:gd name="connsiteY2" fmla="*/ 30450 h 475293"/>
                  <a:gd name="connsiteX3" fmla="*/ 148281 w 556054"/>
                  <a:gd name="connsiteY3" fmla="*/ 5737 h 475293"/>
                  <a:gd name="connsiteX4" fmla="*/ 222421 w 556054"/>
                  <a:gd name="connsiteY4" fmla="*/ 116947 h 475293"/>
                  <a:gd name="connsiteX5" fmla="*/ 259492 w 556054"/>
                  <a:gd name="connsiteY5" fmla="*/ 327012 h 475293"/>
                  <a:gd name="connsiteX6" fmla="*/ 556054 w 556054"/>
                  <a:gd name="connsiteY6" fmla="*/ 475293 h 47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6054" h="475293">
                    <a:moveTo>
                      <a:pt x="0" y="475293"/>
                    </a:moveTo>
                    <a:cubicBezTo>
                      <a:pt x="23684" y="351725"/>
                      <a:pt x="47368" y="228158"/>
                      <a:pt x="61784" y="154018"/>
                    </a:cubicBezTo>
                    <a:cubicBezTo>
                      <a:pt x="76200" y="79878"/>
                      <a:pt x="72081" y="55163"/>
                      <a:pt x="86497" y="30450"/>
                    </a:cubicBezTo>
                    <a:cubicBezTo>
                      <a:pt x="100913" y="5736"/>
                      <a:pt x="125627" y="-8679"/>
                      <a:pt x="148281" y="5737"/>
                    </a:cubicBezTo>
                    <a:cubicBezTo>
                      <a:pt x="170935" y="20153"/>
                      <a:pt x="203886" y="63401"/>
                      <a:pt x="222421" y="116947"/>
                    </a:cubicBezTo>
                    <a:cubicBezTo>
                      <a:pt x="240956" y="170493"/>
                      <a:pt x="203887" y="267288"/>
                      <a:pt x="259492" y="327012"/>
                    </a:cubicBezTo>
                    <a:cubicBezTo>
                      <a:pt x="315097" y="386736"/>
                      <a:pt x="435575" y="431014"/>
                      <a:pt x="556054" y="475293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82" name="TextBox 40">
              <a:extLst>
                <a:ext uri="{FF2B5EF4-FFF2-40B4-BE49-F238E27FC236}">
                  <a16:creationId xmlns:a16="http://schemas.microsoft.com/office/drawing/2014/main" id="{AD04BF1A-3AF5-2B47-BF2A-B2C8A3A686E5}"/>
                </a:ext>
              </a:extLst>
            </p:cNvPr>
            <p:cNvSpPr txBox="1"/>
            <p:nvPr/>
          </p:nvSpPr>
          <p:spPr>
            <a:xfrm>
              <a:off x="4681024" y="1922169"/>
              <a:ext cx="679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/>
                <a:t>Atm. Pressure </a:t>
              </a:r>
            </a:p>
          </p:txBody>
        </p:sp>
        <p:sp>
          <p:nvSpPr>
            <p:cNvPr id="83" name="TextBox 50">
              <a:extLst>
                <a:ext uri="{FF2B5EF4-FFF2-40B4-BE49-F238E27FC236}">
                  <a16:creationId xmlns:a16="http://schemas.microsoft.com/office/drawing/2014/main" id="{A2A23278-AB7A-9F40-A0B7-C271CB83565A}"/>
                </a:ext>
              </a:extLst>
            </p:cNvPr>
            <p:cNvSpPr txBox="1"/>
            <p:nvPr/>
          </p:nvSpPr>
          <p:spPr>
            <a:xfrm rot="16200000">
              <a:off x="4520668" y="1699591"/>
              <a:ext cx="42832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900"/>
                <a:t>Prob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060D4D7-DA22-9849-889C-71D498A60E65}"/>
              </a:ext>
            </a:extLst>
          </p:cNvPr>
          <p:cNvGrpSpPr/>
          <p:nvPr/>
        </p:nvGrpSpPr>
        <p:grpSpPr>
          <a:xfrm>
            <a:off x="1974598" y="5254955"/>
            <a:ext cx="747298" cy="744425"/>
            <a:chOff x="4600194" y="2273000"/>
            <a:chExt cx="747298" cy="74442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50AB1FB-8E0C-1C4A-9924-08BEE6E64C77}"/>
                </a:ext>
              </a:extLst>
            </p:cNvPr>
            <p:cNvGrpSpPr/>
            <p:nvPr/>
          </p:nvGrpSpPr>
          <p:grpSpPr>
            <a:xfrm>
              <a:off x="4809569" y="2273000"/>
              <a:ext cx="444203" cy="396715"/>
              <a:chOff x="7669764" y="1692876"/>
              <a:chExt cx="708811" cy="633094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62552479-53FA-D444-89D4-F9A804DB989D}"/>
                  </a:ext>
                </a:extLst>
              </p:cNvPr>
              <p:cNvGrpSpPr/>
              <p:nvPr/>
            </p:nvGrpSpPr>
            <p:grpSpPr>
              <a:xfrm>
                <a:off x="7669764" y="1692876"/>
                <a:ext cx="708811" cy="633094"/>
                <a:chOff x="7669764" y="1692876"/>
                <a:chExt cx="708811" cy="633094"/>
              </a:xfrm>
            </p:grpSpPr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B20CB7FF-7828-AF47-921C-E977A2D1E8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681205" y="1692876"/>
                  <a:ext cx="3763" cy="61661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DBA2EF79-1176-4B45-923F-56319554C0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69764" y="2323070"/>
                  <a:ext cx="708811" cy="29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4B909BA3-137D-CD4B-A528-1585DD853440}"/>
                  </a:ext>
                </a:extLst>
              </p:cNvPr>
              <p:cNvSpPr/>
              <p:nvPr/>
            </p:nvSpPr>
            <p:spPr>
              <a:xfrm>
                <a:off x="7777850" y="1763540"/>
                <a:ext cx="382318" cy="552863"/>
              </a:xfrm>
              <a:custGeom>
                <a:avLst/>
                <a:gdLst>
                  <a:gd name="connsiteX0" fmla="*/ 0 w 630195"/>
                  <a:gd name="connsiteY0" fmla="*/ 494122 h 494122"/>
                  <a:gd name="connsiteX1" fmla="*/ 135924 w 630195"/>
                  <a:gd name="connsiteY1" fmla="*/ 395268 h 494122"/>
                  <a:gd name="connsiteX2" fmla="*/ 296562 w 630195"/>
                  <a:gd name="connsiteY2" fmla="*/ 12208 h 494122"/>
                  <a:gd name="connsiteX3" fmla="*/ 432486 w 630195"/>
                  <a:gd name="connsiteY3" fmla="*/ 123419 h 494122"/>
                  <a:gd name="connsiteX4" fmla="*/ 506627 w 630195"/>
                  <a:gd name="connsiteY4" fmla="*/ 407625 h 494122"/>
                  <a:gd name="connsiteX5" fmla="*/ 630195 w 630195"/>
                  <a:gd name="connsiteY5" fmla="*/ 481765 h 494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0195" h="494122">
                    <a:moveTo>
                      <a:pt x="0" y="494122"/>
                    </a:moveTo>
                    <a:cubicBezTo>
                      <a:pt x="43248" y="484854"/>
                      <a:pt x="86497" y="475587"/>
                      <a:pt x="135924" y="395268"/>
                    </a:cubicBezTo>
                    <a:cubicBezTo>
                      <a:pt x="185351" y="314949"/>
                      <a:pt x="247135" y="57516"/>
                      <a:pt x="296562" y="12208"/>
                    </a:cubicBezTo>
                    <a:cubicBezTo>
                      <a:pt x="345989" y="-33100"/>
                      <a:pt x="397475" y="57516"/>
                      <a:pt x="432486" y="123419"/>
                    </a:cubicBezTo>
                    <a:cubicBezTo>
                      <a:pt x="467497" y="189322"/>
                      <a:pt x="473676" y="347901"/>
                      <a:pt x="506627" y="407625"/>
                    </a:cubicBezTo>
                    <a:cubicBezTo>
                      <a:pt x="539579" y="467349"/>
                      <a:pt x="584887" y="474557"/>
                      <a:pt x="630195" y="481765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75" name="TextBox 51">
              <a:extLst>
                <a:ext uri="{FF2B5EF4-FFF2-40B4-BE49-F238E27FC236}">
                  <a16:creationId xmlns:a16="http://schemas.microsoft.com/office/drawing/2014/main" id="{EDFB6C3B-581B-2740-9D25-5762C154C1D3}"/>
                </a:ext>
              </a:extLst>
            </p:cNvPr>
            <p:cNvSpPr txBox="1"/>
            <p:nvPr/>
          </p:nvSpPr>
          <p:spPr>
            <a:xfrm rot="16200000">
              <a:off x="4501449" y="2398733"/>
              <a:ext cx="42832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900"/>
                <a:t>Prob</a:t>
              </a:r>
            </a:p>
          </p:txBody>
        </p:sp>
        <p:sp>
          <p:nvSpPr>
            <p:cNvPr id="76" name="TextBox 52">
              <a:extLst>
                <a:ext uri="{FF2B5EF4-FFF2-40B4-BE49-F238E27FC236}">
                  <a16:creationId xmlns:a16="http://schemas.microsoft.com/office/drawing/2014/main" id="{5553529B-CEAF-964B-9F67-811C0301658E}"/>
                </a:ext>
              </a:extLst>
            </p:cNvPr>
            <p:cNvSpPr txBox="1"/>
            <p:nvPr/>
          </p:nvSpPr>
          <p:spPr>
            <a:xfrm>
              <a:off x="4658401" y="2648093"/>
              <a:ext cx="689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/>
                <a:t>Wind direction</a:t>
              </a:r>
            </a:p>
          </p:txBody>
        </p:sp>
      </p:grpSp>
      <p:sp>
        <p:nvSpPr>
          <p:cNvPr id="73" name="Right Brace 72">
            <a:extLst>
              <a:ext uri="{FF2B5EF4-FFF2-40B4-BE49-F238E27FC236}">
                <a16:creationId xmlns:a16="http://schemas.microsoft.com/office/drawing/2014/main" id="{E27BA70A-CCCF-E24C-A9E8-4DAD526E22B6}"/>
              </a:ext>
            </a:extLst>
          </p:cNvPr>
          <p:cNvSpPr/>
          <p:nvPr/>
        </p:nvSpPr>
        <p:spPr>
          <a:xfrm>
            <a:off x="2817900" y="4066651"/>
            <a:ext cx="258184" cy="1685185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6165" y="1005218"/>
            <a:ext cx="12045835" cy="705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How does uncertainty in model inputs affect predictions of output?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5032911" y="2038566"/>
            <a:ext cx="1451598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993818" y="2373555"/>
            <a:ext cx="1039093" cy="238539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ight Arrow 105"/>
          <p:cNvSpPr/>
          <p:nvPr/>
        </p:nvSpPr>
        <p:spPr>
          <a:xfrm>
            <a:off x="6484510" y="2373555"/>
            <a:ext cx="1176920" cy="232331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59180" y="207666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524763" y="207045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Outputs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626788" y="1914383"/>
            <a:ext cx="1221791" cy="1093490"/>
            <a:chOff x="1729388" y="1933204"/>
            <a:chExt cx="863725" cy="785533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1912620" y="1933205"/>
              <a:ext cx="0" cy="5966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912620" y="2529840"/>
              <a:ext cx="68049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 rot="204066">
              <a:off x="1950016" y="2224286"/>
              <a:ext cx="595129" cy="315571"/>
            </a:xfrm>
            <a:custGeom>
              <a:avLst/>
              <a:gdLst>
                <a:gd name="connsiteX0" fmla="*/ 0 w 502920"/>
                <a:gd name="connsiteY0" fmla="*/ 396598 h 396598"/>
                <a:gd name="connsiteX1" fmla="*/ 144780 w 502920"/>
                <a:gd name="connsiteY1" fmla="*/ 358498 h 396598"/>
                <a:gd name="connsiteX2" fmla="*/ 243840 w 502920"/>
                <a:gd name="connsiteY2" fmla="*/ 167998 h 396598"/>
                <a:gd name="connsiteX3" fmla="*/ 327660 w 502920"/>
                <a:gd name="connsiteY3" fmla="*/ 358 h 396598"/>
                <a:gd name="connsiteX4" fmla="*/ 411480 w 502920"/>
                <a:gd name="connsiteY4" fmla="*/ 213718 h 396598"/>
                <a:gd name="connsiteX5" fmla="*/ 502920 w 502920"/>
                <a:gd name="connsiteY5" fmla="*/ 366118 h 39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2920" h="396598">
                  <a:moveTo>
                    <a:pt x="0" y="396598"/>
                  </a:moveTo>
                  <a:cubicBezTo>
                    <a:pt x="52070" y="396598"/>
                    <a:pt x="104140" y="396598"/>
                    <a:pt x="144780" y="358498"/>
                  </a:cubicBezTo>
                  <a:cubicBezTo>
                    <a:pt x="185420" y="320398"/>
                    <a:pt x="213360" y="227688"/>
                    <a:pt x="243840" y="167998"/>
                  </a:cubicBezTo>
                  <a:cubicBezTo>
                    <a:pt x="274320" y="108308"/>
                    <a:pt x="299720" y="-7262"/>
                    <a:pt x="327660" y="358"/>
                  </a:cubicBezTo>
                  <a:cubicBezTo>
                    <a:pt x="355600" y="7978"/>
                    <a:pt x="382270" y="152758"/>
                    <a:pt x="411480" y="213718"/>
                  </a:cubicBezTo>
                  <a:cubicBezTo>
                    <a:pt x="440690" y="274678"/>
                    <a:pt x="444500" y="320398"/>
                    <a:pt x="502920" y="366118"/>
                  </a:cubicBezTo>
                </a:path>
              </a:pathLst>
            </a:cu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1514315" y="2148277"/>
              <a:ext cx="615087" cy="184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P</a:t>
              </a:r>
              <a:r>
                <a:rPr lang="en-US" sz="1100" dirty="0" smtClean="0"/>
                <a:t>robability</a:t>
              </a:r>
              <a:endParaRPr lang="en-US" sz="11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912620" y="2530804"/>
              <a:ext cx="636014" cy="187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Input 1</a:t>
              </a:r>
              <a:endParaRPr lang="en-US" sz="1100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710878" y="1964316"/>
            <a:ext cx="1221791" cy="1093490"/>
            <a:chOff x="1729388" y="1933204"/>
            <a:chExt cx="863725" cy="785533"/>
          </a:xfrm>
        </p:grpSpPr>
        <p:cxnSp>
          <p:nvCxnSpPr>
            <p:cNvPr id="116" name="Straight Arrow Connector 115"/>
            <p:cNvCxnSpPr/>
            <p:nvPr/>
          </p:nvCxnSpPr>
          <p:spPr>
            <a:xfrm flipV="1">
              <a:off x="1912620" y="1933205"/>
              <a:ext cx="0" cy="5966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V="1">
              <a:off x="1912620" y="2529840"/>
              <a:ext cx="68049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Freeform 117"/>
            <p:cNvSpPr/>
            <p:nvPr/>
          </p:nvSpPr>
          <p:spPr>
            <a:xfrm rot="554730">
              <a:off x="2227590" y="2033395"/>
              <a:ext cx="272204" cy="513411"/>
            </a:xfrm>
            <a:custGeom>
              <a:avLst/>
              <a:gdLst>
                <a:gd name="connsiteX0" fmla="*/ 0 w 502920"/>
                <a:gd name="connsiteY0" fmla="*/ 396598 h 396598"/>
                <a:gd name="connsiteX1" fmla="*/ 144780 w 502920"/>
                <a:gd name="connsiteY1" fmla="*/ 358498 h 396598"/>
                <a:gd name="connsiteX2" fmla="*/ 243840 w 502920"/>
                <a:gd name="connsiteY2" fmla="*/ 167998 h 396598"/>
                <a:gd name="connsiteX3" fmla="*/ 327660 w 502920"/>
                <a:gd name="connsiteY3" fmla="*/ 358 h 396598"/>
                <a:gd name="connsiteX4" fmla="*/ 411480 w 502920"/>
                <a:gd name="connsiteY4" fmla="*/ 213718 h 396598"/>
                <a:gd name="connsiteX5" fmla="*/ 502920 w 502920"/>
                <a:gd name="connsiteY5" fmla="*/ 366118 h 39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2920" h="396598">
                  <a:moveTo>
                    <a:pt x="0" y="396598"/>
                  </a:moveTo>
                  <a:cubicBezTo>
                    <a:pt x="52070" y="396598"/>
                    <a:pt x="104140" y="396598"/>
                    <a:pt x="144780" y="358498"/>
                  </a:cubicBezTo>
                  <a:cubicBezTo>
                    <a:pt x="185420" y="320398"/>
                    <a:pt x="213360" y="227688"/>
                    <a:pt x="243840" y="167998"/>
                  </a:cubicBezTo>
                  <a:cubicBezTo>
                    <a:pt x="274320" y="108308"/>
                    <a:pt x="299720" y="-7262"/>
                    <a:pt x="327660" y="358"/>
                  </a:cubicBezTo>
                  <a:cubicBezTo>
                    <a:pt x="355600" y="7978"/>
                    <a:pt x="382270" y="152758"/>
                    <a:pt x="411480" y="213718"/>
                  </a:cubicBezTo>
                  <a:cubicBezTo>
                    <a:pt x="440690" y="274678"/>
                    <a:pt x="444500" y="320398"/>
                    <a:pt x="502920" y="366118"/>
                  </a:cubicBezTo>
                </a:path>
              </a:pathLst>
            </a:custGeom>
            <a:gradFill flip="none" rotWithShape="1">
              <a:gsLst>
                <a:gs pos="0">
                  <a:schemeClr val="accent3">
                    <a:tint val="66000"/>
                    <a:satMod val="160000"/>
                  </a:schemeClr>
                </a:gs>
                <a:gs pos="50000">
                  <a:schemeClr val="accent3">
                    <a:tint val="44500"/>
                    <a:satMod val="160000"/>
                  </a:schemeClr>
                </a:gs>
                <a:gs pos="100000">
                  <a:schemeClr val="accent3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 rot="16200000">
              <a:off x="1514315" y="2148277"/>
              <a:ext cx="615087" cy="184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P</a:t>
              </a:r>
              <a:r>
                <a:rPr lang="en-US" sz="1100" dirty="0" smtClean="0"/>
                <a:t>robability</a:t>
              </a:r>
              <a:endParaRPr lang="en-US" sz="11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912620" y="2530804"/>
              <a:ext cx="636014" cy="187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Output 1</a:t>
              </a:r>
              <a:endParaRPr lang="en-US" sz="11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27646" y="4042230"/>
            <a:ext cx="1221791" cy="1262767"/>
            <a:chOff x="8419370" y="3837602"/>
            <a:chExt cx="1221791" cy="1262767"/>
          </a:xfrm>
        </p:grpSpPr>
        <p:sp>
          <p:nvSpPr>
            <p:cNvPr id="23" name="Freeform 22"/>
            <p:cNvSpPr/>
            <p:nvPr/>
          </p:nvSpPr>
          <p:spPr>
            <a:xfrm>
              <a:off x="8726557" y="4207645"/>
              <a:ext cx="745434" cy="473685"/>
            </a:xfrm>
            <a:custGeom>
              <a:avLst/>
              <a:gdLst>
                <a:gd name="connsiteX0" fmla="*/ 0 w 745434"/>
                <a:gd name="connsiteY0" fmla="*/ 473685 h 473685"/>
                <a:gd name="connsiteX1" fmla="*/ 208721 w 745434"/>
                <a:gd name="connsiteY1" fmla="*/ 384233 h 473685"/>
                <a:gd name="connsiteX2" fmla="*/ 327991 w 745434"/>
                <a:gd name="connsiteY2" fmla="*/ 16485 h 473685"/>
                <a:gd name="connsiteX3" fmla="*/ 536713 w 745434"/>
                <a:gd name="connsiteY3" fmla="*/ 95998 h 473685"/>
                <a:gd name="connsiteX4" fmla="*/ 606286 w 745434"/>
                <a:gd name="connsiteY4" fmla="*/ 384233 h 473685"/>
                <a:gd name="connsiteX5" fmla="*/ 745434 w 745434"/>
                <a:gd name="connsiteY5" fmla="*/ 463746 h 473685"/>
                <a:gd name="connsiteX6" fmla="*/ 745434 w 745434"/>
                <a:gd name="connsiteY6" fmla="*/ 463746 h 47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434" h="473685">
                  <a:moveTo>
                    <a:pt x="0" y="473685"/>
                  </a:moveTo>
                  <a:cubicBezTo>
                    <a:pt x="77028" y="467059"/>
                    <a:pt x="154056" y="460433"/>
                    <a:pt x="208721" y="384233"/>
                  </a:cubicBezTo>
                  <a:cubicBezTo>
                    <a:pt x="263386" y="308033"/>
                    <a:pt x="273326" y="64524"/>
                    <a:pt x="327991" y="16485"/>
                  </a:cubicBezTo>
                  <a:cubicBezTo>
                    <a:pt x="382656" y="-31554"/>
                    <a:pt x="490331" y="34707"/>
                    <a:pt x="536713" y="95998"/>
                  </a:cubicBezTo>
                  <a:cubicBezTo>
                    <a:pt x="583096" y="157289"/>
                    <a:pt x="571499" y="322942"/>
                    <a:pt x="606286" y="384233"/>
                  </a:cubicBezTo>
                  <a:cubicBezTo>
                    <a:pt x="641073" y="445524"/>
                    <a:pt x="745434" y="463746"/>
                    <a:pt x="745434" y="463746"/>
                  </a:cubicBezTo>
                  <a:lnTo>
                    <a:pt x="745434" y="463746"/>
                  </a:lnTo>
                </a:path>
              </a:pathLst>
            </a:custGeom>
            <a:gradFill flip="none" rotWithShape="1">
              <a:gsLst>
                <a:gs pos="0">
                  <a:schemeClr val="accent3">
                    <a:tint val="66000"/>
                    <a:satMod val="160000"/>
                  </a:schemeClr>
                </a:gs>
                <a:gs pos="50000">
                  <a:schemeClr val="accent3">
                    <a:tint val="44500"/>
                    <a:satMod val="160000"/>
                  </a:schemeClr>
                </a:gs>
                <a:gs pos="100000">
                  <a:schemeClr val="accent3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8419370" y="3837602"/>
              <a:ext cx="1221791" cy="1262767"/>
              <a:chOff x="1729388" y="1933204"/>
              <a:chExt cx="863725" cy="907137"/>
            </a:xfrm>
          </p:grpSpPr>
          <p:cxnSp>
            <p:nvCxnSpPr>
              <p:cNvPr id="123" name="Straight Arrow Connector 122"/>
              <p:cNvCxnSpPr/>
              <p:nvPr/>
            </p:nvCxnSpPr>
            <p:spPr>
              <a:xfrm flipV="1">
                <a:off x="1912620" y="1933205"/>
                <a:ext cx="0" cy="5966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/>
              <p:nvPr/>
            </p:nvCxnSpPr>
            <p:spPr>
              <a:xfrm flipV="1">
                <a:off x="1912620" y="2529840"/>
                <a:ext cx="680493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/>
              <p:cNvSpPr txBox="1"/>
              <p:nvPr/>
            </p:nvSpPr>
            <p:spPr>
              <a:xfrm rot="16200000">
                <a:off x="1514315" y="2148277"/>
                <a:ext cx="615087" cy="184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P</a:t>
                </a:r>
                <a:r>
                  <a:rPr lang="en-US" sz="1100" dirty="0" smtClean="0"/>
                  <a:t>robability</a:t>
                </a:r>
                <a:endParaRPr lang="en-US" sz="1100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1912620" y="2530804"/>
                <a:ext cx="636014" cy="309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Landing Latitude</a:t>
                </a:r>
                <a:endParaRPr lang="en-US" sz="1100" dirty="0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5078445" y="384999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1959290" y="337674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8818785" y="363511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Outputs</a:t>
            </a:r>
            <a:endParaRPr lang="en-US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9504177" y="4065256"/>
            <a:ext cx="1221791" cy="1262767"/>
            <a:chOff x="8419370" y="3837602"/>
            <a:chExt cx="1221791" cy="1262767"/>
          </a:xfrm>
        </p:grpSpPr>
        <p:sp>
          <p:nvSpPr>
            <p:cNvPr id="131" name="Freeform 130"/>
            <p:cNvSpPr/>
            <p:nvPr/>
          </p:nvSpPr>
          <p:spPr>
            <a:xfrm>
              <a:off x="8726557" y="4002088"/>
              <a:ext cx="483823" cy="679243"/>
            </a:xfrm>
            <a:custGeom>
              <a:avLst/>
              <a:gdLst>
                <a:gd name="connsiteX0" fmla="*/ 0 w 745434"/>
                <a:gd name="connsiteY0" fmla="*/ 473685 h 473685"/>
                <a:gd name="connsiteX1" fmla="*/ 208721 w 745434"/>
                <a:gd name="connsiteY1" fmla="*/ 384233 h 473685"/>
                <a:gd name="connsiteX2" fmla="*/ 327991 w 745434"/>
                <a:gd name="connsiteY2" fmla="*/ 16485 h 473685"/>
                <a:gd name="connsiteX3" fmla="*/ 536713 w 745434"/>
                <a:gd name="connsiteY3" fmla="*/ 95998 h 473685"/>
                <a:gd name="connsiteX4" fmla="*/ 606286 w 745434"/>
                <a:gd name="connsiteY4" fmla="*/ 384233 h 473685"/>
                <a:gd name="connsiteX5" fmla="*/ 745434 w 745434"/>
                <a:gd name="connsiteY5" fmla="*/ 463746 h 473685"/>
                <a:gd name="connsiteX6" fmla="*/ 745434 w 745434"/>
                <a:gd name="connsiteY6" fmla="*/ 463746 h 47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434" h="473685">
                  <a:moveTo>
                    <a:pt x="0" y="473685"/>
                  </a:moveTo>
                  <a:cubicBezTo>
                    <a:pt x="77028" y="467059"/>
                    <a:pt x="154056" y="460433"/>
                    <a:pt x="208721" y="384233"/>
                  </a:cubicBezTo>
                  <a:cubicBezTo>
                    <a:pt x="263386" y="308033"/>
                    <a:pt x="273326" y="64524"/>
                    <a:pt x="327991" y="16485"/>
                  </a:cubicBezTo>
                  <a:cubicBezTo>
                    <a:pt x="382656" y="-31554"/>
                    <a:pt x="490331" y="34707"/>
                    <a:pt x="536713" y="95998"/>
                  </a:cubicBezTo>
                  <a:cubicBezTo>
                    <a:pt x="583096" y="157289"/>
                    <a:pt x="571499" y="322942"/>
                    <a:pt x="606286" y="384233"/>
                  </a:cubicBezTo>
                  <a:cubicBezTo>
                    <a:pt x="641073" y="445524"/>
                    <a:pt x="745434" y="463746"/>
                    <a:pt x="745434" y="463746"/>
                  </a:cubicBezTo>
                  <a:lnTo>
                    <a:pt x="745434" y="463746"/>
                  </a:lnTo>
                </a:path>
              </a:pathLst>
            </a:custGeom>
            <a:gradFill flip="none" rotWithShape="1">
              <a:gsLst>
                <a:gs pos="0">
                  <a:schemeClr val="accent3">
                    <a:tint val="66000"/>
                    <a:satMod val="160000"/>
                  </a:schemeClr>
                </a:gs>
                <a:gs pos="50000">
                  <a:schemeClr val="accent3">
                    <a:tint val="44500"/>
                    <a:satMod val="160000"/>
                  </a:schemeClr>
                </a:gs>
                <a:gs pos="100000">
                  <a:schemeClr val="accent3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8419370" y="3837602"/>
              <a:ext cx="1221791" cy="1262767"/>
              <a:chOff x="1729388" y="1933204"/>
              <a:chExt cx="863725" cy="907137"/>
            </a:xfrm>
          </p:grpSpPr>
          <p:cxnSp>
            <p:nvCxnSpPr>
              <p:cNvPr id="133" name="Straight Arrow Connector 132"/>
              <p:cNvCxnSpPr/>
              <p:nvPr/>
            </p:nvCxnSpPr>
            <p:spPr>
              <a:xfrm flipV="1">
                <a:off x="1912620" y="1933205"/>
                <a:ext cx="0" cy="5966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/>
              <p:nvPr/>
            </p:nvCxnSpPr>
            <p:spPr>
              <a:xfrm flipV="1">
                <a:off x="1912620" y="2529840"/>
                <a:ext cx="680493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TextBox 134"/>
              <p:cNvSpPr txBox="1"/>
              <p:nvPr/>
            </p:nvSpPr>
            <p:spPr>
              <a:xfrm rot="16200000">
                <a:off x="1514315" y="2148277"/>
                <a:ext cx="615087" cy="184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P</a:t>
                </a:r>
                <a:r>
                  <a:rPr lang="en-US" sz="1100" dirty="0" smtClean="0"/>
                  <a:t>robability</a:t>
                </a:r>
                <a:endParaRPr lang="en-US" sz="1100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1912620" y="2530804"/>
                <a:ext cx="636014" cy="309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Landing Longitude</a:t>
                </a:r>
                <a:endParaRPr lang="en-US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47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3" grpId="0" animBg="1"/>
      <p:bldP spid="25" grpId="0"/>
      <p:bldP spid="128" grpId="0"/>
      <p:bldP spid="1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A35C88F-1CDE-6944-8EC9-0F1C3737D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80"/>
          <a:stretch/>
        </p:blipFill>
        <p:spPr>
          <a:xfrm>
            <a:off x="3471354" y="5108658"/>
            <a:ext cx="4855587" cy="17000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3B56CF-5565-B741-BC64-BDFB40BF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Estimator Accuracy </a:t>
            </a:r>
            <a:r>
              <a:rPr lang="en-US" dirty="0" smtClean="0"/>
              <a:t>vs</a:t>
            </a:r>
            <a:r>
              <a:rPr lang="en-US" dirty="0"/>
              <a:t>. Run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4E97A-3F58-BE45-AB81-9597D75E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5300" y="6499230"/>
            <a:ext cx="2743200" cy="365125"/>
          </a:xfrm>
        </p:spPr>
        <p:txBody>
          <a:bodyPr/>
          <a:lstStyle/>
          <a:p>
            <a:fld id="{1F57BF9A-7B35-9447-9112-EAE7E91B4E99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5A0430-8E62-5043-A2E8-AB54BE70B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624" y="-971676"/>
            <a:ext cx="2457450" cy="5589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FC701E-BE64-144F-9F11-2552FFADD4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78" r="5216" b="95833"/>
          <a:stretch/>
        </p:blipFill>
        <p:spPr>
          <a:xfrm>
            <a:off x="3709632" y="7477397"/>
            <a:ext cx="4518992" cy="28575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D3EE3A-5AEE-114F-82D2-BEB15A7F3B78}"/>
              </a:ext>
            </a:extLst>
          </p:cNvPr>
          <p:cNvGrpSpPr/>
          <p:nvPr/>
        </p:nvGrpSpPr>
        <p:grpSpPr>
          <a:xfrm>
            <a:off x="2679309" y="2126101"/>
            <a:ext cx="7967713" cy="2718819"/>
            <a:chOff x="2364085" y="2187946"/>
            <a:chExt cx="7967713" cy="271881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026151-2301-0946-9FCA-B0002EBBD1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514" t="58621"/>
            <a:stretch/>
          </p:blipFill>
          <p:spPr>
            <a:xfrm>
              <a:off x="5707933" y="2187946"/>
              <a:ext cx="3126302" cy="271881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17667C7-2FD9-2A44-8260-0C45BCF6C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7064" b="89372"/>
            <a:stretch/>
          </p:blipFill>
          <p:spPr>
            <a:xfrm>
              <a:off x="8895014" y="2264773"/>
              <a:ext cx="1436784" cy="65668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0D4B65E-5BDF-6241-A726-017BBC968399}"/>
                </a:ext>
              </a:extLst>
            </p:cNvPr>
            <p:cNvGrpSpPr/>
            <p:nvPr/>
          </p:nvGrpSpPr>
          <p:grpSpPr>
            <a:xfrm>
              <a:off x="2364085" y="2189684"/>
              <a:ext cx="3331744" cy="2706336"/>
              <a:chOff x="2377337" y="2189684"/>
              <a:chExt cx="3331744" cy="270633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542FDC5-0C71-5747-8371-220D8643C3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790" r="31384" b="59310"/>
              <a:stretch/>
            </p:blipFill>
            <p:spPr>
              <a:xfrm>
                <a:off x="2377337" y="2189684"/>
                <a:ext cx="3331744" cy="2428281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0665170-BEF5-D044-A076-AA06A1C6C5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4820" t="93057" r="31404" b="149"/>
              <a:stretch/>
            </p:blipFill>
            <p:spPr>
              <a:xfrm>
                <a:off x="2602244" y="4449580"/>
                <a:ext cx="3091848" cy="446440"/>
              </a:xfrm>
              <a:prstGeom prst="rect">
                <a:avLst/>
              </a:prstGeom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E38A525-174D-FE48-921D-241BEF8EF63A}"/>
              </a:ext>
            </a:extLst>
          </p:cNvPr>
          <p:cNvSpPr txBox="1"/>
          <p:nvPr/>
        </p:nvSpPr>
        <p:spPr>
          <a:xfrm>
            <a:off x="798444" y="1039784"/>
            <a:ext cx="10743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MSE was calculated for high-, low-, and multi-model MC estimators versus a reference solution using high-fidelity MC with 100,000 samples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936A7E-26AC-914E-B3BA-0FF895EEA625}"/>
              </a:ext>
            </a:extLst>
          </p:cNvPr>
          <p:cNvSpPr txBox="1"/>
          <p:nvPr/>
        </p:nvSpPr>
        <p:spPr>
          <a:xfrm>
            <a:off x="4037005" y="1794173"/>
            <a:ext cx="429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MSE versus Run Time for Several Trajectory </a:t>
            </a:r>
            <a:r>
              <a:rPr lang="en-US" sz="1600" b="1" dirty="0" err="1"/>
              <a:t>QoIs</a:t>
            </a:r>
            <a:endParaRPr lang="en-US" sz="16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ADC30A-AABD-9644-8472-A8819E92F64D}"/>
              </a:ext>
            </a:extLst>
          </p:cNvPr>
          <p:cNvSpPr/>
          <p:nvPr/>
        </p:nvSpPr>
        <p:spPr>
          <a:xfrm>
            <a:off x="2679309" y="2142477"/>
            <a:ext cx="3354712" cy="2686458"/>
          </a:xfrm>
          <a:prstGeom prst="rect">
            <a:avLst/>
          </a:prstGeom>
          <a:noFill/>
          <a:ln w="31750">
            <a:solidFill>
              <a:srgbClr val="A64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2BDD91-CAF3-2F4C-A1A5-B87EF80D31D2}"/>
              </a:ext>
            </a:extLst>
          </p:cNvPr>
          <p:cNvSpPr/>
          <p:nvPr/>
        </p:nvSpPr>
        <p:spPr>
          <a:xfrm>
            <a:off x="6060151" y="2139353"/>
            <a:ext cx="3104298" cy="2689582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FC55F9-9003-CB4B-A70C-18128FDB7831}"/>
              </a:ext>
            </a:extLst>
          </p:cNvPr>
          <p:cNvSpPr/>
          <p:nvPr/>
        </p:nvSpPr>
        <p:spPr>
          <a:xfrm>
            <a:off x="3982031" y="5183298"/>
            <a:ext cx="1152129" cy="1588491"/>
          </a:xfrm>
          <a:prstGeom prst="rect">
            <a:avLst/>
          </a:prstGeom>
          <a:noFill/>
          <a:ln w="31750">
            <a:solidFill>
              <a:srgbClr val="A64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E46CB10-E7F1-2B47-B65D-4C04E131C852}"/>
              </a:ext>
            </a:extLst>
          </p:cNvPr>
          <p:cNvSpPr/>
          <p:nvPr/>
        </p:nvSpPr>
        <p:spPr>
          <a:xfrm>
            <a:off x="6957158" y="5183298"/>
            <a:ext cx="1152129" cy="1591158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674CBE-1745-054D-BB5E-F5319028C272}"/>
              </a:ext>
            </a:extLst>
          </p:cNvPr>
          <p:cNvSpPr txBox="1"/>
          <p:nvPr/>
        </p:nvSpPr>
        <p:spPr>
          <a:xfrm>
            <a:off x="4752787" y="4933688"/>
            <a:ext cx="2616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Low-to-high fidelity model correlation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119077A-0585-8E47-8FB7-A757256B218A}"/>
              </a:ext>
            </a:extLst>
          </p:cNvPr>
          <p:cNvCxnSpPr>
            <a:cxnSpLocks/>
            <a:stCxn id="30" idx="0"/>
            <a:endCxn id="27" idx="2"/>
          </p:cNvCxnSpPr>
          <p:nvPr/>
        </p:nvCxnSpPr>
        <p:spPr>
          <a:xfrm flipH="1" flipV="1">
            <a:off x="4356665" y="4828935"/>
            <a:ext cx="201431" cy="354363"/>
          </a:xfrm>
          <a:prstGeom prst="straightConnector1">
            <a:avLst/>
          </a:prstGeom>
          <a:ln w="22225">
            <a:solidFill>
              <a:srgbClr val="A646F2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CD45C09-1AAD-C142-A07F-A2031582F58E}"/>
              </a:ext>
            </a:extLst>
          </p:cNvPr>
          <p:cNvCxnSpPr>
            <a:cxnSpLocks/>
            <a:stCxn id="31" idx="0"/>
            <a:endCxn id="28" idx="2"/>
          </p:cNvCxnSpPr>
          <p:nvPr/>
        </p:nvCxnSpPr>
        <p:spPr>
          <a:xfrm flipV="1">
            <a:off x="7533223" y="4828935"/>
            <a:ext cx="79077" cy="354363"/>
          </a:xfrm>
          <a:prstGeom prst="straightConnector1">
            <a:avLst/>
          </a:prstGeom>
          <a:ln w="22225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773A688-6C6F-C640-A666-D19675125563}"/>
              </a:ext>
            </a:extLst>
          </p:cNvPr>
          <p:cNvSpPr txBox="1"/>
          <p:nvPr/>
        </p:nvSpPr>
        <p:spPr>
          <a:xfrm>
            <a:off x="894291" y="4972768"/>
            <a:ext cx="2659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A646F2"/>
                </a:solidFill>
              </a:rPr>
              <a:t>Higher correlations yield large accuracy improvement relative to high-fidelity MC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865477-E03A-3540-A775-EAE69E619F4E}"/>
              </a:ext>
            </a:extLst>
          </p:cNvPr>
          <p:cNvSpPr txBox="1"/>
          <p:nvPr/>
        </p:nvSpPr>
        <p:spPr>
          <a:xfrm>
            <a:off x="8303901" y="4933688"/>
            <a:ext cx="248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F0"/>
                </a:solidFill>
              </a:rPr>
              <a:t>Lower correlations yield accuracy comparable to high-fidelity MC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FA48F-E0D0-3044-AFAC-92FA45FE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 &amp;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A6498-5A69-B545-8E53-6B5E36797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2" y="1176092"/>
            <a:ext cx="10276114" cy="48172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Multi-model </a:t>
            </a:r>
            <a:r>
              <a:rPr lang="en-US" sz="2400" dirty="0"/>
              <a:t>MC approach </a:t>
            </a:r>
            <a:r>
              <a:rPr lang="en-US" sz="2400" dirty="0" smtClean="0"/>
              <a:t>leverages speed of surrogate models combined with accuracy (unbiasedness) of high-fidelity models</a:t>
            </a:r>
          </a:p>
          <a:p>
            <a:r>
              <a:rPr lang="en-US" sz="2400" dirty="0"/>
              <a:t>Established the Multi-model MC approach </a:t>
            </a:r>
            <a:r>
              <a:rPr lang="en-US" sz="2400" dirty="0" smtClean="0"/>
              <a:t>to trajectory simulation as </a:t>
            </a:r>
            <a:r>
              <a:rPr lang="en-US" sz="2400" dirty="0"/>
              <a:t>an alternative to standard MC that relies exclusively on a high- </a:t>
            </a:r>
            <a:r>
              <a:rPr lang="en-US" sz="2400" i="1" dirty="0"/>
              <a:t>or</a:t>
            </a:r>
            <a:r>
              <a:rPr lang="en-US" sz="2400" dirty="0"/>
              <a:t> low- fidelity model</a:t>
            </a:r>
          </a:p>
          <a:p>
            <a:r>
              <a:rPr lang="en-US" sz="2400" dirty="0"/>
              <a:t>Demonstrated the potential to deliver up to two orders of magnitude accuracy </a:t>
            </a:r>
            <a:r>
              <a:rPr lang="en-US" sz="2400" dirty="0" smtClean="0"/>
              <a:t>improvement</a:t>
            </a:r>
            <a:endParaRPr lang="en-US" sz="2400" dirty="0"/>
          </a:p>
          <a:p>
            <a:r>
              <a:rPr lang="en-US" sz="2400" b="1" dirty="0"/>
              <a:t>Future Work:</a:t>
            </a:r>
          </a:p>
          <a:p>
            <a:pPr lvl="1"/>
            <a:r>
              <a:rPr lang="en-US" sz="2000" dirty="0"/>
              <a:t>Develop low-fidelity models that have higher correlation with respect to the high-fidelity model for dynamic trajectory </a:t>
            </a:r>
            <a:r>
              <a:rPr lang="en-US" sz="2000" dirty="0" err="1"/>
              <a:t>QoIs</a:t>
            </a:r>
            <a:endParaRPr lang="en-US" sz="2000" dirty="0"/>
          </a:p>
          <a:p>
            <a:pPr lvl="1"/>
            <a:r>
              <a:rPr lang="en-US" sz="2000" dirty="0"/>
              <a:t>Extend the multi-model MC approach to predict more advanced statistical quantities (probability distributions, rare event probabilities, landing ellipses,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5B8B5-87AA-6042-A9E9-85F0AF97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BF9A-7B35-9447-9112-EAE7E91B4E99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MXMCPy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40F7A-B5DE-B54F-BB1E-56E70482DFC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best method is problem dependent</a:t>
            </a:r>
            <a:endParaRPr lang="en-US" dirty="0" smtClean="0"/>
          </a:p>
          <a:p>
            <a:r>
              <a:rPr lang="en-US" dirty="0" smtClean="0"/>
              <a:t>github.com/</a:t>
            </a:r>
            <a:r>
              <a:rPr lang="en-US" dirty="0" err="1" smtClean="0"/>
              <a:t>nasa</a:t>
            </a:r>
            <a:r>
              <a:rPr lang="en-US" dirty="0" smtClean="0"/>
              <a:t>/</a:t>
            </a:r>
            <a:r>
              <a:rPr lang="en-US" dirty="0" err="1" smtClean="0"/>
              <a:t>MXMCPy</a:t>
            </a:r>
            <a:endParaRPr lang="en-US" dirty="0" smtClean="0"/>
          </a:p>
          <a:p>
            <a:r>
              <a:rPr lang="en-US" dirty="0" smtClean="0"/>
              <a:t>Simple interface to</a:t>
            </a:r>
          </a:p>
          <a:p>
            <a:pPr lvl="1"/>
            <a:r>
              <a:rPr lang="en-US" dirty="0" smtClean="0"/>
              <a:t>compare and use different algorithms</a:t>
            </a:r>
          </a:p>
          <a:p>
            <a:pPr lvl="1"/>
            <a:r>
              <a:rPr lang="en-US" dirty="0" smtClean="0"/>
              <a:t>implement new estimators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18377" y="4059650"/>
            <a:ext cx="3794918" cy="2421617"/>
            <a:chOff x="5776685" y="1328230"/>
            <a:chExt cx="6023428" cy="4098186"/>
          </a:xfrm>
        </p:grpSpPr>
        <p:grpSp>
          <p:nvGrpSpPr>
            <p:cNvPr id="8" name="Group 7"/>
            <p:cNvGrpSpPr/>
            <p:nvPr/>
          </p:nvGrpSpPr>
          <p:grpSpPr>
            <a:xfrm>
              <a:off x="5776685" y="1328231"/>
              <a:ext cx="6023428" cy="4098185"/>
              <a:chOff x="5878285" y="1778174"/>
              <a:chExt cx="6023428" cy="409818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51587" t="37548" r="15475" b="33245"/>
              <a:stretch/>
            </p:blipFill>
            <p:spPr>
              <a:xfrm>
                <a:off x="5878285" y="2871902"/>
                <a:ext cx="6023428" cy="300445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/>
              <a:srcRect l="50398" t="7778" r="19443" b="82487"/>
              <a:stretch/>
            </p:blipFill>
            <p:spPr>
              <a:xfrm>
                <a:off x="5878285" y="1778174"/>
                <a:ext cx="6023428" cy="109372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5776685" y="1328230"/>
              <a:ext cx="6023428" cy="40981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3889" t="36702" r="12699" b="40441"/>
          <a:stretch/>
        </p:blipFill>
        <p:spPr>
          <a:xfrm>
            <a:off x="5132216" y="3896968"/>
            <a:ext cx="5332110" cy="20517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40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33249"/>
            <a:ext cx="12192000" cy="1989094"/>
          </a:xfrm>
        </p:spPr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9513" y="3433823"/>
            <a:ext cx="12192000" cy="622169"/>
          </a:xfrm>
        </p:spPr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eoffrey.f.bomarito@nasa.gov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0330" y="4681399"/>
            <a:ext cx="108731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/>
              <a:t>References:</a:t>
            </a:r>
            <a:endParaRPr lang="en-US" sz="1600" dirty="0"/>
          </a:p>
          <a:p>
            <a:r>
              <a:rPr lang="en-US" sz="1600" dirty="0"/>
              <a:t>[1] Giles, M. B., “Multilevel Monte Carlo path simulation,” </a:t>
            </a:r>
            <a:r>
              <a:rPr lang="en-US" sz="1600" i="1" dirty="0"/>
              <a:t>Operations Research</a:t>
            </a:r>
            <a:r>
              <a:rPr lang="en-US" sz="1600" dirty="0"/>
              <a:t>, Vol. 56, No. 3, </a:t>
            </a:r>
            <a:r>
              <a:rPr lang="en-US" sz="1600" dirty="0" smtClean="0"/>
              <a:t>2008</a:t>
            </a:r>
          </a:p>
          <a:p>
            <a:r>
              <a:rPr lang="en-US" sz="1600" dirty="0" smtClean="0"/>
              <a:t>[2] </a:t>
            </a:r>
            <a:r>
              <a:rPr lang="en-US" sz="1600" dirty="0" err="1"/>
              <a:t>Gorodetsky</a:t>
            </a:r>
            <a:r>
              <a:rPr lang="en-US" sz="1600" dirty="0"/>
              <a:t>, A., </a:t>
            </a:r>
            <a:r>
              <a:rPr lang="en-US" sz="1600" dirty="0" err="1"/>
              <a:t>Geraci</a:t>
            </a:r>
            <a:r>
              <a:rPr lang="en-US" sz="1600" dirty="0"/>
              <a:t>, G. , Eldred, M., and </a:t>
            </a:r>
            <a:r>
              <a:rPr lang="en-US" sz="1600" dirty="0" err="1"/>
              <a:t>Jakeman</a:t>
            </a:r>
            <a:r>
              <a:rPr lang="en-US" sz="1600" dirty="0"/>
              <a:t>, J. D., “A generalized approximate control variate framework for </a:t>
            </a:r>
            <a:r>
              <a:rPr lang="en-US" sz="1600" dirty="0" err="1"/>
              <a:t>multifidelity</a:t>
            </a:r>
            <a:r>
              <a:rPr lang="en-US" sz="1600" dirty="0"/>
              <a:t> uncertainty quantification,” Journal of Computational Physics, Vol. 408, 2020.</a:t>
            </a:r>
          </a:p>
          <a:p>
            <a:r>
              <a:rPr lang="en-US" sz="1600" dirty="0" smtClean="0"/>
              <a:t>[3] </a:t>
            </a:r>
            <a:r>
              <a:rPr lang="en-US" sz="1600" dirty="0"/>
              <a:t>Bomarito, G. F., Leser, P. E., Warner, J. E., and Leser, W. P., “On the optimization of approximate control variates with parametrically defined estimators,” </a:t>
            </a:r>
            <a:r>
              <a:rPr lang="en-US" sz="1600" dirty="0" err="1"/>
              <a:t>arXiv</a:t>
            </a:r>
            <a:r>
              <a:rPr lang="en-US" sz="1600" dirty="0"/>
              <a:t> preprint arXiv:2012.02750 (2020</a:t>
            </a:r>
            <a:r>
              <a:rPr lang="en-US" sz="1600" dirty="0" smtClean="0"/>
              <a:t>).</a:t>
            </a:r>
          </a:p>
          <a:p>
            <a:r>
              <a:rPr lang="en-US" sz="1600" dirty="0" smtClean="0"/>
              <a:t>[</a:t>
            </a:r>
            <a:r>
              <a:rPr lang="en-US" sz="1600" dirty="0"/>
              <a:t>4] Dutta, S., and Green, J. S., “Flight mechanics modeling and post-flight analysis of ADEPT SR-1,” AIAA Aviation 2019 Forum, AIAA, Dallas, TX, 2019.</a:t>
            </a:r>
          </a:p>
        </p:txBody>
      </p:sp>
    </p:spTree>
    <p:extLst>
      <p:ext uri="{BB962C8B-B14F-4D97-AF65-F5344CB8AC3E}">
        <p14:creationId xmlns:p14="http://schemas.microsoft.com/office/powerpoint/2010/main" val="18129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(MC) Simulation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40F7A-B5DE-B54F-BB1E-56E70482DFC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96A11A-DE28-924C-B748-CB375D965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42" y="1447489"/>
            <a:ext cx="2122349" cy="2062215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F5F294FC-AC0C-0248-B516-199A273C60A0}"/>
              </a:ext>
            </a:extLst>
          </p:cNvPr>
          <p:cNvSpPr/>
          <p:nvPr/>
        </p:nvSpPr>
        <p:spPr>
          <a:xfrm>
            <a:off x="5247060" y="2100458"/>
            <a:ext cx="2201604" cy="579348"/>
          </a:xfrm>
          <a:custGeom>
            <a:avLst/>
            <a:gdLst>
              <a:gd name="connsiteX0" fmla="*/ 0 w 4005469"/>
              <a:gd name="connsiteY0" fmla="*/ 484730 h 484730"/>
              <a:gd name="connsiteX1" fmla="*/ 387626 w 4005469"/>
              <a:gd name="connsiteY1" fmla="*/ 355521 h 484730"/>
              <a:gd name="connsiteX2" fmla="*/ 1759226 w 4005469"/>
              <a:gd name="connsiteY2" fmla="*/ 87164 h 484730"/>
              <a:gd name="connsiteX3" fmla="*/ 3419061 w 4005469"/>
              <a:gd name="connsiteY3" fmla="*/ 7651 h 484730"/>
              <a:gd name="connsiteX4" fmla="*/ 4005469 w 4005469"/>
              <a:gd name="connsiteY4" fmla="*/ 7651 h 4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5469" h="484730">
                <a:moveTo>
                  <a:pt x="0" y="484730"/>
                </a:moveTo>
                <a:cubicBezTo>
                  <a:pt x="47211" y="453256"/>
                  <a:pt x="94422" y="421782"/>
                  <a:pt x="387626" y="355521"/>
                </a:cubicBezTo>
                <a:cubicBezTo>
                  <a:pt x="680830" y="289260"/>
                  <a:pt x="1253987" y="145142"/>
                  <a:pt x="1759226" y="87164"/>
                </a:cubicBezTo>
                <a:cubicBezTo>
                  <a:pt x="2264465" y="29186"/>
                  <a:pt x="3044687" y="20903"/>
                  <a:pt x="3419061" y="7651"/>
                </a:cubicBezTo>
                <a:cubicBezTo>
                  <a:pt x="3793435" y="-5601"/>
                  <a:pt x="3899452" y="1025"/>
                  <a:pt x="4005469" y="7651"/>
                </a:cubicBezTo>
              </a:path>
            </a:pathLst>
          </a:cu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Helvetic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7B4468-0AFE-5E4A-B007-2EFA132B64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4387" y="1935698"/>
            <a:ext cx="356892" cy="3172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DF882A-441F-A44A-8284-01072BCE3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9325" y="1977887"/>
            <a:ext cx="241300" cy="241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2E17D3-45C3-7C4E-B88A-9469093DB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4344">
            <a:off x="4015866" y="1901276"/>
            <a:ext cx="1669091" cy="131327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E51123-B27C-9748-8420-6CE6A430400B}"/>
              </a:ext>
            </a:extLst>
          </p:cNvPr>
          <p:cNvGrpSpPr/>
          <p:nvPr/>
        </p:nvGrpSpPr>
        <p:grpSpPr>
          <a:xfrm>
            <a:off x="836477" y="1202813"/>
            <a:ext cx="737584" cy="756791"/>
            <a:chOff x="4652836" y="977769"/>
            <a:chExt cx="737584" cy="75679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421364-7576-064F-8E19-EA716D869E2C}"/>
                </a:ext>
              </a:extLst>
            </p:cNvPr>
            <p:cNvGrpSpPr/>
            <p:nvPr/>
          </p:nvGrpSpPr>
          <p:grpSpPr>
            <a:xfrm>
              <a:off x="4844078" y="1001373"/>
              <a:ext cx="452702" cy="386390"/>
              <a:chOff x="7772400" y="1692876"/>
              <a:chExt cx="722377" cy="61661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595A2FF-7C0F-FD4B-A8E1-7ACABB1C679A}"/>
                  </a:ext>
                </a:extLst>
              </p:cNvPr>
              <p:cNvGrpSpPr/>
              <p:nvPr/>
            </p:nvGrpSpPr>
            <p:grpSpPr>
              <a:xfrm>
                <a:off x="7785966" y="1692876"/>
                <a:ext cx="708811" cy="616618"/>
                <a:chOff x="7785966" y="1692876"/>
                <a:chExt cx="708811" cy="616618"/>
              </a:xfrm>
            </p:grpSpPr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B48CD9E4-8FA8-A64C-B589-ECE259E97A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792666" y="1692876"/>
                  <a:ext cx="3763" cy="61661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67FD9FD2-30C4-6843-A89D-BF659E765B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785966" y="2302804"/>
                  <a:ext cx="708811" cy="29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8A674CDA-1F9B-FD42-A964-D90F1F91F657}"/>
                  </a:ext>
                </a:extLst>
              </p:cNvPr>
              <p:cNvSpPr/>
              <p:nvPr/>
            </p:nvSpPr>
            <p:spPr>
              <a:xfrm>
                <a:off x="7772400" y="1791877"/>
                <a:ext cx="630196" cy="494123"/>
              </a:xfrm>
              <a:custGeom>
                <a:avLst/>
                <a:gdLst>
                  <a:gd name="connsiteX0" fmla="*/ 0 w 630195"/>
                  <a:gd name="connsiteY0" fmla="*/ 494122 h 494122"/>
                  <a:gd name="connsiteX1" fmla="*/ 135924 w 630195"/>
                  <a:gd name="connsiteY1" fmla="*/ 395268 h 494122"/>
                  <a:gd name="connsiteX2" fmla="*/ 296562 w 630195"/>
                  <a:gd name="connsiteY2" fmla="*/ 12208 h 494122"/>
                  <a:gd name="connsiteX3" fmla="*/ 432486 w 630195"/>
                  <a:gd name="connsiteY3" fmla="*/ 123419 h 494122"/>
                  <a:gd name="connsiteX4" fmla="*/ 506627 w 630195"/>
                  <a:gd name="connsiteY4" fmla="*/ 407625 h 494122"/>
                  <a:gd name="connsiteX5" fmla="*/ 630195 w 630195"/>
                  <a:gd name="connsiteY5" fmla="*/ 481765 h 494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0195" h="494122">
                    <a:moveTo>
                      <a:pt x="0" y="494122"/>
                    </a:moveTo>
                    <a:cubicBezTo>
                      <a:pt x="43248" y="484854"/>
                      <a:pt x="86497" y="475587"/>
                      <a:pt x="135924" y="395268"/>
                    </a:cubicBezTo>
                    <a:cubicBezTo>
                      <a:pt x="185351" y="314949"/>
                      <a:pt x="247135" y="57516"/>
                      <a:pt x="296562" y="12208"/>
                    </a:cubicBezTo>
                    <a:cubicBezTo>
                      <a:pt x="345989" y="-33100"/>
                      <a:pt x="397475" y="57516"/>
                      <a:pt x="432486" y="123419"/>
                    </a:cubicBezTo>
                    <a:cubicBezTo>
                      <a:pt x="467497" y="189322"/>
                      <a:pt x="473676" y="347901"/>
                      <a:pt x="506627" y="407625"/>
                    </a:cubicBezTo>
                    <a:cubicBezTo>
                      <a:pt x="539579" y="467349"/>
                      <a:pt x="584887" y="474557"/>
                      <a:pt x="630195" y="481765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707EA3B5-70E5-9347-93CD-37A22435F196}"/>
                </a:ext>
              </a:extLst>
            </p:cNvPr>
            <p:cNvSpPr txBox="1"/>
            <p:nvPr/>
          </p:nvSpPr>
          <p:spPr>
            <a:xfrm>
              <a:off x="4800051" y="1365228"/>
              <a:ext cx="590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Initial Speed</a:t>
              </a:r>
            </a:p>
          </p:txBody>
        </p:sp>
        <p:sp>
          <p:nvSpPr>
            <p:cNvPr id="16" name="TextBox 41">
              <a:extLst>
                <a:ext uri="{FF2B5EF4-FFF2-40B4-BE49-F238E27FC236}">
                  <a16:creationId xmlns:a16="http://schemas.microsoft.com/office/drawing/2014/main" id="{C09F28BF-1093-7245-B552-73F5A0ACB45A}"/>
                </a:ext>
              </a:extLst>
            </p:cNvPr>
            <p:cNvSpPr txBox="1"/>
            <p:nvPr/>
          </p:nvSpPr>
          <p:spPr>
            <a:xfrm rot="16200000">
              <a:off x="4515618" y="1114987"/>
              <a:ext cx="50526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800"/>
                <a:t> </a:t>
              </a:r>
              <a:r>
                <a:rPr lang="en-US" sz="900"/>
                <a:t>Prob</a:t>
              </a:r>
              <a:r>
                <a:rPr lang="en-US" sz="800"/>
                <a:t>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F1B1DF-689F-E648-BDE7-15D54C73FF5F}"/>
              </a:ext>
            </a:extLst>
          </p:cNvPr>
          <p:cNvGrpSpPr/>
          <p:nvPr/>
        </p:nvGrpSpPr>
        <p:grpSpPr>
          <a:xfrm>
            <a:off x="860800" y="1935674"/>
            <a:ext cx="741397" cy="726589"/>
            <a:chOff x="4619413" y="1564912"/>
            <a:chExt cx="741397" cy="72658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524E080-0E14-3D4D-A846-76AEB60E2E00}"/>
                </a:ext>
              </a:extLst>
            </p:cNvPr>
            <p:cNvGrpSpPr/>
            <p:nvPr/>
          </p:nvGrpSpPr>
          <p:grpSpPr>
            <a:xfrm>
              <a:off x="4828231" y="1564912"/>
              <a:ext cx="446350" cy="396718"/>
              <a:chOff x="8013826" y="4641156"/>
              <a:chExt cx="712240" cy="63310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04EB590-FA1A-0D4C-88A1-2C338A9A3ECF}"/>
                  </a:ext>
                </a:extLst>
              </p:cNvPr>
              <p:cNvGrpSpPr/>
              <p:nvPr/>
            </p:nvGrpSpPr>
            <p:grpSpPr>
              <a:xfrm>
                <a:off x="8013826" y="4641156"/>
                <a:ext cx="712240" cy="633100"/>
                <a:chOff x="8013826" y="4641156"/>
                <a:chExt cx="712240" cy="633100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42634223-2E01-CF46-A7D2-2E104F81ED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013826" y="4641156"/>
                  <a:ext cx="3763" cy="61662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CFC08D6A-150A-C945-AF12-FB60844744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17255" y="5271356"/>
                  <a:ext cx="708811" cy="29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DFD94597-4C38-1447-99B1-43E35B1A6E8C}"/>
                  </a:ext>
                </a:extLst>
              </p:cNvPr>
              <p:cNvSpPr/>
              <p:nvPr/>
            </p:nvSpPr>
            <p:spPr>
              <a:xfrm>
                <a:off x="8042338" y="4767226"/>
                <a:ext cx="609745" cy="475293"/>
              </a:xfrm>
              <a:custGeom>
                <a:avLst/>
                <a:gdLst>
                  <a:gd name="connsiteX0" fmla="*/ 0 w 556054"/>
                  <a:gd name="connsiteY0" fmla="*/ 475293 h 475293"/>
                  <a:gd name="connsiteX1" fmla="*/ 61784 w 556054"/>
                  <a:gd name="connsiteY1" fmla="*/ 154018 h 475293"/>
                  <a:gd name="connsiteX2" fmla="*/ 86497 w 556054"/>
                  <a:gd name="connsiteY2" fmla="*/ 30450 h 475293"/>
                  <a:gd name="connsiteX3" fmla="*/ 148281 w 556054"/>
                  <a:gd name="connsiteY3" fmla="*/ 5737 h 475293"/>
                  <a:gd name="connsiteX4" fmla="*/ 222421 w 556054"/>
                  <a:gd name="connsiteY4" fmla="*/ 116947 h 475293"/>
                  <a:gd name="connsiteX5" fmla="*/ 259492 w 556054"/>
                  <a:gd name="connsiteY5" fmla="*/ 327012 h 475293"/>
                  <a:gd name="connsiteX6" fmla="*/ 556054 w 556054"/>
                  <a:gd name="connsiteY6" fmla="*/ 475293 h 47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6054" h="475293">
                    <a:moveTo>
                      <a:pt x="0" y="475293"/>
                    </a:moveTo>
                    <a:cubicBezTo>
                      <a:pt x="23684" y="351725"/>
                      <a:pt x="47368" y="228158"/>
                      <a:pt x="61784" y="154018"/>
                    </a:cubicBezTo>
                    <a:cubicBezTo>
                      <a:pt x="76200" y="79878"/>
                      <a:pt x="72081" y="55163"/>
                      <a:pt x="86497" y="30450"/>
                    </a:cubicBezTo>
                    <a:cubicBezTo>
                      <a:pt x="100913" y="5736"/>
                      <a:pt x="125627" y="-8679"/>
                      <a:pt x="148281" y="5737"/>
                    </a:cubicBezTo>
                    <a:cubicBezTo>
                      <a:pt x="170935" y="20153"/>
                      <a:pt x="203886" y="63401"/>
                      <a:pt x="222421" y="116947"/>
                    </a:cubicBezTo>
                    <a:cubicBezTo>
                      <a:pt x="240956" y="170493"/>
                      <a:pt x="203887" y="267288"/>
                      <a:pt x="259492" y="327012"/>
                    </a:cubicBezTo>
                    <a:cubicBezTo>
                      <a:pt x="315097" y="386736"/>
                      <a:pt x="435575" y="431014"/>
                      <a:pt x="556054" y="475293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23" name="TextBox 40">
              <a:extLst>
                <a:ext uri="{FF2B5EF4-FFF2-40B4-BE49-F238E27FC236}">
                  <a16:creationId xmlns:a16="http://schemas.microsoft.com/office/drawing/2014/main" id="{AD04BF1A-3AF5-2B47-BF2A-B2C8A3A686E5}"/>
                </a:ext>
              </a:extLst>
            </p:cNvPr>
            <p:cNvSpPr txBox="1"/>
            <p:nvPr/>
          </p:nvSpPr>
          <p:spPr>
            <a:xfrm>
              <a:off x="4681024" y="1922169"/>
              <a:ext cx="679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/>
                <a:t>Atm. Pressure </a:t>
              </a:r>
            </a:p>
          </p:txBody>
        </p:sp>
        <p:sp>
          <p:nvSpPr>
            <p:cNvPr id="24" name="TextBox 50">
              <a:extLst>
                <a:ext uri="{FF2B5EF4-FFF2-40B4-BE49-F238E27FC236}">
                  <a16:creationId xmlns:a16="http://schemas.microsoft.com/office/drawing/2014/main" id="{A2A23278-AB7A-9F40-A0B7-C271CB83565A}"/>
                </a:ext>
              </a:extLst>
            </p:cNvPr>
            <p:cNvSpPr txBox="1"/>
            <p:nvPr/>
          </p:nvSpPr>
          <p:spPr>
            <a:xfrm rot="16200000">
              <a:off x="4520668" y="1699591"/>
              <a:ext cx="42832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900"/>
                <a:t>Prob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060D4D7-DA22-9849-889C-71D498A60E65}"/>
              </a:ext>
            </a:extLst>
          </p:cNvPr>
          <p:cNvGrpSpPr/>
          <p:nvPr/>
        </p:nvGrpSpPr>
        <p:grpSpPr>
          <a:xfrm>
            <a:off x="863778" y="2633828"/>
            <a:ext cx="747298" cy="744425"/>
            <a:chOff x="4600194" y="2273000"/>
            <a:chExt cx="747298" cy="74442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50AB1FB-8E0C-1C4A-9924-08BEE6E64C77}"/>
                </a:ext>
              </a:extLst>
            </p:cNvPr>
            <p:cNvGrpSpPr/>
            <p:nvPr/>
          </p:nvGrpSpPr>
          <p:grpSpPr>
            <a:xfrm>
              <a:off x="4809569" y="2273000"/>
              <a:ext cx="444203" cy="396715"/>
              <a:chOff x="7669764" y="1692876"/>
              <a:chExt cx="708811" cy="63309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2552479-53FA-D444-89D4-F9A804DB989D}"/>
                  </a:ext>
                </a:extLst>
              </p:cNvPr>
              <p:cNvGrpSpPr/>
              <p:nvPr/>
            </p:nvGrpSpPr>
            <p:grpSpPr>
              <a:xfrm>
                <a:off x="7669764" y="1692876"/>
                <a:ext cx="708811" cy="633094"/>
                <a:chOff x="7669764" y="1692876"/>
                <a:chExt cx="708811" cy="633094"/>
              </a:xfrm>
            </p:grpSpPr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B20CB7FF-7828-AF47-921C-E977A2D1E8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681205" y="1692876"/>
                  <a:ext cx="3763" cy="61661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DBA2EF79-1176-4B45-923F-56319554C0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69764" y="2323070"/>
                  <a:ext cx="708811" cy="29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4B909BA3-137D-CD4B-A528-1585DD853440}"/>
                  </a:ext>
                </a:extLst>
              </p:cNvPr>
              <p:cNvSpPr/>
              <p:nvPr/>
            </p:nvSpPr>
            <p:spPr>
              <a:xfrm>
                <a:off x="7777850" y="1763540"/>
                <a:ext cx="382318" cy="552863"/>
              </a:xfrm>
              <a:custGeom>
                <a:avLst/>
                <a:gdLst>
                  <a:gd name="connsiteX0" fmla="*/ 0 w 630195"/>
                  <a:gd name="connsiteY0" fmla="*/ 494122 h 494122"/>
                  <a:gd name="connsiteX1" fmla="*/ 135924 w 630195"/>
                  <a:gd name="connsiteY1" fmla="*/ 395268 h 494122"/>
                  <a:gd name="connsiteX2" fmla="*/ 296562 w 630195"/>
                  <a:gd name="connsiteY2" fmla="*/ 12208 h 494122"/>
                  <a:gd name="connsiteX3" fmla="*/ 432486 w 630195"/>
                  <a:gd name="connsiteY3" fmla="*/ 123419 h 494122"/>
                  <a:gd name="connsiteX4" fmla="*/ 506627 w 630195"/>
                  <a:gd name="connsiteY4" fmla="*/ 407625 h 494122"/>
                  <a:gd name="connsiteX5" fmla="*/ 630195 w 630195"/>
                  <a:gd name="connsiteY5" fmla="*/ 481765 h 494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0195" h="494122">
                    <a:moveTo>
                      <a:pt x="0" y="494122"/>
                    </a:moveTo>
                    <a:cubicBezTo>
                      <a:pt x="43248" y="484854"/>
                      <a:pt x="86497" y="475587"/>
                      <a:pt x="135924" y="395268"/>
                    </a:cubicBezTo>
                    <a:cubicBezTo>
                      <a:pt x="185351" y="314949"/>
                      <a:pt x="247135" y="57516"/>
                      <a:pt x="296562" y="12208"/>
                    </a:cubicBezTo>
                    <a:cubicBezTo>
                      <a:pt x="345989" y="-33100"/>
                      <a:pt x="397475" y="57516"/>
                      <a:pt x="432486" y="123419"/>
                    </a:cubicBezTo>
                    <a:cubicBezTo>
                      <a:pt x="467497" y="189322"/>
                      <a:pt x="473676" y="347901"/>
                      <a:pt x="506627" y="407625"/>
                    </a:cubicBezTo>
                    <a:cubicBezTo>
                      <a:pt x="539579" y="467349"/>
                      <a:pt x="584887" y="474557"/>
                      <a:pt x="630195" y="481765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31" name="TextBox 51">
              <a:extLst>
                <a:ext uri="{FF2B5EF4-FFF2-40B4-BE49-F238E27FC236}">
                  <a16:creationId xmlns:a16="http://schemas.microsoft.com/office/drawing/2014/main" id="{EDFB6C3B-581B-2740-9D25-5762C154C1D3}"/>
                </a:ext>
              </a:extLst>
            </p:cNvPr>
            <p:cNvSpPr txBox="1"/>
            <p:nvPr/>
          </p:nvSpPr>
          <p:spPr>
            <a:xfrm rot="16200000">
              <a:off x="4501449" y="2398733"/>
              <a:ext cx="42832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900"/>
                <a:t>Prob</a:t>
              </a:r>
            </a:p>
          </p:txBody>
        </p:sp>
        <p:sp>
          <p:nvSpPr>
            <p:cNvPr id="32" name="TextBox 52">
              <a:extLst>
                <a:ext uri="{FF2B5EF4-FFF2-40B4-BE49-F238E27FC236}">
                  <a16:creationId xmlns:a16="http://schemas.microsoft.com/office/drawing/2014/main" id="{5553529B-CEAF-964B-9F67-811C0301658E}"/>
                </a:ext>
              </a:extLst>
            </p:cNvPr>
            <p:cNvSpPr txBox="1"/>
            <p:nvPr/>
          </p:nvSpPr>
          <p:spPr>
            <a:xfrm>
              <a:off x="4658401" y="2648093"/>
              <a:ext cx="689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/>
                <a:t>Wind direction</a:t>
              </a:r>
            </a:p>
          </p:txBody>
        </p:sp>
      </p:grpSp>
      <p:sp>
        <p:nvSpPr>
          <p:cNvPr id="37" name="Right Brace 36">
            <a:extLst>
              <a:ext uri="{FF2B5EF4-FFF2-40B4-BE49-F238E27FC236}">
                <a16:creationId xmlns:a16="http://schemas.microsoft.com/office/drawing/2014/main" id="{E27BA70A-CCCF-E24C-A9E8-4DAD526E22B6}"/>
              </a:ext>
            </a:extLst>
          </p:cNvPr>
          <p:cNvSpPr/>
          <p:nvPr/>
        </p:nvSpPr>
        <p:spPr>
          <a:xfrm>
            <a:off x="3709892" y="1477939"/>
            <a:ext cx="258184" cy="1685185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436255" y="142485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54111" y="76419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9176595" y="120997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Outputs</a:t>
            </a:r>
            <a:endParaRPr lang="en-US" dirty="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EE51123-B27C-9748-8420-6CE6A430400B}"/>
              </a:ext>
            </a:extLst>
          </p:cNvPr>
          <p:cNvGrpSpPr/>
          <p:nvPr/>
        </p:nvGrpSpPr>
        <p:grpSpPr>
          <a:xfrm>
            <a:off x="2426691" y="1061333"/>
            <a:ext cx="1279748" cy="1157854"/>
            <a:chOff x="4652836" y="977769"/>
            <a:chExt cx="737584" cy="756791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2595A2FF-7C0F-FD4B-A8E1-7ACABB1C679A}"/>
                </a:ext>
              </a:extLst>
            </p:cNvPr>
            <p:cNvGrpSpPr/>
            <p:nvPr/>
          </p:nvGrpSpPr>
          <p:grpSpPr>
            <a:xfrm>
              <a:off x="4852575" y="1001373"/>
              <a:ext cx="444200" cy="386390"/>
              <a:chOff x="7785966" y="1692876"/>
              <a:chExt cx="708811" cy="616618"/>
            </a:xfrm>
          </p:grpSpPr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B48CD9E4-8FA8-A64C-B589-ECE259E97A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92666" y="1692876"/>
                <a:ext cx="3763" cy="61661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67FD9FD2-30C4-6843-A89D-BF659E765B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85966" y="2302804"/>
                <a:ext cx="708811" cy="29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TextBox 8">
              <a:extLst>
                <a:ext uri="{FF2B5EF4-FFF2-40B4-BE49-F238E27FC236}">
                  <a16:creationId xmlns:a16="http://schemas.microsoft.com/office/drawing/2014/main" id="{707EA3B5-70E5-9347-93CD-37A22435F196}"/>
                </a:ext>
              </a:extLst>
            </p:cNvPr>
            <p:cNvSpPr txBox="1"/>
            <p:nvPr/>
          </p:nvSpPr>
          <p:spPr>
            <a:xfrm>
              <a:off x="4800051" y="1365228"/>
              <a:ext cx="590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Initial Speed</a:t>
              </a:r>
            </a:p>
          </p:txBody>
        </p:sp>
        <p:sp>
          <p:nvSpPr>
            <p:cNvPr id="109" name="TextBox 41">
              <a:extLst>
                <a:ext uri="{FF2B5EF4-FFF2-40B4-BE49-F238E27FC236}">
                  <a16:creationId xmlns:a16="http://schemas.microsoft.com/office/drawing/2014/main" id="{C09F28BF-1093-7245-B552-73F5A0ACB45A}"/>
                </a:ext>
              </a:extLst>
            </p:cNvPr>
            <p:cNvSpPr txBox="1"/>
            <p:nvPr/>
          </p:nvSpPr>
          <p:spPr>
            <a:xfrm rot="16200000">
              <a:off x="4515618" y="1114987"/>
              <a:ext cx="50526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800"/>
                <a:t> </a:t>
              </a:r>
              <a:r>
                <a:rPr lang="en-US" sz="900"/>
                <a:t>Prob</a:t>
              </a:r>
              <a:r>
                <a:rPr lang="en-US" sz="800"/>
                <a:t> 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6F1B1DF-689F-E648-BDE7-15D54C73FF5F}"/>
              </a:ext>
            </a:extLst>
          </p:cNvPr>
          <p:cNvGrpSpPr/>
          <p:nvPr/>
        </p:nvGrpSpPr>
        <p:grpSpPr>
          <a:xfrm>
            <a:off x="2430757" y="1895238"/>
            <a:ext cx="1286364" cy="1111647"/>
            <a:chOff x="4619413" y="1564912"/>
            <a:chExt cx="741397" cy="726589"/>
          </a:xfrm>
          <a:effectLst/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C04EB590-FA1A-0D4C-88A1-2C338A9A3ECF}"/>
                </a:ext>
              </a:extLst>
            </p:cNvPr>
            <p:cNvGrpSpPr/>
            <p:nvPr/>
          </p:nvGrpSpPr>
          <p:grpSpPr>
            <a:xfrm>
              <a:off x="4828231" y="1564912"/>
              <a:ext cx="446350" cy="396718"/>
              <a:chOff x="8013826" y="4641156"/>
              <a:chExt cx="712240" cy="633100"/>
            </a:xfrm>
          </p:grpSpPr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42634223-2E01-CF46-A7D2-2E104F81ED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13826" y="4641156"/>
                <a:ext cx="3763" cy="6166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CFC08D6A-150A-C945-AF12-FB60844744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7255" y="5271356"/>
                <a:ext cx="708811" cy="29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TextBox 40">
              <a:extLst>
                <a:ext uri="{FF2B5EF4-FFF2-40B4-BE49-F238E27FC236}">
                  <a16:creationId xmlns:a16="http://schemas.microsoft.com/office/drawing/2014/main" id="{AD04BF1A-3AF5-2B47-BF2A-B2C8A3A686E5}"/>
                </a:ext>
              </a:extLst>
            </p:cNvPr>
            <p:cNvSpPr txBox="1"/>
            <p:nvPr/>
          </p:nvSpPr>
          <p:spPr>
            <a:xfrm>
              <a:off x="4681024" y="1922169"/>
              <a:ext cx="679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/>
                <a:t>Atm. Pressure </a:t>
              </a:r>
            </a:p>
          </p:txBody>
        </p:sp>
        <p:sp>
          <p:nvSpPr>
            <p:cNvPr id="117" name="TextBox 50">
              <a:extLst>
                <a:ext uri="{FF2B5EF4-FFF2-40B4-BE49-F238E27FC236}">
                  <a16:creationId xmlns:a16="http://schemas.microsoft.com/office/drawing/2014/main" id="{A2A23278-AB7A-9F40-A0B7-C271CB83565A}"/>
                </a:ext>
              </a:extLst>
            </p:cNvPr>
            <p:cNvSpPr txBox="1"/>
            <p:nvPr/>
          </p:nvSpPr>
          <p:spPr>
            <a:xfrm rot="16200000">
              <a:off x="4520668" y="1699591"/>
              <a:ext cx="42832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900"/>
                <a:t>Prob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060D4D7-DA22-9849-889C-71D498A60E65}"/>
              </a:ext>
            </a:extLst>
          </p:cNvPr>
          <p:cNvGrpSpPr/>
          <p:nvPr/>
        </p:nvGrpSpPr>
        <p:grpSpPr>
          <a:xfrm>
            <a:off x="2419869" y="2791038"/>
            <a:ext cx="1296602" cy="1138935"/>
            <a:chOff x="4600194" y="2273000"/>
            <a:chExt cx="747298" cy="744425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2552479-53FA-D444-89D4-F9A804DB989D}"/>
                </a:ext>
              </a:extLst>
            </p:cNvPr>
            <p:cNvGrpSpPr/>
            <p:nvPr/>
          </p:nvGrpSpPr>
          <p:grpSpPr>
            <a:xfrm>
              <a:off x="4809569" y="2273000"/>
              <a:ext cx="444203" cy="396715"/>
              <a:chOff x="7669764" y="1692876"/>
              <a:chExt cx="708811" cy="633094"/>
            </a:xfrm>
          </p:grpSpPr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B20CB7FF-7828-AF47-921C-E977A2D1E8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81205" y="1692876"/>
                <a:ext cx="3763" cy="61661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DBA2EF79-1176-4B45-923F-56319554C0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69764" y="2323070"/>
                <a:ext cx="708811" cy="29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TextBox 51">
              <a:extLst>
                <a:ext uri="{FF2B5EF4-FFF2-40B4-BE49-F238E27FC236}">
                  <a16:creationId xmlns:a16="http://schemas.microsoft.com/office/drawing/2014/main" id="{EDFB6C3B-581B-2740-9D25-5762C154C1D3}"/>
                </a:ext>
              </a:extLst>
            </p:cNvPr>
            <p:cNvSpPr txBox="1"/>
            <p:nvPr/>
          </p:nvSpPr>
          <p:spPr>
            <a:xfrm rot="16200000">
              <a:off x="4501449" y="2398733"/>
              <a:ext cx="42832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900"/>
                <a:t>Prob</a:t>
              </a:r>
            </a:p>
          </p:txBody>
        </p:sp>
        <p:sp>
          <p:nvSpPr>
            <p:cNvPr id="125" name="TextBox 52">
              <a:extLst>
                <a:ext uri="{FF2B5EF4-FFF2-40B4-BE49-F238E27FC236}">
                  <a16:creationId xmlns:a16="http://schemas.microsoft.com/office/drawing/2014/main" id="{5553529B-CEAF-964B-9F67-811C0301658E}"/>
                </a:ext>
              </a:extLst>
            </p:cNvPr>
            <p:cNvSpPr txBox="1"/>
            <p:nvPr/>
          </p:nvSpPr>
          <p:spPr>
            <a:xfrm>
              <a:off x="4658401" y="2648093"/>
              <a:ext cx="689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/>
                <a:t>Wind direction</a:t>
              </a:r>
            </a:p>
          </p:txBody>
        </p:sp>
      </p:grpSp>
      <p:sp>
        <p:nvSpPr>
          <p:cNvPr id="130" name="Rectangle 129"/>
          <p:cNvSpPr/>
          <p:nvPr/>
        </p:nvSpPr>
        <p:spPr>
          <a:xfrm>
            <a:off x="3043398" y="1552619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917700" y="2364166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3101086" y="3265644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3121202" y="1553043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2995602" y="2364166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3182104" y="3265644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3200222" y="1551420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3073504" y="2364166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3105090" y="3022071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2969383" y="1553556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2839797" y="2364166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3020066" y="3265644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2895292" y="1553556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3151404" y="2363317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2939046" y="3265644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2975497" y="1430919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3073504" y="2247616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2997540" y="3144708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3053864" y="1430919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2924279" y="2241530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3075907" y="3144708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3053864" y="1308283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2961628" y="2118894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3031123" y="3022071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3131045" y="1430919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3001459" y="2241530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3153087" y="3144708"/>
            <a:ext cx="80768" cy="1226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Group 179"/>
          <p:cNvGrpSpPr/>
          <p:nvPr/>
        </p:nvGrpSpPr>
        <p:grpSpPr>
          <a:xfrm>
            <a:off x="8755840" y="1807382"/>
            <a:ext cx="1221791" cy="1262767"/>
            <a:chOff x="1729388" y="1933204"/>
            <a:chExt cx="863725" cy="907137"/>
          </a:xfrm>
        </p:grpSpPr>
        <p:cxnSp>
          <p:nvCxnSpPr>
            <p:cNvPr id="181" name="Straight Arrow Connector 180"/>
            <p:cNvCxnSpPr/>
            <p:nvPr/>
          </p:nvCxnSpPr>
          <p:spPr>
            <a:xfrm flipV="1">
              <a:off x="1912620" y="1933205"/>
              <a:ext cx="0" cy="5966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 flipV="1">
              <a:off x="1912620" y="2529840"/>
              <a:ext cx="68049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/>
            <p:cNvSpPr txBox="1"/>
            <p:nvPr/>
          </p:nvSpPr>
          <p:spPr>
            <a:xfrm rot="16200000">
              <a:off x="1514315" y="2148277"/>
              <a:ext cx="615087" cy="184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P</a:t>
              </a:r>
              <a:r>
                <a:rPr lang="en-US" sz="1100" dirty="0" smtClean="0"/>
                <a:t>robability</a:t>
              </a:r>
              <a:endParaRPr lang="en-US" sz="1100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912620" y="2530804"/>
              <a:ext cx="636014" cy="309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Landing Latitude</a:t>
              </a:r>
              <a:endParaRPr lang="en-US" sz="11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0032371" y="1830408"/>
            <a:ext cx="1221791" cy="1262767"/>
            <a:chOff x="1729388" y="1933204"/>
            <a:chExt cx="863725" cy="907137"/>
          </a:xfrm>
        </p:grpSpPr>
        <p:cxnSp>
          <p:nvCxnSpPr>
            <p:cNvPr id="188" name="Straight Arrow Connector 187"/>
            <p:cNvCxnSpPr/>
            <p:nvPr/>
          </p:nvCxnSpPr>
          <p:spPr>
            <a:xfrm flipV="1">
              <a:off x="1912620" y="1933205"/>
              <a:ext cx="0" cy="5966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1912620" y="2529840"/>
              <a:ext cx="68049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/>
            <p:cNvSpPr txBox="1"/>
            <p:nvPr/>
          </p:nvSpPr>
          <p:spPr>
            <a:xfrm rot="16200000">
              <a:off x="1514315" y="2148277"/>
              <a:ext cx="615087" cy="184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P</a:t>
              </a:r>
              <a:r>
                <a:rPr lang="en-US" sz="1100" dirty="0" smtClean="0"/>
                <a:t>robability</a:t>
              </a:r>
              <a:endParaRPr lang="en-US" sz="1100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912620" y="2530804"/>
              <a:ext cx="636014" cy="309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Landing Longitude</a:t>
              </a:r>
              <a:endParaRPr lang="en-US" sz="1100" dirty="0"/>
            </a:p>
          </p:txBody>
        </p:sp>
      </p:grpSp>
      <p:sp>
        <p:nvSpPr>
          <p:cNvPr id="192" name="Rectangle 191"/>
          <p:cNvSpPr/>
          <p:nvPr/>
        </p:nvSpPr>
        <p:spPr>
          <a:xfrm flipH="1">
            <a:off x="9227402" y="2463209"/>
            <a:ext cx="99672" cy="1626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 flipH="1">
            <a:off x="9327257" y="2463209"/>
            <a:ext cx="99672" cy="1626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 flipH="1">
            <a:off x="9427112" y="2463209"/>
            <a:ext cx="99672" cy="1626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 flipH="1">
            <a:off x="9526967" y="2463209"/>
            <a:ext cx="99672" cy="1626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 flipH="1">
            <a:off x="9324283" y="2300406"/>
            <a:ext cx="99672" cy="1626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 flipH="1">
            <a:off x="9420357" y="2301895"/>
            <a:ext cx="99672" cy="1626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 flipH="1">
            <a:off x="9506753" y="2299843"/>
            <a:ext cx="99672" cy="1626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 flipH="1">
            <a:off x="9417812" y="2139383"/>
            <a:ext cx="99672" cy="1626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 flipH="1">
            <a:off x="9626821" y="2463209"/>
            <a:ext cx="99672" cy="1626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 flipH="1">
            <a:off x="10450302" y="2489123"/>
            <a:ext cx="99672" cy="1626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 flipH="1">
            <a:off x="10545375" y="2488758"/>
            <a:ext cx="99672" cy="1626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 flipH="1">
            <a:off x="10638927" y="2488758"/>
            <a:ext cx="99672" cy="1626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 flipH="1">
            <a:off x="10490101" y="2330135"/>
            <a:ext cx="99672" cy="1626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 flipH="1">
            <a:off x="10582131" y="2328106"/>
            <a:ext cx="99672" cy="1626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 flipH="1">
            <a:off x="10535428" y="2008466"/>
            <a:ext cx="99672" cy="1626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 flipH="1">
            <a:off x="10489488" y="2167454"/>
            <a:ext cx="99672" cy="1626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 flipH="1">
            <a:off x="10579123" y="2166871"/>
            <a:ext cx="99672" cy="1626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reeform 210"/>
          <p:cNvSpPr/>
          <p:nvPr/>
        </p:nvSpPr>
        <p:spPr>
          <a:xfrm>
            <a:off x="5257800" y="2200275"/>
            <a:ext cx="2124075" cy="533400"/>
          </a:xfrm>
          <a:custGeom>
            <a:avLst/>
            <a:gdLst>
              <a:gd name="connsiteX0" fmla="*/ 0 w 2124075"/>
              <a:gd name="connsiteY0" fmla="*/ 533400 h 533400"/>
              <a:gd name="connsiteX1" fmla="*/ 1295400 w 2124075"/>
              <a:gd name="connsiteY1" fmla="*/ 390525 h 533400"/>
              <a:gd name="connsiteX2" fmla="*/ 2124075 w 2124075"/>
              <a:gd name="connsiteY2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4075" h="533400">
                <a:moveTo>
                  <a:pt x="0" y="533400"/>
                </a:moveTo>
                <a:cubicBezTo>
                  <a:pt x="470694" y="506412"/>
                  <a:pt x="941388" y="479425"/>
                  <a:pt x="1295400" y="390525"/>
                </a:cubicBezTo>
                <a:cubicBezTo>
                  <a:pt x="1649413" y="301625"/>
                  <a:pt x="1886744" y="150812"/>
                  <a:pt x="2124075" y="0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reeform 211"/>
          <p:cNvSpPr/>
          <p:nvPr/>
        </p:nvSpPr>
        <p:spPr>
          <a:xfrm>
            <a:off x="5267325" y="2171700"/>
            <a:ext cx="2038350" cy="552450"/>
          </a:xfrm>
          <a:custGeom>
            <a:avLst/>
            <a:gdLst>
              <a:gd name="connsiteX0" fmla="*/ 0 w 2038350"/>
              <a:gd name="connsiteY0" fmla="*/ 552450 h 552450"/>
              <a:gd name="connsiteX1" fmla="*/ 942975 w 2038350"/>
              <a:gd name="connsiteY1" fmla="*/ 247650 h 552450"/>
              <a:gd name="connsiteX2" fmla="*/ 2038350 w 203835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8350" h="552450">
                <a:moveTo>
                  <a:pt x="0" y="552450"/>
                </a:moveTo>
                <a:cubicBezTo>
                  <a:pt x="301625" y="446087"/>
                  <a:pt x="603250" y="339725"/>
                  <a:pt x="942975" y="247650"/>
                </a:cubicBezTo>
                <a:cubicBezTo>
                  <a:pt x="1282700" y="155575"/>
                  <a:pt x="1660525" y="77787"/>
                  <a:pt x="2038350" y="0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2"/>
          <p:cNvSpPr/>
          <p:nvPr/>
        </p:nvSpPr>
        <p:spPr>
          <a:xfrm>
            <a:off x="5276850" y="1928292"/>
            <a:ext cx="2066925" cy="691083"/>
          </a:xfrm>
          <a:custGeom>
            <a:avLst/>
            <a:gdLst>
              <a:gd name="connsiteX0" fmla="*/ 0 w 2066925"/>
              <a:gd name="connsiteY0" fmla="*/ 691083 h 691083"/>
              <a:gd name="connsiteX1" fmla="*/ 533400 w 2066925"/>
              <a:gd name="connsiteY1" fmla="*/ 100533 h 691083"/>
              <a:gd name="connsiteX2" fmla="*/ 1495425 w 2066925"/>
              <a:gd name="connsiteY2" fmla="*/ 5283 h 691083"/>
              <a:gd name="connsiteX3" fmla="*/ 2066925 w 2066925"/>
              <a:gd name="connsiteY3" fmla="*/ 157683 h 69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6925" h="691083">
                <a:moveTo>
                  <a:pt x="0" y="691083"/>
                </a:moveTo>
                <a:cubicBezTo>
                  <a:pt x="142081" y="452958"/>
                  <a:pt x="284162" y="214833"/>
                  <a:pt x="533400" y="100533"/>
                </a:cubicBezTo>
                <a:cubicBezTo>
                  <a:pt x="782638" y="-13767"/>
                  <a:pt x="1239838" y="-4242"/>
                  <a:pt x="1495425" y="5283"/>
                </a:cubicBezTo>
                <a:cubicBezTo>
                  <a:pt x="1751013" y="14808"/>
                  <a:pt x="1908969" y="86245"/>
                  <a:pt x="2066925" y="157683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 213"/>
          <p:cNvSpPr/>
          <p:nvPr/>
        </p:nvSpPr>
        <p:spPr>
          <a:xfrm>
            <a:off x="5286375" y="2171700"/>
            <a:ext cx="2124075" cy="654392"/>
          </a:xfrm>
          <a:custGeom>
            <a:avLst/>
            <a:gdLst>
              <a:gd name="connsiteX0" fmla="*/ 0 w 2124075"/>
              <a:gd name="connsiteY0" fmla="*/ 523875 h 654392"/>
              <a:gd name="connsiteX1" fmla="*/ 1438275 w 2124075"/>
              <a:gd name="connsiteY1" fmla="*/ 619125 h 654392"/>
              <a:gd name="connsiteX2" fmla="*/ 2124075 w 2124075"/>
              <a:gd name="connsiteY2" fmla="*/ 0 h 65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4075" h="654392">
                <a:moveTo>
                  <a:pt x="0" y="523875"/>
                </a:moveTo>
                <a:cubicBezTo>
                  <a:pt x="542131" y="615156"/>
                  <a:pt x="1084263" y="706437"/>
                  <a:pt x="1438275" y="619125"/>
                </a:cubicBezTo>
                <a:cubicBezTo>
                  <a:pt x="1792287" y="531813"/>
                  <a:pt x="1958181" y="265906"/>
                  <a:pt x="2124075" y="0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reeform 214"/>
          <p:cNvSpPr/>
          <p:nvPr/>
        </p:nvSpPr>
        <p:spPr>
          <a:xfrm>
            <a:off x="5257800" y="2124075"/>
            <a:ext cx="2190750" cy="561975"/>
          </a:xfrm>
          <a:custGeom>
            <a:avLst/>
            <a:gdLst>
              <a:gd name="connsiteX0" fmla="*/ 0 w 2190750"/>
              <a:gd name="connsiteY0" fmla="*/ 561975 h 561975"/>
              <a:gd name="connsiteX1" fmla="*/ 1257300 w 2190750"/>
              <a:gd name="connsiteY1" fmla="*/ 371475 h 561975"/>
              <a:gd name="connsiteX2" fmla="*/ 2190750 w 2190750"/>
              <a:gd name="connsiteY2" fmla="*/ 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0750" h="561975">
                <a:moveTo>
                  <a:pt x="0" y="561975"/>
                </a:moveTo>
                <a:cubicBezTo>
                  <a:pt x="446087" y="513556"/>
                  <a:pt x="892175" y="465137"/>
                  <a:pt x="1257300" y="371475"/>
                </a:cubicBezTo>
                <a:cubicBezTo>
                  <a:pt x="1622425" y="277813"/>
                  <a:pt x="1906587" y="138906"/>
                  <a:pt x="2190750" y="0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reeform 215"/>
          <p:cNvSpPr/>
          <p:nvPr/>
        </p:nvSpPr>
        <p:spPr>
          <a:xfrm>
            <a:off x="5305425" y="2069371"/>
            <a:ext cx="2000250" cy="597629"/>
          </a:xfrm>
          <a:custGeom>
            <a:avLst/>
            <a:gdLst>
              <a:gd name="connsiteX0" fmla="*/ 0 w 2000250"/>
              <a:gd name="connsiteY0" fmla="*/ 597629 h 597629"/>
              <a:gd name="connsiteX1" fmla="*/ 647700 w 2000250"/>
              <a:gd name="connsiteY1" fmla="*/ 83279 h 597629"/>
              <a:gd name="connsiteX2" fmla="*/ 2000250 w 2000250"/>
              <a:gd name="connsiteY2" fmla="*/ 7079 h 59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0" h="597629">
                <a:moveTo>
                  <a:pt x="0" y="597629"/>
                </a:moveTo>
                <a:cubicBezTo>
                  <a:pt x="157162" y="389666"/>
                  <a:pt x="314325" y="181704"/>
                  <a:pt x="647700" y="83279"/>
                </a:cubicBezTo>
                <a:cubicBezTo>
                  <a:pt x="981075" y="-15146"/>
                  <a:pt x="1490662" y="-4034"/>
                  <a:pt x="2000250" y="7079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reeform 216"/>
          <p:cNvSpPr/>
          <p:nvPr/>
        </p:nvSpPr>
        <p:spPr>
          <a:xfrm>
            <a:off x="5286375" y="2152650"/>
            <a:ext cx="2057400" cy="523875"/>
          </a:xfrm>
          <a:custGeom>
            <a:avLst/>
            <a:gdLst>
              <a:gd name="connsiteX0" fmla="*/ 0 w 2057400"/>
              <a:gd name="connsiteY0" fmla="*/ 523875 h 523875"/>
              <a:gd name="connsiteX1" fmla="*/ 1095375 w 2057400"/>
              <a:gd name="connsiteY1" fmla="*/ 133350 h 523875"/>
              <a:gd name="connsiteX2" fmla="*/ 2057400 w 2057400"/>
              <a:gd name="connsiteY2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7400" h="523875">
                <a:moveTo>
                  <a:pt x="0" y="523875"/>
                </a:moveTo>
                <a:cubicBezTo>
                  <a:pt x="376237" y="372268"/>
                  <a:pt x="752475" y="220662"/>
                  <a:pt x="1095375" y="133350"/>
                </a:cubicBezTo>
                <a:cubicBezTo>
                  <a:pt x="1438275" y="46038"/>
                  <a:pt x="1747837" y="23019"/>
                  <a:pt x="2057400" y="0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TextBox 217"/>
          <p:cNvSpPr txBox="1"/>
          <p:nvPr/>
        </p:nvSpPr>
        <p:spPr>
          <a:xfrm>
            <a:off x="1461775" y="3636983"/>
            <a:ext cx="8829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Let’s estimate expected value (i.e. expected landing location) using MC</a:t>
            </a:r>
            <a:endParaRPr lang="en-US" sz="2000" b="1" dirty="0"/>
          </a:p>
        </p:txBody>
      </p:sp>
      <p:grpSp>
        <p:nvGrpSpPr>
          <p:cNvPr id="283" name="Group 282"/>
          <p:cNvGrpSpPr/>
          <p:nvPr/>
        </p:nvGrpSpPr>
        <p:grpSpPr>
          <a:xfrm>
            <a:off x="73345" y="4189405"/>
            <a:ext cx="2922257" cy="369332"/>
            <a:chOff x="208367" y="4485310"/>
            <a:chExt cx="2922257" cy="369332"/>
          </a:xfrm>
        </p:grpSpPr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20BD27F4-6795-3A4B-AF68-F97ABC603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41004" y="4593923"/>
              <a:ext cx="228600" cy="190500"/>
            </a:xfrm>
            <a:prstGeom prst="rect">
              <a:avLst/>
            </a:prstGeom>
          </p:spPr>
        </p:pic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62797CF5-A4CB-D940-A688-8F7920DE75A0}"/>
                </a:ext>
              </a:extLst>
            </p:cNvPr>
            <p:cNvSpPr txBox="1"/>
            <p:nvPr/>
          </p:nvSpPr>
          <p:spPr>
            <a:xfrm>
              <a:off x="208367" y="4485310"/>
              <a:ext cx="2922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1) Draw </a:t>
              </a:r>
              <a:r>
                <a:rPr lang="en-US" dirty="0" smtClean="0"/>
                <a:t>     random </a:t>
              </a:r>
              <a:r>
                <a:rPr lang="en-US" dirty="0"/>
                <a:t>inputs</a:t>
              </a:r>
            </a:p>
          </p:txBody>
        </p:sp>
      </p:grpSp>
      <p:pic>
        <p:nvPicPr>
          <p:cNvPr id="254" name="Picture 253">
            <a:extLst>
              <a:ext uri="{FF2B5EF4-FFF2-40B4-BE49-F238E27FC236}">
                <a16:creationId xmlns:a16="http://schemas.microsoft.com/office/drawing/2014/main" id="{36C12FEA-AD54-9A47-8EE4-EEE7B4B9BA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323" y="5201699"/>
            <a:ext cx="698500" cy="317500"/>
          </a:xfrm>
          <a:prstGeom prst="rect">
            <a:avLst/>
          </a:prstGeom>
        </p:spPr>
      </p:pic>
      <p:sp>
        <p:nvSpPr>
          <p:cNvPr id="256" name="TextBox 255">
            <a:extLst>
              <a:ext uri="{FF2B5EF4-FFF2-40B4-BE49-F238E27FC236}">
                <a16:creationId xmlns:a16="http://schemas.microsoft.com/office/drawing/2014/main" id="{D558E63D-B915-624C-99C6-27005D10352A}"/>
              </a:ext>
            </a:extLst>
          </p:cNvPr>
          <p:cNvSpPr txBox="1"/>
          <p:nvPr/>
        </p:nvSpPr>
        <p:spPr>
          <a:xfrm>
            <a:off x="6926898" y="4167282"/>
            <a:ext cx="199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 Form estimator</a:t>
            </a:r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F8F1E4E8-EB42-374A-9335-1CFE04DAE877}"/>
              </a:ext>
            </a:extLst>
          </p:cNvPr>
          <p:cNvGrpSpPr/>
          <p:nvPr/>
        </p:nvGrpSpPr>
        <p:grpSpPr>
          <a:xfrm>
            <a:off x="6926898" y="4844046"/>
            <a:ext cx="2343526" cy="949486"/>
            <a:chOff x="6658394" y="4554056"/>
            <a:chExt cx="2343526" cy="949486"/>
          </a:xfrm>
        </p:grpSpPr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A74294E0-051C-0B40-80B8-9EA36D7821D0}"/>
                </a:ext>
              </a:extLst>
            </p:cNvPr>
            <p:cNvSpPr/>
            <p:nvPr/>
          </p:nvSpPr>
          <p:spPr>
            <a:xfrm>
              <a:off x="6658394" y="4554056"/>
              <a:ext cx="2343526" cy="9494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9" name="Picture 258">
              <a:extLst>
                <a:ext uri="{FF2B5EF4-FFF2-40B4-BE49-F238E27FC236}">
                  <a16:creationId xmlns:a16="http://schemas.microsoft.com/office/drawing/2014/main" id="{18F00791-0995-8643-9A81-C6C9748B1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33863" y="4645417"/>
              <a:ext cx="2208374" cy="749300"/>
            </a:xfrm>
            <a:prstGeom prst="rect">
              <a:avLst/>
            </a:prstGeom>
          </p:spPr>
        </p:pic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4344660A-1DF8-B140-9A6D-C01E8DA0B4C4}"/>
              </a:ext>
            </a:extLst>
          </p:cNvPr>
          <p:cNvGrpSpPr/>
          <p:nvPr/>
        </p:nvGrpSpPr>
        <p:grpSpPr>
          <a:xfrm>
            <a:off x="9420482" y="4520204"/>
            <a:ext cx="2405710" cy="369332"/>
            <a:chOff x="7056501" y="5880338"/>
            <a:chExt cx="2405710" cy="369332"/>
          </a:xfrm>
        </p:grpSpPr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D3F3B6C3-34AC-C949-9C84-235563E27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38799" y="5891769"/>
              <a:ext cx="1223412" cy="317500"/>
            </a:xfrm>
            <a:prstGeom prst="rect">
              <a:avLst/>
            </a:prstGeom>
          </p:spPr>
        </p:pic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E783AFC9-1A22-C342-965F-4BF638E5029C}"/>
                </a:ext>
              </a:extLst>
            </p:cNvPr>
            <p:cNvSpPr txBox="1"/>
            <p:nvPr/>
          </p:nvSpPr>
          <p:spPr>
            <a:xfrm>
              <a:off x="7056501" y="5880338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Unbiased:</a:t>
              </a:r>
            </a:p>
          </p:txBody>
        </p:sp>
      </p:grpSp>
      <p:pic>
        <p:nvPicPr>
          <p:cNvPr id="275" name="Picture 274">
            <a:extLst>
              <a:ext uri="{FF2B5EF4-FFF2-40B4-BE49-F238E27FC236}">
                <a16:creationId xmlns:a16="http://schemas.microsoft.com/office/drawing/2014/main" id="{A65FD433-A0E7-AF4A-9880-230C5B1CE9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2991" y="5193327"/>
            <a:ext cx="673100" cy="317500"/>
          </a:xfrm>
          <a:prstGeom prst="rect">
            <a:avLst/>
          </a:prstGeom>
        </p:spPr>
      </p:pic>
      <p:grpSp>
        <p:nvGrpSpPr>
          <p:cNvPr id="265" name="Group 264">
            <a:extLst>
              <a:ext uri="{FF2B5EF4-FFF2-40B4-BE49-F238E27FC236}">
                <a16:creationId xmlns:a16="http://schemas.microsoft.com/office/drawing/2014/main" id="{46496008-6059-4B41-ABE9-8B9B2724665E}"/>
              </a:ext>
            </a:extLst>
          </p:cNvPr>
          <p:cNvGrpSpPr/>
          <p:nvPr/>
        </p:nvGrpSpPr>
        <p:grpSpPr>
          <a:xfrm>
            <a:off x="3435691" y="5034364"/>
            <a:ext cx="1881809" cy="822960"/>
            <a:chOff x="2383969" y="3395207"/>
            <a:chExt cx="1881809" cy="822960"/>
          </a:xfrm>
        </p:grpSpPr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E8E4D6FD-F75B-DD40-A7A2-F248B41EBB13}"/>
                </a:ext>
              </a:extLst>
            </p:cNvPr>
            <p:cNvGrpSpPr/>
            <p:nvPr/>
          </p:nvGrpSpPr>
          <p:grpSpPr>
            <a:xfrm>
              <a:off x="2383969" y="3395207"/>
              <a:ext cx="1881809" cy="822960"/>
              <a:chOff x="3452979" y="1501914"/>
              <a:chExt cx="1881809" cy="822960"/>
            </a:xfrm>
          </p:grpSpPr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163AA1D3-6AD2-4241-BFD9-C473DE2C810F}"/>
                  </a:ext>
                </a:extLst>
              </p:cNvPr>
              <p:cNvSpPr/>
              <p:nvPr/>
            </p:nvSpPr>
            <p:spPr>
              <a:xfrm>
                <a:off x="3566571" y="1501914"/>
                <a:ext cx="1695948" cy="8229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27D4D46A-0B57-5343-8E60-8B4AF560B979}"/>
                  </a:ext>
                </a:extLst>
              </p:cNvPr>
              <p:cNvSpPr txBox="1"/>
              <p:nvPr/>
            </p:nvSpPr>
            <p:spPr>
              <a:xfrm>
                <a:off x="3452979" y="1522455"/>
                <a:ext cx="18818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chemeClr val="bg1"/>
                    </a:solidFill>
                  </a:rPr>
                  <a:t>Model</a:t>
                </a:r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71" name="Picture 270">
              <a:extLst>
                <a:ext uri="{FF2B5EF4-FFF2-40B4-BE49-F238E27FC236}">
                  <a16:creationId xmlns:a16="http://schemas.microsoft.com/office/drawing/2014/main" id="{ABDDD12A-3F67-D341-B4B1-40E7184D0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59996" y="3818443"/>
              <a:ext cx="1563364" cy="317500"/>
            </a:xfrm>
            <a:prstGeom prst="rect">
              <a:avLst/>
            </a:prstGeom>
          </p:spPr>
        </p:pic>
      </p:grpSp>
      <p:sp>
        <p:nvSpPr>
          <p:cNvPr id="266" name="TextBox 265">
            <a:extLst>
              <a:ext uri="{FF2B5EF4-FFF2-40B4-BE49-F238E27FC236}">
                <a16:creationId xmlns:a16="http://schemas.microsoft.com/office/drawing/2014/main" id="{C5F426B0-7630-4444-A041-93C454665ED6}"/>
              </a:ext>
            </a:extLst>
          </p:cNvPr>
          <p:cNvSpPr txBox="1"/>
          <p:nvPr/>
        </p:nvSpPr>
        <p:spPr>
          <a:xfrm>
            <a:off x="3335272" y="4167282"/>
            <a:ext cx="213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2) Evaluate model</a:t>
            </a:r>
          </a:p>
        </p:txBody>
      </p:sp>
      <p:sp>
        <p:nvSpPr>
          <p:cNvPr id="267" name="Curved Right Arrow 266">
            <a:extLst>
              <a:ext uri="{FF2B5EF4-FFF2-40B4-BE49-F238E27FC236}">
                <a16:creationId xmlns:a16="http://schemas.microsoft.com/office/drawing/2014/main" id="{D3FEE77B-7DFA-C44D-AA8E-20E459861778}"/>
              </a:ext>
            </a:extLst>
          </p:cNvPr>
          <p:cNvSpPr/>
          <p:nvPr/>
        </p:nvSpPr>
        <p:spPr>
          <a:xfrm rot="16200000">
            <a:off x="4280381" y="5332318"/>
            <a:ext cx="244087" cy="1554480"/>
          </a:xfrm>
          <a:prstGeom prst="curvedRight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8" name="Curved Right Arrow 267">
            <a:extLst>
              <a:ext uri="{FF2B5EF4-FFF2-40B4-BE49-F238E27FC236}">
                <a16:creationId xmlns:a16="http://schemas.microsoft.com/office/drawing/2014/main" id="{6EA09A09-CF33-B346-B037-968B9C14C7DD}"/>
              </a:ext>
            </a:extLst>
          </p:cNvPr>
          <p:cNvSpPr/>
          <p:nvPr/>
        </p:nvSpPr>
        <p:spPr>
          <a:xfrm rot="5400000">
            <a:off x="4261332" y="4055601"/>
            <a:ext cx="235932" cy="1554480"/>
          </a:xfrm>
          <a:prstGeom prst="curvedRight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9" name="Picture 268">
            <a:extLst>
              <a:ext uri="{FF2B5EF4-FFF2-40B4-BE49-F238E27FC236}">
                <a16:creationId xmlns:a16="http://schemas.microsoft.com/office/drawing/2014/main" id="{35CDD071-1B48-2440-8B85-1FBF0E0E13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7287" y="4817770"/>
            <a:ext cx="935379" cy="185127"/>
          </a:xfrm>
          <a:prstGeom prst="rect">
            <a:avLst/>
          </a:prstGeom>
        </p:spPr>
      </p:pic>
      <p:grpSp>
        <p:nvGrpSpPr>
          <p:cNvPr id="276" name="Group 275">
            <a:extLst>
              <a:ext uri="{FF2B5EF4-FFF2-40B4-BE49-F238E27FC236}">
                <a16:creationId xmlns:a16="http://schemas.microsoft.com/office/drawing/2014/main" id="{12F91D46-F00C-9344-9858-6B85C1020445}"/>
              </a:ext>
            </a:extLst>
          </p:cNvPr>
          <p:cNvGrpSpPr/>
          <p:nvPr/>
        </p:nvGrpSpPr>
        <p:grpSpPr>
          <a:xfrm>
            <a:off x="9440294" y="5149542"/>
            <a:ext cx="2377329" cy="369332"/>
            <a:chOff x="3503133" y="5886915"/>
            <a:chExt cx="2377329" cy="369332"/>
          </a:xfrm>
        </p:grpSpPr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47B9E759-6FBA-4C43-84BB-87A605283588}"/>
                </a:ext>
              </a:extLst>
            </p:cNvPr>
            <p:cNvSpPr txBox="1"/>
            <p:nvPr/>
          </p:nvSpPr>
          <p:spPr>
            <a:xfrm>
              <a:off x="3503133" y="5886915"/>
              <a:ext cx="1783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Solution Time</a:t>
              </a:r>
              <a:r>
                <a:rPr lang="en-US" b="1" dirty="0">
                  <a:solidFill>
                    <a:srgbClr val="C00000"/>
                  </a:solidFill>
                </a:rPr>
                <a:t>:</a:t>
              </a:r>
            </a:p>
          </p:txBody>
        </p:sp>
        <p:pic>
          <p:nvPicPr>
            <p:cNvPr id="278" name="Picture 277">
              <a:extLst>
                <a:ext uri="{FF2B5EF4-FFF2-40B4-BE49-F238E27FC236}">
                  <a16:creationId xmlns:a16="http://schemas.microsoft.com/office/drawing/2014/main" id="{27F58302-EA19-9D4E-A64C-F005B33287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48554" t="-18638"/>
            <a:stretch/>
          </p:blipFill>
          <p:spPr>
            <a:xfrm>
              <a:off x="5089887" y="5886915"/>
              <a:ext cx="790575" cy="271206"/>
            </a:xfrm>
            <a:prstGeom prst="rect">
              <a:avLst/>
            </a:prstGeom>
          </p:spPr>
        </p:pic>
      </p:grpSp>
      <p:sp>
        <p:nvSpPr>
          <p:cNvPr id="279" name="TextBox 278">
            <a:extLst>
              <a:ext uri="{FF2B5EF4-FFF2-40B4-BE49-F238E27FC236}">
                <a16:creationId xmlns:a16="http://schemas.microsoft.com/office/drawing/2014/main" id="{038061C2-7C9A-ED41-833A-442A518FEDD7}"/>
              </a:ext>
            </a:extLst>
          </p:cNvPr>
          <p:cNvSpPr txBox="1"/>
          <p:nvPr/>
        </p:nvSpPr>
        <p:spPr>
          <a:xfrm>
            <a:off x="10401792" y="6060182"/>
            <a:ext cx="1966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HiFi model cost</a:t>
            </a:r>
          </a:p>
        </p:txBody>
      </p:sp>
      <p:pic>
        <p:nvPicPr>
          <p:cNvPr id="282" name="Picture 281">
            <a:extLst>
              <a:ext uri="{FF2B5EF4-FFF2-40B4-BE49-F238E27FC236}">
                <a16:creationId xmlns:a16="http://schemas.microsoft.com/office/drawing/2014/main" id="{85493CDB-9820-0C4D-A4A6-78AF353715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73078" y="5672230"/>
            <a:ext cx="1181100" cy="266700"/>
          </a:xfrm>
          <a:prstGeom prst="rect">
            <a:avLst/>
          </a:prstGeom>
        </p:spPr>
      </p:pic>
      <p:sp>
        <p:nvSpPr>
          <p:cNvPr id="288" name="Right Arrow 287"/>
          <p:cNvSpPr/>
          <p:nvPr/>
        </p:nvSpPr>
        <p:spPr>
          <a:xfrm>
            <a:off x="1947735" y="5248271"/>
            <a:ext cx="1307082" cy="238539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ight Arrow 288"/>
          <p:cNvSpPr/>
          <p:nvPr/>
        </p:nvSpPr>
        <p:spPr>
          <a:xfrm>
            <a:off x="5305425" y="5248271"/>
            <a:ext cx="588460" cy="232331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Freeform 289">
            <a:extLst>
              <a:ext uri="{FF2B5EF4-FFF2-40B4-BE49-F238E27FC236}">
                <a16:creationId xmlns:a16="http://schemas.microsoft.com/office/drawing/2014/main" id="{D473C2EF-17F9-1441-8706-A121995EADB6}"/>
              </a:ext>
            </a:extLst>
          </p:cNvPr>
          <p:cNvSpPr/>
          <p:nvPr/>
        </p:nvSpPr>
        <p:spPr>
          <a:xfrm>
            <a:off x="10401792" y="5480601"/>
            <a:ext cx="685171" cy="186277"/>
          </a:xfrm>
          <a:custGeom>
            <a:avLst/>
            <a:gdLst>
              <a:gd name="connsiteX0" fmla="*/ 736979 w 736979"/>
              <a:gd name="connsiteY0" fmla="*/ 0 h 177420"/>
              <a:gd name="connsiteX1" fmla="*/ 573206 w 736979"/>
              <a:gd name="connsiteY1" fmla="*/ 68238 h 177420"/>
              <a:gd name="connsiteX2" fmla="*/ 122830 w 736979"/>
              <a:gd name="connsiteY2" fmla="*/ 68238 h 177420"/>
              <a:gd name="connsiteX3" fmla="*/ 0 w 736979"/>
              <a:gd name="connsiteY3" fmla="*/ 177420 h 17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979" h="177420">
                <a:moveTo>
                  <a:pt x="736979" y="0"/>
                </a:moveTo>
                <a:cubicBezTo>
                  <a:pt x="706271" y="28432"/>
                  <a:pt x="675564" y="56865"/>
                  <a:pt x="573206" y="68238"/>
                </a:cubicBezTo>
                <a:cubicBezTo>
                  <a:pt x="470848" y="79611"/>
                  <a:pt x="218364" y="50041"/>
                  <a:pt x="122830" y="68238"/>
                </a:cubicBezTo>
                <a:cubicBezTo>
                  <a:pt x="27296" y="86435"/>
                  <a:pt x="13648" y="131927"/>
                  <a:pt x="0" y="17742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Freeform 290">
            <a:extLst>
              <a:ext uri="{FF2B5EF4-FFF2-40B4-BE49-F238E27FC236}">
                <a16:creationId xmlns:a16="http://schemas.microsoft.com/office/drawing/2014/main" id="{D473C2EF-17F9-1441-8706-A121995EADB6}"/>
              </a:ext>
            </a:extLst>
          </p:cNvPr>
          <p:cNvSpPr/>
          <p:nvPr/>
        </p:nvSpPr>
        <p:spPr>
          <a:xfrm>
            <a:off x="11191245" y="5480601"/>
            <a:ext cx="505456" cy="590540"/>
          </a:xfrm>
          <a:custGeom>
            <a:avLst/>
            <a:gdLst>
              <a:gd name="connsiteX0" fmla="*/ 736979 w 736979"/>
              <a:gd name="connsiteY0" fmla="*/ 0 h 177420"/>
              <a:gd name="connsiteX1" fmla="*/ 573206 w 736979"/>
              <a:gd name="connsiteY1" fmla="*/ 68238 h 177420"/>
              <a:gd name="connsiteX2" fmla="*/ 122830 w 736979"/>
              <a:gd name="connsiteY2" fmla="*/ 68238 h 177420"/>
              <a:gd name="connsiteX3" fmla="*/ 0 w 736979"/>
              <a:gd name="connsiteY3" fmla="*/ 177420 h 17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979" h="177420">
                <a:moveTo>
                  <a:pt x="736979" y="0"/>
                </a:moveTo>
                <a:cubicBezTo>
                  <a:pt x="706271" y="28432"/>
                  <a:pt x="675564" y="56865"/>
                  <a:pt x="573206" y="68238"/>
                </a:cubicBezTo>
                <a:cubicBezTo>
                  <a:pt x="470848" y="79611"/>
                  <a:pt x="218364" y="50041"/>
                  <a:pt x="122830" y="68238"/>
                </a:cubicBezTo>
                <a:cubicBezTo>
                  <a:pt x="27296" y="86435"/>
                  <a:pt x="13648" y="131927"/>
                  <a:pt x="0" y="17742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9374119" y="5025590"/>
            <a:ext cx="2628658" cy="57653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TextBox 292"/>
          <p:cNvSpPr txBox="1"/>
          <p:nvPr/>
        </p:nvSpPr>
        <p:spPr>
          <a:xfrm>
            <a:off x="5521992" y="6158370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Squared Error = bias + variance</a:t>
            </a:r>
            <a:endParaRPr lang="en-US" dirty="0"/>
          </a:p>
        </p:txBody>
      </p:sp>
      <p:cxnSp>
        <p:nvCxnSpPr>
          <p:cNvPr id="295" name="Straight Connector 294"/>
          <p:cNvCxnSpPr/>
          <p:nvPr/>
        </p:nvCxnSpPr>
        <p:spPr>
          <a:xfrm flipV="1">
            <a:off x="7924231" y="6127696"/>
            <a:ext cx="444496" cy="4000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80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7" grpId="0" animBg="1"/>
      <p:bldP spid="45" grpId="0"/>
      <p:bldP spid="47" grpId="0"/>
      <p:bldP spid="130" grpId="0" animBg="1"/>
      <p:bldP spid="131" grpId="0" animBg="1"/>
      <p:bldP spid="132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/>
      <p:bldP spid="256" grpId="0"/>
      <p:bldP spid="266" grpId="0"/>
      <p:bldP spid="267" grpId="0" animBg="1"/>
      <p:bldP spid="268" grpId="0" animBg="1"/>
      <p:bldP spid="279" grpId="0"/>
      <p:bldP spid="288" grpId="0" animBg="1"/>
      <p:bldP spid="289" grpId="0" animBg="1"/>
      <p:bldP spid="290" grpId="0" animBg="1"/>
      <p:bldP spid="291" grpId="0" animBg="1"/>
      <p:bldP spid="292" grpId="0" animBg="1"/>
      <p:bldP spid="2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Low-fidelity MC with Machine Learning (ML) Surrogates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40F7A-B5DE-B54F-BB1E-56E70482DFC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2949152" y="3200250"/>
            <a:ext cx="488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How can we improve calculation time?</a:t>
            </a:r>
            <a:endParaRPr lang="en-US" sz="2000" b="1" dirty="0"/>
          </a:p>
        </p:txBody>
      </p:sp>
      <p:grpSp>
        <p:nvGrpSpPr>
          <p:cNvPr id="283" name="Group 282"/>
          <p:cNvGrpSpPr/>
          <p:nvPr/>
        </p:nvGrpSpPr>
        <p:grpSpPr>
          <a:xfrm>
            <a:off x="26895" y="931855"/>
            <a:ext cx="2922257" cy="369332"/>
            <a:chOff x="208367" y="4485310"/>
            <a:chExt cx="2922257" cy="369332"/>
          </a:xfrm>
        </p:grpSpPr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20BD27F4-6795-3A4B-AF68-F97ABC603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1004" y="4593923"/>
              <a:ext cx="228600" cy="190500"/>
            </a:xfrm>
            <a:prstGeom prst="rect">
              <a:avLst/>
            </a:prstGeom>
          </p:spPr>
        </p:pic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62797CF5-A4CB-D940-A688-8F7920DE75A0}"/>
                </a:ext>
              </a:extLst>
            </p:cNvPr>
            <p:cNvSpPr txBox="1"/>
            <p:nvPr/>
          </p:nvSpPr>
          <p:spPr>
            <a:xfrm>
              <a:off x="208367" y="4485310"/>
              <a:ext cx="2922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1) Draw </a:t>
              </a:r>
              <a:r>
                <a:rPr lang="en-US" dirty="0" smtClean="0"/>
                <a:t>     random </a:t>
              </a:r>
              <a:r>
                <a:rPr lang="en-US" dirty="0"/>
                <a:t>inputs</a:t>
              </a:r>
            </a:p>
          </p:txBody>
        </p:sp>
      </p:grpSp>
      <p:pic>
        <p:nvPicPr>
          <p:cNvPr id="254" name="Picture 253">
            <a:extLst>
              <a:ext uri="{FF2B5EF4-FFF2-40B4-BE49-F238E27FC236}">
                <a16:creationId xmlns:a16="http://schemas.microsoft.com/office/drawing/2014/main" id="{36C12FEA-AD54-9A47-8EE4-EEE7B4B9B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73" y="1944149"/>
            <a:ext cx="698500" cy="317500"/>
          </a:xfrm>
          <a:prstGeom prst="rect">
            <a:avLst/>
          </a:prstGeom>
        </p:spPr>
      </p:pic>
      <p:sp>
        <p:nvSpPr>
          <p:cNvPr id="256" name="TextBox 255">
            <a:extLst>
              <a:ext uri="{FF2B5EF4-FFF2-40B4-BE49-F238E27FC236}">
                <a16:creationId xmlns:a16="http://schemas.microsoft.com/office/drawing/2014/main" id="{D558E63D-B915-624C-99C6-27005D10352A}"/>
              </a:ext>
            </a:extLst>
          </p:cNvPr>
          <p:cNvSpPr txBox="1"/>
          <p:nvPr/>
        </p:nvSpPr>
        <p:spPr>
          <a:xfrm>
            <a:off x="6880448" y="909732"/>
            <a:ext cx="199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 Form estimator</a:t>
            </a:r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F8F1E4E8-EB42-374A-9335-1CFE04DAE877}"/>
              </a:ext>
            </a:extLst>
          </p:cNvPr>
          <p:cNvGrpSpPr/>
          <p:nvPr/>
        </p:nvGrpSpPr>
        <p:grpSpPr>
          <a:xfrm>
            <a:off x="6880448" y="1586496"/>
            <a:ext cx="2343526" cy="949486"/>
            <a:chOff x="6658394" y="4554056"/>
            <a:chExt cx="2343526" cy="949486"/>
          </a:xfrm>
        </p:grpSpPr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A74294E0-051C-0B40-80B8-9EA36D7821D0}"/>
                </a:ext>
              </a:extLst>
            </p:cNvPr>
            <p:cNvSpPr/>
            <p:nvPr/>
          </p:nvSpPr>
          <p:spPr>
            <a:xfrm>
              <a:off x="6658394" y="4554056"/>
              <a:ext cx="2343526" cy="9494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9" name="Picture 258">
              <a:extLst>
                <a:ext uri="{FF2B5EF4-FFF2-40B4-BE49-F238E27FC236}">
                  <a16:creationId xmlns:a16="http://schemas.microsoft.com/office/drawing/2014/main" id="{18F00791-0995-8643-9A81-C6C9748B1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3863" y="4645417"/>
              <a:ext cx="2208374" cy="749300"/>
            </a:xfrm>
            <a:prstGeom prst="rect">
              <a:avLst/>
            </a:prstGeom>
          </p:spPr>
        </p:pic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4344660A-1DF8-B140-9A6D-C01E8DA0B4C4}"/>
              </a:ext>
            </a:extLst>
          </p:cNvPr>
          <p:cNvGrpSpPr/>
          <p:nvPr/>
        </p:nvGrpSpPr>
        <p:grpSpPr>
          <a:xfrm>
            <a:off x="9374032" y="1262654"/>
            <a:ext cx="2405710" cy="369332"/>
            <a:chOff x="7056501" y="5880338"/>
            <a:chExt cx="2405710" cy="369332"/>
          </a:xfrm>
        </p:grpSpPr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D3F3B6C3-34AC-C949-9C84-235563E27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38799" y="5891769"/>
              <a:ext cx="1223412" cy="317500"/>
            </a:xfrm>
            <a:prstGeom prst="rect">
              <a:avLst/>
            </a:prstGeom>
          </p:spPr>
        </p:pic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E783AFC9-1A22-C342-965F-4BF638E5029C}"/>
                </a:ext>
              </a:extLst>
            </p:cNvPr>
            <p:cNvSpPr txBox="1"/>
            <p:nvPr/>
          </p:nvSpPr>
          <p:spPr>
            <a:xfrm>
              <a:off x="7056501" y="5880338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Unbiased:</a:t>
              </a:r>
            </a:p>
          </p:txBody>
        </p:sp>
      </p:grpSp>
      <p:pic>
        <p:nvPicPr>
          <p:cNvPr id="275" name="Picture 274">
            <a:extLst>
              <a:ext uri="{FF2B5EF4-FFF2-40B4-BE49-F238E27FC236}">
                <a16:creationId xmlns:a16="http://schemas.microsoft.com/office/drawing/2014/main" id="{A65FD433-A0E7-AF4A-9880-230C5B1CE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6541" y="1935777"/>
            <a:ext cx="673100" cy="317500"/>
          </a:xfrm>
          <a:prstGeom prst="rect">
            <a:avLst/>
          </a:prstGeom>
        </p:spPr>
      </p:pic>
      <p:grpSp>
        <p:nvGrpSpPr>
          <p:cNvPr id="265" name="Group 264">
            <a:extLst>
              <a:ext uri="{FF2B5EF4-FFF2-40B4-BE49-F238E27FC236}">
                <a16:creationId xmlns:a16="http://schemas.microsoft.com/office/drawing/2014/main" id="{46496008-6059-4B41-ABE9-8B9B2724665E}"/>
              </a:ext>
            </a:extLst>
          </p:cNvPr>
          <p:cNvGrpSpPr/>
          <p:nvPr/>
        </p:nvGrpSpPr>
        <p:grpSpPr>
          <a:xfrm>
            <a:off x="3389241" y="1776814"/>
            <a:ext cx="1881809" cy="822960"/>
            <a:chOff x="2383969" y="3395207"/>
            <a:chExt cx="1881809" cy="822960"/>
          </a:xfrm>
        </p:grpSpPr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E8E4D6FD-F75B-DD40-A7A2-F248B41EBB13}"/>
                </a:ext>
              </a:extLst>
            </p:cNvPr>
            <p:cNvGrpSpPr/>
            <p:nvPr/>
          </p:nvGrpSpPr>
          <p:grpSpPr>
            <a:xfrm>
              <a:off x="2383969" y="3395207"/>
              <a:ext cx="1881809" cy="822960"/>
              <a:chOff x="3452979" y="1501914"/>
              <a:chExt cx="1881809" cy="822960"/>
            </a:xfrm>
          </p:grpSpPr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163AA1D3-6AD2-4241-BFD9-C473DE2C810F}"/>
                  </a:ext>
                </a:extLst>
              </p:cNvPr>
              <p:cNvSpPr/>
              <p:nvPr/>
            </p:nvSpPr>
            <p:spPr>
              <a:xfrm>
                <a:off x="3566571" y="1501914"/>
                <a:ext cx="1695948" cy="8229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27D4D46A-0B57-5343-8E60-8B4AF560B979}"/>
                  </a:ext>
                </a:extLst>
              </p:cNvPr>
              <p:cNvSpPr txBox="1"/>
              <p:nvPr/>
            </p:nvSpPr>
            <p:spPr>
              <a:xfrm>
                <a:off x="3452979" y="1522455"/>
                <a:ext cx="18818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chemeClr val="bg1"/>
                    </a:solidFill>
                  </a:rPr>
                  <a:t>Model</a:t>
                </a:r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71" name="Picture 270">
              <a:extLst>
                <a:ext uri="{FF2B5EF4-FFF2-40B4-BE49-F238E27FC236}">
                  <a16:creationId xmlns:a16="http://schemas.microsoft.com/office/drawing/2014/main" id="{ABDDD12A-3F67-D341-B4B1-40E7184D0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59996" y="3818443"/>
              <a:ext cx="1563364" cy="317500"/>
            </a:xfrm>
            <a:prstGeom prst="rect">
              <a:avLst/>
            </a:prstGeom>
          </p:spPr>
        </p:pic>
      </p:grpSp>
      <p:sp>
        <p:nvSpPr>
          <p:cNvPr id="266" name="TextBox 265">
            <a:extLst>
              <a:ext uri="{FF2B5EF4-FFF2-40B4-BE49-F238E27FC236}">
                <a16:creationId xmlns:a16="http://schemas.microsoft.com/office/drawing/2014/main" id="{C5F426B0-7630-4444-A041-93C454665ED6}"/>
              </a:ext>
            </a:extLst>
          </p:cNvPr>
          <p:cNvSpPr txBox="1"/>
          <p:nvPr/>
        </p:nvSpPr>
        <p:spPr>
          <a:xfrm>
            <a:off x="3288822" y="909732"/>
            <a:ext cx="213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2) Evaluate model</a:t>
            </a:r>
          </a:p>
        </p:txBody>
      </p:sp>
      <p:sp>
        <p:nvSpPr>
          <p:cNvPr id="267" name="Curved Right Arrow 266">
            <a:extLst>
              <a:ext uri="{FF2B5EF4-FFF2-40B4-BE49-F238E27FC236}">
                <a16:creationId xmlns:a16="http://schemas.microsoft.com/office/drawing/2014/main" id="{D3FEE77B-7DFA-C44D-AA8E-20E459861778}"/>
              </a:ext>
            </a:extLst>
          </p:cNvPr>
          <p:cNvSpPr/>
          <p:nvPr/>
        </p:nvSpPr>
        <p:spPr>
          <a:xfrm rot="16200000">
            <a:off x="4233931" y="2074768"/>
            <a:ext cx="244087" cy="1554480"/>
          </a:xfrm>
          <a:prstGeom prst="curvedRight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8" name="Curved Right Arrow 267">
            <a:extLst>
              <a:ext uri="{FF2B5EF4-FFF2-40B4-BE49-F238E27FC236}">
                <a16:creationId xmlns:a16="http://schemas.microsoft.com/office/drawing/2014/main" id="{6EA09A09-CF33-B346-B037-968B9C14C7DD}"/>
              </a:ext>
            </a:extLst>
          </p:cNvPr>
          <p:cNvSpPr/>
          <p:nvPr/>
        </p:nvSpPr>
        <p:spPr>
          <a:xfrm rot="5400000">
            <a:off x="4214882" y="798051"/>
            <a:ext cx="235932" cy="1554480"/>
          </a:xfrm>
          <a:prstGeom prst="curvedRight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9" name="Picture 268">
            <a:extLst>
              <a:ext uri="{FF2B5EF4-FFF2-40B4-BE49-F238E27FC236}">
                <a16:creationId xmlns:a16="http://schemas.microsoft.com/office/drawing/2014/main" id="{35CDD071-1B48-2440-8B85-1FBF0E0E13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0837" y="1560220"/>
            <a:ext cx="935379" cy="185127"/>
          </a:xfrm>
          <a:prstGeom prst="rect">
            <a:avLst/>
          </a:prstGeom>
        </p:spPr>
      </p:pic>
      <p:grpSp>
        <p:nvGrpSpPr>
          <p:cNvPr id="276" name="Group 275">
            <a:extLst>
              <a:ext uri="{FF2B5EF4-FFF2-40B4-BE49-F238E27FC236}">
                <a16:creationId xmlns:a16="http://schemas.microsoft.com/office/drawing/2014/main" id="{12F91D46-F00C-9344-9858-6B85C1020445}"/>
              </a:ext>
            </a:extLst>
          </p:cNvPr>
          <p:cNvGrpSpPr/>
          <p:nvPr/>
        </p:nvGrpSpPr>
        <p:grpSpPr>
          <a:xfrm>
            <a:off x="9393844" y="1891992"/>
            <a:ext cx="2377329" cy="369332"/>
            <a:chOff x="3503133" y="5886915"/>
            <a:chExt cx="2377329" cy="369332"/>
          </a:xfrm>
        </p:grpSpPr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47B9E759-6FBA-4C43-84BB-87A605283588}"/>
                </a:ext>
              </a:extLst>
            </p:cNvPr>
            <p:cNvSpPr txBox="1"/>
            <p:nvPr/>
          </p:nvSpPr>
          <p:spPr>
            <a:xfrm>
              <a:off x="3503133" y="5886915"/>
              <a:ext cx="1770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Solution Time</a:t>
              </a:r>
              <a:r>
                <a:rPr lang="en-US" dirty="0">
                  <a:solidFill>
                    <a:srgbClr val="C00000"/>
                  </a:solidFill>
                </a:rPr>
                <a:t>:</a:t>
              </a:r>
            </a:p>
          </p:txBody>
        </p:sp>
        <p:pic>
          <p:nvPicPr>
            <p:cNvPr id="278" name="Picture 277">
              <a:extLst>
                <a:ext uri="{FF2B5EF4-FFF2-40B4-BE49-F238E27FC236}">
                  <a16:creationId xmlns:a16="http://schemas.microsoft.com/office/drawing/2014/main" id="{27F58302-EA19-9D4E-A64C-F005B33287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48554" t="-18638"/>
            <a:stretch/>
          </p:blipFill>
          <p:spPr>
            <a:xfrm>
              <a:off x="5089887" y="5886915"/>
              <a:ext cx="790575" cy="271206"/>
            </a:xfrm>
            <a:prstGeom prst="rect">
              <a:avLst/>
            </a:prstGeom>
          </p:spPr>
        </p:pic>
      </p:grpSp>
      <p:sp>
        <p:nvSpPr>
          <p:cNvPr id="279" name="TextBox 278">
            <a:extLst>
              <a:ext uri="{FF2B5EF4-FFF2-40B4-BE49-F238E27FC236}">
                <a16:creationId xmlns:a16="http://schemas.microsoft.com/office/drawing/2014/main" id="{038061C2-7C9A-ED41-833A-442A518FEDD7}"/>
              </a:ext>
            </a:extLst>
          </p:cNvPr>
          <p:cNvSpPr txBox="1"/>
          <p:nvPr/>
        </p:nvSpPr>
        <p:spPr>
          <a:xfrm>
            <a:off x="10556330" y="2813591"/>
            <a:ext cx="1966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odel </a:t>
            </a:r>
            <a:r>
              <a:rPr lang="en-US" dirty="0"/>
              <a:t>cost</a:t>
            </a:r>
          </a:p>
        </p:txBody>
      </p:sp>
      <p:pic>
        <p:nvPicPr>
          <p:cNvPr id="282" name="Picture 281">
            <a:extLst>
              <a:ext uri="{FF2B5EF4-FFF2-40B4-BE49-F238E27FC236}">
                <a16:creationId xmlns:a16="http://schemas.microsoft.com/office/drawing/2014/main" id="{85493CDB-9820-0C4D-A4A6-78AF353715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6628" y="2414680"/>
            <a:ext cx="1181100" cy="266700"/>
          </a:xfrm>
          <a:prstGeom prst="rect">
            <a:avLst/>
          </a:prstGeom>
        </p:spPr>
      </p:pic>
      <p:sp>
        <p:nvSpPr>
          <p:cNvPr id="288" name="Right Arrow 287"/>
          <p:cNvSpPr/>
          <p:nvPr/>
        </p:nvSpPr>
        <p:spPr>
          <a:xfrm>
            <a:off x="1901285" y="1990721"/>
            <a:ext cx="1307082" cy="238539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ight Arrow 288"/>
          <p:cNvSpPr/>
          <p:nvPr/>
        </p:nvSpPr>
        <p:spPr>
          <a:xfrm>
            <a:off x="5258975" y="1990721"/>
            <a:ext cx="588460" cy="232331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Freeform 289">
            <a:extLst>
              <a:ext uri="{FF2B5EF4-FFF2-40B4-BE49-F238E27FC236}">
                <a16:creationId xmlns:a16="http://schemas.microsoft.com/office/drawing/2014/main" id="{D473C2EF-17F9-1441-8706-A121995EADB6}"/>
              </a:ext>
            </a:extLst>
          </p:cNvPr>
          <p:cNvSpPr/>
          <p:nvPr/>
        </p:nvSpPr>
        <p:spPr>
          <a:xfrm>
            <a:off x="10355342" y="2223051"/>
            <a:ext cx="685171" cy="186277"/>
          </a:xfrm>
          <a:custGeom>
            <a:avLst/>
            <a:gdLst>
              <a:gd name="connsiteX0" fmla="*/ 736979 w 736979"/>
              <a:gd name="connsiteY0" fmla="*/ 0 h 177420"/>
              <a:gd name="connsiteX1" fmla="*/ 573206 w 736979"/>
              <a:gd name="connsiteY1" fmla="*/ 68238 h 177420"/>
              <a:gd name="connsiteX2" fmla="*/ 122830 w 736979"/>
              <a:gd name="connsiteY2" fmla="*/ 68238 h 177420"/>
              <a:gd name="connsiteX3" fmla="*/ 0 w 736979"/>
              <a:gd name="connsiteY3" fmla="*/ 177420 h 17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979" h="177420">
                <a:moveTo>
                  <a:pt x="736979" y="0"/>
                </a:moveTo>
                <a:cubicBezTo>
                  <a:pt x="706271" y="28432"/>
                  <a:pt x="675564" y="56865"/>
                  <a:pt x="573206" y="68238"/>
                </a:cubicBezTo>
                <a:cubicBezTo>
                  <a:pt x="470848" y="79611"/>
                  <a:pt x="218364" y="50041"/>
                  <a:pt x="122830" y="68238"/>
                </a:cubicBezTo>
                <a:cubicBezTo>
                  <a:pt x="27296" y="86435"/>
                  <a:pt x="13648" y="131927"/>
                  <a:pt x="0" y="17742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Freeform 290">
            <a:extLst>
              <a:ext uri="{FF2B5EF4-FFF2-40B4-BE49-F238E27FC236}">
                <a16:creationId xmlns:a16="http://schemas.microsoft.com/office/drawing/2014/main" id="{D473C2EF-17F9-1441-8706-A121995EADB6}"/>
              </a:ext>
            </a:extLst>
          </p:cNvPr>
          <p:cNvSpPr/>
          <p:nvPr/>
        </p:nvSpPr>
        <p:spPr>
          <a:xfrm>
            <a:off x="11144795" y="2223051"/>
            <a:ext cx="505456" cy="590540"/>
          </a:xfrm>
          <a:custGeom>
            <a:avLst/>
            <a:gdLst>
              <a:gd name="connsiteX0" fmla="*/ 736979 w 736979"/>
              <a:gd name="connsiteY0" fmla="*/ 0 h 177420"/>
              <a:gd name="connsiteX1" fmla="*/ 573206 w 736979"/>
              <a:gd name="connsiteY1" fmla="*/ 68238 h 177420"/>
              <a:gd name="connsiteX2" fmla="*/ 122830 w 736979"/>
              <a:gd name="connsiteY2" fmla="*/ 68238 h 177420"/>
              <a:gd name="connsiteX3" fmla="*/ 0 w 736979"/>
              <a:gd name="connsiteY3" fmla="*/ 177420 h 17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979" h="177420">
                <a:moveTo>
                  <a:pt x="736979" y="0"/>
                </a:moveTo>
                <a:cubicBezTo>
                  <a:pt x="706271" y="28432"/>
                  <a:pt x="675564" y="56865"/>
                  <a:pt x="573206" y="68238"/>
                </a:cubicBezTo>
                <a:cubicBezTo>
                  <a:pt x="470848" y="79611"/>
                  <a:pt x="218364" y="50041"/>
                  <a:pt x="122830" y="68238"/>
                </a:cubicBezTo>
                <a:cubicBezTo>
                  <a:pt x="27296" y="86435"/>
                  <a:pt x="13648" y="131927"/>
                  <a:pt x="0" y="17742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id="{36C12FEA-AD54-9A47-8EE4-EEE7B4B9B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32" y="4408231"/>
            <a:ext cx="698500" cy="317500"/>
          </a:xfrm>
          <a:prstGeom prst="rect">
            <a:avLst/>
          </a:prstGeom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A74294E0-051C-0B40-80B8-9EA36D7821D0}"/>
              </a:ext>
            </a:extLst>
          </p:cNvPr>
          <p:cNvSpPr/>
          <p:nvPr/>
        </p:nvSpPr>
        <p:spPr>
          <a:xfrm>
            <a:off x="6906106" y="4050578"/>
            <a:ext cx="2467925" cy="9494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8E4D6FD-F75B-DD40-A7A2-F248B41EBB13}"/>
              </a:ext>
            </a:extLst>
          </p:cNvPr>
          <p:cNvGrpSpPr/>
          <p:nvPr/>
        </p:nvGrpSpPr>
        <p:grpSpPr>
          <a:xfrm>
            <a:off x="3205350" y="4240896"/>
            <a:ext cx="2008228" cy="822960"/>
            <a:chOff x="3452979" y="1501914"/>
            <a:chExt cx="2008228" cy="822960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163AA1D3-6AD2-4241-BFD9-C473DE2C810F}"/>
                </a:ext>
              </a:extLst>
            </p:cNvPr>
            <p:cNvSpPr/>
            <p:nvPr/>
          </p:nvSpPr>
          <p:spPr>
            <a:xfrm>
              <a:off x="3452979" y="1501914"/>
              <a:ext cx="2008228" cy="822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27D4D46A-0B57-5343-8E60-8B4AF560B979}"/>
                </a:ext>
              </a:extLst>
            </p:cNvPr>
            <p:cNvSpPr txBox="1"/>
            <p:nvPr/>
          </p:nvSpPr>
          <p:spPr>
            <a:xfrm>
              <a:off x="3452979" y="1522455"/>
              <a:ext cx="20082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</a:rPr>
                <a:t>ML Surrogate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9" name="Curved Right Arrow 218">
            <a:extLst>
              <a:ext uri="{FF2B5EF4-FFF2-40B4-BE49-F238E27FC236}">
                <a16:creationId xmlns:a16="http://schemas.microsoft.com/office/drawing/2014/main" id="{D3FEE77B-7DFA-C44D-AA8E-20E459861778}"/>
              </a:ext>
            </a:extLst>
          </p:cNvPr>
          <p:cNvSpPr/>
          <p:nvPr/>
        </p:nvSpPr>
        <p:spPr>
          <a:xfrm rot="16200000">
            <a:off x="4050040" y="4538850"/>
            <a:ext cx="244087" cy="1554480"/>
          </a:xfrm>
          <a:prstGeom prst="curvedRight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0" name="Curved Right Arrow 219">
            <a:extLst>
              <a:ext uri="{FF2B5EF4-FFF2-40B4-BE49-F238E27FC236}">
                <a16:creationId xmlns:a16="http://schemas.microsoft.com/office/drawing/2014/main" id="{6EA09A09-CF33-B346-B037-968B9C14C7DD}"/>
              </a:ext>
            </a:extLst>
          </p:cNvPr>
          <p:cNvSpPr/>
          <p:nvPr/>
        </p:nvSpPr>
        <p:spPr>
          <a:xfrm rot="5400000">
            <a:off x="4030991" y="3262133"/>
            <a:ext cx="235932" cy="1554480"/>
          </a:xfrm>
          <a:prstGeom prst="curvedRight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1" name="Right Arrow 220"/>
          <p:cNvSpPr/>
          <p:nvPr/>
        </p:nvSpPr>
        <p:spPr>
          <a:xfrm>
            <a:off x="1926944" y="4454803"/>
            <a:ext cx="1103626" cy="238539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ight Arrow 221"/>
          <p:cNvSpPr/>
          <p:nvPr/>
        </p:nvSpPr>
        <p:spPr>
          <a:xfrm>
            <a:off x="5284634" y="4454803"/>
            <a:ext cx="588460" cy="232331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3" name="Picture 222">
            <a:extLst>
              <a:ext uri="{FF2B5EF4-FFF2-40B4-BE49-F238E27FC236}">
                <a16:creationId xmlns:a16="http://schemas.microsoft.com/office/drawing/2014/main" id="{ACF1A61C-A60F-3A43-8B36-3AA9A04547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3116" y="4662998"/>
            <a:ext cx="1557934" cy="330200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9BAD6230-9EB7-464E-A041-070D9A95CD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7061" y="4366849"/>
            <a:ext cx="673100" cy="330200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BA70E1FF-25B4-7041-A317-0BFEB218D8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6015" y="4168338"/>
            <a:ext cx="2248106" cy="749300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78D57890-CF3C-E845-A1DF-64DDAD41582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9292" t="-12349"/>
          <a:stretch/>
        </p:blipFill>
        <p:spPr>
          <a:xfrm>
            <a:off x="11066559" y="4018623"/>
            <a:ext cx="779227" cy="299636"/>
          </a:xfrm>
          <a:prstGeom prst="rect">
            <a:avLst/>
          </a:prstGeom>
        </p:spPr>
      </p:pic>
      <p:sp>
        <p:nvSpPr>
          <p:cNvPr id="230" name="TextBox 229">
            <a:extLst>
              <a:ext uri="{FF2B5EF4-FFF2-40B4-BE49-F238E27FC236}">
                <a16:creationId xmlns:a16="http://schemas.microsoft.com/office/drawing/2014/main" id="{47B9E759-6FBA-4C43-84BB-87A605283588}"/>
              </a:ext>
            </a:extLst>
          </p:cNvPr>
          <p:cNvSpPr txBox="1"/>
          <p:nvPr/>
        </p:nvSpPr>
        <p:spPr>
          <a:xfrm>
            <a:off x="9494503" y="4044633"/>
            <a:ext cx="1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 Time</a:t>
            </a:r>
            <a:r>
              <a:rPr lang="en-US" dirty="0"/>
              <a:t>:</a:t>
            </a:r>
          </a:p>
        </p:txBody>
      </p:sp>
      <p:sp>
        <p:nvSpPr>
          <p:cNvPr id="232" name="Freeform 231">
            <a:extLst>
              <a:ext uri="{FF2B5EF4-FFF2-40B4-BE49-F238E27FC236}">
                <a16:creationId xmlns:a16="http://schemas.microsoft.com/office/drawing/2014/main" id="{D473C2EF-17F9-1441-8706-A121995EADB6}"/>
              </a:ext>
            </a:extLst>
          </p:cNvPr>
          <p:cNvSpPr/>
          <p:nvPr/>
        </p:nvSpPr>
        <p:spPr>
          <a:xfrm>
            <a:off x="11245454" y="4375692"/>
            <a:ext cx="505456" cy="125502"/>
          </a:xfrm>
          <a:custGeom>
            <a:avLst/>
            <a:gdLst>
              <a:gd name="connsiteX0" fmla="*/ 736979 w 736979"/>
              <a:gd name="connsiteY0" fmla="*/ 0 h 177420"/>
              <a:gd name="connsiteX1" fmla="*/ 573206 w 736979"/>
              <a:gd name="connsiteY1" fmla="*/ 68238 h 177420"/>
              <a:gd name="connsiteX2" fmla="*/ 122830 w 736979"/>
              <a:gd name="connsiteY2" fmla="*/ 68238 h 177420"/>
              <a:gd name="connsiteX3" fmla="*/ 0 w 736979"/>
              <a:gd name="connsiteY3" fmla="*/ 177420 h 17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979" h="177420">
                <a:moveTo>
                  <a:pt x="736979" y="0"/>
                </a:moveTo>
                <a:cubicBezTo>
                  <a:pt x="706271" y="28432"/>
                  <a:pt x="675564" y="56865"/>
                  <a:pt x="573206" y="68238"/>
                </a:cubicBezTo>
                <a:cubicBezTo>
                  <a:pt x="470848" y="79611"/>
                  <a:pt x="218364" y="50041"/>
                  <a:pt x="122830" y="68238"/>
                </a:cubicBezTo>
                <a:cubicBezTo>
                  <a:pt x="27296" y="86435"/>
                  <a:pt x="13648" y="131927"/>
                  <a:pt x="0" y="17742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038061C2-7C9A-ED41-833A-442A518FEDD7}"/>
              </a:ext>
            </a:extLst>
          </p:cNvPr>
          <p:cNvSpPr txBox="1"/>
          <p:nvPr/>
        </p:nvSpPr>
        <p:spPr>
          <a:xfrm>
            <a:off x="2678599" y="5465417"/>
            <a:ext cx="322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Surrogate cost &lt;&lt; Model cost</a:t>
            </a:r>
            <a:endParaRPr lang="en-US" dirty="0"/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038061C2-7C9A-ED41-833A-442A518FEDD7}"/>
              </a:ext>
            </a:extLst>
          </p:cNvPr>
          <p:cNvSpPr txBox="1"/>
          <p:nvPr/>
        </p:nvSpPr>
        <p:spPr>
          <a:xfrm>
            <a:off x="9699976" y="4464370"/>
            <a:ext cx="236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Surrogate cost</a:t>
            </a:r>
            <a:endParaRPr lang="en-US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07B17A91-C01A-0848-8636-F2240873943D}"/>
              </a:ext>
            </a:extLst>
          </p:cNvPr>
          <p:cNvSpPr txBox="1"/>
          <p:nvPr/>
        </p:nvSpPr>
        <p:spPr>
          <a:xfrm>
            <a:off x="9483940" y="499319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Biased:</a:t>
            </a:r>
          </a:p>
        </p:txBody>
      </p:sp>
      <p:pic>
        <p:nvPicPr>
          <p:cNvPr id="236" name="Picture 235">
            <a:extLst>
              <a:ext uri="{FF2B5EF4-FFF2-40B4-BE49-F238E27FC236}">
                <a16:creationId xmlns:a16="http://schemas.microsoft.com/office/drawing/2014/main" id="{B8D8DBA0-FEE0-7E4A-ADC2-36C561CB937B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76029" y="4932485"/>
            <a:ext cx="1346200" cy="393700"/>
          </a:xfrm>
          <a:prstGeom prst="rect">
            <a:avLst/>
          </a:prstGeom>
        </p:spPr>
      </p:pic>
      <p:sp>
        <p:nvSpPr>
          <p:cNvPr id="237" name="Oval 236"/>
          <p:cNvSpPr/>
          <p:nvPr/>
        </p:nvSpPr>
        <p:spPr>
          <a:xfrm>
            <a:off x="9374029" y="4899713"/>
            <a:ext cx="2791075" cy="57653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TextBox 237"/>
          <p:cNvSpPr txBox="1"/>
          <p:nvPr/>
        </p:nvSpPr>
        <p:spPr>
          <a:xfrm>
            <a:off x="5978403" y="5777218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Squared Error = bias + 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92737" y="6148491"/>
                <a:ext cx="2610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bias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irreducible error!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737" y="6148491"/>
                <a:ext cx="2610010" cy="369332"/>
              </a:xfrm>
              <a:prstGeom prst="rect">
                <a:avLst/>
              </a:prstGeom>
              <a:blipFill>
                <a:blip r:embed="rId16"/>
                <a:stretch>
                  <a:fillRect l="-1869" t="-10000" r="-163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7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  <p:bldP spid="152" grpId="0" animBg="1"/>
      <p:bldP spid="219" grpId="0" animBg="1"/>
      <p:bldP spid="220" grpId="0" animBg="1"/>
      <p:bldP spid="221" grpId="0" animBg="1"/>
      <p:bldP spid="222" grpId="0" animBg="1"/>
      <p:bldP spid="230" grpId="0"/>
      <p:bldP spid="232" grpId="0" animBg="1"/>
      <p:bldP spid="233" grpId="0"/>
      <p:bldP spid="234" grpId="0"/>
      <p:bldP spid="235" grpId="0"/>
      <p:bldP spid="237" grpId="0" animBg="1"/>
      <p:bldP spid="23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Multi-model Monte Carlo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40F7A-B5DE-B54F-BB1E-56E70482DFC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62797CF5-A4CB-D940-A688-8F7920DE75A0}"/>
              </a:ext>
            </a:extLst>
          </p:cNvPr>
          <p:cNvSpPr txBox="1"/>
          <p:nvPr/>
        </p:nvSpPr>
        <p:spPr>
          <a:xfrm>
            <a:off x="208081" y="899937"/>
            <a:ext cx="292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1) Draw </a:t>
            </a:r>
            <a:r>
              <a:rPr lang="en-US" dirty="0" smtClean="0"/>
              <a:t>random </a:t>
            </a:r>
            <a:r>
              <a:rPr lang="en-US" dirty="0"/>
              <a:t>inputs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D558E63D-B915-624C-99C6-27005D10352A}"/>
              </a:ext>
            </a:extLst>
          </p:cNvPr>
          <p:cNvSpPr txBox="1"/>
          <p:nvPr/>
        </p:nvSpPr>
        <p:spPr>
          <a:xfrm>
            <a:off x="8174330" y="924114"/>
            <a:ext cx="199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 Form estimator</a:t>
            </a:r>
          </a:p>
        </p:txBody>
      </p:sp>
      <p:pic>
        <p:nvPicPr>
          <p:cNvPr id="275" name="Picture 274">
            <a:extLst>
              <a:ext uri="{FF2B5EF4-FFF2-40B4-BE49-F238E27FC236}">
                <a16:creationId xmlns:a16="http://schemas.microsoft.com/office/drawing/2014/main" id="{A65FD433-A0E7-AF4A-9880-230C5B1CE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022" y="2011977"/>
            <a:ext cx="673100" cy="317500"/>
          </a:xfrm>
          <a:prstGeom prst="rect">
            <a:avLst/>
          </a:prstGeom>
        </p:spPr>
      </p:pic>
      <p:grpSp>
        <p:nvGrpSpPr>
          <p:cNvPr id="265" name="Group 264">
            <a:extLst>
              <a:ext uri="{FF2B5EF4-FFF2-40B4-BE49-F238E27FC236}">
                <a16:creationId xmlns:a16="http://schemas.microsoft.com/office/drawing/2014/main" id="{46496008-6059-4B41-ABE9-8B9B2724665E}"/>
              </a:ext>
            </a:extLst>
          </p:cNvPr>
          <p:cNvGrpSpPr/>
          <p:nvPr/>
        </p:nvGrpSpPr>
        <p:grpSpPr>
          <a:xfrm>
            <a:off x="4135722" y="1853014"/>
            <a:ext cx="1881809" cy="822960"/>
            <a:chOff x="2383969" y="3395207"/>
            <a:chExt cx="1881809" cy="822960"/>
          </a:xfrm>
        </p:grpSpPr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E8E4D6FD-F75B-DD40-A7A2-F248B41EBB13}"/>
                </a:ext>
              </a:extLst>
            </p:cNvPr>
            <p:cNvGrpSpPr/>
            <p:nvPr/>
          </p:nvGrpSpPr>
          <p:grpSpPr>
            <a:xfrm>
              <a:off x="2383969" y="3395207"/>
              <a:ext cx="1881809" cy="822960"/>
              <a:chOff x="3452979" y="1501914"/>
              <a:chExt cx="1881809" cy="822960"/>
            </a:xfrm>
          </p:grpSpPr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163AA1D3-6AD2-4241-BFD9-C473DE2C810F}"/>
                  </a:ext>
                </a:extLst>
              </p:cNvPr>
              <p:cNvSpPr/>
              <p:nvPr/>
            </p:nvSpPr>
            <p:spPr>
              <a:xfrm>
                <a:off x="3566571" y="1501914"/>
                <a:ext cx="1695948" cy="8229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27D4D46A-0B57-5343-8E60-8B4AF560B979}"/>
                  </a:ext>
                </a:extLst>
              </p:cNvPr>
              <p:cNvSpPr txBox="1"/>
              <p:nvPr/>
            </p:nvSpPr>
            <p:spPr>
              <a:xfrm>
                <a:off x="3452979" y="1522455"/>
                <a:ext cx="18818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chemeClr val="bg1"/>
                    </a:solidFill>
                  </a:rPr>
                  <a:t>Model</a:t>
                </a:r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71" name="Picture 270">
              <a:extLst>
                <a:ext uri="{FF2B5EF4-FFF2-40B4-BE49-F238E27FC236}">
                  <a16:creationId xmlns:a16="http://schemas.microsoft.com/office/drawing/2014/main" id="{ABDDD12A-3F67-D341-B4B1-40E7184D0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9996" y="3818443"/>
              <a:ext cx="1563364" cy="317500"/>
            </a:xfrm>
            <a:prstGeom prst="rect">
              <a:avLst/>
            </a:prstGeom>
          </p:spPr>
        </p:pic>
      </p:grpSp>
      <p:sp>
        <p:nvSpPr>
          <p:cNvPr id="266" name="TextBox 265">
            <a:extLst>
              <a:ext uri="{FF2B5EF4-FFF2-40B4-BE49-F238E27FC236}">
                <a16:creationId xmlns:a16="http://schemas.microsoft.com/office/drawing/2014/main" id="{C5F426B0-7630-4444-A041-93C454665ED6}"/>
              </a:ext>
            </a:extLst>
          </p:cNvPr>
          <p:cNvSpPr txBox="1"/>
          <p:nvPr/>
        </p:nvSpPr>
        <p:spPr>
          <a:xfrm>
            <a:off x="4026278" y="909732"/>
            <a:ext cx="213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2) Evaluate model</a:t>
            </a:r>
          </a:p>
        </p:txBody>
      </p:sp>
      <p:sp>
        <p:nvSpPr>
          <p:cNvPr id="267" name="Curved Right Arrow 266">
            <a:extLst>
              <a:ext uri="{FF2B5EF4-FFF2-40B4-BE49-F238E27FC236}">
                <a16:creationId xmlns:a16="http://schemas.microsoft.com/office/drawing/2014/main" id="{D3FEE77B-7DFA-C44D-AA8E-20E459861778}"/>
              </a:ext>
            </a:extLst>
          </p:cNvPr>
          <p:cNvSpPr/>
          <p:nvPr/>
        </p:nvSpPr>
        <p:spPr>
          <a:xfrm rot="16200000">
            <a:off x="4980412" y="2150968"/>
            <a:ext cx="244087" cy="1554480"/>
          </a:xfrm>
          <a:prstGeom prst="curvedRight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8" name="Curved Right Arrow 267">
            <a:extLst>
              <a:ext uri="{FF2B5EF4-FFF2-40B4-BE49-F238E27FC236}">
                <a16:creationId xmlns:a16="http://schemas.microsoft.com/office/drawing/2014/main" id="{6EA09A09-CF33-B346-B037-968B9C14C7DD}"/>
              </a:ext>
            </a:extLst>
          </p:cNvPr>
          <p:cNvSpPr/>
          <p:nvPr/>
        </p:nvSpPr>
        <p:spPr>
          <a:xfrm rot="5400000">
            <a:off x="4961363" y="874251"/>
            <a:ext cx="235932" cy="1554480"/>
          </a:xfrm>
          <a:prstGeom prst="curvedRight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9" name="Picture 268">
            <a:extLst>
              <a:ext uri="{FF2B5EF4-FFF2-40B4-BE49-F238E27FC236}">
                <a16:creationId xmlns:a16="http://schemas.microsoft.com/office/drawing/2014/main" id="{35CDD071-1B48-2440-8B85-1FBF0E0E1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318" y="1636420"/>
            <a:ext cx="935379" cy="185127"/>
          </a:xfrm>
          <a:prstGeom prst="rect">
            <a:avLst/>
          </a:prstGeom>
        </p:spPr>
      </p:pic>
      <p:sp>
        <p:nvSpPr>
          <p:cNvPr id="288" name="Right Arrow 287"/>
          <p:cNvSpPr/>
          <p:nvPr/>
        </p:nvSpPr>
        <p:spPr>
          <a:xfrm>
            <a:off x="3047816" y="2066921"/>
            <a:ext cx="1009087" cy="238539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ight Arrow 288"/>
          <p:cNvSpPr/>
          <p:nvPr/>
        </p:nvSpPr>
        <p:spPr>
          <a:xfrm>
            <a:off x="6005456" y="2066921"/>
            <a:ext cx="525297" cy="232331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74294E0-051C-0B40-80B8-9EA36D7821D0}"/>
              </a:ext>
            </a:extLst>
          </p:cNvPr>
          <p:cNvSpPr/>
          <p:nvPr/>
        </p:nvSpPr>
        <p:spPr>
          <a:xfrm>
            <a:off x="7945149" y="2593750"/>
            <a:ext cx="2923694" cy="9494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8E4D6FD-F75B-DD40-A7A2-F248B41EBB13}"/>
              </a:ext>
            </a:extLst>
          </p:cNvPr>
          <p:cNvGrpSpPr/>
          <p:nvPr/>
        </p:nvGrpSpPr>
        <p:grpSpPr>
          <a:xfrm>
            <a:off x="3951831" y="4317096"/>
            <a:ext cx="2008228" cy="822960"/>
            <a:chOff x="3452979" y="1501914"/>
            <a:chExt cx="2008228" cy="822960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163AA1D3-6AD2-4241-BFD9-C473DE2C810F}"/>
                </a:ext>
              </a:extLst>
            </p:cNvPr>
            <p:cNvSpPr/>
            <p:nvPr/>
          </p:nvSpPr>
          <p:spPr>
            <a:xfrm>
              <a:off x="3452979" y="1501914"/>
              <a:ext cx="2008228" cy="822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27D4D46A-0B57-5343-8E60-8B4AF560B979}"/>
                </a:ext>
              </a:extLst>
            </p:cNvPr>
            <p:cNvSpPr txBox="1"/>
            <p:nvPr/>
          </p:nvSpPr>
          <p:spPr>
            <a:xfrm>
              <a:off x="3452979" y="1522455"/>
              <a:ext cx="20082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</a:rPr>
                <a:t>ML Surrogate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9" name="Curved Right Arrow 218">
            <a:extLst>
              <a:ext uri="{FF2B5EF4-FFF2-40B4-BE49-F238E27FC236}">
                <a16:creationId xmlns:a16="http://schemas.microsoft.com/office/drawing/2014/main" id="{D3FEE77B-7DFA-C44D-AA8E-20E459861778}"/>
              </a:ext>
            </a:extLst>
          </p:cNvPr>
          <p:cNvSpPr/>
          <p:nvPr/>
        </p:nvSpPr>
        <p:spPr>
          <a:xfrm rot="16200000">
            <a:off x="4796521" y="4615050"/>
            <a:ext cx="244087" cy="1554480"/>
          </a:xfrm>
          <a:prstGeom prst="curvedRight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0" name="Curved Right Arrow 219">
            <a:extLst>
              <a:ext uri="{FF2B5EF4-FFF2-40B4-BE49-F238E27FC236}">
                <a16:creationId xmlns:a16="http://schemas.microsoft.com/office/drawing/2014/main" id="{6EA09A09-CF33-B346-B037-968B9C14C7DD}"/>
              </a:ext>
            </a:extLst>
          </p:cNvPr>
          <p:cNvSpPr/>
          <p:nvPr/>
        </p:nvSpPr>
        <p:spPr>
          <a:xfrm rot="5400000">
            <a:off x="4777472" y="3338333"/>
            <a:ext cx="235932" cy="1554480"/>
          </a:xfrm>
          <a:prstGeom prst="curvedRightArrow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1" name="Right Arrow 220"/>
          <p:cNvSpPr/>
          <p:nvPr/>
        </p:nvSpPr>
        <p:spPr>
          <a:xfrm>
            <a:off x="3073475" y="4531003"/>
            <a:ext cx="656240" cy="238539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ight Arrow 221"/>
          <p:cNvSpPr/>
          <p:nvPr/>
        </p:nvSpPr>
        <p:spPr>
          <a:xfrm>
            <a:off x="6031115" y="4531003"/>
            <a:ext cx="525297" cy="232331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3" name="Picture 222">
            <a:extLst>
              <a:ext uri="{FF2B5EF4-FFF2-40B4-BE49-F238E27FC236}">
                <a16:creationId xmlns:a16="http://schemas.microsoft.com/office/drawing/2014/main" id="{ACF1A61C-A60F-3A43-8B36-3AA9A0454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597" y="4739198"/>
            <a:ext cx="1557934" cy="330200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9BAD6230-9EB7-464E-A041-070D9A95C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3542" y="4443049"/>
            <a:ext cx="673100" cy="330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80404" y="2020349"/>
            <a:ext cx="698500" cy="432790"/>
            <a:chOff x="2180404" y="2020349"/>
            <a:chExt cx="698500" cy="432790"/>
          </a:xfrm>
        </p:grpSpPr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id="{36C12FEA-AD54-9A47-8EE4-EEE7B4B9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80404" y="2020349"/>
              <a:ext cx="698500" cy="3175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395189" y="2114585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06063" y="4484431"/>
            <a:ext cx="698500" cy="435416"/>
            <a:chOff x="2206063" y="4484431"/>
            <a:chExt cx="698500" cy="435416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36C12FEA-AD54-9A47-8EE4-EEE7B4B9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06063" y="4484431"/>
              <a:ext cx="698500" cy="31750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395189" y="4581293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C97F24A5-F20A-8D4C-B750-AC6CDA8311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3112" y="2851210"/>
            <a:ext cx="2667767" cy="469900"/>
          </a:xfrm>
          <a:prstGeom prst="rect">
            <a:avLst/>
          </a:prstGeom>
          <a:ln>
            <a:noFill/>
          </a:ln>
        </p:spPr>
      </p:pic>
      <p:sp>
        <p:nvSpPr>
          <p:cNvPr id="7" name="Right Brace 6"/>
          <p:cNvSpPr/>
          <p:nvPr/>
        </p:nvSpPr>
        <p:spPr>
          <a:xfrm>
            <a:off x="7326642" y="2114585"/>
            <a:ext cx="426390" cy="2805262"/>
          </a:xfrm>
          <a:prstGeom prst="rightBrace">
            <a:avLst>
              <a:gd name="adj1" fmla="val 44075"/>
              <a:gd name="adj2" fmla="val 3132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/>
              <p:cNvSpPr/>
              <p:nvPr/>
            </p:nvSpPr>
            <p:spPr>
              <a:xfrm>
                <a:off x="659762" y="2851210"/>
                <a:ext cx="1354184" cy="1858706"/>
              </a:xfrm>
              <a:prstGeom prst="ellipse">
                <a:avLst/>
              </a:prstGeom>
              <a:solidFill>
                <a:schemeClr val="accent4">
                  <a:alpha val="50196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62" y="2851210"/>
                <a:ext cx="1354184" cy="185870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val 61"/>
              <p:cNvSpPr/>
              <p:nvPr/>
            </p:nvSpPr>
            <p:spPr>
              <a:xfrm>
                <a:off x="1533238" y="2637323"/>
                <a:ext cx="952965" cy="920907"/>
              </a:xfrm>
              <a:prstGeom prst="ellipse">
                <a:avLst/>
              </a:prstGeom>
              <a:solidFill>
                <a:srgbClr val="FF9900">
                  <a:alpha val="50196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Oval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238" y="2637323"/>
                <a:ext cx="952965" cy="920907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146073" y="3691306"/>
            <a:ext cx="2521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Constructed to be</a:t>
            </a:r>
          </a:p>
          <a:p>
            <a:pPr algn="ctr"/>
            <a:r>
              <a:rPr lang="en-US" sz="2000" b="1" dirty="0" smtClean="0"/>
              <a:t>Unbiased</a:t>
            </a:r>
            <a:r>
              <a:rPr lang="en-US" sz="2000" dirty="0" smtClean="0"/>
              <a:t> and </a:t>
            </a:r>
            <a:r>
              <a:rPr lang="en-US" sz="2000" b="1" dirty="0" smtClean="0"/>
              <a:t>Fast!</a:t>
            </a:r>
            <a:endParaRPr lang="en-US" sz="2000" b="1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321E935-8256-3B40-9626-59AC81B91097}"/>
              </a:ext>
            </a:extLst>
          </p:cNvPr>
          <p:cNvGrpSpPr/>
          <p:nvPr/>
        </p:nvGrpSpPr>
        <p:grpSpPr>
          <a:xfrm rot="5400000">
            <a:off x="2967413" y="2438974"/>
            <a:ext cx="400110" cy="1168723"/>
            <a:chOff x="841144" y="2202339"/>
            <a:chExt cx="400110" cy="116872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4C29829-69D9-714A-B53A-FF8BE28306BA}"/>
                </a:ext>
              </a:extLst>
            </p:cNvPr>
            <p:cNvSpPr txBox="1"/>
            <p:nvPr/>
          </p:nvSpPr>
          <p:spPr>
            <a:xfrm rot="16200000">
              <a:off x="532085" y="2511398"/>
              <a:ext cx="10182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samples</a:t>
              </a:r>
              <a:r>
                <a:rPr lang="en-US" sz="2000" dirty="0"/>
                <a:t> 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FBBE0C7-071C-A842-BE4B-E0285FAA6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6200000">
              <a:off x="959258" y="3186912"/>
              <a:ext cx="203200" cy="165100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81EFA3C-2EAB-E545-A380-DDB3DBBEE585}"/>
              </a:ext>
            </a:extLst>
          </p:cNvPr>
          <p:cNvGrpSpPr/>
          <p:nvPr/>
        </p:nvGrpSpPr>
        <p:grpSpPr>
          <a:xfrm rot="5400000">
            <a:off x="2437875" y="3392507"/>
            <a:ext cx="400110" cy="1190501"/>
            <a:chOff x="967917" y="3442368"/>
            <a:chExt cx="400110" cy="119050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7DB9DFB-E87F-8E4E-9D33-B11E5594459D}"/>
                </a:ext>
              </a:extLst>
            </p:cNvPr>
            <p:cNvSpPr txBox="1"/>
            <p:nvPr/>
          </p:nvSpPr>
          <p:spPr>
            <a:xfrm rot="16200000">
              <a:off x="658858" y="3751427"/>
              <a:ext cx="10182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samples</a:t>
              </a:r>
              <a:r>
                <a:rPr lang="en-US" sz="2000" dirty="0"/>
                <a:t> </a:t>
              </a: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A936B26-A9BB-5045-BC54-AABD6D922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6200000">
              <a:off x="1036720" y="4410619"/>
              <a:ext cx="203200" cy="241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09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  <p:bldP spid="268" grpId="0" animBg="1"/>
      <p:bldP spid="288" grpId="0" animBg="1"/>
      <p:bldP spid="289" grpId="0" animBg="1"/>
      <p:bldP spid="152" grpId="0" animBg="1"/>
      <p:bldP spid="219" grpId="0" animBg="1"/>
      <p:bldP spid="220" grpId="0" animBg="1"/>
      <p:bldP spid="221" grpId="0" animBg="1"/>
      <p:bldP spid="222" grpId="0" animBg="1"/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Multi-Level Monte Carlo MLMC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40F7A-B5DE-B54F-BB1E-56E70482DFC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0001" y="2091186"/>
            <a:ext cx="6264649" cy="1232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Main Idea: </a:t>
            </a:r>
            <a:r>
              <a:rPr lang="en-US" sz="2800" dirty="0" smtClean="0"/>
              <a:t>Use </a:t>
            </a:r>
            <a:r>
              <a:rPr lang="en-US" sz="2800" dirty="0"/>
              <a:t>a </a:t>
            </a:r>
            <a:r>
              <a:rPr lang="en-US" sz="2800" dirty="0" smtClean="0">
                <a:solidFill>
                  <a:schemeClr val="accent4"/>
                </a:solidFill>
              </a:rPr>
              <a:t>surrogate</a:t>
            </a:r>
            <a:r>
              <a:rPr lang="en-US" sz="2800" dirty="0" smtClean="0"/>
              <a:t> and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correct </a:t>
            </a:r>
            <a:r>
              <a:rPr lang="en-US" sz="2800" dirty="0">
                <a:solidFill>
                  <a:schemeClr val="accent2"/>
                </a:solidFill>
              </a:rPr>
              <a:t>with high-fidelity model</a:t>
            </a:r>
          </a:p>
          <a:p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7F24A5-F20A-8D4C-B750-AC6CDA831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71" y="1099413"/>
            <a:ext cx="3662579" cy="645126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193D03-BA70-1643-A7B0-A9BC2F906E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215" b="66553"/>
          <a:stretch/>
        </p:blipFill>
        <p:spPr>
          <a:xfrm>
            <a:off x="564022" y="3790665"/>
            <a:ext cx="1457452" cy="63846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193D03-BA70-1643-A7B0-A9BC2F906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9479" r="52240" b="66553"/>
          <a:stretch/>
        </p:blipFill>
        <p:spPr>
          <a:xfrm>
            <a:off x="2239656" y="3787852"/>
            <a:ext cx="894521" cy="638460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193D03-BA70-1643-A7B0-A9BC2F906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0396" t="34585" r="59465" b="-4356"/>
          <a:stretch/>
        </p:blipFill>
        <p:spPr>
          <a:xfrm>
            <a:off x="2792895" y="4687037"/>
            <a:ext cx="496109" cy="1331843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193D03-BA70-1643-A7B0-A9BC2F906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2841" r="12831" b="66553"/>
          <a:stretch/>
        </p:blipFill>
        <p:spPr>
          <a:xfrm>
            <a:off x="4011495" y="3787852"/>
            <a:ext cx="1679713" cy="638460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193D03-BA70-1643-A7B0-A9BC2F906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8935" t="34585" r="-872" b="-4356"/>
          <a:stretch/>
        </p:blipFill>
        <p:spPr>
          <a:xfrm>
            <a:off x="4851351" y="4687037"/>
            <a:ext cx="1562698" cy="1331843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193D03-BA70-1643-A7B0-A9BC2F906E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56" r="45725" b="66553"/>
          <a:stretch/>
        </p:blipFill>
        <p:spPr>
          <a:xfrm>
            <a:off x="3383992" y="3787852"/>
            <a:ext cx="377687" cy="638460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193D03-BA70-1643-A7B0-A9BC2F906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323" t="34585" r="30350" b="-4356"/>
          <a:stretch/>
        </p:blipFill>
        <p:spPr>
          <a:xfrm>
            <a:off x="1749287" y="4689850"/>
            <a:ext cx="1043608" cy="1331843"/>
          </a:xfrm>
          <a:prstGeom prst="rect">
            <a:avLst/>
          </a:prstGeom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193D03-BA70-1643-A7B0-A9BC2F906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8644" t="34585" r="69301" b="-4356"/>
          <a:stretch/>
        </p:blipFill>
        <p:spPr>
          <a:xfrm>
            <a:off x="3793742" y="4689849"/>
            <a:ext cx="1079141" cy="1331843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193D03-BA70-1643-A7B0-A9BC2F906E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91" t="34585" r="51686" b="-4356"/>
          <a:stretch/>
        </p:blipFill>
        <p:spPr>
          <a:xfrm>
            <a:off x="3385171" y="4687036"/>
            <a:ext cx="387680" cy="1331843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39FFDF-3AD1-6B45-9493-7060789D2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534" y="1864263"/>
            <a:ext cx="2702097" cy="4469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C5BCEC3-BE3F-AC4C-86C0-72D0F149B423}"/>
              </a:ext>
            </a:extLst>
          </p:cNvPr>
          <p:cNvSpPr txBox="1"/>
          <p:nvPr/>
        </p:nvSpPr>
        <p:spPr>
          <a:xfrm>
            <a:off x="8310249" y="2827990"/>
            <a:ext cx="1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 </a:t>
            </a:r>
            <a:r>
              <a:rPr lang="en-US" dirty="0"/>
              <a:t>Time: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5BCEC3-BE3F-AC4C-86C0-72D0F149B423}"/>
              </a:ext>
            </a:extLst>
          </p:cNvPr>
          <p:cNvSpPr txBox="1"/>
          <p:nvPr/>
        </p:nvSpPr>
        <p:spPr>
          <a:xfrm>
            <a:off x="8464757" y="1405689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Unbiased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599430" y="3197322"/>
            <a:ext cx="3068305" cy="686065"/>
            <a:chOff x="8330220" y="4111102"/>
            <a:chExt cx="3068305" cy="68606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8C297D9-D6F0-5549-8F21-6D1C93D31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8890" t="1" r="22959" b="-8586"/>
            <a:stretch/>
          </p:blipFill>
          <p:spPr>
            <a:xfrm>
              <a:off x="8330220" y="4144111"/>
              <a:ext cx="1201405" cy="50740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9193D03-BA70-1643-A7B0-A9BC2F906E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935" t="53515" r="27651" b="14724"/>
            <a:stretch/>
          </p:blipFill>
          <p:spPr>
            <a:xfrm>
              <a:off x="9531626" y="4111102"/>
              <a:ext cx="167033" cy="60628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8C297D9-D6F0-5549-8F21-6D1C93D31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0639" t="7544" r="46736" b="3120"/>
            <a:stretch/>
          </p:blipFill>
          <p:spPr>
            <a:xfrm>
              <a:off x="9698659" y="4210702"/>
              <a:ext cx="397565" cy="41744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9193D03-BA70-1643-A7B0-A9BC2F906E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556" r="45725" b="66553"/>
            <a:stretch/>
          </p:blipFill>
          <p:spPr>
            <a:xfrm>
              <a:off x="10074413" y="4158707"/>
              <a:ext cx="377687" cy="6384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8C297D9-D6F0-5549-8F21-6D1C93D31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7567" t="-8460" r="9808" b="-4275"/>
            <a:stretch/>
          </p:blipFill>
          <p:spPr>
            <a:xfrm>
              <a:off x="10430289" y="4158707"/>
              <a:ext cx="397565" cy="52677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9193D03-BA70-1643-A7B0-A9BC2F906E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7079" t="53515" r="-329" b="14724"/>
            <a:stretch/>
          </p:blipFill>
          <p:spPr>
            <a:xfrm>
              <a:off x="10827854" y="4118950"/>
              <a:ext cx="159026" cy="60628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8C297D9-D6F0-5549-8F21-6D1C93D31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9263" t="-8460" r="-2519" b="-6140"/>
            <a:stretch/>
          </p:blipFill>
          <p:spPr>
            <a:xfrm>
              <a:off x="10981082" y="4144111"/>
              <a:ext cx="417443" cy="535491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C5BCEC3-BE3F-AC4C-86C0-72D0F149B423}"/>
              </a:ext>
            </a:extLst>
          </p:cNvPr>
          <p:cNvSpPr txBox="1"/>
          <p:nvPr/>
        </p:nvSpPr>
        <p:spPr>
          <a:xfrm>
            <a:off x="7869671" y="4607651"/>
            <a:ext cx="29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Extend to More Models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5BCEC3-BE3F-AC4C-86C0-72D0F149B423}"/>
              </a:ext>
            </a:extLst>
          </p:cNvPr>
          <p:cNvSpPr txBox="1"/>
          <p:nvPr/>
        </p:nvSpPr>
        <p:spPr>
          <a:xfrm>
            <a:off x="7703247" y="5010185"/>
            <a:ext cx="3324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2"/>
                </a:solidFill>
              </a:rPr>
              <a:t>Variance of difference of successive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models should be decreasing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58573" y="855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[1]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13126" y="6279603"/>
            <a:ext cx="36166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[1]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Giles, M B. Operations Research (2008)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0725820" y="2149461"/>
            <a:ext cx="1207547" cy="873469"/>
            <a:chOff x="10725820" y="2149461"/>
            <a:chExt cx="1207547" cy="873469"/>
          </a:xfrm>
        </p:grpSpPr>
        <p:pic>
          <p:nvPicPr>
            <p:cNvPr id="1028" name="Picture 4" descr="🤙 Call Me Hand Emoji — Meaning, Copy &amp; Past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15868">
              <a:off x="10802893" y="2149461"/>
              <a:ext cx="873468" cy="873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Group 29"/>
            <p:cNvGrpSpPr/>
            <p:nvPr/>
          </p:nvGrpSpPr>
          <p:grpSpPr>
            <a:xfrm rot="20665533">
              <a:off x="10725820" y="2219856"/>
              <a:ext cx="270754" cy="398498"/>
              <a:chOff x="10999695" y="2042062"/>
              <a:chExt cx="270754" cy="398498"/>
            </a:xfrm>
          </p:grpSpPr>
          <p:sp>
            <p:nvSpPr>
              <p:cNvPr id="6" name="Arc 5"/>
              <p:cNvSpPr/>
              <p:nvPr/>
            </p:nvSpPr>
            <p:spPr>
              <a:xfrm rot="16200000">
                <a:off x="10981650" y="2151761"/>
                <a:ext cx="357557" cy="220041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 rot="16200000">
                <a:off x="10935823" y="2105934"/>
                <a:ext cx="398497" cy="270754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 rot="10800000">
              <a:off x="11662613" y="2386946"/>
              <a:ext cx="270754" cy="398498"/>
              <a:chOff x="10999695" y="2042062"/>
              <a:chExt cx="270754" cy="398498"/>
            </a:xfrm>
          </p:grpSpPr>
          <p:sp>
            <p:nvSpPr>
              <p:cNvPr id="37" name="Arc 36"/>
              <p:cNvSpPr/>
              <p:nvPr/>
            </p:nvSpPr>
            <p:spPr>
              <a:xfrm rot="16200000">
                <a:off x="10981650" y="2151761"/>
                <a:ext cx="357557" cy="220041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 rot="16200000">
                <a:off x="10935823" y="2105934"/>
                <a:ext cx="398497" cy="270754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924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0000"/>
                    </a14:imgEffect>
                  </a14:imgLayer>
                </a14:imgProps>
              </a:ext>
            </a:extLst>
          </a:blip>
          <a:srcRect t="10542" r="2018" b="5864"/>
          <a:stretch/>
        </p:blipFill>
        <p:spPr>
          <a:xfrm>
            <a:off x="345340" y="2153652"/>
            <a:ext cx="5285439" cy="3392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MLMC 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40F7A-B5DE-B54F-BB1E-56E70482DFC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9762" t="31199" r="10317" b="24357"/>
          <a:stretch/>
        </p:blipFill>
        <p:spPr>
          <a:xfrm>
            <a:off x="6479306" y="1560554"/>
            <a:ext cx="4632642" cy="387077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5187552" y="1558157"/>
            <a:ext cx="1291754" cy="307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2" idx="3"/>
          </p:cNvCxnSpPr>
          <p:nvPr/>
        </p:nvCxnSpPr>
        <p:spPr>
          <a:xfrm flipH="1" flipV="1">
            <a:off x="5187552" y="4660423"/>
            <a:ext cx="1291754" cy="7709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91126" y="2334126"/>
            <a:ext cx="3862137" cy="2352458"/>
          </a:xfrm>
          <a:prstGeom prst="line">
            <a:avLst/>
          </a:prstGeom>
          <a:ln w="793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75479" y="2804885"/>
            <a:ext cx="3838074" cy="2352458"/>
          </a:xfrm>
          <a:prstGeom prst="line">
            <a:avLst/>
          </a:prstGeom>
          <a:ln w="793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10089" y="4634261"/>
            <a:ext cx="1377463" cy="5232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359169" y="2530109"/>
            <a:ext cx="279302" cy="9955"/>
          </a:xfrm>
          <a:prstGeom prst="line">
            <a:avLst/>
          </a:prstGeom>
          <a:ln w="793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354441" y="2356750"/>
            <a:ext cx="288758" cy="5317"/>
          </a:xfrm>
          <a:prstGeom prst="line">
            <a:avLst/>
          </a:prstGeom>
          <a:ln w="793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57731" y="5497297"/>
            <a:ext cx="14606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Mean Squared Error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1462124" y="1854621"/>
            <a:ext cx="3320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Accuracy in Expected Landing </a:t>
            </a:r>
            <a:r>
              <a:rPr lang="en-US" sz="1400" dirty="0"/>
              <a:t>L</a:t>
            </a:r>
            <a:r>
              <a:rPr lang="en-US" sz="1400" dirty="0" smtClean="0"/>
              <a:t>ocation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9EC596-39CA-9149-B9E3-68227311ED89}"/>
              </a:ext>
            </a:extLst>
          </p:cNvPr>
          <p:cNvSpPr txBox="1"/>
          <p:nvPr/>
        </p:nvSpPr>
        <p:spPr>
          <a:xfrm>
            <a:off x="1303692" y="5841702"/>
            <a:ext cx="3368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More confidence with less time/resources</a:t>
            </a:r>
          </a:p>
        </p:txBody>
      </p:sp>
    </p:spTree>
    <p:extLst>
      <p:ext uri="{BB962C8B-B14F-4D97-AF65-F5344CB8AC3E}">
        <p14:creationId xmlns:p14="http://schemas.microsoft.com/office/powerpoint/2010/main" val="193417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0000"/>
                    </a14:imgEffect>
                  </a14:imgLayer>
                </a14:imgProps>
              </a:ext>
            </a:extLst>
          </a:blip>
          <a:srcRect t="10542" r="2018" b="5864"/>
          <a:stretch/>
        </p:blipFill>
        <p:spPr>
          <a:xfrm>
            <a:off x="345340" y="2153652"/>
            <a:ext cx="5285439" cy="3392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MLMC 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40F7A-B5DE-B54F-BB1E-56E70482DFC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EC596-39CA-9149-B9E3-68227311ED89}"/>
              </a:ext>
            </a:extLst>
          </p:cNvPr>
          <p:cNvSpPr txBox="1"/>
          <p:nvPr/>
        </p:nvSpPr>
        <p:spPr>
          <a:xfrm>
            <a:off x="1303692" y="5841702"/>
            <a:ext cx="3368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More confidence with less time/resources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9479" t="30371" r="11459" b="26296"/>
          <a:stretch/>
        </p:blipFill>
        <p:spPr>
          <a:xfrm>
            <a:off x="6458468" y="1560554"/>
            <a:ext cx="4615156" cy="387077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4573179" y="1558157"/>
            <a:ext cx="1906127" cy="26077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3"/>
          </p:cNvCxnSpPr>
          <p:nvPr/>
        </p:nvCxnSpPr>
        <p:spPr>
          <a:xfrm>
            <a:off x="4555693" y="4192085"/>
            <a:ext cx="1906127" cy="12392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91126" y="2334126"/>
            <a:ext cx="3862137" cy="2352458"/>
          </a:xfrm>
          <a:prstGeom prst="line">
            <a:avLst/>
          </a:prstGeom>
          <a:ln w="793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75479" y="2804885"/>
            <a:ext cx="3838074" cy="2352458"/>
          </a:xfrm>
          <a:prstGeom prst="line">
            <a:avLst/>
          </a:prstGeom>
          <a:ln w="793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359169" y="2530109"/>
            <a:ext cx="279302" cy="9955"/>
          </a:xfrm>
          <a:prstGeom prst="line">
            <a:avLst/>
          </a:prstGeom>
          <a:ln w="793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354441" y="2356750"/>
            <a:ext cx="288758" cy="5317"/>
          </a:xfrm>
          <a:prstGeom prst="line">
            <a:avLst/>
          </a:prstGeom>
          <a:ln w="793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57731" y="5497297"/>
            <a:ext cx="14606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Mean Squared Error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1433802" y="1906250"/>
            <a:ext cx="3320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Accuracy in Expected Landing </a:t>
            </a:r>
            <a:r>
              <a:rPr lang="en-US" sz="1400" dirty="0"/>
              <a:t>L</a:t>
            </a:r>
            <a:r>
              <a:rPr lang="en-US" sz="1400" dirty="0" smtClean="0"/>
              <a:t>ocation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3178230" y="4165923"/>
            <a:ext cx="1377463" cy="5232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001374" y="2108030"/>
            <a:ext cx="2923694" cy="949486"/>
            <a:chOff x="7945149" y="2593750"/>
            <a:chExt cx="2923694" cy="94948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74294E0-051C-0B40-80B8-9EA36D7821D0}"/>
                </a:ext>
              </a:extLst>
            </p:cNvPr>
            <p:cNvSpPr/>
            <p:nvPr/>
          </p:nvSpPr>
          <p:spPr>
            <a:xfrm>
              <a:off x="7945149" y="2593750"/>
              <a:ext cx="2923694" cy="9494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97F24A5-F20A-8D4C-B750-AC6CDA831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3112" y="2851210"/>
              <a:ext cx="2667767" cy="4699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Control Variates (ACV)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DATAWorks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740F7A-B5DE-B54F-BB1E-56E70482DFC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62797CF5-A4CB-D940-A688-8F7920DE75A0}"/>
              </a:ext>
            </a:extLst>
          </p:cNvPr>
          <p:cNvSpPr txBox="1"/>
          <p:nvPr/>
        </p:nvSpPr>
        <p:spPr>
          <a:xfrm>
            <a:off x="208081" y="899937"/>
            <a:ext cx="292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1) Draw </a:t>
            </a:r>
            <a:r>
              <a:rPr lang="en-US" dirty="0" smtClean="0"/>
              <a:t>random </a:t>
            </a:r>
            <a:r>
              <a:rPr lang="en-US" dirty="0"/>
              <a:t>inputs</a:t>
            </a:r>
          </a:p>
        </p:txBody>
      </p:sp>
      <p:pic>
        <p:nvPicPr>
          <p:cNvPr id="254" name="Picture 253">
            <a:extLst>
              <a:ext uri="{FF2B5EF4-FFF2-40B4-BE49-F238E27FC236}">
                <a16:creationId xmlns:a16="http://schemas.microsoft.com/office/drawing/2014/main" id="{36C12FEA-AD54-9A47-8EE4-EEE7B4B9B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130" y="1770353"/>
            <a:ext cx="698500" cy="317500"/>
          </a:xfrm>
          <a:prstGeom prst="rect">
            <a:avLst/>
          </a:prstGeom>
        </p:spPr>
      </p:pic>
      <p:sp>
        <p:nvSpPr>
          <p:cNvPr id="256" name="TextBox 255">
            <a:extLst>
              <a:ext uri="{FF2B5EF4-FFF2-40B4-BE49-F238E27FC236}">
                <a16:creationId xmlns:a16="http://schemas.microsoft.com/office/drawing/2014/main" id="{D558E63D-B915-624C-99C6-27005D10352A}"/>
              </a:ext>
            </a:extLst>
          </p:cNvPr>
          <p:cNvSpPr txBox="1"/>
          <p:nvPr/>
        </p:nvSpPr>
        <p:spPr>
          <a:xfrm>
            <a:off x="8174330" y="924114"/>
            <a:ext cx="199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 Form estimator</a:t>
            </a:r>
          </a:p>
        </p:txBody>
      </p:sp>
      <p:pic>
        <p:nvPicPr>
          <p:cNvPr id="275" name="Picture 274">
            <a:extLst>
              <a:ext uri="{FF2B5EF4-FFF2-40B4-BE49-F238E27FC236}">
                <a16:creationId xmlns:a16="http://schemas.microsoft.com/office/drawing/2014/main" id="{A65FD433-A0E7-AF4A-9880-230C5B1CE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748" y="1761981"/>
            <a:ext cx="673100" cy="317500"/>
          </a:xfrm>
          <a:prstGeom prst="rect">
            <a:avLst/>
          </a:prstGeom>
        </p:spPr>
      </p:pic>
      <p:grpSp>
        <p:nvGrpSpPr>
          <p:cNvPr id="265" name="Group 264">
            <a:extLst>
              <a:ext uri="{FF2B5EF4-FFF2-40B4-BE49-F238E27FC236}">
                <a16:creationId xmlns:a16="http://schemas.microsoft.com/office/drawing/2014/main" id="{46496008-6059-4B41-ABE9-8B9B2724665E}"/>
              </a:ext>
            </a:extLst>
          </p:cNvPr>
          <p:cNvGrpSpPr/>
          <p:nvPr/>
        </p:nvGrpSpPr>
        <p:grpSpPr>
          <a:xfrm>
            <a:off x="3192448" y="1603018"/>
            <a:ext cx="1881809" cy="822960"/>
            <a:chOff x="2383969" y="3395207"/>
            <a:chExt cx="1881809" cy="822960"/>
          </a:xfrm>
        </p:grpSpPr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E8E4D6FD-F75B-DD40-A7A2-F248B41EBB13}"/>
                </a:ext>
              </a:extLst>
            </p:cNvPr>
            <p:cNvGrpSpPr/>
            <p:nvPr/>
          </p:nvGrpSpPr>
          <p:grpSpPr>
            <a:xfrm>
              <a:off x="2383969" y="3395207"/>
              <a:ext cx="1881809" cy="822960"/>
              <a:chOff x="3452979" y="1501914"/>
              <a:chExt cx="1881809" cy="822960"/>
            </a:xfrm>
          </p:grpSpPr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163AA1D3-6AD2-4241-BFD9-C473DE2C810F}"/>
                  </a:ext>
                </a:extLst>
              </p:cNvPr>
              <p:cNvSpPr/>
              <p:nvPr/>
            </p:nvSpPr>
            <p:spPr>
              <a:xfrm>
                <a:off x="3566571" y="1501914"/>
                <a:ext cx="1695948" cy="8229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27D4D46A-0B57-5343-8E60-8B4AF560B979}"/>
                  </a:ext>
                </a:extLst>
              </p:cNvPr>
              <p:cNvSpPr txBox="1"/>
              <p:nvPr/>
            </p:nvSpPr>
            <p:spPr>
              <a:xfrm>
                <a:off x="3452979" y="1522455"/>
                <a:ext cx="18818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chemeClr val="bg1"/>
                    </a:solidFill>
                  </a:rPr>
                  <a:t>Model</a:t>
                </a:r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71" name="Picture 270">
              <a:extLst>
                <a:ext uri="{FF2B5EF4-FFF2-40B4-BE49-F238E27FC236}">
                  <a16:creationId xmlns:a16="http://schemas.microsoft.com/office/drawing/2014/main" id="{ABDDD12A-3F67-D341-B4B1-40E7184D0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59996" y="3818443"/>
              <a:ext cx="1563364" cy="317500"/>
            </a:xfrm>
            <a:prstGeom prst="rect">
              <a:avLst/>
            </a:prstGeom>
          </p:spPr>
        </p:pic>
      </p:grpSp>
      <p:sp>
        <p:nvSpPr>
          <p:cNvPr id="266" name="TextBox 265">
            <a:extLst>
              <a:ext uri="{FF2B5EF4-FFF2-40B4-BE49-F238E27FC236}">
                <a16:creationId xmlns:a16="http://schemas.microsoft.com/office/drawing/2014/main" id="{C5F426B0-7630-4444-A041-93C454665ED6}"/>
              </a:ext>
            </a:extLst>
          </p:cNvPr>
          <p:cNvSpPr txBox="1"/>
          <p:nvPr/>
        </p:nvSpPr>
        <p:spPr>
          <a:xfrm>
            <a:off x="4026278" y="909732"/>
            <a:ext cx="213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2) Evaluate model</a:t>
            </a:r>
          </a:p>
        </p:txBody>
      </p:sp>
      <p:sp>
        <p:nvSpPr>
          <p:cNvPr id="288" name="Right Arrow 287"/>
          <p:cNvSpPr/>
          <p:nvPr/>
        </p:nvSpPr>
        <p:spPr>
          <a:xfrm>
            <a:off x="2104542" y="1816925"/>
            <a:ext cx="1009087" cy="238539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ight Arrow 288"/>
          <p:cNvSpPr/>
          <p:nvPr/>
        </p:nvSpPr>
        <p:spPr>
          <a:xfrm>
            <a:off x="5062182" y="1816925"/>
            <a:ext cx="525297" cy="232331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id="{36C12FEA-AD54-9A47-8EE4-EEE7B4B9B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861" y="5134302"/>
            <a:ext cx="698500" cy="317500"/>
          </a:xfrm>
          <a:prstGeom prst="rect">
            <a:avLst/>
          </a:prstGeom>
        </p:spPr>
      </p:pic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8E4D6FD-F75B-DD40-A7A2-F248B41EBB13}"/>
              </a:ext>
            </a:extLst>
          </p:cNvPr>
          <p:cNvGrpSpPr/>
          <p:nvPr/>
        </p:nvGrpSpPr>
        <p:grpSpPr>
          <a:xfrm>
            <a:off x="3113629" y="4966967"/>
            <a:ext cx="2008228" cy="822960"/>
            <a:chOff x="3452979" y="1501914"/>
            <a:chExt cx="2008228" cy="822960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163AA1D3-6AD2-4241-BFD9-C473DE2C810F}"/>
                </a:ext>
              </a:extLst>
            </p:cNvPr>
            <p:cNvSpPr/>
            <p:nvPr/>
          </p:nvSpPr>
          <p:spPr>
            <a:xfrm>
              <a:off x="3452979" y="1501914"/>
              <a:ext cx="2008228" cy="822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27D4D46A-0B57-5343-8E60-8B4AF560B979}"/>
                </a:ext>
              </a:extLst>
            </p:cNvPr>
            <p:cNvSpPr txBox="1"/>
            <p:nvPr/>
          </p:nvSpPr>
          <p:spPr>
            <a:xfrm>
              <a:off x="3452979" y="1522455"/>
              <a:ext cx="20082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</a:rPr>
                <a:t>Surrogate M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1" name="Right Arrow 220"/>
          <p:cNvSpPr/>
          <p:nvPr/>
        </p:nvSpPr>
        <p:spPr>
          <a:xfrm>
            <a:off x="2235273" y="5180874"/>
            <a:ext cx="656240" cy="238539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ight Arrow 221"/>
          <p:cNvSpPr/>
          <p:nvPr/>
        </p:nvSpPr>
        <p:spPr>
          <a:xfrm>
            <a:off x="5192913" y="5180874"/>
            <a:ext cx="525297" cy="232331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3" name="Picture 222">
            <a:extLst>
              <a:ext uri="{FF2B5EF4-FFF2-40B4-BE49-F238E27FC236}">
                <a16:creationId xmlns:a16="http://schemas.microsoft.com/office/drawing/2014/main" id="{ACF1A61C-A60F-3A43-8B36-3AA9A04547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263" y="5393288"/>
            <a:ext cx="1557934" cy="330200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9BAD6230-9EB7-464E-A041-070D9A95CD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5340" y="5092920"/>
            <a:ext cx="673100" cy="33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1915" y="186458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59651" y="5243928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6383368" y="1864589"/>
            <a:ext cx="426390" cy="4375552"/>
          </a:xfrm>
          <a:prstGeom prst="rightBrace">
            <a:avLst>
              <a:gd name="adj1" fmla="val 44075"/>
              <a:gd name="adj2" fmla="val 1928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6C12FEA-AD54-9A47-8EE4-EEE7B4B9B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861" y="3041061"/>
            <a:ext cx="698500" cy="31750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E8E4D6FD-F75B-DD40-A7A2-F248B41EBB13}"/>
              </a:ext>
            </a:extLst>
          </p:cNvPr>
          <p:cNvGrpSpPr/>
          <p:nvPr/>
        </p:nvGrpSpPr>
        <p:grpSpPr>
          <a:xfrm>
            <a:off x="3113629" y="2873726"/>
            <a:ext cx="2008228" cy="822960"/>
            <a:chOff x="3452979" y="1501914"/>
            <a:chExt cx="2008228" cy="82296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63AA1D3-6AD2-4241-BFD9-C473DE2C810F}"/>
                </a:ext>
              </a:extLst>
            </p:cNvPr>
            <p:cNvSpPr/>
            <p:nvPr/>
          </p:nvSpPr>
          <p:spPr>
            <a:xfrm>
              <a:off x="3452979" y="1501914"/>
              <a:ext cx="2008228" cy="8229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7D4D46A-0B57-5343-8E60-8B4AF560B979}"/>
                </a:ext>
              </a:extLst>
            </p:cNvPr>
            <p:cNvSpPr txBox="1"/>
            <p:nvPr/>
          </p:nvSpPr>
          <p:spPr>
            <a:xfrm>
              <a:off x="3452979" y="1522455"/>
              <a:ext cx="20082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</a:rPr>
                <a:t>Surrogate 1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Right Arrow 50"/>
          <p:cNvSpPr/>
          <p:nvPr/>
        </p:nvSpPr>
        <p:spPr>
          <a:xfrm>
            <a:off x="2235273" y="3087633"/>
            <a:ext cx="656240" cy="238539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5192913" y="3087633"/>
            <a:ext cx="525297" cy="232331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CF1A61C-A60F-3A43-8B36-3AA9A04547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263" y="3300047"/>
            <a:ext cx="1557934" cy="3302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BAD6230-9EB7-464E-A041-070D9A95CD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5340" y="2999679"/>
            <a:ext cx="673100" cy="3302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559651" y="315068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3902600" y="3881005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…</a:t>
            </a:r>
            <a:endParaRPr lang="en-US" sz="5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990608" y="1959001"/>
            <a:ext cx="4788209" cy="1117258"/>
            <a:chOff x="6990608" y="1959001"/>
            <a:chExt cx="4788209" cy="1117258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A74294E0-051C-0B40-80B8-9EA36D7821D0}"/>
                </a:ext>
              </a:extLst>
            </p:cNvPr>
            <p:cNvSpPr/>
            <p:nvPr/>
          </p:nvSpPr>
          <p:spPr>
            <a:xfrm>
              <a:off x="6990608" y="1959001"/>
              <a:ext cx="4788209" cy="11172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114878" y="2049256"/>
                  <a:ext cx="4541949" cy="8654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4878" y="2049256"/>
                  <a:ext cx="4541949" cy="86549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TextBox 59"/>
          <p:cNvSpPr txBox="1"/>
          <p:nvPr/>
        </p:nvSpPr>
        <p:spPr>
          <a:xfrm>
            <a:off x="9541630" y="855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[2]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2403" y="6349767"/>
            <a:ext cx="72618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[2]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Gorodetsky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., et al. Journal of Computational Physics (2020)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idx="1"/>
              </p:nvPr>
            </p:nvSpPr>
            <p:spPr>
              <a:xfrm>
                <a:off x="7262304" y="3398435"/>
                <a:ext cx="4558652" cy="305813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 smtClean="0"/>
                  <a:t>Unbiased</a:t>
                </a:r>
              </a:p>
              <a:p>
                <a:r>
                  <a:rPr lang="en-US" sz="2400" dirty="0"/>
                  <a:t>MSE = variance </a:t>
                </a:r>
                <a:endParaRPr lang="en-US" sz="2400" dirty="0" smtClean="0"/>
              </a:p>
              <a:p>
                <a:pPr marL="457200" lvl="1" indent="0">
                  <a:buNone/>
                </a:pPr>
                <a:r>
                  <a:rPr lang="en-US" sz="2000" dirty="0" smtClean="0"/>
                  <a:t>controlled </a:t>
                </a:r>
                <a:r>
                  <a:rPr lang="en-US" sz="2000" dirty="0"/>
                  <a:t>by input subsets</a:t>
                </a:r>
              </a:p>
              <a:p>
                <a:r>
                  <a:rPr lang="en-US" sz="2400" dirty="0" smtClean="0"/>
                  <a:t>Solution </a:t>
                </a:r>
                <a:r>
                  <a:rPr lang="en-US" sz="2400" dirty="0"/>
                  <a:t>time </a:t>
                </a:r>
                <a:endParaRPr lang="en-US" sz="2400" dirty="0" smtClean="0"/>
              </a:p>
              <a:p>
                <a:pPr marL="457200" lvl="1" indent="0">
                  <a:buNone/>
                </a:pPr>
                <a:r>
                  <a:rPr lang="en-US" sz="2000" dirty="0" smtClean="0"/>
                  <a:t>controlled </a:t>
                </a:r>
                <a:r>
                  <a:rPr lang="en-US" sz="2000" dirty="0"/>
                  <a:t>by input </a:t>
                </a:r>
                <a:r>
                  <a:rPr lang="en-US" sz="2000" dirty="0" smtClean="0"/>
                  <a:t>subsets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Goal: Sample allocation optimization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such that variance is minimal and cost is under budget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62304" y="3398435"/>
                <a:ext cx="4558652" cy="3058131"/>
              </a:xfrm>
              <a:blipFill>
                <a:blip r:embed="rId9"/>
                <a:stretch>
                  <a:fillRect l="-1471" t="-2191" b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86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er_template">
  <a:themeElements>
    <a:clrScheme name="NASA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11117D"/>
      </a:accent1>
      <a:accent2>
        <a:srgbClr val="D02626"/>
      </a:accent2>
      <a:accent3>
        <a:srgbClr val="008000"/>
      </a:accent3>
      <a:accent4>
        <a:srgbClr val="9933FF"/>
      </a:accent4>
      <a:accent5>
        <a:srgbClr val="33CCCC"/>
      </a:accent5>
      <a:accent6>
        <a:srgbClr val="FF9900"/>
      </a:accent6>
      <a:hlink>
        <a:srgbClr val="0000FF"/>
      </a:hlink>
      <a:folHlink>
        <a:srgbClr val="800080"/>
      </a:folHlink>
    </a:clrScheme>
    <a:fontScheme name="NASA Standard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als_Overview.potx" id="{5375ED31-5905-47D1-96C0-AC699FB60271}" vid="{3AD7EFE6-2263-4BAA-978B-C6644646BD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bomarito_SR_plasticity</Template>
  <TotalTime>16154</TotalTime>
  <Words>1535</Words>
  <Application>Microsoft Office PowerPoint</Application>
  <PresentationFormat>Widescreen</PresentationFormat>
  <Paragraphs>288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Helvetica</vt:lpstr>
      <vt:lpstr>Times New Roman</vt:lpstr>
      <vt:lpstr>Wingdings</vt:lpstr>
      <vt:lpstr>Peer_template</vt:lpstr>
      <vt:lpstr>Fast, Unbiased Uncertainty Propagation with Multi-model Monte Carlo</vt:lpstr>
      <vt:lpstr>Uncertainty Propagation</vt:lpstr>
      <vt:lpstr>Monte Carlo (MC) Simulation</vt:lpstr>
      <vt:lpstr>Low-fidelity MC with Machine Learning (ML) Surrogates</vt:lpstr>
      <vt:lpstr>Multi-model Monte Carlo</vt:lpstr>
      <vt:lpstr>Example: Multi-Level Monte Carlo MLMC</vt:lpstr>
      <vt:lpstr>MLMC Results</vt:lpstr>
      <vt:lpstr>MLMC Results</vt:lpstr>
      <vt:lpstr>Approximate Control Variates (ACV)</vt:lpstr>
      <vt:lpstr>Sample Allocation Optimization</vt:lpstr>
      <vt:lpstr>Sample Allocation Optimization</vt:lpstr>
      <vt:lpstr>Sample Allocation Optimization</vt:lpstr>
      <vt:lpstr>Parametrically-defined ACV (PD-ACV)</vt:lpstr>
      <vt:lpstr>Random Model Scenarios</vt:lpstr>
      <vt:lpstr>Application</vt:lpstr>
      <vt:lpstr>Trajectory Simulation Models</vt:lpstr>
      <vt:lpstr>Estimator Variance Comparison</vt:lpstr>
      <vt:lpstr>Estimator Accuracy vs. Run Time</vt:lpstr>
      <vt:lpstr>Estimator Accuracy vs. Run Time</vt:lpstr>
      <vt:lpstr>Estimator Accuracy vs. Run Time</vt:lpstr>
      <vt:lpstr>Conclusions &amp; Future Work</vt:lpstr>
      <vt:lpstr>MXMCPy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Formulation of Plasticity Models through Symbolic Regression</dc:title>
  <dc:creator>BOMARITO, GEOFFREY F. (LARC-D309)</dc:creator>
  <cp:keywords>Damage Science Group</cp:keywords>
  <cp:lastModifiedBy>Bomarito, Geoffrey F. (LARC-D309)</cp:lastModifiedBy>
  <cp:revision>166</cp:revision>
  <dcterms:created xsi:type="dcterms:W3CDTF">2018-07-09T15:32:16Z</dcterms:created>
  <dcterms:modified xsi:type="dcterms:W3CDTF">2021-03-25T20:41:19Z</dcterms:modified>
</cp:coreProperties>
</file>