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7"/>
  </p:notesMasterIdLst>
  <p:sldIdLst>
    <p:sldId id="256" r:id="rId2"/>
    <p:sldId id="288" r:id="rId3"/>
    <p:sldId id="266" r:id="rId4"/>
    <p:sldId id="268" r:id="rId5"/>
    <p:sldId id="270" r:id="rId6"/>
    <p:sldId id="269" r:id="rId7"/>
    <p:sldId id="267" r:id="rId8"/>
    <p:sldId id="275" r:id="rId9"/>
    <p:sldId id="276" r:id="rId10"/>
    <p:sldId id="274" r:id="rId11"/>
    <p:sldId id="283" r:id="rId12"/>
    <p:sldId id="284" r:id="rId13"/>
    <p:sldId id="285" r:id="rId14"/>
    <p:sldId id="286" r:id="rId15"/>
    <p:sldId id="287" r:id="rId16"/>
    <p:sldId id="289" r:id="rId17"/>
    <p:sldId id="277" r:id="rId18"/>
    <p:sldId id="280" r:id="rId19"/>
    <p:sldId id="278" r:id="rId20"/>
    <p:sldId id="281" r:id="rId21"/>
    <p:sldId id="282" r:id="rId22"/>
    <p:sldId id="290" r:id="rId23"/>
    <p:sldId id="271"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9900"/>
    <a:srgbClr val="006699"/>
    <a:srgbClr val="CC00CC"/>
    <a:srgbClr val="A03AA0"/>
    <a:srgbClr val="0000FF"/>
    <a:srgbClr val="006647"/>
    <a:srgbClr val="231F20"/>
    <a:srgbClr val="98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60276" autoAdjust="0"/>
  </p:normalViewPr>
  <p:slideViewPr>
    <p:cSldViewPr snapToGrid="0">
      <p:cViewPr varScale="1">
        <p:scale>
          <a:sx n="71" d="100"/>
          <a:sy n="71" d="100"/>
        </p:scale>
        <p:origin x="20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6BD4-D9C7-4653-BCF1-E294D91A09A9}" type="datetimeFigureOut">
              <a:rPr lang="en-US" smtClean="0"/>
              <a:t>4/5/2021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briefing discusses metrics for assessing underwater demonstrations for the detection and classification of Unexploded Ordnance (UXO).  This is work that has been done at </a:t>
            </a:r>
            <a:r>
              <a:rPr lang="en-US" i="0" dirty="0" smtClean="0"/>
              <a:t>IDA for our sponsor in DASD Environment.</a:t>
            </a:r>
            <a:endParaRPr lang="en-US" i="0" dirty="0"/>
          </a:p>
        </p:txBody>
      </p:sp>
      <p:sp>
        <p:nvSpPr>
          <p:cNvPr id="4" name="Slide Number Placeholder 3"/>
          <p:cNvSpPr>
            <a:spLocks noGrp="1"/>
          </p:cNvSpPr>
          <p:nvPr>
            <p:ph type="sldNum" sz="quarter" idx="5"/>
          </p:nvPr>
        </p:nvSpPr>
        <p:spPr/>
        <p:txBody>
          <a:bodyPr/>
          <a:lstStyle/>
          <a:p>
            <a:fld id="{3F67213F-F5DC-470A-A529-DCA4CC90B02C}" type="slidenum">
              <a:rPr lang="en-US" smtClean="0"/>
              <a:t>0</a:t>
            </a:fld>
            <a:endParaRPr lang="en-US" dirty="0"/>
          </a:p>
        </p:txBody>
      </p:sp>
    </p:spTree>
    <p:extLst>
      <p:ext uri="{BB962C8B-B14F-4D97-AF65-F5344CB8AC3E}">
        <p14:creationId xmlns:p14="http://schemas.microsoft.com/office/powerpoint/2010/main" val="183156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Underwater environments present very</a:t>
            </a:r>
            <a:r>
              <a:rPr lang="en-US" baseline="0" dirty="0" smtClean="0"/>
              <a:t> large challenges to test and evaluation. One of these challenges is the difficulty in compiling ground truth due to logistics and safety constraints. In an ideal world, we would compile ground truth for every item in our test site– every TOI and every piece of clutter (like every rock, every anchor, or every tool dropped by a fisherman). In the real world, it would take too much time and funding to do that underwater. Therefore, we have to make some assumptions about what kinds of items are present in our site. And those assumptions affect the x and y axes of our ROC curves.</a:t>
            </a:r>
          </a:p>
          <a:p>
            <a:endParaRPr lang="en-US" baseline="0" dirty="0" smtClean="0"/>
          </a:p>
          <a:p>
            <a:r>
              <a:rPr lang="en-US" dirty="0" smtClean="0"/>
              <a:t>There</a:t>
            </a:r>
            <a:r>
              <a:rPr lang="en-US" baseline="0" dirty="0" smtClean="0"/>
              <a:t> </a:t>
            </a:r>
            <a:r>
              <a:rPr lang="en-US" baseline="0" dirty="0"/>
              <a:t>are actually many valid definitions for the x and y </a:t>
            </a:r>
            <a:r>
              <a:rPr lang="en-US" baseline="0" dirty="0" smtClean="0"/>
              <a:t>axes </a:t>
            </a:r>
            <a:r>
              <a:rPr lang="en-US" baseline="0" dirty="0"/>
              <a:t>that could be used, depending on what story you’d like to tell. In each of these equations, we present the ‘textbook’ definition of the quantity we’re referring </a:t>
            </a:r>
            <a:r>
              <a:rPr lang="en-US" baseline="0" dirty="0" smtClean="0"/>
              <a:t>to (if we had perfect ground truth), </a:t>
            </a:r>
            <a:r>
              <a:rPr lang="en-US" baseline="0" dirty="0"/>
              <a:t>and then the IDA definition, which is designed to be workable given the real world data that we can actually acquire in these tests.</a:t>
            </a:r>
          </a:p>
          <a:p>
            <a:endParaRPr lang="en-US" dirty="0"/>
          </a:p>
          <a:p>
            <a:r>
              <a:rPr lang="en-US" b="0" dirty="0"/>
              <a:t>Starting</a:t>
            </a:r>
            <a:r>
              <a:rPr lang="en-US" b="0" baseline="0" dirty="0"/>
              <a:t> from the top: t</a:t>
            </a:r>
            <a:r>
              <a:rPr lang="en-US" b="0" dirty="0"/>
              <a:t>he definition of Pd,c is</a:t>
            </a:r>
            <a:r>
              <a:rPr lang="en-US" b="0" baseline="0" dirty="0"/>
              <a:t> fairly standard, with one modification to the textbook definition in the IDA definition: we assume that the number of true TOIs is approximately equal to the number of emplaced TOIs we have the divers put down in the test area. In other words, we are assuming that there are no native UXO or UXO-like objects in the test area. This assumption must be made, because otherwise you cannot define the actual number of True TOIs. </a:t>
            </a:r>
          </a:p>
        </p:txBody>
      </p:sp>
      <p:sp>
        <p:nvSpPr>
          <p:cNvPr id="4" name="Slide Number Placeholder 3"/>
          <p:cNvSpPr>
            <a:spLocks noGrp="1"/>
          </p:cNvSpPr>
          <p:nvPr>
            <p:ph type="sldNum" sz="quarter" idx="10"/>
          </p:nvPr>
        </p:nvSpPr>
        <p:spPr/>
        <p:txBody>
          <a:bodyPr/>
          <a:lstStyle/>
          <a:p>
            <a:fld id="{3F67213F-F5DC-470A-A529-DCA4CC90B02C}" type="slidenum">
              <a:rPr lang="en-US" smtClean="0"/>
              <a:t>9</a:t>
            </a:fld>
            <a:endParaRPr lang="en-US" dirty="0"/>
          </a:p>
        </p:txBody>
      </p:sp>
    </p:spTree>
    <p:extLst>
      <p:ext uri="{BB962C8B-B14F-4D97-AF65-F5344CB8AC3E}">
        <p14:creationId xmlns:p14="http://schemas.microsoft.com/office/powerpoint/2010/main" val="217809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on the X-Axis, we see four different possible definitions for Pfa. Pfa, in the textbook definition, is a metric where the number of False Alarms a system creates (numerator) is normalized to the number of True Non-TOIs (or clutter objects) that are present at the site (denominator). However, the ‘number of True non-TOIs’ is a number that is difficult to capture, and so approximations or replacements must be made for the denominator.</a:t>
            </a:r>
          </a:p>
          <a:p>
            <a:endParaRPr lang="en-US" baseline="0" dirty="0"/>
          </a:p>
          <a:p>
            <a:r>
              <a:rPr lang="en-US" baseline="0" dirty="0"/>
              <a:t>First, Pfa #1, assumes that the only non-TOIs that are in the test area are the ones that the divers emplaced as part of the test. This sounds good– however the problem is that often there are many Non-TOIs that occur </a:t>
            </a:r>
            <a:r>
              <a:rPr lang="en-US" i="1" baseline="0" dirty="0"/>
              <a:t>naturally</a:t>
            </a:r>
            <a:r>
              <a:rPr lang="en-US" baseline="0" dirty="0"/>
              <a:t> in test bed areas– such as trash, rocks, anchors, and so on. So in reality, the number of emplaced Non-TOIs in a test area may actually be quite far off from the </a:t>
            </a:r>
            <a:r>
              <a:rPr lang="en-US" i="1" baseline="0" dirty="0"/>
              <a:t>true</a:t>
            </a:r>
            <a:r>
              <a:rPr lang="en-US" baseline="0" dirty="0"/>
              <a:t> number of non-TOIs.</a:t>
            </a:r>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10</a:t>
            </a:fld>
            <a:endParaRPr lang="en-US" dirty="0"/>
          </a:p>
        </p:txBody>
      </p:sp>
    </p:spTree>
    <p:extLst>
      <p:ext uri="{BB962C8B-B14F-4D97-AF65-F5344CB8AC3E}">
        <p14:creationId xmlns:p14="http://schemas.microsoft.com/office/powerpoint/2010/main" val="115224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takes us to Pfa #2, where the number of False Alarms (numerator) is normalized to the number of </a:t>
            </a:r>
            <a:r>
              <a:rPr lang="en-US" i="1" baseline="0" dirty="0"/>
              <a:t>detections</a:t>
            </a:r>
            <a:r>
              <a:rPr lang="en-US" baseline="0" dirty="0"/>
              <a:t> the UXO system found when surveying the test area (denominator). In effect, this Pfa metric shows how much the classification part of the UXO system cut down on its own detections. In other words, at each point in the ROC curve, this Pfa metric tells you how many false positives are required to achieve a certain Pd,c value, as a fraction of the total number of detections the system made.</a:t>
            </a:r>
          </a:p>
          <a:p>
            <a:endParaRPr lang="en-US" b="0" baseline="0" dirty="0"/>
          </a:p>
          <a:p>
            <a:endParaRPr lang="en-US" b="0" dirty="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11</a:t>
            </a:fld>
            <a:endParaRPr lang="en-US" dirty="0"/>
          </a:p>
        </p:txBody>
      </p:sp>
    </p:spTree>
    <p:extLst>
      <p:ext uri="{BB962C8B-B14F-4D97-AF65-F5344CB8AC3E}">
        <p14:creationId xmlns:p14="http://schemas.microsoft.com/office/powerpoint/2010/main" val="19579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some detections are not False Positives– and so the X axis of the ROC curve shouldn’t “ding” the system for detecting a UXO or other TOI-like object.  To account for this, Pfa #3 removes the number of emplaced TOIs from the denominator, so that the denominator is now the maximum number of False Positives that the system achieved in the demonstration. This Pfa metric is one of the more intuitive and widely used definitions for </a:t>
            </a:r>
            <a:r>
              <a:rPr lang="en-US" baseline="0" dirty="0" err="1" smtClean="0"/>
              <a:t>Pfa</a:t>
            </a:r>
            <a:r>
              <a:rPr lang="en-US" baseline="0" dirty="0" smtClean="0"/>
              <a:t> in underwater demonstrations.</a:t>
            </a:r>
            <a:endParaRPr lang="en-US" baseline="0" dirty="0"/>
          </a:p>
          <a:p>
            <a:endParaRPr lang="en-US" b="0"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12</a:t>
            </a:fld>
            <a:endParaRPr lang="en-US" dirty="0"/>
          </a:p>
        </p:txBody>
      </p:sp>
    </p:spTree>
    <p:extLst>
      <p:ext uri="{BB962C8B-B14F-4D97-AF65-F5344CB8AC3E}">
        <p14:creationId xmlns:p14="http://schemas.microsoft.com/office/powerpoint/2010/main" val="314205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the number of </a:t>
            </a:r>
            <a:r>
              <a:rPr lang="en-US" i="1" baseline="0" dirty="0"/>
              <a:t>potential</a:t>
            </a:r>
            <a:r>
              <a:rPr lang="en-US" baseline="0" dirty="0"/>
              <a:t> False Positives at every point in the ROC curve does not stay constant– because as one goes along the ROC curve from bottom-left to top-right, some TOIs are detected and classified correctly. So to account for this, Pfa #4 only subtracts, from the number of detections in the denominator, the number of </a:t>
            </a:r>
            <a:r>
              <a:rPr lang="en-US" i="1" u="sng" baseline="0" dirty="0"/>
              <a:t>found</a:t>
            </a:r>
            <a:r>
              <a:rPr lang="en-US" baseline="0" dirty="0"/>
              <a:t> TOIs at each point in the ROC curve. This makes the denominator a variable, not a constant, as others were.</a:t>
            </a:r>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13</a:t>
            </a:fld>
            <a:endParaRPr lang="en-US" dirty="0"/>
          </a:p>
        </p:txBody>
      </p:sp>
    </p:spTree>
    <p:extLst>
      <p:ext uri="{BB962C8B-B14F-4D97-AF65-F5344CB8AC3E}">
        <p14:creationId xmlns:p14="http://schemas.microsoft.com/office/powerpoint/2010/main" val="208378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Pfa</a:t>
            </a:r>
            <a:r>
              <a:rPr lang="en-US" baseline="0" dirty="0"/>
              <a:t>-type metrics are very commonly used in ROC curves. However, there are additional alternatives, including simply using the number of False Alarms.</a:t>
            </a:r>
            <a:endParaRPr lang="en-US" dirty="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14</a:t>
            </a:fld>
            <a:endParaRPr lang="en-US" dirty="0"/>
          </a:p>
        </p:txBody>
      </p:sp>
    </p:spTree>
    <p:extLst>
      <p:ext uri="{BB962C8B-B14F-4D97-AF65-F5344CB8AC3E}">
        <p14:creationId xmlns:p14="http://schemas.microsoft.com/office/powerpoint/2010/main" val="188880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alternatively, </a:t>
            </a:r>
            <a:r>
              <a:rPr lang="en-US" baseline="0" dirty="0"/>
              <a:t>the number of False Alarms normalized by the physical size of the test area. We will touch on these in the next few slides.</a:t>
            </a:r>
            <a:endParaRPr lang="en-US" dirty="0"/>
          </a:p>
          <a:p>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15</a:t>
            </a:fld>
            <a:endParaRPr lang="en-US" dirty="0"/>
          </a:p>
        </p:txBody>
      </p:sp>
    </p:spTree>
    <p:extLst>
      <p:ext uri="{BB962C8B-B14F-4D97-AF65-F5344CB8AC3E}">
        <p14:creationId xmlns:p14="http://schemas.microsoft.com/office/powerpoint/2010/main" val="85702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will look at a few examples of ROC curves using these different x-axes metrics to show how the story changes with each one. First, we’ll look at a </a:t>
            </a:r>
            <a:r>
              <a:rPr lang="en-US" i="1" baseline="0" dirty="0"/>
              <a:t>Pfa-lik</a:t>
            </a:r>
            <a:r>
              <a:rPr lang="en-US" baseline="0" dirty="0"/>
              <a:t>e metric (Pfa #3 from the last slide). This Pfa metric summarizes how well the system’s classification step corrected the potential false alarms from its own detection step. In the ROC curve, the blue dot points out the demonstrator’s prospective “TOI vs. Non-TOI” classification threshold.  You can see that at the blue dot, the system was able to correctly detect and classify 67 percent of the emplaced TOIs (vertical axis), while reducing its own potential False Alarms by 81 percent (horizontal axis). </a:t>
            </a:r>
          </a:p>
          <a:p>
            <a:endParaRPr lang="en-US" baseline="0" dirty="0"/>
          </a:p>
          <a:p>
            <a:r>
              <a:rPr lang="en-US" baseline="0" dirty="0"/>
              <a:t>The benefits of this metric are that all x-axis values range from 0 to 1, allowing for easy comparisons between different demonstrations. However, this metric also makes it difficult to compare between different systems, since Pfa is a </a:t>
            </a:r>
            <a:r>
              <a:rPr lang="en-US" i="1" baseline="0" dirty="0"/>
              <a:t>relative </a:t>
            </a:r>
            <a:r>
              <a:rPr lang="en-US" baseline="0" dirty="0"/>
              <a:t>measure comparing different steps of the same system (</a:t>
            </a:r>
            <a:r>
              <a:rPr lang="en-US" i="1" baseline="0" dirty="0"/>
              <a:t>detection</a:t>
            </a:r>
            <a:r>
              <a:rPr lang="en-US" baseline="0" dirty="0"/>
              <a:t> vs. </a:t>
            </a:r>
            <a:r>
              <a:rPr lang="en-US" i="1" baseline="0" dirty="0"/>
              <a:t>classification</a:t>
            </a:r>
            <a:r>
              <a:rPr lang="en-US" baseline="0" dirty="0"/>
              <a:t>). Some systems prefer to </a:t>
            </a:r>
            <a:r>
              <a:rPr lang="en-US" baseline="0" dirty="0" smtClean="0"/>
              <a:t>start out with </a:t>
            </a:r>
            <a:r>
              <a:rPr lang="en-US" baseline="0" dirty="0"/>
              <a:t>a lot of detections, that they then whittle down with their classification </a:t>
            </a:r>
            <a:r>
              <a:rPr lang="en-US" baseline="0" dirty="0" smtClean="0"/>
              <a:t>step, giving them the opportunity to have a very good </a:t>
            </a:r>
            <a:r>
              <a:rPr lang="en-US" baseline="0" dirty="0" err="1" smtClean="0"/>
              <a:t>Pfa</a:t>
            </a:r>
            <a:r>
              <a:rPr lang="en-US" baseline="0" dirty="0" smtClean="0"/>
              <a:t> metric. </a:t>
            </a:r>
            <a:r>
              <a:rPr lang="en-US" baseline="0" dirty="0"/>
              <a:t>Other systems prefer to have a </a:t>
            </a:r>
            <a:r>
              <a:rPr lang="en-US" baseline="0" dirty="0" smtClean="0"/>
              <a:t>more rigorous detection </a:t>
            </a:r>
            <a:r>
              <a:rPr lang="en-US" baseline="0" dirty="0"/>
              <a:t>step, so that their classification step has less work to </a:t>
            </a:r>
            <a:r>
              <a:rPr lang="en-US" baseline="0" dirty="0" smtClean="0"/>
              <a:t>do. That’s a fine approach, but it doesn’t allow the opportunity to show a good </a:t>
            </a:r>
            <a:r>
              <a:rPr lang="en-US" baseline="0" dirty="0" err="1" smtClean="0"/>
              <a:t>Pfa</a:t>
            </a:r>
            <a:r>
              <a:rPr lang="en-US" baseline="0" dirty="0" smtClean="0"/>
              <a:t> metric even if the final result is the same. </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16</a:t>
            </a:fld>
            <a:endParaRPr lang="en-US" dirty="0"/>
          </a:p>
        </p:txBody>
      </p:sp>
    </p:spTree>
    <p:extLst>
      <p:ext uri="{BB962C8B-B14F-4D97-AF65-F5344CB8AC3E}">
        <p14:creationId xmlns:p14="http://schemas.microsoft.com/office/powerpoint/2010/main" val="1230386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way to get around the comparability issue that the Pfa metric on the last slide has, is to simply plot the number of </a:t>
            </a:r>
            <a:r>
              <a:rPr lang="en-US" i="1" baseline="0" dirty="0"/>
              <a:t>False Positives </a:t>
            </a:r>
            <a:r>
              <a:rPr lang="en-US" baseline="0" dirty="0"/>
              <a:t>on the x-axis (the numerator, all by itself). Plotting this number results in an easy comparison between systems, since systems that prefer either a stringent detection or classification step wouldn’t be artificially ‘dinged’ for choosing one approach over the other. Additionally, in a real world remediation project, the number of False Positives is directly related to the remediation cost– i.e. each ‘dig’ when removing a suspected UXO costs money. </a:t>
            </a:r>
          </a:p>
          <a:p>
            <a:endParaRPr lang="en-US" baseline="0" dirty="0"/>
          </a:p>
          <a:p>
            <a:r>
              <a:rPr lang="en-US" baseline="0" dirty="0"/>
              <a:t>However, the False Positive metric does not make it easy to compare between different demonstrations, since the area of testbeds can differ significantly for different sites. For instance, a ROC curve from a demonstration in a large test area may look worse than a demonstration in a small test area, because the larger test area may provide more opportunity for False Alarms. </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17</a:t>
            </a:fld>
            <a:endParaRPr lang="en-US" dirty="0"/>
          </a:p>
        </p:txBody>
      </p:sp>
    </p:spTree>
    <p:extLst>
      <p:ext uri="{BB962C8B-B14F-4D97-AF65-F5344CB8AC3E}">
        <p14:creationId xmlns:p14="http://schemas.microsoft.com/office/powerpoint/2010/main" val="329978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is to construct </a:t>
            </a:r>
            <a:r>
              <a:rPr lang="en-US" baseline="0" dirty="0"/>
              <a:t>a metric that accounts for the </a:t>
            </a:r>
            <a:r>
              <a:rPr lang="en-US" i="1" baseline="0" dirty="0"/>
              <a:t>area</a:t>
            </a:r>
            <a:r>
              <a:rPr lang="en-US" baseline="0" dirty="0"/>
              <a:t> of the test site. This metric, called False Alarm Rate (FAR), having units of inverse area, is just the number of False Alarms (the same numerator as before), now divided by the </a:t>
            </a:r>
            <a:r>
              <a:rPr lang="en-US" i="1" baseline="0" dirty="0"/>
              <a:t>Test Area</a:t>
            </a:r>
            <a:r>
              <a:rPr lang="en-US" baseline="0" dirty="0"/>
              <a:t>. This metric is easy to compare between demonstrations since test area is accounted for, and easy to compare between systems, since FAR is an absolute count of False Alarms similar to the FP metric.</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18</a:t>
            </a:fld>
            <a:endParaRPr lang="en-US" dirty="0"/>
          </a:p>
        </p:txBody>
      </p:sp>
    </p:spTree>
    <p:extLst>
      <p:ext uri="{BB962C8B-B14F-4D97-AF65-F5344CB8AC3E}">
        <p14:creationId xmlns:p14="http://schemas.microsoft.com/office/powerpoint/2010/main" val="383569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Unexploded Ordnance</a:t>
            </a:r>
            <a:r>
              <a:rPr lang="en-US" baseline="0" dirty="0"/>
              <a:t> or UXO refers to munitions that were previously armed and fired, but did not explode. These UXO duds can still pose a risk of detonation, even decades later. Although most people think of UXO in the context of World War II era bombs in Europe, or Vietnam era bombs in Southeast Asia, millions of acres of land in the </a:t>
            </a:r>
            <a:r>
              <a:rPr lang="en-US" i="1" baseline="0" dirty="0"/>
              <a:t>continental United States </a:t>
            </a:r>
            <a:r>
              <a:rPr lang="en-US" baseline="0" dirty="0"/>
              <a:t>are contaminated with UXO, due to their previous uses as military training camps and test ranges. </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1</a:t>
            </a:fld>
            <a:endParaRPr lang="en-US" dirty="0"/>
          </a:p>
        </p:txBody>
      </p:sp>
    </p:spTree>
    <p:extLst>
      <p:ext uri="{BB962C8B-B14F-4D97-AF65-F5344CB8AC3E}">
        <p14:creationId xmlns:p14="http://schemas.microsoft.com/office/powerpoint/2010/main" val="380184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 point we’d like to leave you with is that there are many different scores that can be calculated from a demonstration, and each of those scores describes the system’s performance from a slightly different perspective. The last several slides showed the same notional system from the same demonstration, scored with the same process, resulting in many ROC curves of the same shape– two of them are shown here. However, for each of those ROC curves, we plotted a slightly different metric on the X axis, which allowed us to interpret the system’s performance from different perspectives. That is, we were able to tell different stories about how well the system could find TOIs and avoid false alarms: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ROC Curve A on the left, with Pfa3 on the X-axis, described how well the system’s Classification step cleaned up the potential False Alarms it made during the Detection step– a </a:t>
            </a:r>
            <a:r>
              <a:rPr lang="en-US" sz="1200" b="0" i="1" u="none" strike="noStrike" kern="1200" baseline="0" dirty="0">
                <a:solidFill>
                  <a:schemeClr val="tx1"/>
                </a:solidFill>
                <a:latin typeface="+mn-lt"/>
                <a:ea typeface="+mn-ea"/>
                <a:cs typeface="+mn-cs"/>
              </a:rPr>
              <a:t>relative </a:t>
            </a:r>
            <a:r>
              <a:rPr lang="en-US" sz="1200" b="0" i="0" u="none" strike="noStrike" kern="1200" baseline="0" dirty="0">
                <a:solidFill>
                  <a:schemeClr val="tx1"/>
                </a:solidFill>
                <a:latin typeface="+mn-lt"/>
                <a:ea typeface="+mn-ea"/>
                <a:cs typeface="+mn-cs"/>
              </a:rPr>
              <a:t>measure of performance, comparing the system to itself. ROC Curve A is helpful when we’re focused </a:t>
            </a:r>
            <a:r>
              <a:rPr lang="en-US" sz="1200" b="0" i="1" u="none" strike="noStrike" kern="1200" baseline="0" dirty="0">
                <a:solidFill>
                  <a:schemeClr val="tx1"/>
                </a:solidFill>
                <a:latin typeface="+mn-lt"/>
                <a:ea typeface="+mn-ea"/>
                <a:cs typeface="+mn-cs"/>
              </a:rPr>
              <a:t>solely </a:t>
            </a:r>
            <a:r>
              <a:rPr lang="en-US" sz="1200" b="0" i="0" u="none" strike="noStrike" kern="1200" baseline="0" dirty="0">
                <a:solidFill>
                  <a:schemeClr val="tx1"/>
                </a:solidFill>
                <a:latin typeface="+mn-lt"/>
                <a:ea typeface="+mn-ea"/>
                <a:cs typeface="+mn-cs"/>
              </a:rPr>
              <a:t>on the system’s Classification step, compared to a </a:t>
            </a:r>
            <a:r>
              <a:rPr lang="en-US" sz="1200" b="0" i="1" u="none" strike="noStrike" kern="1200" baseline="0" dirty="0">
                <a:solidFill>
                  <a:schemeClr val="tx1"/>
                </a:solidFill>
                <a:latin typeface="+mn-lt"/>
                <a:ea typeface="+mn-ea"/>
                <a:cs typeface="+mn-cs"/>
              </a:rPr>
              <a:t>standard </a:t>
            </a:r>
            <a:r>
              <a:rPr lang="en-US" sz="1200" b="0" i="0" u="none" strike="noStrike" kern="1200" baseline="0" dirty="0">
                <a:solidFill>
                  <a:schemeClr val="tx1"/>
                </a:solidFill>
                <a:latin typeface="+mn-lt"/>
                <a:ea typeface="+mn-ea"/>
                <a:cs typeface="+mn-cs"/>
              </a:rPr>
              <a:t>detection method.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ROC Curve C on the right, with FAR on the X-axis, described how often the system as a whole created false alarms– an </a:t>
            </a:r>
            <a:r>
              <a:rPr lang="en-US" sz="1200" b="0" i="1" u="none" strike="noStrike" kern="1200" baseline="0" dirty="0">
                <a:solidFill>
                  <a:schemeClr val="tx1"/>
                </a:solidFill>
                <a:latin typeface="+mn-lt"/>
                <a:ea typeface="+mn-ea"/>
                <a:cs typeface="+mn-cs"/>
              </a:rPr>
              <a:t>absolute </a:t>
            </a:r>
            <a:r>
              <a:rPr lang="en-US" sz="1200" b="0" i="0" u="none" strike="noStrike" kern="1200" baseline="0" dirty="0">
                <a:solidFill>
                  <a:schemeClr val="tx1"/>
                </a:solidFill>
                <a:latin typeface="+mn-lt"/>
                <a:ea typeface="+mn-ea"/>
                <a:cs typeface="+mn-cs"/>
              </a:rPr>
              <a:t>measure of performance. ROC Curve C is helpful when we’re focused on the system’s Detection </a:t>
            </a:r>
            <a:r>
              <a:rPr lang="en-US" sz="1200" b="0" i="1"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Classification steps, </a:t>
            </a:r>
            <a:r>
              <a:rPr lang="en-US" sz="1200" b="0" i="1" u="none" strike="noStrike" kern="1200" baseline="0" dirty="0">
                <a:solidFill>
                  <a:schemeClr val="tx1"/>
                </a:solidFill>
                <a:latin typeface="+mn-lt"/>
                <a:ea typeface="+mn-ea"/>
                <a:cs typeface="+mn-cs"/>
              </a:rPr>
              <a:t>together</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Both stories were legitimate, and both were fair assessments of the system. </a:t>
            </a:r>
            <a:r>
              <a:rPr lang="en-US" sz="1200" b="0" i="0" u="none" strike="noStrike" kern="1200" baseline="0" dirty="0" smtClean="0">
                <a:solidFill>
                  <a:schemeClr val="tx1"/>
                </a:solidFill>
                <a:latin typeface="+mn-lt"/>
                <a:ea typeface="+mn-ea"/>
                <a:cs typeface="+mn-cs"/>
              </a:rPr>
              <a:t>However, as the systems mature, we must move from</a:t>
            </a:r>
            <a:r>
              <a:rPr lang="en-US" sz="1200" b="0" i="1" u="none" strike="noStrike" kern="1200" baseline="0" dirty="0" smtClean="0">
                <a:solidFill>
                  <a:schemeClr val="tx1"/>
                </a:solidFill>
                <a:latin typeface="+mn-lt"/>
                <a:ea typeface="+mn-ea"/>
                <a:cs typeface="+mn-cs"/>
              </a:rPr>
              <a:t> R&amp;D-like </a:t>
            </a:r>
            <a:r>
              <a:rPr lang="en-US" sz="1200" b="0" i="0" u="none" strike="noStrike" kern="1200" baseline="0" dirty="0" smtClean="0">
                <a:solidFill>
                  <a:schemeClr val="tx1"/>
                </a:solidFill>
                <a:latin typeface="+mn-lt"/>
                <a:ea typeface="+mn-ea"/>
                <a:cs typeface="+mn-cs"/>
              </a:rPr>
              <a:t>metrics on the left to </a:t>
            </a:r>
            <a:r>
              <a:rPr lang="en-US" sz="1200" b="0" i="1" u="none" strike="noStrike" kern="1200" baseline="0" dirty="0" smtClean="0">
                <a:solidFill>
                  <a:schemeClr val="tx1"/>
                </a:solidFill>
                <a:latin typeface="+mn-lt"/>
                <a:ea typeface="+mn-ea"/>
                <a:cs typeface="+mn-cs"/>
              </a:rPr>
              <a:t>operational</a:t>
            </a:r>
            <a:r>
              <a:rPr lang="en-US" sz="1200" b="0" i="0" u="none" strike="noStrike" kern="1200" baseline="0" dirty="0" smtClean="0">
                <a:solidFill>
                  <a:schemeClr val="tx1"/>
                </a:solidFill>
                <a:latin typeface="+mn-lt"/>
                <a:ea typeface="+mn-ea"/>
                <a:cs typeface="+mn-cs"/>
              </a:rPr>
              <a:t> metrics on the right.</a:t>
            </a:r>
            <a:endParaRPr lang="en-US" baseline="0" dirty="0"/>
          </a:p>
        </p:txBody>
      </p:sp>
      <p:sp>
        <p:nvSpPr>
          <p:cNvPr id="4" name="Slide Number Placeholder 3"/>
          <p:cNvSpPr>
            <a:spLocks noGrp="1"/>
          </p:cNvSpPr>
          <p:nvPr>
            <p:ph type="sldNum" sz="quarter" idx="10"/>
          </p:nvPr>
        </p:nvSpPr>
        <p:spPr/>
        <p:txBody>
          <a:bodyPr/>
          <a:lstStyle/>
          <a:p>
            <a:fld id="{3F67213F-F5DC-470A-A529-DCA4CC90B02C}" type="slidenum">
              <a:rPr lang="en-US" smtClean="0"/>
              <a:t>19</a:t>
            </a:fld>
            <a:endParaRPr lang="en-US" dirty="0"/>
          </a:p>
        </p:txBody>
      </p:sp>
    </p:spTree>
    <p:extLst>
      <p:ext uri="{BB962C8B-B14F-4D97-AF65-F5344CB8AC3E}">
        <p14:creationId xmlns:p14="http://schemas.microsoft.com/office/powerpoint/2010/main" val="838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Jacob Bartel (jbartel@ida.org) or Shelley Cazares (scazares@ida.org) with any comments or questions.</a:t>
            </a:r>
          </a:p>
        </p:txBody>
      </p:sp>
      <p:sp>
        <p:nvSpPr>
          <p:cNvPr id="4" name="Slide Number Placeholder 3"/>
          <p:cNvSpPr>
            <a:spLocks noGrp="1"/>
          </p:cNvSpPr>
          <p:nvPr>
            <p:ph type="sldNum" sz="quarter" idx="10"/>
          </p:nvPr>
        </p:nvSpPr>
        <p:spPr/>
        <p:txBody>
          <a:bodyPr/>
          <a:lstStyle/>
          <a:p>
            <a:fld id="{3F67213F-F5DC-470A-A529-DCA4CC90B02C}" type="slidenum">
              <a:rPr lang="en-US" smtClean="0"/>
              <a:t>20</a:t>
            </a:fld>
            <a:endParaRPr lang="en-US" dirty="0"/>
          </a:p>
        </p:txBody>
      </p:sp>
    </p:spTree>
    <p:extLst>
      <p:ext uri="{BB962C8B-B14F-4D97-AF65-F5344CB8AC3E}">
        <p14:creationId xmlns:p14="http://schemas.microsoft.com/office/powerpoint/2010/main" val="1132506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may be useful in follow-on discussions.</a:t>
            </a:r>
          </a:p>
        </p:txBody>
      </p:sp>
      <p:sp>
        <p:nvSpPr>
          <p:cNvPr id="4" name="Slide Number Placeholder 3"/>
          <p:cNvSpPr>
            <a:spLocks noGrp="1"/>
          </p:cNvSpPr>
          <p:nvPr>
            <p:ph type="sldNum" sz="quarter" idx="5"/>
          </p:nvPr>
        </p:nvSpPr>
        <p:spPr/>
        <p:txBody>
          <a:bodyPr/>
          <a:lstStyle/>
          <a:p>
            <a:fld id="{3F67213F-F5DC-470A-A529-DCA4CC90B02C}" type="slidenum">
              <a:rPr lang="en-US" smtClean="0"/>
              <a:t>21</a:t>
            </a:fld>
            <a:endParaRPr lang="en-US" dirty="0"/>
          </a:p>
        </p:txBody>
      </p:sp>
    </p:spTree>
    <p:extLst>
      <p:ext uri="{BB962C8B-B14F-4D97-AF65-F5344CB8AC3E}">
        <p14:creationId xmlns:p14="http://schemas.microsoft.com/office/powerpoint/2010/main" val="80673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these tests are combined detection </a:t>
            </a:r>
            <a:r>
              <a:rPr lang="en-US" i="1" baseline="0" dirty="0"/>
              <a:t>and</a:t>
            </a:r>
            <a:r>
              <a:rPr lang="en-US" baseline="0" dirty="0"/>
              <a:t> classification tests, there are actually two ways to miss a TOI. First, a TOI Miss detection error, where the system fails to detect an object entirely. Secondly, a TOI miss classification error, where the system detects a TOI but mis-classifies it as a Non-TOI. Both of these types of errors are counted as False Negatives and included in the Pd,c metric.</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22</a:t>
            </a:fld>
            <a:endParaRPr lang="en-US" dirty="0"/>
          </a:p>
        </p:txBody>
      </p:sp>
    </p:spTree>
    <p:extLst>
      <p:ext uri="{BB962C8B-B14F-4D97-AF65-F5344CB8AC3E}">
        <p14:creationId xmlns:p14="http://schemas.microsoft.com/office/powerpoint/2010/main" val="173119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two ways to make a False Alarm: </a:t>
            </a:r>
            <a:r>
              <a:rPr lang="en-US" baseline="0" dirty="0"/>
              <a:t>A False Alarm detection error, where a system detects objects even when no object is actually there, and a False Alarm classification error, where a system mis-classifies a non-TOI as a TOI. However– only the False Alarm classification error should be counted as a False Positive and included in the FAR metric, to avoid double-counting False Alarm detection errors that are then passed on to the classification step.</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23</a:t>
            </a:fld>
            <a:endParaRPr lang="en-US" dirty="0"/>
          </a:p>
        </p:txBody>
      </p:sp>
    </p:spTree>
    <p:extLst>
      <p:ext uri="{BB962C8B-B14F-4D97-AF65-F5344CB8AC3E}">
        <p14:creationId xmlns:p14="http://schemas.microsoft.com/office/powerpoint/2010/main" val="78702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frequently mentioned the ‘location’ of a TOI in the ground truth or the ‘location’ of a detection on a demonstrator’s call list. However, defining what this ‘location’ is has been one of the trickiest parts of scoring. The way that we define a ‘location’ of a TOI is by drawing an imaginary ‘halo’ around its ground truth coordinates with a certain radius (R). This radius R is based on various real world parameters effecting the geolocation of TOIs– including: the requirements of the remediation process (or retrieval of the TOI), the geolocation error of both the ground truth and the UXO system, and the sensor resolution of the UXO system.</a:t>
            </a:r>
          </a:p>
        </p:txBody>
      </p:sp>
      <p:sp>
        <p:nvSpPr>
          <p:cNvPr id="4" name="Slide Number Placeholder 3"/>
          <p:cNvSpPr>
            <a:spLocks noGrp="1"/>
          </p:cNvSpPr>
          <p:nvPr>
            <p:ph type="sldNum" sz="quarter" idx="10"/>
          </p:nvPr>
        </p:nvSpPr>
        <p:spPr/>
        <p:txBody>
          <a:bodyPr/>
          <a:lstStyle/>
          <a:p>
            <a:fld id="{3F67213F-F5DC-470A-A529-DCA4CC90B02C}" type="slidenum">
              <a:rPr lang="en-US" smtClean="0"/>
              <a:t>24</a:t>
            </a:fld>
            <a:endParaRPr lang="en-US" dirty="0"/>
          </a:p>
        </p:txBody>
      </p:sp>
    </p:spTree>
    <p:extLst>
      <p:ext uri="{BB962C8B-B14F-4D97-AF65-F5344CB8AC3E}">
        <p14:creationId xmlns:p14="http://schemas.microsoft.com/office/powerpoint/2010/main" val="321122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The Strategic Environmental Research and Development Program (SERDP) sponsors testbeds to demonstrate novel systems for the detection and classification of UXO in underwater environments. IDA, having previously led</a:t>
            </a:r>
            <a:r>
              <a:rPr lang="en-US" baseline="0" dirty="0"/>
              <a:t> the scoring of </a:t>
            </a:r>
            <a:r>
              <a:rPr lang="en-US" i="1" baseline="0" dirty="0"/>
              <a:t>land based </a:t>
            </a:r>
            <a:r>
              <a:rPr lang="en-US" baseline="0" dirty="0"/>
              <a:t>UXO detection and classification system tests, is now involved in </a:t>
            </a:r>
            <a:r>
              <a:rPr lang="en-US" i="1" baseline="0" dirty="0"/>
              <a:t>underwater</a:t>
            </a:r>
            <a:r>
              <a:rPr lang="en-US" baseline="0" dirty="0"/>
              <a:t> test scoring. Designing and scoring these blind tests is a complicated process. Interpreting the scores properly reveals some subtleties even in familiar places, such as when constructing Receiver-Operating Characteristic (ROC) curves.</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2</a:t>
            </a:fld>
            <a:endParaRPr lang="en-US" dirty="0"/>
          </a:p>
        </p:txBody>
      </p:sp>
    </p:spTree>
    <p:extLst>
      <p:ext uri="{BB962C8B-B14F-4D97-AF65-F5344CB8AC3E}">
        <p14:creationId xmlns:p14="http://schemas.microsoft.com/office/powerpoint/2010/main" val="354625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a:t>
            </a:r>
            <a:r>
              <a:rPr lang="en-US" baseline="0" dirty="0"/>
              <a:t> the UXO remediation community is tackling is how to best remediate or manage a site suspected of containing UXO underwater. While different sites may approach the remediation/management problem differently, one requirement that will always be necessary is </a:t>
            </a:r>
            <a:r>
              <a:rPr lang="en-US" i="1" baseline="0" dirty="0"/>
              <a:t>information</a:t>
            </a:r>
            <a:r>
              <a:rPr lang="en-US" baseline="0" dirty="0"/>
              <a:t>. SERDP’s goal is to promote the creation of systems that are capable of detecting and classifying UXO in an underwater environment, and to evaluate those systems. These novel technologies often revolve around acoustic or electromagnetic induction (EMI) sensors for detection, with a human or machine learning based classification procedure</a:t>
            </a:r>
            <a:r>
              <a:rPr lang="en-US" baseline="0" dirty="0" smtClean="0"/>
              <a:t>. On the right I show a photo of the MuST acoustic system, developed by APL at the University of Washington. </a:t>
            </a:r>
            <a:r>
              <a:rPr lang="en-US" baseline="0" dirty="0"/>
              <a:t>The primary goal of a system is to differentiate between targets of interest (TOIs), which are items that could be dangerous like UXO, versus non-TOIs such as clutter. An example of a TOI would be an unexploded 155mm howitzer round, and an example of a non-TOI would be a discarded scuba tank.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technologies are not yet mature, as underwater testing in a relevant environment has just begun. Simultaneously, the first evaluations of those tests are being performed by IDA. Currently, these technologies are at the ‘blind test’ stage, performed at controlled testing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F67213F-F5DC-470A-A529-DCA4CC90B02C}" type="slidenum">
              <a:rPr lang="en-US" smtClean="0"/>
              <a:t>3</a:t>
            </a:fld>
            <a:endParaRPr lang="en-US" dirty="0"/>
          </a:p>
        </p:txBody>
      </p:sp>
    </p:spTree>
    <p:extLst>
      <p:ext uri="{BB962C8B-B14F-4D97-AF65-F5344CB8AC3E}">
        <p14:creationId xmlns:p14="http://schemas.microsoft.com/office/powerpoint/2010/main" val="7809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is a general overview of the type of blind test that is used to evaluate one of these novel systems. First, a testbed is designed by selecting TOI and non-TOI to emplace in a roughly random pattern. TOI typically consist of inert munitions or surrogate munitions, and non-TOIs may be any number of different clutter objects that are typical in an underwater environment, like discarded scuba tanks or crab pots. Next, these targets are emplaced in the test area by divers, who may either bury the target in the sediment of the test area, or leave the target proud on the surface, depending on the testbed design specifications. Once all targets are emplaced, a demonstrator will deploy their system in the test area, scanning to collect data that can later be analyzed, in order to detect and classify the targets, offline. Finally, divers once again re-enter the test area to collect ground truth (consisting of coordinates of the emplaced targets, their orientations, and burial depths) and then remove the emplaced items. Afterwards, offline, the demonstrators of the UXO system create a ‘call list’ which is a list of detected items that they identified as possible targets, ranked by the likelihood of each item being a TOI. The ground truth is kept sequestered, and so the demonstrators have to create this list ‘blind’, using only the data they collected during the test. This ‘call list’ is then sent to the scoring team to be scored, such as IDA.</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4</a:t>
            </a:fld>
            <a:endParaRPr lang="en-US" dirty="0"/>
          </a:p>
        </p:txBody>
      </p:sp>
    </p:spTree>
    <p:extLst>
      <p:ext uri="{BB962C8B-B14F-4D97-AF65-F5344CB8AC3E}">
        <p14:creationId xmlns:p14="http://schemas.microsoft.com/office/powerpoint/2010/main" val="317538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date, there are two sites that have supported demonstrations</a:t>
            </a:r>
            <a:r>
              <a:rPr lang="en-US" baseline="0" dirty="0"/>
              <a:t>– one in Boston Harbor, MA, and one in Sequim Bay, WA.</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5</a:t>
            </a:fld>
            <a:endParaRPr lang="en-US" dirty="0"/>
          </a:p>
        </p:txBody>
      </p:sp>
    </p:spTree>
    <p:extLst>
      <p:ext uri="{BB962C8B-B14F-4D97-AF65-F5344CB8AC3E}">
        <p14:creationId xmlns:p14="http://schemas.microsoft.com/office/powerpoint/2010/main" val="391727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blind</a:t>
            </a:r>
            <a:r>
              <a:rPr lang="en-US" baseline="0" dirty="0"/>
              <a:t> test is over, and ground truth has been collected by the diving team, and the demonstrator has turned over their call list to the scoring team, it is possible to begin scoring the demonstration. Broadly speaking, in order to score a demonstration, two types of scores are needed– a score related to the Probability of False Alarm (Pfa), or how often a system creates a False Positive (FP), and a score related to the Probability of Detection and Correct Classification (Pd,c), or how often the system finds the TOI– that is, how often it avoids a False Negative (FN) or misses the TOI. False Positives and False Negatives generally trade off of each other: as one gets better, the other may get worse. </a:t>
            </a:r>
          </a:p>
          <a:p>
            <a:endParaRPr lang="en-US" baseline="0" dirty="0"/>
          </a:p>
          <a:p>
            <a:r>
              <a:rPr lang="en-US" baseline="0" dirty="0"/>
              <a:t>On the right hand side there is an illustration that shows the two types of error types described </a:t>
            </a:r>
            <a:r>
              <a:rPr lang="en-US" baseline="0" dirty="0" smtClean="0"/>
              <a:t>here, False Alarms and missed TOIs.</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6</a:t>
            </a:fld>
            <a:endParaRPr lang="en-US" dirty="0"/>
          </a:p>
        </p:txBody>
      </p:sp>
    </p:spTree>
    <p:extLst>
      <p:ext uri="{BB962C8B-B14F-4D97-AF65-F5344CB8AC3E}">
        <p14:creationId xmlns:p14="http://schemas.microsoft.com/office/powerpoint/2010/main" val="266169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once you</a:t>
            </a:r>
            <a:r>
              <a:rPr lang="en-US" baseline="0" dirty="0"/>
              <a:t> have calculated the Pd,c and Pfa of each item on the demonstrator’s call list, based on the ground truth, you can simply create a ROC Curve, seen on the right hand side.  This is a </a:t>
            </a:r>
            <a:r>
              <a:rPr lang="en-US" i="1" baseline="0" dirty="0"/>
              <a:t>notional</a:t>
            </a:r>
            <a:r>
              <a:rPr lang="en-US" baseline="0" dirty="0"/>
              <a:t> ROC curve from a notional system, based on notional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ROC curves help us visualize the tradeoff between False Negatives and False </a:t>
            </a:r>
            <a:r>
              <a:rPr lang="en-US" baseline="0" dirty="0" smtClean="0"/>
              <a:t>Positives – between </a:t>
            </a:r>
            <a:r>
              <a:rPr lang="en-US" baseline="0" dirty="0" err="1" smtClean="0"/>
              <a:t>Pd,c</a:t>
            </a:r>
            <a:r>
              <a:rPr lang="en-US" baseline="0" dirty="0" smtClean="0"/>
              <a:t> and </a:t>
            </a:r>
            <a:r>
              <a:rPr lang="en-US" baseline="0" dirty="0" err="1" smtClean="0"/>
              <a:t>Pfa</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point on the ROC curve corresponds to a different classification threshold. A vertical grey line is drawn through each point, to indicate the 95% confidence interval around that point’s Pd,c value on the Y axis.  Each point’s confidence interval was calculated with the beta distribution approximation to the binomial distribution, with no adjustments for multiple comparisons.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blue dot is the </a:t>
            </a:r>
            <a:r>
              <a:rPr lang="en-US" i="1" baseline="0" dirty="0"/>
              <a:t>prospective</a:t>
            </a:r>
            <a:r>
              <a:rPr lang="en-US" baseline="0" dirty="0"/>
              <a:t> classification threshold– the threshold selected by the demonstrators </a:t>
            </a:r>
            <a:r>
              <a:rPr lang="en-US" i="1" baseline="0" dirty="0"/>
              <a:t>during</a:t>
            </a:r>
            <a:r>
              <a:rPr lang="en-US" baseline="0" dirty="0"/>
              <a:t> the blind test to differentiate between TOI and Non-TOI targets, without any knowledge of ground truth.</a:t>
            </a:r>
          </a:p>
          <a:p>
            <a:endParaRPr lang="en-US" dirty="0" smtClean="0"/>
          </a:p>
          <a:p>
            <a:r>
              <a:rPr lang="en-US" dirty="0" smtClean="0"/>
              <a:t>Many of you in the audience are already very familiar</a:t>
            </a:r>
            <a:r>
              <a:rPr lang="en-US" baseline="0" dirty="0" smtClean="0"/>
              <a:t> with ROC curves.</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7</a:t>
            </a:fld>
            <a:endParaRPr lang="en-US" dirty="0"/>
          </a:p>
        </p:txBody>
      </p:sp>
    </p:spTree>
    <p:extLst>
      <p:ext uri="{BB962C8B-B14F-4D97-AF65-F5344CB8AC3E}">
        <p14:creationId xmlns:p14="http://schemas.microsoft.com/office/powerpoint/2010/main" val="284155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that’s not the end of the story! It turns out, the</a:t>
            </a:r>
            <a:r>
              <a:rPr lang="en-US" baseline="0" dirty="0"/>
              <a:t> definitions of Pd,c and Pfa are actually much more complicated than this.</a:t>
            </a:r>
            <a:endParaRPr lang="en-US" dirty="0"/>
          </a:p>
        </p:txBody>
      </p:sp>
      <p:sp>
        <p:nvSpPr>
          <p:cNvPr id="4" name="Slide Number Placeholder 3"/>
          <p:cNvSpPr>
            <a:spLocks noGrp="1"/>
          </p:cNvSpPr>
          <p:nvPr>
            <p:ph type="sldNum" sz="quarter" idx="10"/>
          </p:nvPr>
        </p:nvSpPr>
        <p:spPr/>
        <p:txBody>
          <a:bodyPr/>
          <a:lstStyle/>
          <a:p>
            <a:fld id="{3F67213F-F5DC-470A-A529-DCA4CC90B02C}" type="slidenum">
              <a:rPr lang="en-US" smtClean="0"/>
              <a:t>8</a:t>
            </a:fld>
            <a:endParaRPr lang="en-US" dirty="0"/>
          </a:p>
        </p:txBody>
      </p:sp>
    </p:spTree>
    <p:extLst>
      <p:ext uri="{BB962C8B-B14F-4D97-AF65-F5344CB8AC3E}">
        <p14:creationId xmlns:p14="http://schemas.microsoft.com/office/powerpoint/2010/main" val="2865791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22"/>
          <p:cNvSpPr>
            <a:spLocks noChangeArrowheads="1"/>
          </p:cNvSpPr>
          <p:nvPr userDrawn="1"/>
        </p:nvSpPr>
        <p:spPr bwMode="auto">
          <a:xfrm>
            <a:off x="2667000" y="5770120"/>
            <a:ext cx="68580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r>
              <a:rPr lang="en-US" sz="1600" b="1" kern="1200" dirty="0">
                <a:solidFill>
                  <a:srgbClr val="000000"/>
                </a:solidFill>
                <a:latin typeface="+mj-lt"/>
                <a:ea typeface="+mn-ea"/>
                <a:cs typeface="+mn-cs"/>
              </a:rPr>
              <a:t/>
            </a:r>
            <a:br>
              <a:rPr lang="en-US" sz="1600" b="1" kern="1200" dirty="0">
                <a:solidFill>
                  <a:srgbClr val="000000"/>
                </a:solidFill>
                <a:latin typeface="+mj-lt"/>
                <a:ea typeface="+mn-ea"/>
                <a:cs typeface="+mn-cs"/>
              </a:rPr>
            </a:br>
            <a:r>
              <a:rPr lang="en-US" sz="1400" kern="1200" dirty="0">
                <a:solidFill>
                  <a:srgbClr val="000000"/>
                </a:solidFill>
                <a:latin typeface="+mj-lt"/>
                <a:ea typeface="+mn-ea"/>
                <a:cs typeface="+mn-cs"/>
              </a:rPr>
              <a:t>4850 Mark Center Drive </a:t>
            </a:r>
            <a:r>
              <a:rPr lang="en-US" sz="1200" kern="1200" dirty="0">
                <a:solidFill>
                  <a:srgbClr val="980038"/>
                </a:solidFill>
                <a:latin typeface="+mj-lt"/>
                <a:ea typeface="+mn-ea"/>
                <a:cs typeface="+mn-cs"/>
                <a:sym typeface="Wingdings" pitchFamily="2" charset="2"/>
              </a:rPr>
              <a:t></a:t>
            </a:r>
            <a:r>
              <a:rPr lang="en-US" sz="1400" kern="1200" dirty="0">
                <a:solidFill>
                  <a:srgbClr val="000000"/>
                </a:solidFill>
                <a:latin typeface="+mj-lt"/>
                <a:ea typeface="+mn-ea"/>
                <a:cs typeface="+mn-cs"/>
              </a:rPr>
              <a:t> Alexandria, Virginia 22311-1882</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81000"/>
            <a:ext cx="1246076" cy="572089"/>
          </a:xfrm>
          <a:prstGeom prst="rect">
            <a:avLst/>
          </a:prstGeom>
        </p:spPr>
      </p:pic>
      <p:sp>
        <p:nvSpPr>
          <p:cNvPr id="11" name="Text Placeholder 2"/>
          <p:cNvSpPr>
            <a:spLocks noGrp="1"/>
          </p:cNvSpPr>
          <p:nvPr>
            <p:ph type="body" sz="quarter" idx="17" hasCustomPrompt="1"/>
          </p:nvPr>
        </p:nvSpPr>
        <p:spPr>
          <a:xfrm>
            <a:off x="508674" y="1524000"/>
            <a:ext cx="11239500" cy="1295400"/>
          </a:xfrm>
          <a:prstGeom prst="rect">
            <a:avLst/>
          </a:prstGeom>
        </p:spPr>
        <p:txBody>
          <a:bodyPr>
            <a:normAutofit/>
          </a:bodyPr>
          <a:lstStyle>
            <a:lvl1pPr marL="0" indent="0" algn="ctr">
              <a:buNone/>
              <a:defRPr sz="3200" b="1">
                <a:latin typeface="+mn-lt"/>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476250" y="3124199"/>
            <a:ext cx="11239500" cy="1476983"/>
          </a:xfrm>
          <a:prstGeom prst="rect">
            <a:avLst/>
          </a:prstGeom>
        </p:spPr>
        <p:txBody>
          <a:bodyPr>
            <a:normAutofit/>
          </a:bodyPr>
          <a:lstStyle>
            <a:lvl1pPr marL="0" indent="0" algn="ctr">
              <a:buNone/>
              <a:defRPr sz="2400"/>
            </a:lvl1pPr>
          </a:lstStyle>
          <a:p>
            <a:pPr lvl="0"/>
            <a:r>
              <a:rPr lang="en-US" dirty="0"/>
              <a:t>Click to add authors</a:t>
            </a:r>
          </a:p>
        </p:txBody>
      </p:sp>
      <p:sp>
        <p:nvSpPr>
          <p:cNvPr id="14" name="Text Placeholder 2"/>
          <p:cNvSpPr>
            <a:spLocks noGrp="1"/>
          </p:cNvSpPr>
          <p:nvPr>
            <p:ph type="body" sz="quarter" idx="19" hasCustomPrompt="1"/>
          </p:nvPr>
        </p:nvSpPr>
        <p:spPr>
          <a:xfrm>
            <a:off x="508674" y="4706571"/>
            <a:ext cx="11239500" cy="457200"/>
          </a:xfrm>
          <a:prstGeom prst="rect">
            <a:avLst/>
          </a:prstGeom>
        </p:spPr>
        <p:txBody>
          <a:bodyPr>
            <a:normAutofit/>
          </a:bodyPr>
          <a:lstStyle>
            <a:lvl1pPr marL="0" indent="0" algn="ctr">
              <a:buNone/>
              <a:defRPr sz="1800"/>
            </a:lvl1pPr>
          </a:lstStyle>
          <a:p>
            <a:pPr lvl="0"/>
            <a:r>
              <a:rPr lang="en-US" dirty="0"/>
              <a:t>Click to add date</a:t>
            </a:r>
          </a:p>
        </p:txBody>
      </p:sp>
    </p:spTree>
    <p:extLst>
      <p:ext uri="{BB962C8B-B14F-4D97-AF65-F5344CB8AC3E}">
        <p14:creationId xmlns:p14="http://schemas.microsoft.com/office/powerpoint/2010/main" val="406763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lvl1pPr>
              <a:defRPr/>
            </a:lvl1pPr>
          </a:lstStyle>
          <a:p>
            <a:r>
              <a:rPr lang="en-US" dirty="0"/>
              <a:t>Click to add slide title</a:t>
            </a:r>
          </a:p>
        </p:txBody>
      </p:sp>
      <p:sp>
        <p:nvSpPr>
          <p:cNvPr id="22" name="Text Placeholder 21"/>
          <p:cNvSpPr>
            <a:spLocks noGrp="1"/>
          </p:cNvSpPr>
          <p:nvPr>
            <p:ph type="body" sz="quarter" idx="10"/>
          </p:nvPr>
        </p:nvSpPr>
        <p:spPr>
          <a:xfrm>
            <a:off x="767658" y="1230513"/>
            <a:ext cx="10656684" cy="5024372"/>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40126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0" name="Title 10"/>
          <p:cNvSpPr>
            <a:spLocks noGrp="1"/>
          </p:cNvSpPr>
          <p:nvPr>
            <p:ph type="title" hasCustomPrompt="1"/>
          </p:nvPr>
        </p:nvSpPr>
        <p:spPr>
          <a:xfrm>
            <a:off x="312908" y="311286"/>
            <a:ext cx="11566185" cy="812258"/>
          </a:xfrm>
        </p:spPr>
        <p:txBody>
          <a:bodyPr/>
          <a:lstStyle>
            <a:lvl1pPr>
              <a:defRPr/>
            </a:lvl1pPr>
          </a:lstStyle>
          <a:p>
            <a:r>
              <a:rPr lang="en-US" dirty="0"/>
              <a:t>Click to add slide title</a:t>
            </a:r>
          </a:p>
        </p:txBody>
      </p:sp>
      <p:sp>
        <p:nvSpPr>
          <p:cNvPr id="28" name="Text Placeholder 27"/>
          <p:cNvSpPr>
            <a:spLocks noGrp="1"/>
          </p:cNvSpPr>
          <p:nvPr>
            <p:ph type="body" sz="quarter" idx="10"/>
          </p:nvPr>
        </p:nvSpPr>
        <p:spPr>
          <a:xfrm>
            <a:off x="749106" y="1225920"/>
            <a:ext cx="10693788" cy="4960937"/>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842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nd Text">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7152245" y="1216873"/>
            <a:ext cx="4255089" cy="5023422"/>
          </a:xfrm>
          <a:prstGeom prst="rect">
            <a:avLst/>
          </a:prstGeom>
        </p:spPr>
        <p:txBody>
          <a:bodyPr>
            <a:normAutofit/>
          </a:bodyPr>
          <a:lstStyle>
            <a:lvl1pPr marL="0" indent="0">
              <a:buNone/>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7" name="Title 16"/>
          <p:cNvSpPr>
            <a:spLocks noGrp="1"/>
          </p:cNvSpPr>
          <p:nvPr>
            <p:ph type="title" hasCustomPrompt="1"/>
          </p:nvPr>
        </p:nvSpPr>
        <p:spPr/>
        <p:txBody>
          <a:bodyPr/>
          <a:lstStyle>
            <a:lvl1pPr>
              <a:defRPr/>
            </a:lvl1pPr>
          </a:lstStyle>
          <a:p>
            <a:r>
              <a:rPr lang="en-US" dirty="0"/>
              <a:t>Click to add slide title</a:t>
            </a:r>
          </a:p>
        </p:txBody>
      </p:sp>
      <p:sp>
        <p:nvSpPr>
          <p:cNvPr id="25" name="Text Placeholder 4"/>
          <p:cNvSpPr>
            <a:spLocks noGrp="1"/>
          </p:cNvSpPr>
          <p:nvPr>
            <p:ph type="body" sz="quarter" idx="11"/>
          </p:nvPr>
        </p:nvSpPr>
        <p:spPr>
          <a:xfrm>
            <a:off x="749165" y="1226601"/>
            <a:ext cx="6235700" cy="5022850"/>
          </a:xfrm>
        </p:spPr>
        <p:txBody>
          <a:bodyPr/>
          <a:lstStyle>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04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768350" y="1226601"/>
            <a:ext cx="4255089" cy="5023422"/>
          </a:xfrm>
          <a:prstGeom prst="rect">
            <a:avLst/>
          </a:prstGeom>
        </p:spPr>
        <p:txBody>
          <a:bodyPr>
            <a:normAutofit/>
          </a:bodyPr>
          <a:lstStyle>
            <a:lvl1pPr marL="0" indent="0">
              <a:buNone/>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7" name="Title 16"/>
          <p:cNvSpPr>
            <a:spLocks noGrp="1"/>
          </p:cNvSpPr>
          <p:nvPr>
            <p:ph type="title" hasCustomPrompt="1"/>
          </p:nvPr>
        </p:nvSpPr>
        <p:spPr/>
        <p:txBody>
          <a:bodyPr/>
          <a:lstStyle>
            <a:lvl1pPr>
              <a:defRPr/>
            </a:lvl1pPr>
          </a:lstStyle>
          <a:p>
            <a:r>
              <a:rPr lang="en-US" dirty="0"/>
              <a:t>Click to add slide title</a:t>
            </a:r>
          </a:p>
        </p:txBody>
      </p:sp>
      <p:sp>
        <p:nvSpPr>
          <p:cNvPr id="5" name="Text Placeholder 4"/>
          <p:cNvSpPr>
            <a:spLocks noGrp="1"/>
          </p:cNvSpPr>
          <p:nvPr>
            <p:ph type="body" sz="quarter" idx="11"/>
          </p:nvPr>
        </p:nvSpPr>
        <p:spPr>
          <a:xfrm>
            <a:off x="5175250" y="1227138"/>
            <a:ext cx="6235700" cy="5022850"/>
          </a:xfrm>
        </p:spPr>
        <p:txBody>
          <a:bodyPr/>
          <a:lstStyle>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8043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223959"/>
            <a:ext cx="5157787" cy="823912"/>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4" name="Content Placeholder 3"/>
          <p:cNvSpPr>
            <a:spLocks noGrp="1"/>
          </p:cNvSpPr>
          <p:nvPr>
            <p:ph sz="half" idx="2"/>
          </p:nvPr>
        </p:nvSpPr>
        <p:spPr>
          <a:xfrm>
            <a:off x="839788" y="2047871"/>
            <a:ext cx="5157787" cy="4083424"/>
          </a:xfrm>
          <a:prstGeom prst="rect">
            <a:avLst/>
          </a:prstGeom>
        </p:spPr>
        <p:txBody>
          <a:bodyPr/>
          <a:lstStyle>
            <a:lvl1pPr marL="0" indent="0">
              <a:buNone/>
              <a:defRPr/>
            </a:lvl1pPr>
          </a:lstStyle>
          <a:p>
            <a:pPr lvl="0"/>
            <a:r>
              <a:rPr lang="en-US"/>
              <a:t>Edit Master text styles</a:t>
            </a:r>
          </a:p>
        </p:txBody>
      </p:sp>
      <p:sp>
        <p:nvSpPr>
          <p:cNvPr id="5" name="Text Placeholder 4"/>
          <p:cNvSpPr>
            <a:spLocks noGrp="1"/>
          </p:cNvSpPr>
          <p:nvPr>
            <p:ph type="body" sz="quarter" idx="3" hasCustomPrompt="1"/>
          </p:nvPr>
        </p:nvSpPr>
        <p:spPr>
          <a:xfrm>
            <a:off x="6172200" y="1223959"/>
            <a:ext cx="5183188" cy="823912"/>
          </a:xfrm>
          <a:prstGeom prst="rect">
            <a:avLst/>
          </a:prstGeom>
        </p:spPr>
        <p:txBody>
          <a:bodyPr anchor="b"/>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6" name="Content Placeholder 5"/>
          <p:cNvSpPr>
            <a:spLocks noGrp="1"/>
          </p:cNvSpPr>
          <p:nvPr>
            <p:ph sz="quarter" idx="4"/>
          </p:nvPr>
        </p:nvSpPr>
        <p:spPr>
          <a:xfrm>
            <a:off x="6172200" y="2047871"/>
            <a:ext cx="5183188" cy="4083424"/>
          </a:xfrm>
          <a:prstGeom prst="rect">
            <a:avLst/>
          </a:prstGeom>
        </p:spPr>
        <p:txBody>
          <a:bodyPr/>
          <a:lstStyle>
            <a:lvl1pPr marL="0" indent="0">
              <a:buNone/>
              <a:defRPr/>
            </a:lvl1pPr>
          </a:lstStyle>
          <a:p>
            <a:pPr lvl="0"/>
            <a:r>
              <a:rPr lang="en-US"/>
              <a:t>Edit Master text styles</a:t>
            </a:r>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33339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09900" y="1220824"/>
            <a:ext cx="6172200" cy="37111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8"/>
          <p:cNvSpPr>
            <a:spLocks noGrp="1"/>
          </p:cNvSpPr>
          <p:nvPr>
            <p:ph type="title" hasCustomPrompt="1"/>
          </p:nvPr>
        </p:nvSpPr>
        <p:spPr/>
        <p:txBody>
          <a:bodyPr/>
          <a:lstStyle>
            <a:lvl1pPr>
              <a:defRPr baseline="0"/>
            </a:lvl1pPr>
          </a:lstStyle>
          <a:p>
            <a:r>
              <a:rPr lang="en-US" dirty="0"/>
              <a:t>Click to add slide title</a:t>
            </a:r>
          </a:p>
        </p:txBody>
      </p:sp>
      <p:sp>
        <p:nvSpPr>
          <p:cNvPr id="11" name="Text Placeholder 10"/>
          <p:cNvSpPr>
            <a:spLocks noGrp="1"/>
          </p:cNvSpPr>
          <p:nvPr>
            <p:ph type="body" sz="quarter" idx="10" hasCustomPrompt="1"/>
          </p:nvPr>
        </p:nvSpPr>
        <p:spPr>
          <a:xfrm>
            <a:off x="1633538" y="5078413"/>
            <a:ext cx="9544050" cy="1157287"/>
          </a:xfrm>
        </p:spPr>
        <p:txBody>
          <a:bodyPr/>
          <a:lstStyle>
            <a:lvl1pPr marL="0" indent="0">
              <a:buNone/>
              <a:defRPr/>
            </a:lvl1pPr>
            <a:lvl2pPr>
              <a:defRPr/>
            </a:lvl2pPr>
          </a:lstStyle>
          <a:p>
            <a:pPr lvl="0"/>
            <a:r>
              <a:rPr lang="en-US" dirty="0"/>
              <a:t>Click to add text</a:t>
            </a:r>
          </a:p>
        </p:txBody>
      </p:sp>
    </p:spTree>
    <p:extLst>
      <p:ext uri="{BB962C8B-B14F-4D97-AF65-F5344CB8AC3E}">
        <p14:creationId xmlns:p14="http://schemas.microsoft.com/office/powerpoint/2010/main" val="338552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a:t>Click to add slide title</a:t>
            </a:r>
          </a:p>
        </p:txBody>
      </p:sp>
    </p:spTree>
    <p:extLst>
      <p:ext uri="{BB962C8B-B14F-4D97-AF65-F5344CB8AC3E}">
        <p14:creationId xmlns:p14="http://schemas.microsoft.com/office/powerpoint/2010/main" val="226315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0719881" y="6254885"/>
            <a:ext cx="1342417"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73851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312908" y="311286"/>
            <a:ext cx="11566185" cy="8122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1"/>
          <p:cNvSpPr>
            <a:spLocks noGrp="1"/>
          </p:cNvSpPr>
          <p:nvPr>
            <p:ph type="body" idx="1"/>
          </p:nvPr>
        </p:nvSpPr>
        <p:spPr>
          <a:xfrm>
            <a:off x="763235" y="1209472"/>
            <a:ext cx="10665530" cy="50291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userDrawn="1"/>
        </p:nvSpPr>
        <p:spPr>
          <a:xfrm>
            <a:off x="11407334" y="6378700"/>
            <a:ext cx="479865"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1200" b="0" smtClean="0"/>
              <a:pPr/>
              <a:t>‹#›</a:t>
            </a:fld>
            <a:endParaRPr lang="en-US" sz="1200" b="0" dirty="0"/>
          </a:p>
        </p:txBody>
      </p:sp>
      <p:grpSp>
        <p:nvGrpSpPr>
          <p:cNvPr id="8" name="Group 7"/>
          <p:cNvGrpSpPr/>
          <p:nvPr userDrawn="1"/>
        </p:nvGrpSpPr>
        <p:grpSpPr>
          <a:xfrm>
            <a:off x="10730373" y="6324600"/>
            <a:ext cx="676962" cy="381000"/>
            <a:chOff x="7857438" y="6324600"/>
            <a:chExt cx="676962" cy="381000"/>
          </a:xfrm>
        </p:grpSpPr>
        <p:cxnSp>
          <p:nvCxnSpPr>
            <p:cNvPr id="9" name="Straight Connector 8"/>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57438" y="6378700"/>
              <a:ext cx="594190" cy="272800"/>
            </a:xfrm>
            <a:prstGeom prst="rect">
              <a:avLst/>
            </a:prstGeom>
          </p:spPr>
        </p:pic>
      </p:grpSp>
    </p:spTree>
    <p:extLst>
      <p:ext uri="{BB962C8B-B14F-4D97-AF65-F5344CB8AC3E}">
        <p14:creationId xmlns:p14="http://schemas.microsoft.com/office/powerpoint/2010/main" val="208473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7" r:id="rId7"/>
    <p:sldLayoutId id="2147483654" r:id="rId8"/>
    <p:sldLayoutId id="2147483661" r:id="rId9"/>
  </p:sldLayoutIdLst>
  <p:hf sldNum="0" hdr="0" ftr="0" dt="0"/>
  <p:txStyles>
    <p:titleStyle>
      <a:lvl1pPr algn="l" defTabSz="914400" rtl="0" eaLnBrk="1" latinLnBrk="0" hangingPunct="1">
        <a:lnSpc>
          <a:spcPct val="100000"/>
        </a:lnSpc>
        <a:spcBef>
          <a:spcPct val="0"/>
        </a:spcBef>
        <a:buNone/>
        <a:defRPr sz="24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artel@id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mailto:jbartel@ida.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p:txBody>
          <a:bodyPr/>
          <a:lstStyle/>
          <a:p>
            <a:r>
              <a:rPr lang="en-US" dirty="0"/>
              <a:t>Metrics for Assessing Underwater Demonstrations for Detection and Classification of Unexploded Ordnance</a:t>
            </a:r>
          </a:p>
        </p:txBody>
      </p:sp>
      <p:sp>
        <p:nvSpPr>
          <p:cNvPr id="10" name="Text Placeholder 9"/>
          <p:cNvSpPr>
            <a:spLocks noGrp="1"/>
          </p:cNvSpPr>
          <p:nvPr>
            <p:ph type="body" sz="quarter" idx="18"/>
          </p:nvPr>
        </p:nvSpPr>
        <p:spPr/>
        <p:txBody>
          <a:bodyPr/>
          <a:lstStyle/>
          <a:p>
            <a:r>
              <a:rPr lang="en-US" dirty="0"/>
              <a:t>Jacob Bartel</a:t>
            </a:r>
          </a:p>
          <a:p>
            <a:r>
              <a:rPr lang="en-US" dirty="0"/>
              <a:t>Shelley Cazares</a:t>
            </a:r>
          </a:p>
        </p:txBody>
      </p:sp>
      <p:sp>
        <p:nvSpPr>
          <p:cNvPr id="11" name="Text Placeholder 10"/>
          <p:cNvSpPr>
            <a:spLocks noGrp="1"/>
          </p:cNvSpPr>
          <p:nvPr>
            <p:ph type="body" sz="quarter" idx="19"/>
          </p:nvPr>
        </p:nvSpPr>
        <p:spPr/>
        <p:txBody>
          <a:bodyPr/>
          <a:lstStyle/>
          <a:p>
            <a:r>
              <a:rPr lang="en-US" dirty="0"/>
              <a:t>09/March/2021</a:t>
            </a:r>
          </a:p>
        </p:txBody>
      </p:sp>
      <p:sp>
        <p:nvSpPr>
          <p:cNvPr id="2" name="TextBox 1">
            <a:extLst>
              <a:ext uri="{FF2B5EF4-FFF2-40B4-BE49-F238E27FC236}">
                <a16:creationId xmlns:a16="http://schemas.microsoft.com/office/drawing/2014/main" id="{A70E594E-D915-40B9-8DDB-9AAA6E1A1194}"/>
              </a:ext>
            </a:extLst>
          </p:cNvPr>
          <p:cNvSpPr txBox="1"/>
          <p:nvPr/>
        </p:nvSpPr>
        <p:spPr>
          <a:xfrm>
            <a:off x="4870174" y="6414052"/>
            <a:ext cx="2451652" cy="276999"/>
          </a:xfrm>
          <a:prstGeom prst="rect">
            <a:avLst/>
          </a:prstGeom>
          <a:noFill/>
        </p:spPr>
        <p:txBody>
          <a:bodyPr wrap="square" rtlCol="0">
            <a:spAutoFit/>
          </a:bodyPr>
          <a:lstStyle/>
          <a:p>
            <a:pPr algn="ctr"/>
            <a:r>
              <a:rPr lang="en-US" sz="1200" dirty="0">
                <a:hlinkClick r:id="rId3"/>
              </a:rPr>
              <a:t>jbartel@ida.org</a:t>
            </a:r>
            <a:r>
              <a:rPr lang="en-US" sz="1200" dirty="0"/>
              <a:t>; 703 845 2172</a:t>
            </a:r>
          </a:p>
        </p:txBody>
      </p:sp>
    </p:spTree>
    <p:extLst>
      <p:ext uri="{BB962C8B-B14F-4D97-AF65-F5344CB8AC3E}">
        <p14:creationId xmlns:p14="http://schemas.microsoft.com/office/powerpoint/2010/main" val="313131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 Required for Underwater Demonstrations</a:t>
            </a:r>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smtClean="0">
                        <a:latin typeface="Cambria Math" panose="02040503050406030204" pitchFamily="18" charset="0"/>
                      </a:rPr>
                      <m:t>Pd</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3"/>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4"/>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1" name="TextBox 10"/>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13" name="Straight Arrow Connector 12"/>
          <p:cNvCxnSpPr>
            <a:stCxn id="11"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923330"/>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 all based on underlying assumptions</a:t>
            </a:r>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7776" t="11329" r="8223" b="8002"/>
          <a:stretch/>
        </p:blipFill>
        <p:spPr>
          <a:xfrm>
            <a:off x="8241475" y="2366355"/>
            <a:ext cx="3459524" cy="3250669"/>
          </a:xfrm>
          <a:prstGeom prst="rect">
            <a:avLst/>
          </a:prstGeom>
        </p:spPr>
      </p:pic>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sp>
        <p:nvSpPr>
          <p:cNvPr id="30" name="TextBox 29"/>
          <p:cNvSpPr txBox="1"/>
          <p:nvPr/>
        </p:nvSpPr>
        <p:spPr>
          <a:xfrm>
            <a:off x="9866521" y="5617024"/>
            <a:ext cx="345449" cy="369332"/>
          </a:xfrm>
          <a:prstGeom prst="rect">
            <a:avLst/>
          </a:prstGeom>
          <a:noFill/>
        </p:spPr>
        <p:txBody>
          <a:bodyPr wrap="square" rtlCol="0">
            <a:spAutoFit/>
          </a:bodyPr>
          <a:lstStyle/>
          <a:p>
            <a:r>
              <a:rPr lang="en-US" dirty="0"/>
              <a:t>?</a:t>
            </a:r>
          </a:p>
        </p:txBody>
      </p:sp>
      <p:sp>
        <p:nvSpPr>
          <p:cNvPr id="31" name="TextBox 30"/>
          <p:cNvSpPr txBox="1"/>
          <p:nvPr/>
        </p:nvSpPr>
        <p:spPr>
          <a:xfrm>
            <a:off x="7874876" y="3466061"/>
            <a:ext cx="345449" cy="369332"/>
          </a:xfrm>
          <a:prstGeom prst="rect">
            <a:avLst/>
          </a:prstGeom>
          <a:noFill/>
        </p:spPr>
        <p:txBody>
          <a:bodyPr wrap="square" rtlCol="0">
            <a:spAutoFit/>
          </a:bodyPr>
          <a:lstStyle/>
          <a:p>
            <a:r>
              <a:rPr lang="en-US" dirty="0"/>
              <a:t>?</a:t>
            </a:r>
          </a:p>
        </p:txBody>
      </p:sp>
      <p:cxnSp>
        <p:nvCxnSpPr>
          <p:cNvPr id="5" name="Straight Arrow Connector 4"/>
          <p:cNvCxnSpPr/>
          <p:nvPr/>
        </p:nvCxnSpPr>
        <p:spPr>
          <a:xfrm flipV="1">
            <a:off x="978694" y="1726279"/>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741509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3"/>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4"/>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7626" t="11354" r="9177" b="7832"/>
          <a:stretch/>
        </p:blipFill>
        <p:spPr>
          <a:xfrm>
            <a:off x="8220325" y="2298829"/>
            <a:ext cx="3485691" cy="3385815"/>
          </a:xfrm>
          <a:prstGeom prst="rect">
            <a:avLst/>
          </a:prstGeom>
        </p:spPr>
      </p:pic>
      <p:sp>
        <p:nvSpPr>
          <p:cNvPr id="29" name="Wave 28"/>
          <p:cNvSpPr/>
          <p:nvPr/>
        </p:nvSpPr>
        <p:spPr>
          <a:xfrm>
            <a:off x="10039245" y="2443823"/>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sp>
        <p:nvSpPr>
          <p:cNvPr id="30" name="TextBox 29"/>
          <p:cNvSpPr txBox="1"/>
          <p:nvPr/>
        </p:nvSpPr>
        <p:spPr>
          <a:xfrm>
            <a:off x="9750283" y="5644972"/>
            <a:ext cx="687825" cy="369332"/>
          </a:xfrm>
          <a:prstGeom prst="rect">
            <a:avLst/>
          </a:prstGeom>
          <a:noFill/>
        </p:spPr>
        <p:txBody>
          <a:bodyPr wrap="square" rtlCol="0">
            <a:spAutoFit/>
          </a:bodyPr>
          <a:lstStyle/>
          <a:p>
            <a:r>
              <a:rPr lang="en-US" dirty="0"/>
              <a:t>Pfa1</a:t>
            </a:r>
          </a:p>
        </p:txBody>
      </p:sp>
      <p:sp>
        <p:nvSpPr>
          <p:cNvPr id="31" name="TextBox 30"/>
          <p:cNvSpPr txBox="1"/>
          <p:nvPr/>
        </p:nvSpPr>
        <p:spPr>
          <a:xfrm>
            <a:off x="7560930" y="3466061"/>
            <a:ext cx="659396" cy="369332"/>
          </a:xfrm>
          <a:prstGeom prst="rect">
            <a:avLst/>
          </a:prstGeom>
          <a:noFill/>
        </p:spPr>
        <p:txBody>
          <a:bodyPr wrap="square" rtlCol="0">
            <a:spAutoFit/>
          </a:bodyPr>
          <a:lstStyle/>
          <a:p>
            <a:r>
              <a:rPr lang="en-US" dirty="0"/>
              <a:t>Pd,c</a:t>
            </a:r>
          </a:p>
        </p:txBody>
      </p:sp>
      <p:cxnSp>
        <p:nvCxnSpPr>
          <p:cNvPr id="17" name="Straight Arrow Connector 16"/>
          <p:cNvCxnSpPr/>
          <p:nvPr/>
        </p:nvCxnSpPr>
        <p:spPr>
          <a:xfrm flipV="1">
            <a:off x="978694" y="2999576"/>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F9F0CC-ED56-4227-83BA-8C85AA842FE5}"/>
              </a:ext>
            </a:extLst>
          </p:cNvPr>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4" name="Curved Connector 20">
            <a:extLst>
              <a:ext uri="{FF2B5EF4-FFF2-40B4-BE49-F238E27FC236}">
                <a16:creationId xmlns:a16="http://schemas.microsoft.com/office/drawing/2014/main" id="{28316ECE-7CF1-4450-A3FE-3325A1E5285B}"/>
              </a:ext>
            </a:extLst>
          </p:cNvPr>
          <p:cNvCxnSpPr>
            <a:stCxn id="23" idx="0"/>
          </p:cNvCxnSpPr>
          <p:nvPr/>
        </p:nvCxnSpPr>
        <p:spPr>
          <a:xfrm rot="5400000" flipH="1" flipV="1">
            <a:off x="8713841" y="5793988"/>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5"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6" name="TextBox 25"/>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8" name="Straight Arrow Connector 27"/>
          <p:cNvCxnSpPr>
            <a:stCxn id="26"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25622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455" t="11187" r="8493" b="7910"/>
          <a:stretch/>
        </p:blipFill>
        <p:spPr>
          <a:xfrm>
            <a:off x="8310625" y="2370609"/>
            <a:ext cx="3335493" cy="3249269"/>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4"/>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5"/>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cxnSp>
        <p:nvCxnSpPr>
          <p:cNvPr id="19" name="Straight Arrow Connector 18"/>
          <p:cNvCxnSpPr/>
          <p:nvPr/>
        </p:nvCxnSpPr>
        <p:spPr>
          <a:xfrm flipV="1">
            <a:off x="978694" y="3673471"/>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50283" y="5644972"/>
            <a:ext cx="687825" cy="369332"/>
          </a:xfrm>
          <a:prstGeom prst="rect">
            <a:avLst/>
          </a:prstGeom>
          <a:noFill/>
        </p:spPr>
        <p:txBody>
          <a:bodyPr wrap="square" rtlCol="0">
            <a:spAutoFit/>
          </a:bodyPr>
          <a:lstStyle/>
          <a:p>
            <a:r>
              <a:rPr lang="en-US" dirty="0"/>
              <a:t>Pfa2</a:t>
            </a:r>
          </a:p>
        </p:txBody>
      </p:sp>
      <p:sp>
        <p:nvSpPr>
          <p:cNvPr id="23" name="TextBox 22"/>
          <p:cNvSpPr txBox="1"/>
          <p:nvPr/>
        </p:nvSpPr>
        <p:spPr>
          <a:xfrm>
            <a:off x="7560930" y="3466061"/>
            <a:ext cx="659396" cy="369332"/>
          </a:xfrm>
          <a:prstGeom prst="rect">
            <a:avLst/>
          </a:prstGeom>
          <a:noFill/>
        </p:spPr>
        <p:txBody>
          <a:bodyPr wrap="square" rtlCol="0">
            <a:spAutoFit/>
          </a:bodyPr>
          <a:lstStyle/>
          <a:p>
            <a:r>
              <a:rPr lang="en-US" dirty="0"/>
              <a:t>Pd,c</a:t>
            </a:r>
          </a:p>
        </p:txBody>
      </p:sp>
      <p:sp>
        <p:nvSpPr>
          <p:cNvPr id="17" name="TextBox 16">
            <a:extLst>
              <a:ext uri="{FF2B5EF4-FFF2-40B4-BE49-F238E27FC236}">
                <a16:creationId xmlns:a16="http://schemas.microsoft.com/office/drawing/2014/main" id="{9182BAC3-ECC2-44AE-9D80-1F05312DDD93}"/>
              </a:ext>
            </a:extLst>
          </p:cNvPr>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0" name="Curved Connector 20">
            <a:extLst>
              <a:ext uri="{FF2B5EF4-FFF2-40B4-BE49-F238E27FC236}">
                <a16:creationId xmlns:a16="http://schemas.microsoft.com/office/drawing/2014/main" id="{F1334CA5-A417-4B4F-9DFA-5118D7DE3144}"/>
              </a:ext>
            </a:extLst>
          </p:cNvPr>
          <p:cNvCxnSpPr>
            <a:stCxn id="17" idx="0"/>
          </p:cNvCxnSpPr>
          <p:nvPr/>
        </p:nvCxnSpPr>
        <p:spPr>
          <a:xfrm rot="5400000" flipH="1" flipV="1">
            <a:off x="8713841" y="5793988"/>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1"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4" name="TextBox 23"/>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5" name="Straight Arrow Connector 24"/>
          <p:cNvCxnSpPr>
            <a:stCxn id="24"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369742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004" t="11298" r="8380" b="7910"/>
          <a:stretch/>
        </p:blipFill>
        <p:spPr>
          <a:xfrm>
            <a:off x="8287378" y="2350857"/>
            <a:ext cx="3364328" cy="3250669"/>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4"/>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5"/>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cxnSp>
        <p:nvCxnSpPr>
          <p:cNvPr id="17" name="Straight Arrow Connector 16"/>
          <p:cNvCxnSpPr/>
          <p:nvPr/>
        </p:nvCxnSpPr>
        <p:spPr>
          <a:xfrm flipV="1">
            <a:off x="978694" y="4299746"/>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50283" y="5644972"/>
            <a:ext cx="687825" cy="369332"/>
          </a:xfrm>
          <a:prstGeom prst="rect">
            <a:avLst/>
          </a:prstGeom>
          <a:noFill/>
        </p:spPr>
        <p:txBody>
          <a:bodyPr wrap="square" rtlCol="0">
            <a:spAutoFit/>
          </a:bodyPr>
          <a:lstStyle/>
          <a:p>
            <a:r>
              <a:rPr lang="en-US" dirty="0"/>
              <a:t>Pfa3</a:t>
            </a:r>
          </a:p>
        </p:txBody>
      </p:sp>
      <p:sp>
        <p:nvSpPr>
          <p:cNvPr id="20" name="TextBox 19"/>
          <p:cNvSpPr txBox="1"/>
          <p:nvPr/>
        </p:nvSpPr>
        <p:spPr>
          <a:xfrm>
            <a:off x="7560930" y="3466061"/>
            <a:ext cx="659396" cy="369332"/>
          </a:xfrm>
          <a:prstGeom prst="rect">
            <a:avLst/>
          </a:prstGeom>
          <a:noFill/>
        </p:spPr>
        <p:txBody>
          <a:bodyPr wrap="square" rtlCol="0">
            <a:spAutoFit/>
          </a:bodyPr>
          <a:lstStyle/>
          <a:p>
            <a:r>
              <a:rPr lang="en-US" dirty="0"/>
              <a:t>Pd,c</a:t>
            </a:r>
          </a:p>
        </p:txBody>
      </p:sp>
      <p:sp>
        <p:nvSpPr>
          <p:cNvPr id="25" name="TextBox 24">
            <a:extLst>
              <a:ext uri="{FF2B5EF4-FFF2-40B4-BE49-F238E27FC236}">
                <a16:creationId xmlns:a16="http://schemas.microsoft.com/office/drawing/2014/main" id="{2069CF55-1FA3-4E6A-B9CD-19C80C4FFA1D}"/>
              </a:ext>
            </a:extLst>
          </p:cNvPr>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6" name="Curved Connector 20">
            <a:extLst>
              <a:ext uri="{FF2B5EF4-FFF2-40B4-BE49-F238E27FC236}">
                <a16:creationId xmlns:a16="http://schemas.microsoft.com/office/drawing/2014/main" id="{9BA40283-FED2-476F-837B-879C6FFA39B4}"/>
              </a:ext>
            </a:extLst>
          </p:cNvPr>
          <p:cNvCxnSpPr>
            <a:stCxn id="25" idx="0"/>
          </p:cNvCxnSpPr>
          <p:nvPr/>
        </p:nvCxnSpPr>
        <p:spPr>
          <a:xfrm rot="5400000" flipH="1" flipV="1">
            <a:off x="8713841" y="5793988"/>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1"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2" name="TextBox 21"/>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3" name="Straight Arrow Connector 22"/>
          <p:cNvCxnSpPr>
            <a:stCxn id="22"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619271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890" t="11298" r="8494" b="7910"/>
          <a:stretch/>
        </p:blipFill>
        <p:spPr>
          <a:xfrm>
            <a:off x="8276192" y="2350332"/>
            <a:ext cx="3364328" cy="3250669"/>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4"/>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5"/>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cxnSp>
        <p:nvCxnSpPr>
          <p:cNvPr id="17" name="Straight Arrow Connector 16"/>
          <p:cNvCxnSpPr/>
          <p:nvPr/>
        </p:nvCxnSpPr>
        <p:spPr>
          <a:xfrm flipV="1">
            <a:off x="978694" y="4971264"/>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50283" y="5644972"/>
            <a:ext cx="687825" cy="369332"/>
          </a:xfrm>
          <a:prstGeom prst="rect">
            <a:avLst/>
          </a:prstGeom>
          <a:noFill/>
        </p:spPr>
        <p:txBody>
          <a:bodyPr wrap="square" rtlCol="0">
            <a:spAutoFit/>
          </a:bodyPr>
          <a:lstStyle/>
          <a:p>
            <a:r>
              <a:rPr lang="en-US" dirty="0"/>
              <a:t>Pfa4</a:t>
            </a:r>
          </a:p>
        </p:txBody>
      </p:sp>
      <p:sp>
        <p:nvSpPr>
          <p:cNvPr id="20" name="TextBox 19"/>
          <p:cNvSpPr txBox="1"/>
          <p:nvPr/>
        </p:nvSpPr>
        <p:spPr>
          <a:xfrm>
            <a:off x="7560930" y="3466061"/>
            <a:ext cx="659396" cy="369332"/>
          </a:xfrm>
          <a:prstGeom prst="rect">
            <a:avLst/>
          </a:prstGeom>
          <a:noFill/>
        </p:spPr>
        <p:txBody>
          <a:bodyPr wrap="square" rtlCol="0">
            <a:spAutoFit/>
          </a:bodyPr>
          <a:lstStyle/>
          <a:p>
            <a:r>
              <a:rPr lang="en-US" dirty="0"/>
              <a:t>Pd,c</a:t>
            </a:r>
          </a:p>
        </p:txBody>
      </p:sp>
      <p:sp>
        <p:nvSpPr>
          <p:cNvPr id="23" name="TextBox 22">
            <a:extLst>
              <a:ext uri="{FF2B5EF4-FFF2-40B4-BE49-F238E27FC236}">
                <a16:creationId xmlns:a16="http://schemas.microsoft.com/office/drawing/2014/main" id="{F86BC9BB-56F8-4DB1-AE39-1E6D823DEB5F}"/>
              </a:ext>
            </a:extLst>
          </p:cNvPr>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4" name="Curved Connector 20">
            <a:extLst>
              <a:ext uri="{FF2B5EF4-FFF2-40B4-BE49-F238E27FC236}">
                <a16:creationId xmlns:a16="http://schemas.microsoft.com/office/drawing/2014/main" id="{49232F8F-F1E9-4127-A269-EFE774317398}"/>
              </a:ext>
            </a:extLst>
          </p:cNvPr>
          <p:cNvCxnSpPr>
            <a:stCxn id="23" idx="0"/>
          </p:cNvCxnSpPr>
          <p:nvPr/>
        </p:nvCxnSpPr>
        <p:spPr>
          <a:xfrm rot="5400000" flipH="1" flipV="1">
            <a:off x="8713841" y="5793988"/>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1"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2" name="TextBox 21"/>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5" name="Straight Arrow Connector 24"/>
          <p:cNvCxnSpPr>
            <a:stCxn id="22"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387242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004" t="11298" r="9172" b="7797"/>
          <a:stretch/>
        </p:blipFill>
        <p:spPr>
          <a:xfrm>
            <a:off x="8220325" y="2366355"/>
            <a:ext cx="3392388" cy="3313711"/>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4"/>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5"/>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cxnSp>
        <p:nvCxnSpPr>
          <p:cNvPr id="17" name="Straight Arrow Connector 16"/>
          <p:cNvCxnSpPr/>
          <p:nvPr/>
        </p:nvCxnSpPr>
        <p:spPr>
          <a:xfrm flipV="1">
            <a:off x="978694" y="5528485"/>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50283" y="5644972"/>
            <a:ext cx="687825" cy="369332"/>
          </a:xfrm>
          <a:prstGeom prst="rect">
            <a:avLst/>
          </a:prstGeom>
          <a:noFill/>
        </p:spPr>
        <p:txBody>
          <a:bodyPr wrap="square" rtlCol="0">
            <a:spAutoFit/>
          </a:bodyPr>
          <a:lstStyle/>
          <a:p>
            <a:r>
              <a:rPr lang="en-US" dirty="0"/>
              <a:t>FP</a:t>
            </a:r>
          </a:p>
        </p:txBody>
      </p:sp>
      <p:sp>
        <p:nvSpPr>
          <p:cNvPr id="22" name="TextBox 21"/>
          <p:cNvSpPr txBox="1"/>
          <p:nvPr/>
        </p:nvSpPr>
        <p:spPr>
          <a:xfrm>
            <a:off x="7560930" y="3466061"/>
            <a:ext cx="659396" cy="369332"/>
          </a:xfrm>
          <a:prstGeom prst="rect">
            <a:avLst/>
          </a:prstGeom>
          <a:noFill/>
        </p:spPr>
        <p:txBody>
          <a:bodyPr wrap="square" rtlCol="0">
            <a:spAutoFit/>
          </a:bodyPr>
          <a:lstStyle/>
          <a:p>
            <a:r>
              <a:rPr lang="en-US" dirty="0"/>
              <a:t>Pd,c</a:t>
            </a:r>
          </a:p>
        </p:txBody>
      </p:sp>
      <p:sp>
        <p:nvSpPr>
          <p:cNvPr id="23" name="TextBox 22">
            <a:extLst>
              <a:ext uri="{FF2B5EF4-FFF2-40B4-BE49-F238E27FC236}">
                <a16:creationId xmlns:a16="http://schemas.microsoft.com/office/drawing/2014/main" id="{5EB6285D-7FB9-496B-A5E1-1A1A6F4B1BAC}"/>
              </a:ext>
            </a:extLst>
          </p:cNvPr>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4" name="Curved Connector 20">
            <a:extLst>
              <a:ext uri="{FF2B5EF4-FFF2-40B4-BE49-F238E27FC236}">
                <a16:creationId xmlns:a16="http://schemas.microsoft.com/office/drawing/2014/main" id="{BEC14D88-BD71-41D4-B298-24C240FD074C}"/>
              </a:ext>
            </a:extLst>
          </p:cNvPr>
          <p:cNvCxnSpPr>
            <a:stCxn id="23" idx="0"/>
          </p:cNvCxnSpPr>
          <p:nvPr/>
        </p:nvCxnSpPr>
        <p:spPr>
          <a:xfrm rot="5400000" flipH="1" flipV="1">
            <a:off x="8713841" y="5793988"/>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0"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5" name="TextBox 24"/>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6" name="Straight Arrow Connector 25"/>
          <p:cNvCxnSpPr>
            <a:stCxn id="25"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33550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117" t="11187" r="9171" b="7797"/>
          <a:stretch/>
        </p:blipFill>
        <p:spPr>
          <a:xfrm>
            <a:off x="8241701" y="2355111"/>
            <a:ext cx="3351257" cy="3282583"/>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1"/>
              </p:nvPr>
            </p:nvSpPr>
            <p:spPr>
              <a:xfrm>
                <a:off x="1811901" y="1509257"/>
                <a:ext cx="6235700" cy="601156"/>
              </a:xfrm>
            </p:spPr>
            <p:txBody>
              <a:bodyPr>
                <a:normAutofit/>
              </a:bodyPr>
              <a:lstStyle/>
              <a:p>
                <a14:m>
                  <m:oMath xmlns:m="http://schemas.openxmlformats.org/officeDocument/2006/math">
                    <m:r>
                      <m:rPr>
                        <m:sty m:val="p"/>
                      </m:rPr>
                      <a:rPr lang="en-US" sz="1800">
                        <a:latin typeface="Cambria Math" panose="02040503050406030204" pitchFamily="18" charset="0"/>
                      </a:rPr>
                      <m:t>Pd</m:t>
                    </m:r>
                    <m:r>
                      <a:rPr lang="en-US" sz="1800">
                        <a:latin typeface="Cambria Math" panose="02040503050406030204" pitchFamily="18" charset="0"/>
                      </a:rPr>
                      <m:t>,</m:t>
                    </m:r>
                    <m:r>
                      <m:rPr>
                        <m:sty m:val="p"/>
                      </m:rPr>
                      <a:rPr lang="en-US" sz="1800">
                        <a:latin typeface="Cambria Math" panose="02040503050406030204" pitchFamily="18" charset="0"/>
                      </a:rPr>
                      <m:t>c</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Alarms</m:t>
                        </m:r>
                      </m:num>
                      <m:den>
                        <m:r>
                          <a:rPr lang="en-US" sz="1800">
                            <a:latin typeface="Cambria Math" panose="02040503050406030204" pitchFamily="18" charset="0"/>
                          </a:rPr>
                          <m:t># </m:t>
                        </m:r>
                        <m:r>
                          <m:rPr>
                            <m:sty m:val="p"/>
                          </m:rPr>
                          <a:rPr lang="en-US" sz="1800">
                            <a:latin typeface="Cambria Math" panose="02040503050406030204" pitchFamily="18" charset="0"/>
                          </a:rPr>
                          <m:t>True</m:t>
                        </m:r>
                        <m:r>
                          <a:rPr lang="en-US" sz="1800">
                            <a:latin typeface="Cambria Math" panose="02040503050406030204" pitchFamily="18" charset="0"/>
                          </a:rPr>
                          <m:t> </m:t>
                        </m:r>
                        <m:r>
                          <m:rPr>
                            <m:sty m:val="p"/>
                          </m:rPr>
                          <a:rPr lang="en-US" sz="1800">
                            <a:latin typeface="Cambria Math" panose="02040503050406030204" pitchFamily="18" charset="0"/>
                          </a:rPr>
                          <m:t>TOIs</m:t>
                        </m:r>
                      </m:den>
                    </m:f>
                    <m:r>
                      <a:rPr lang="en-US" sz="1800" smtClean="0">
                        <a:solidFill>
                          <a:srgbClr val="CC00CC"/>
                        </a:solidFill>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True</m:t>
                        </m:r>
                        <m:r>
                          <a:rPr lang="en-US" sz="1800">
                            <a:latin typeface="Cambria Math" panose="02040503050406030204" pitchFamily="18" charset="0"/>
                            <a:ea typeface="Cambria Math" panose="02040503050406030204" pitchFamily="18" charset="0"/>
                          </a:rPr>
                          <m:t> </m:t>
                        </m:r>
                        <m:r>
                          <m:rPr>
                            <m:sty m:val="p"/>
                          </m:rPr>
                          <a:rPr lang="en-US" sz="1800">
                            <a:latin typeface="Cambria Math" panose="02040503050406030204" pitchFamily="18" charset="0"/>
                            <a:ea typeface="Cambria Math" panose="02040503050406030204" pitchFamily="18" charset="0"/>
                          </a:rPr>
                          <m:t>Alarms</m:t>
                        </m:r>
                      </m:num>
                      <m:den>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Emplaced</m:t>
                        </m:r>
                        <m:r>
                          <a:rPr lang="en-US" sz="1800">
                            <a:solidFill>
                              <a:srgbClr val="CC00CC"/>
                            </a:solidFill>
                            <a:latin typeface="Cambria Math" panose="02040503050406030204" pitchFamily="18" charset="0"/>
                            <a:ea typeface="Cambria Math" panose="02040503050406030204" pitchFamily="18" charset="0"/>
                          </a:rPr>
                          <m:t> </m:t>
                        </m:r>
                        <m:r>
                          <m:rPr>
                            <m:sty m:val="p"/>
                          </m:rPr>
                          <a:rPr lang="en-US" sz="1800">
                            <a:solidFill>
                              <a:srgbClr val="CC00CC"/>
                            </a:solidFill>
                            <a:latin typeface="Cambria Math" panose="02040503050406030204" pitchFamily="18" charset="0"/>
                            <a:ea typeface="Cambria Math" panose="02040503050406030204" pitchFamily="18" charset="0"/>
                          </a:rPr>
                          <m:t>TOIs</m:t>
                        </m:r>
                      </m:den>
                    </m:f>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1"/>
              </p:nvPr>
            </p:nvSpPr>
            <p:spPr>
              <a:xfrm>
                <a:off x="1811901" y="1509257"/>
                <a:ext cx="6235700" cy="601156"/>
              </a:xfrm>
              <a:blipFill>
                <a:blip r:embed="rId4"/>
                <a:stretch>
                  <a:fillRect l="-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p:cNvSpPr txBox="1">
                <a:spLocks/>
              </p:cNvSpPr>
              <p:nvPr/>
            </p:nvSpPr>
            <p:spPr>
              <a:xfrm>
                <a:off x="1811901" y="2771987"/>
                <a:ext cx="6498724" cy="36803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pPr>
                <a14:m>
                  <m:oMath xmlns:m="http://schemas.openxmlformats.org/officeDocument/2006/math">
                    <m:r>
                      <m:rPr>
                        <m:sty m:val="p"/>
                      </m:rPr>
                      <a:rPr lang="en-US" smtClean="0">
                        <a:latin typeface="Cambria Math" panose="02040503050406030204" pitchFamily="18" charset="0"/>
                      </a:rPr>
                      <m:t>Pfa</m:t>
                    </m:r>
                    <m:r>
                      <a:rPr lang="en-US" b="0" i="0" smtClean="0">
                        <a:latin typeface="Cambria Math" panose="02040503050406030204" pitchFamily="18" charset="0"/>
                      </a:rPr>
                      <m:t>1</m:t>
                    </m:r>
                    <m:r>
                      <a:rPr lang="en-US"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Non</m:t>
                        </m:r>
                        <m:r>
                          <a:rPr lang="en-US">
                            <a:solidFill>
                              <a:srgbClr val="CC00CC"/>
                            </a:solidFill>
                            <a:latin typeface="Cambria Math" panose="02040503050406030204" pitchFamily="18" charset="0"/>
                            <a:ea typeface="Cambria Math" panose="02040503050406030204" pitchFamily="18" charset="0"/>
                          </a:rPr>
                          <m:t>−</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2=</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3=</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Emplaced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4=</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r>
                      <a:rPr lang="en-US">
                        <a:solidFill>
                          <a:srgbClr val="CC00CC"/>
                        </a:solidFill>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False</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Alarms</m:t>
                        </m:r>
                      </m:num>
                      <m:den>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Detections</m:t>
                        </m:r>
                        <m:r>
                          <a:rPr lang="en-US">
                            <a:solidFill>
                              <a:srgbClr val="CC00CC"/>
                            </a:solidFill>
                            <a:latin typeface="Cambria Math" panose="02040503050406030204" pitchFamily="18" charset="0"/>
                            <a:ea typeface="Cambria Math" panose="02040503050406030204" pitchFamily="18" charset="0"/>
                          </a:rPr>
                          <m:t> − # </m:t>
                        </m:r>
                        <m:r>
                          <m:rPr>
                            <m:sty m:val="p"/>
                          </m:rPr>
                          <a:rPr lang="en-US">
                            <a:solidFill>
                              <a:srgbClr val="CC00CC"/>
                            </a:solidFill>
                            <a:latin typeface="Cambria Math" panose="02040503050406030204" pitchFamily="18" charset="0"/>
                            <a:ea typeface="Cambria Math" panose="02040503050406030204" pitchFamily="18" charset="0"/>
                          </a:rPr>
                          <m:t>Found</m:t>
                        </m:r>
                        <m:r>
                          <a:rPr lang="en-US">
                            <a:solidFill>
                              <a:srgbClr val="CC00CC"/>
                            </a:solidFill>
                            <a:latin typeface="Cambria Math" panose="02040503050406030204" pitchFamily="18" charset="0"/>
                            <a:ea typeface="Cambria Math" panose="02040503050406030204" pitchFamily="18" charset="0"/>
                          </a:rPr>
                          <m:t> </m:t>
                        </m:r>
                        <m:r>
                          <m:rPr>
                            <m:sty m:val="p"/>
                          </m:rPr>
                          <a:rPr lang="en-US">
                            <a:solidFill>
                              <a:srgbClr val="CC00CC"/>
                            </a:solidFill>
                            <a:latin typeface="Cambria Math" panose="02040503050406030204" pitchFamily="18" charset="0"/>
                            <a:ea typeface="Cambria Math" panose="02040503050406030204" pitchFamily="18" charset="0"/>
                          </a:rPr>
                          <m:t>TOIs</m:t>
                        </m:r>
                      </m:den>
                    </m:f>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FP</m:t>
                    </m:r>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oMath>
                </a14:m>
                <a:endParaRPr lang="en-US" dirty="0">
                  <a:latin typeface="Calibri" panose="020F0502020204030204" pitchFamily="34" charset="0"/>
                  <a:cs typeface="Calibri" panose="020F0502020204030204" pitchFamily="34" charset="0"/>
                </a:endParaRPr>
              </a:p>
              <a:p>
                <a:pPr marL="285750" indent="-285750">
                  <a:spcBef>
                    <a:spcPts val="1800"/>
                  </a:spcBef>
                </a:pPr>
                <a14:m>
                  <m:oMath xmlns:m="http://schemas.openxmlformats.org/officeDocument/2006/math">
                    <m:r>
                      <m:rPr>
                        <m:sty m:val="p"/>
                      </m:rPr>
                      <a:rPr lang="en-US">
                        <a:latin typeface="Cambria Math" panose="02040503050406030204" pitchFamily="18" charset="0"/>
                      </a:rPr>
                      <m:t>FAR</m:t>
                    </m:r>
                    <m:r>
                      <a:rPr lang="en-US">
                        <a:latin typeface="Cambria Math" panose="02040503050406030204" pitchFamily="18" charset="0"/>
                      </a:rPr>
                      <m:t>=</m:t>
                    </m:r>
                    <m:f>
                      <m:fPr>
                        <m:ctrlPr>
                          <a:rPr lang="en-US" i="1">
                            <a:latin typeface="Cambria Math" panose="02040503050406030204" pitchFamily="18" charset="0"/>
                          </a:rPr>
                        </m:ctrlPr>
                      </m:fPr>
                      <m:num>
                        <m:r>
                          <a:rPr lang="en-US" smtClean="0">
                            <a:latin typeface="Cambria Math" panose="02040503050406030204" pitchFamily="18" charset="0"/>
                          </a:rPr>
                          <m:t># </m:t>
                        </m:r>
                        <m:r>
                          <m:rPr>
                            <m:sty m:val="p"/>
                          </m:rPr>
                          <a:rPr lang="en-US" smtClean="0">
                            <a:latin typeface="Cambria Math" panose="02040503050406030204" pitchFamily="18" charset="0"/>
                          </a:rPr>
                          <m:t>False</m:t>
                        </m:r>
                        <m:r>
                          <a:rPr lang="en-US" smtClean="0">
                            <a:latin typeface="Cambria Math" panose="02040503050406030204" pitchFamily="18" charset="0"/>
                          </a:rPr>
                          <m:t> </m:t>
                        </m:r>
                        <m:r>
                          <m:rPr>
                            <m:sty m:val="p"/>
                          </m:rPr>
                          <a:rPr lang="en-US" smtClean="0">
                            <a:latin typeface="Cambria Math" panose="02040503050406030204" pitchFamily="18" charset="0"/>
                          </a:rPr>
                          <m:t>Alarms</m:t>
                        </m:r>
                      </m:num>
                      <m:den>
                        <m:r>
                          <m:rPr>
                            <m:sty m:val="p"/>
                          </m:rPr>
                          <a:rPr lang="en-US">
                            <a:latin typeface="Cambria Math" panose="02040503050406030204" pitchFamily="18" charset="0"/>
                          </a:rPr>
                          <m:t>Test</m:t>
                        </m:r>
                        <m:r>
                          <a:rPr lang="en-US">
                            <a:latin typeface="Cambria Math" panose="02040503050406030204" pitchFamily="18" charset="0"/>
                          </a:rPr>
                          <m:t> </m:t>
                        </m:r>
                        <m:r>
                          <m:rPr>
                            <m:sty m:val="p"/>
                          </m:rPr>
                          <a:rPr lang="en-US">
                            <a:latin typeface="Cambria Math" panose="02040503050406030204" pitchFamily="18" charset="0"/>
                          </a:rPr>
                          <m:t>Area</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 Placeholder 3"/>
              <p:cNvSpPr txBox="1">
                <a:spLocks noRot="1" noChangeAspect="1" noMove="1" noResize="1" noEditPoints="1" noAdjustHandles="1" noChangeArrowheads="1" noChangeShapeType="1" noTextEdit="1"/>
              </p:cNvSpPr>
              <p:nvPr/>
            </p:nvSpPr>
            <p:spPr>
              <a:xfrm>
                <a:off x="1811901" y="2771987"/>
                <a:ext cx="6498724" cy="3680351"/>
              </a:xfrm>
              <a:prstGeom prst="rect">
                <a:avLst/>
              </a:prstGeom>
              <a:blipFill>
                <a:blip r:embed="rId5"/>
                <a:stretch>
                  <a:fillRect l="-844"/>
                </a:stretch>
              </a:blipFill>
            </p:spPr>
            <p:txBody>
              <a:bodyPr/>
              <a:lstStyle/>
              <a:p>
                <a:r>
                  <a:rPr lang="en-US">
                    <a:noFill/>
                  </a:rPr>
                  <a:t> </a:t>
                </a:r>
              </a:p>
            </p:txBody>
          </p:sp>
        </mc:Fallback>
      </mc:AlternateContent>
      <p:sp>
        <p:nvSpPr>
          <p:cNvPr id="8" name="TextBox 7"/>
          <p:cNvSpPr txBox="1"/>
          <p:nvPr/>
        </p:nvSpPr>
        <p:spPr>
          <a:xfrm>
            <a:off x="819509" y="1076672"/>
            <a:ext cx="2562046" cy="369332"/>
          </a:xfrm>
          <a:prstGeom prst="rect">
            <a:avLst/>
          </a:prstGeom>
          <a:noFill/>
        </p:spPr>
        <p:txBody>
          <a:bodyPr wrap="square" rtlCol="0">
            <a:spAutoFit/>
          </a:bodyPr>
          <a:lstStyle/>
          <a:p>
            <a:r>
              <a:rPr lang="en-US" u="sng" dirty="0"/>
              <a:t>Y-Axis Metrics</a:t>
            </a:r>
          </a:p>
        </p:txBody>
      </p:sp>
      <p:sp>
        <p:nvSpPr>
          <p:cNvPr id="9" name="TextBox 8"/>
          <p:cNvSpPr txBox="1"/>
          <p:nvPr/>
        </p:nvSpPr>
        <p:spPr>
          <a:xfrm>
            <a:off x="819509" y="2339613"/>
            <a:ext cx="2562046" cy="369332"/>
          </a:xfrm>
          <a:prstGeom prst="rect">
            <a:avLst/>
          </a:prstGeom>
          <a:noFill/>
        </p:spPr>
        <p:txBody>
          <a:bodyPr wrap="square" rtlCol="0">
            <a:spAutoFit/>
          </a:bodyPr>
          <a:lstStyle/>
          <a:p>
            <a:r>
              <a:rPr lang="en-US" u="sng" dirty="0"/>
              <a:t>X-Axis Metrics</a:t>
            </a:r>
          </a:p>
        </p:txBody>
      </p:sp>
      <p:sp>
        <p:nvSpPr>
          <p:cNvPr id="15" name="TextBox 14"/>
          <p:cNvSpPr txBox="1"/>
          <p:nvPr/>
        </p:nvSpPr>
        <p:spPr>
          <a:xfrm>
            <a:off x="5052929" y="969655"/>
            <a:ext cx="1678505" cy="307777"/>
          </a:xfrm>
          <a:prstGeom prst="rect">
            <a:avLst/>
          </a:prstGeom>
          <a:noFill/>
        </p:spPr>
        <p:txBody>
          <a:bodyPr wrap="square" rtlCol="0">
            <a:spAutoFit/>
          </a:bodyPr>
          <a:lstStyle/>
          <a:p>
            <a:r>
              <a:rPr lang="en-US" sz="1400" dirty="0">
                <a:solidFill>
                  <a:srgbClr val="CC00CC"/>
                </a:solidFill>
              </a:rPr>
              <a:t>IDA definition</a:t>
            </a:r>
          </a:p>
        </p:txBody>
      </p:sp>
      <p:cxnSp>
        <p:nvCxnSpPr>
          <p:cNvPr id="16" name="Straight Arrow Connector 15"/>
          <p:cNvCxnSpPr/>
          <p:nvPr/>
        </p:nvCxnSpPr>
        <p:spPr>
          <a:xfrm flipH="1">
            <a:off x="5176068" y="1220169"/>
            <a:ext cx="241539" cy="292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0929" y="1015655"/>
            <a:ext cx="3790709" cy="646331"/>
          </a:xfrm>
          <a:prstGeom prst="rect">
            <a:avLst/>
          </a:prstGeom>
          <a:noFill/>
          <a:ln>
            <a:solidFill>
              <a:schemeClr val="tx1"/>
            </a:solidFill>
          </a:ln>
        </p:spPr>
        <p:txBody>
          <a:bodyPr wrap="square" rtlCol="0">
            <a:spAutoFit/>
          </a:bodyPr>
          <a:lstStyle/>
          <a:p>
            <a:r>
              <a:rPr lang="en-US" dirty="0"/>
              <a:t>There are </a:t>
            </a:r>
            <a:r>
              <a:rPr lang="en-US" u="sng" dirty="0"/>
              <a:t>many</a:t>
            </a:r>
            <a:r>
              <a:rPr lang="en-US" dirty="0"/>
              <a:t> valid definitions for the ROC curve x-axis metric</a:t>
            </a:r>
          </a:p>
        </p:txBody>
      </p:sp>
      <p:sp>
        <p:nvSpPr>
          <p:cNvPr id="29" name="Wave 28"/>
          <p:cNvSpPr/>
          <p:nvPr/>
        </p:nvSpPr>
        <p:spPr>
          <a:xfrm>
            <a:off x="10039246" y="2489754"/>
            <a:ext cx="1246072" cy="43838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sz="1200" dirty="0"/>
              <a:t>NOTIONAL</a:t>
            </a:r>
          </a:p>
        </p:txBody>
      </p:sp>
      <p:cxnSp>
        <p:nvCxnSpPr>
          <p:cNvPr id="19" name="Straight Arrow Connector 18"/>
          <p:cNvCxnSpPr/>
          <p:nvPr/>
        </p:nvCxnSpPr>
        <p:spPr>
          <a:xfrm flipV="1">
            <a:off x="978694" y="6107802"/>
            <a:ext cx="69294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58253" y="5644972"/>
            <a:ext cx="1767640" cy="369332"/>
          </a:xfrm>
          <a:prstGeom prst="rect">
            <a:avLst/>
          </a:prstGeom>
          <a:noFill/>
        </p:spPr>
        <p:txBody>
          <a:bodyPr wrap="square" rtlCol="0">
            <a:spAutoFit/>
          </a:bodyPr>
          <a:lstStyle/>
          <a:p>
            <a:pPr algn="ctr"/>
            <a:r>
              <a:rPr lang="en-US" dirty="0"/>
              <a:t>FAR (1/m</a:t>
            </a:r>
            <a:r>
              <a:rPr lang="en-US" baseline="30000" dirty="0"/>
              <a:t>2</a:t>
            </a:r>
            <a:r>
              <a:rPr lang="en-US" dirty="0"/>
              <a:t>)</a:t>
            </a:r>
          </a:p>
        </p:txBody>
      </p:sp>
      <p:sp>
        <p:nvSpPr>
          <p:cNvPr id="22" name="TextBox 21"/>
          <p:cNvSpPr txBox="1"/>
          <p:nvPr/>
        </p:nvSpPr>
        <p:spPr>
          <a:xfrm>
            <a:off x="7560930" y="3466061"/>
            <a:ext cx="659396" cy="369332"/>
          </a:xfrm>
          <a:prstGeom prst="rect">
            <a:avLst/>
          </a:prstGeom>
          <a:noFill/>
        </p:spPr>
        <p:txBody>
          <a:bodyPr wrap="square" rtlCol="0">
            <a:spAutoFit/>
          </a:bodyPr>
          <a:lstStyle/>
          <a:p>
            <a:r>
              <a:rPr lang="en-US" dirty="0"/>
              <a:t>Pd,c</a:t>
            </a:r>
          </a:p>
        </p:txBody>
      </p:sp>
      <p:sp>
        <p:nvSpPr>
          <p:cNvPr id="23" name="TextBox 22">
            <a:extLst>
              <a:ext uri="{FF2B5EF4-FFF2-40B4-BE49-F238E27FC236}">
                <a16:creationId xmlns:a16="http://schemas.microsoft.com/office/drawing/2014/main" id="{3E3F48FA-E3EF-4DCD-9646-457C9E041665}"/>
              </a:ext>
            </a:extLst>
          </p:cNvPr>
          <p:cNvSpPr txBox="1"/>
          <p:nvPr/>
        </p:nvSpPr>
        <p:spPr>
          <a:xfrm>
            <a:off x="7878470" y="6106622"/>
            <a:ext cx="1770280" cy="553998"/>
          </a:xfrm>
          <a:prstGeom prst="rect">
            <a:avLst/>
          </a:prstGeom>
          <a:noFill/>
        </p:spPr>
        <p:txBody>
          <a:bodyPr wrap="square" lIns="0" tIns="0" rIns="0" bIns="0" rtlCol="0">
            <a:spAutoFit/>
          </a:bodyPr>
          <a:lstStyle/>
          <a:p>
            <a:pPr algn="ctr"/>
            <a:r>
              <a:rPr lang="en-US" b="1" dirty="0">
                <a:solidFill>
                  <a:srgbClr val="006647"/>
                </a:solidFill>
              </a:rPr>
              <a:t>Note the </a:t>
            </a:r>
          </a:p>
          <a:p>
            <a:pPr algn="ctr"/>
            <a:r>
              <a:rPr lang="en-US" b="1" dirty="0">
                <a:solidFill>
                  <a:srgbClr val="006647"/>
                </a:solidFill>
              </a:rPr>
              <a:t>units and scale!</a:t>
            </a:r>
          </a:p>
        </p:txBody>
      </p:sp>
      <p:cxnSp>
        <p:nvCxnSpPr>
          <p:cNvPr id="24" name="Curved Connector 20">
            <a:extLst>
              <a:ext uri="{FF2B5EF4-FFF2-40B4-BE49-F238E27FC236}">
                <a16:creationId xmlns:a16="http://schemas.microsoft.com/office/drawing/2014/main" id="{CCD57EEE-AAD1-453F-94DD-B7A41BA64D4C}"/>
              </a:ext>
            </a:extLst>
          </p:cNvPr>
          <p:cNvCxnSpPr>
            <a:stCxn id="23" idx="0"/>
          </p:cNvCxnSpPr>
          <p:nvPr/>
        </p:nvCxnSpPr>
        <p:spPr>
          <a:xfrm rot="5400000" flipH="1" flipV="1">
            <a:off x="8713841" y="5807051"/>
            <a:ext cx="349341" cy="249803"/>
          </a:xfrm>
          <a:prstGeom prst="curvedConnector2">
            <a:avLst/>
          </a:prstGeom>
          <a:ln w="22225">
            <a:solidFill>
              <a:srgbClr val="006647"/>
            </a:solidFill>
            <a:tailEnd type="triangle"/>
          </a:ln>
        </p:spPr>
        <p:style>
          <a:lnRef idx="1">
            <a:schemeClr val="accent1"/>
          </a:lnRef>
          <a:fillRef idx="0">
            <a:schemeClr val="accent1"/>
          </a:fillRef>
          <a:effectRef idx="0">
            <a:schemeClr val="accent1"/>
          </a:effectRef>
          <a:fontRef idx="minor">
            <a:schemeClr val="tx1"/>
          </a:fontRef>
        </p:style>
      </p:cxnSp>
      <p:sp>
        <p:nvSpPr>
          <p:cNvPr id="20" name="Title 2"/>
          <p:cNvSpPr>
            <a:spLocks noGrp="1"/>
          </p:cNvSpPr>
          <p:nvPr>
            <p:ph type="title"/>
          </p:nvPr>
        </p:nvSpPr>
        <p:spPr>
          <a:xfrm>
            <a:off x="312908" y="311286"/>
            <a:ext cx="11566185" cy="812258"/>
          </a:xfrm>
        </p:spPr>
        <p:txBody>
          <a:bodyPr/>
          <a:lstStyle/>
          <a:p>
            <a:r>
              <a:rPr lang="en-US" dirty="0" smtClean="0"/>
              <a:t>Assumptions Required for Underwater Demonstrations</a:t>
            </a:r>
            <a:endParaRPr lang="en-US" dirty="0"/>
          </a:p>
        </p:txBody>
      </p:sp>
      <p:sp>
        <p:nvSpPr>
          <p:cNvPr id="25" name="TextBox 24"/>
          <p:cNvSpPr txBox="1"/>
          <p:nvPr/>
        </p:nvSpPr>
        <p:spPr>
          <a:xfrm>
            <a:off x="2936219" y="933788"/>
            <a:ext cx="1678505" cy="307777"/>
          </a:xfrm>
          <a:prstGeom prst="rect">
            <a:avLst/>
          </a:prstGeom>
          <a:noFill/>
        </p:spPr>
        <p:txBody>
          <a:bodyPr wrap="square" rtlCol="0">
            <a:spAutoFit/>
          </a:bodyPr>
          <a:lstStyle/>
          <a:p>
            <a:r>
              <a:rPr lang="en-US" sz="1400" dirty="0"/>
              <a:t>Textbook definition</a:t>
            </a:r>
          </a:p>
        </p:txBody>
      </p:sp>
      <p:cxnSp>
        <p:nvCxnSpPr>
          <p:cNvPr id="26" name="Straight Arrow Connector 25"/>
          <p:cNvCxnSpPr>
            <a:stCxn id="25" idx="2"/>
          </p:cNvCxnSpPr>
          <p:nvPr/>
        </p:nvCxnSpPr>
        <p:spPr>
          <a:xfrm flipH="1">
            <a:off x="3646025" y="1241565"/>
            <a:ext cx="129447" cy="29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87294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Notional ROC Curve A</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5769BC-2A5E-4EC1-AAF4-C63980F14998}"/>
                  </a:ext>
                </a:extLst>
              </p:cNvPr>
              <p:cNvSpPr txBox="1">
                <a:spLocks/>
              </p:cNvSpPr>
              <p:nvPr/>
            </p:nvSpPr>
            <p:spPr>
              <a:xfrm>
                <a:off x="393162" y="1487277"/>
                <a:ext cx="6765130" cy="4992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spcBef>
                    <a:spcPts val="1800"/>
                  </a:spcBef>
                  <a:buClr>
                    <a:srgbClr val="6B1E74"/>
                  </a:buClr>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Y Axis: </a:t>
                </a:r>
                <a14:m>
                  <m:oMath xmlns:m="http://schemas.openxmlformats.org/officeDocument/2006/math">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rPr>
                      <m:t>P</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d</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c</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Alarms</m:t>
                        </m:r>
                      </m:num>
                      <m:den>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Alarms</m:t>
                        </m:r>
                      </m:num>
                      <m:den>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Emplaced</m:t>
                        </m:r>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TOIs</m:t>
                        </m:r>
                      </m:den>
                    </m:f>
                  </m:oMath>
                </a14:m>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a:p>
                <a:pPr lvl="0">
                  <a:spcBef>
                    <a:spcPts val="1800"/>
                  </a:spcBef>
                  <a:buClr>
                    <a:srgbClr val="6B1E74"/>
                  </a:buClr>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X Axis: </a:t>
                </a:r>
                <a14:m>
                  <m:oMath xmlns:m="http://schemas.openxmlformats.org/officeDocument/2006/math">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Pfa</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False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Alarms</m:t>
                        </m:r>
                      </m:num>
                      <m:den>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Non</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TOIs</m:t>
                        </m:r>
                      </m:den>
                    </m:f>
                    <m:r>
                      <a:rPr lang="en-US" sz="1800">
                        <a:solidFill>
                          <a:srgbClr val="CC00CC"/>
                        </a:solidFill>
                        <a:latin typeface="Cambria Math" panose="02040503050406030204" pitchFamily="18" charset="0"/>
                        <a:ea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False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Alarms</m:t>
                        </m:r>
                      </m:num>
                      <m:den>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Detections</m:t>
                        </m:r>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 #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Emplaced</m:t>
                        </m:r>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TOIs</m:t>
                        </m:r>
                      </m:den>
                    </m:f>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Pfa3</a:t>
                </a:r>
                <a:r>
                  <a:rPr kumimoji="0" lang="en-US" sz="2400" b="0" i="0" u="none" strike="noStrike" kern="1200" cap="none" spc="0" normalizeH="0" baseline="0" noProof="0" dirty="0">
                    <a:ln>
                      <a:noFill/>
                    </a:ln>
                    <a:solidFill>
                      <a:srgbClr val="000000"/>
                    </a:solidFill>
                    <a:effectLst/>
                    <a:uLnTx/>
                    <a:uFillTx/>
                    <a:latin typeface="Arial" charset="0"/>
                    <a:cs typeface="Arial" charset="0"/>
                  </a:rPr>
                  <a:t> summarizes how well the system’s Classification step corrected the potential False Alarms from its Detection step:</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Pro: Easy to compare between demonstrations, since Pfa ranges from 0 to 1</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Con: Difficult to compare between systems, since Pfa (as defined here) is a relative measure comparing different steps of the same system</a:t>
                </a:r>
              </a:p>
            </p:txBody>
          </p:sp>
        </mc:Choice>
        <mc:Fallback xmlns="">
          <p:sp>
            <p:nvSpPr>
              <p:cNvPr id="5" name="Content Placeholder 2">
                <a:extLst>
                  <a:ext uri="{FF2B5EF4-FFF2-40B4-BE49-F238E27FC236}">
                    <a16:creationId xmlns:a16="http://schemas.microsoft.com/office/drawing/2014/main" id="{F05769BC-2A5E-4EC1-AAF4-C63980F14998}"/>
                  </a:ext>
                </a:extLst>
              </p:cNvPr>
              <p:cNvSpPr txBox="1">
                <a:spLocks noRot="1" noChangeAspect="1" noMove="1" noResize="1" noEditPoints="1" noAdjustHandles="1" noChangeArrowheads="1" noChangeShapeType="1" noTextEdit="1"/>
              </p:cNvSpPr>
              <p:nvPr/>
            </p:nvSpPr>
            <p:spPr>
              <a:xfrm>
                <a:off x="393162" y="1487277"/>
                <a:ext cx="6765130" cy="4992032"/>
              </a:xfrm>
              <a:prstGeom prst="rect">
                <a:avLst/>
              </a:prstGeom>
              <a:blipFill>
                <a:blip r:embed="rId3"/>
                <a:stretch>
                  <a:fillRect l="-1171" t="-1709" r="-1982"/>
                </a:stretch>
              </a:blipFill>
            </p:spPr>
            <p:txBody>
              <a:bodyPr/>
              <a:lstStyle/>
              <a:p>
                <a:r>
                  <a:rPr lang="en-US">
                    <a:noFill/>
                  </a:rPr>
                  <a:t> </a:t>
                </a:r>
              </a:p>
            </p:txBody>
          </p:sp>
        </mc:Fallback>
      </mc:AlternateContent>
      <p:sp>
        <p:nvSpPr>
          <p:cNvPr id="6" name="TextBox 5"/>
          <p:cNvSpPr txBox="1"/>
          <p:nvPr/>
        </p:nvSpPr>
        <p:spPr>
          <a:xfrm>
            <a:off x="7209186" y="1444488"/>
            <a:ext cx="4744278" cy="369332"/>
          </a:xfrm>
          <a:prstGeom prst="rect">
            <a:avLst/>
          </a:prstGeom>
          <a:noFill/>
        </p:spPr>
        <p:txBody>
          <a:bodyPr wrap="square" rtlCol="0">
            <a:spAutoFit/>
          </a:bodyPr>
          <a:lstStyle/>
          <a:p>
            <a:pPr algn="ctr"/>
            <a:r>
              <a:rPr lang="en-US" dirty="0">
                <a:solidFill>
                  <a:srgbClr val="000000"/>
                </a:solidFill>
                <a:latin typeface="Calibri" panose="020F0502020204030204"/>
              </a:rPr>
              <a:t>Receiver-Operating Characteristic (ROC) Curve</a:t>
            </a:r>
          </a:p>
        </p:txBody>
      </p:sp>
      <p:grpSp>
        <p:nvGrpSpPr>
          <p:cNvPr id="7" name="Group 6"/>
          <p:cNvGrpSpPr/>
          <p:nvPr/>
        </p:nvGrpSpPr>
        <p:grpSpPr>
          <a:xfrm>
            <a:off x="7114278" y="1760542"/>
            <a:ext cx="4495951" cy="4169585"/>
            <a:chOff x="7114278" y="1760542"/>
            <a:chExt cx="4495951" cy="4169585"/>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776" t="11329" r="8223" b="8002"/>
            <a:stretch/>
          </p:blipFill>
          <p:spPr>
            <a:xfrm>
              <a:off x="7552944" y="1792224"/>
              <a:ext cx="3994155" cy="3835722"/>
            </a:xfrm>
            <a:prstGeom prst="rect">
              <a:avLst/>
            </a:prstGeom>
          </p:spPr>
        </p:pic>
        <p:sp>
          <p:nvSpPr>
            <p:cNvPr id="9" name="TextBox 8"/>
            <p:cNvSpPr txBox="1"/>
            <p:nvPr/>
          </p:nvSpPr>
          <p:spPr>
            <a:xfrm>
              <a:off x="9242645" y="5560795"/>
              <a:ext cx="67736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Pfa3</a:t>
              </a:r>
            </a:p>
          </p:txBody>
        </p:sp>
        <p:sp>
          <p:nvSpPr>
            <p:cNvPr id="10" name="TextBox 9"/>
            <p:cNvSpPr txBox="1"/>
            <p:nvPr/>
          </p:nvSpPr>
          <p:spPr>
            <a:xfrm>
              <a:off x="8501269" y="3099685"/>
              <a:ext cx="3108960" cy="175432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System could: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á"/>
                <a:tabLst/>
                <a:defRPr/>
              </a:pPr>
              <a:r>
                <a:rPr kumimoji="0" lang="en-US" sz="1800" b="0" i="0" u="none" strike="noStrike" kern="0" cap="none" spc="0" normalizeH="0" baseline="0" noProof="0" dirty="0">
                  <a:ln>
                    <a:noFill/>
                  </a:ln>
                  <a:solidFill>
                    <a:srgbClr val="0000FF"/>
                  </a:solidFill>
                  <a:effectLst/>
                  <a:uLnTx/>
                  <a:uFillTx/>
                  <a:latin typeface="Calibri" panose="020F0502020204030204"/>
                  <a:sym typeface="Wingdings" panose="05000000000000000000" pitchFamily="2" charset="2"/>
                </a:rPr>
                <a:t>D</a:t>
              </a:r>
              <a:r>
                <a:rPr kumimoji="0" lang="en-US" sz="1800" b="0" i="0" u="none" strike="noStrike" kern="0" cap="none" spc="0" normalizeH="0" baseline="0" noProof="0" dirty="0">
                  <a:ln>
                    <a:noFill/>
                  </a:ln>
                  <a:solidFill>
                    <a:srgbClr val="0000FF"/>
                  </a:solidFill>
                  <a:effectLst/>
                  <a:uLnTx/>
                  <a:uFillTx/>
                  <a:latin typeface="Calibri" panose="020F0502020204030204"/>
                </a:rPr>
                <a:t>etect &amp; correctly classify 67% of emplaced TOIs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and: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ß"/>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Reduce its own potential False Alarms by 81%</a:t>
              </a:r>
            </a:p>
          </p:txBody>
        </p:sp>
        <p:cxnSp>
          <p:nvCxnSpPr>
            <p:cNvPr id="11" name="Straight Arrow Connector 10"/>
            <p:cNvCxnSpPr/>
            <p:nvPr/>
          </p:nvCxnSpPr>
          <p:spPr>
            <a:xfrm flipH="1" flipV="1">
              <a:off x="8461908" y="3118924"/>
              <a:ext cx="0" cy="2368296"/>
            </a:xfrm>
            <a:prstGeom prst="straightConnector1">
              <a:avLst/>
            </a:prstGeom>
            <a:noFill/>
            <a:ln w="22225" cap="flat" cmpd="sng" algn="ctr">
              <a:solidFill>
                <a:srgbClr val="0000FF"/>
              </a:solidFill>
              <a:prstDash val="dash"/>
              <a:miter lim="800000"/>
              <a:tailEnd type="arrow" w="lg" len="med"/>
            </a:ln>
            <a:effectLst/>
          </p:spPr>
        </p:cxnSp>
        <p:cxnSp>
          <p:nvCxnSpPr>
            <p:cNvPr id="12" name="Straight Arrow Connector 11"/>
            <p:cNvCxnSpPr/>
            <p:nvPr/>
          </p:nvCxnSpPr>
          <p:spPr>
            <a:xfrm flipH="1" flipV="1">
              <a:off x="8536966" y="3046224"/>
              <a:ext cx="2926080" cy="0"/>
            </a:xfrm>
            <a:prstGeom prst="straightConnector1">
              <a:avLst/>
            </a:prstGeom>
            <a:noFill/>
            <a:ln w="22225" cap="flat" cmpd="sng" algn="ctr">
              <a:solidFill>
                <a:srgbClr val="0000FF"/>
              </a:solidFill>
              <a:prstDash val="dash"/>
              <a:miter lim="800000"/>
              <a:tailEnd type="arrow" w="lg" len="med"/>
            </a:ln>
            <a:effectLst/>
          </p:spPr>
        </p:cxnSp>
        <p:sp>
          <p:nvSpPr>
            <p:cNvPr id="13" name="TextBox 12"/>
            <p:cNvSpPr txBox="1"/>
            <p:nvPr/>
          </p:nvSpPr>
          <p:spPr>
            <a:xfrm>
              <a:off x="7114278" y="3470096"/>
              <a:ext cx="592691"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Pd,c</a:t>
              </a:r>
            </a:p>
          </p:txBody>
        </p:sp>
        <p:sp>
          <p:nvSpPr>
            <p:cNvPr id="14" name="Oval 13"/>
            <p:cNvSpPr/>
            <p:nvPr/>
          </p:nvSpPr>
          <p:spPr>
            <a:xfrm>
              <a:off x="9064581" y="1760542"/>
              <a:ext cx="118872" cy="118872"/>
            </a:xfrm>
            <a:prstGeom prst="ellipse">
              <a:avLst/>
            </a:prstGeom>
            <a:solidFill>
              <a:srgbClr val="FF9900"/>
            </a:solidFill>
            <a:ln w="12700" cap="flat" cmpd="sng" algn="ctr">
              <a:solidFill>
                <a:srgbClr val="FF99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5" name="Wave 14"/>
            <p:cNvSpPr/>
            <p:nvPr/>
          </p:nvSpPr>
          <p:spPr>
            <a:xfrm>
              <a:off x="9663380" y="1953158"/>
              <a:ext cx="1382572" cy="541325"/>
            </a:xfrm>
            <a:prstGeom prst="wave">
              <a:avLst/>
            </a:prstGeom>
            <a:solidFill>
              <a:srgbClr val="004987"/>
            </a:solidFill>
            <a:ln w="12700" cap="flat" cmpd="sng" algn="ctr">
              <a:solidFill>
                <a:srgbClr val="004987">
                  <a:shade val="50000"/>
                </a:srgbClr>
              </a:solidFill>
              <a:prstDash val="solid"/>
              <a:miter lim="800000"/>
            </a:ln>
            <a:effectLst/>
          </p:spPr>
          <p:txBody>
            <a:bodyPr rtlCol="0" anchor="ctr">
              <a:scene3d>
                <a:camera prst="orthographicFront">
                  <a:rot lat="0" lon="0" rev="21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rPr>
                <a:t>NOTIONAL</a:t>
              </a:r>
            </a:p>
          </p:txBody>
        </p:sp>
      </p:grpSp>
      <p:sp>
        <p:nvSpPr>
          <p:cNvPr id="16" name="TextBox 15">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389756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68" t="11140" r="9353" b="7849"/>
          <a:stretch/>
        </p:blipFill>
        <p:spPr>
          <a:xfrm>
            <a:off x="7572667" y="1789394"/>
            <a:ext cx="3896391" cy="3836446"/>
          </a:xfrm>
          <a:prstGeom prst="rect">
            <a:avLst/>
          </a:prstGeom>
        </p:spPr>
      </p:pic>
      <p:sp>
        <p:nvSpPr>
          <p:cNvPr id="3" name="Title 2"/>
          <p:cNvSpPr>
            <a:spLocks noGrp="1"/>
          </p:cNvSpPr>
          <p:nvPr>
            <p:ph type="title"/>
          </p:nvPr>
        </p:nvSpPr>
        <p:spPr/>
        <p:txBody>
          <a:bodyPr/>
          <a:lstStyle/>
          <a:p>
            <a:r>
              <a:rPr lang="en-US" dirty="0"/>
              <a:t>Example: Notional ROC Curve B</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5769BC-2A5E-4EC1-AAF4-C63980F14998}"/>
                  </a:ext>
                </a:extLst>
              </p:cNvPr>
              <p:cNvSpPr txBox="1">
                <a:spLocks/>
              </p:cNvSpPr>
              <p:nvPr/>
            </p:nvSpPr>
            <p:spPr>
              <a:xfrm>
                <a:off x="393161" y="1487277"/>
                <a:ext cx="6814187" cy="4992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smtClean="0">
                    <a:ln>
                      <a:noFill/>
                    </a:ln>
                    <a:solidFill>
                      <a:srgbClr val="000000"/>
                    </a:solidFill>
                    <a:effectLst/>
                    <a:uLnTx/>
                    <a:uFillTx/>
                    <a:latin typeface="Arial" charset="0"/>
                    <a:cs typeface="Arial" charset="0"/>
                  </a:rPr>
                  <a:t>Y Axis: </a:t>
                </a:r>
                <a14:m>
                  <m:oMath xmlns:m="http://schemas.openxmlformats.org/officeDocument/2006/math">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rPr>
                      <m:t>P</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d</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c</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Alarms</m:t>
                        </m:r>
                      </m:num>
                      <m:den>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TOIs</m:t>
                        </m:r>
                      </m:den>
                    </m:f>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Alarms</m:t>
                        </m:r>
                      </m:num>
                      <m:den>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Emplaced</m:t>
                        </m:r>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TOIs</m:t>
                        </m:r>
                      </m:den>
                    </m:f>
                  </m:oMath>
                </a14:m>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a:p>
                <a:pPr>
                  <a:spcBef>
                    <a:spcPts val="1800"/>
                  </a:spcBef>
                  <a:buClr>
                    <a:srgbClr val="6B1E74"/>
                  </a:buClr>
                </a:pPr>
                <a:r>
                  <a:rPr kumimoji="0" lang="en-US" sz="2400" b="0" i="0" u="none" strike="noStrike" kern="1200" cap="none" spc="0" normalizeH="0" baseline="0" noProof="0" dirty="0">
                    <a:ln>
                      <a:noFill/>
                    </a:ln>
                    <a:solidFill>
                      <a:srgbClr val="000000"/>
                    </a:solidFill>
                    <a:effectLst/>
                    <a:uLnTx/>
                    <a:uFillTx/>
                    <a:latin typeface="Arial" charset="0"/>
                    <a:cs typeface="Arial" charset="0"/>
                  </a:rPr>
                  <a:t>X Axis: </a:t>
                </a:r>
                <a14:m>
                  <m:oMath xmlns:m="http://schemas.openxmlformats.org/officeDocument/2006/math">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rPr>
                      <m:t>F</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P</m:t>
                    </m:r>
                    <m:r>
                      <a:rPr lang="en-US" sz="1800">
                        <a:latin typeface="Cambria Math" panose="02040503050406030204" pitchFamily="18" charset="0"/>
                      </a:rPr>
                      <m:t>=# </m:t>
                    </m:r>
                    <m:r>
                      <m:rPr>
                        <m:sty m:val="p"/>
                      </m:rPr>
                      <a:rPr lang="en-US" sz="1800">
                        <a:latin typeface="Cambria Math" panose="02040503050406030204" pitchFamily="18" charset="0"/>
                      </a:rPr>
                      <m:t>False</m:t>
                    </m:r>
                    <m:r>
                      <a:rPr lang="en-US" sz="1800">
                        <a:latin typeface="Cambria Math" panose="02040503050406030204" pitchFamily="18" charset="0"/>
                      </a:rPr>
                      <m:t> </m:t>
                    </m:r>
                    <m:r>
                      <m:rPr>
                        <m:sty m:val="p"/>
                      </m:rPr>
                      <a:rPr lang="en-US" sz="1800">
                        <a:latin typeface="Cambria Math" panose="02040503050406030204" pitchFamily="18" charset="0"/>
                      </a:rPr>
                      <m:t>Alarms</m:t>
                    </m:r>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FP</a:t>
                </a:r>
                <a:r>
                  <a:rPr kumimoji="0" lang="en-US" sz="2400" b="0" i="0" u="none" strike="noStrike" kern="1200" cap="none" spc="0" normalizeH="0" baseline="0" noProof="0" dirty="0">
                    <a:ln>
                      <a:noFill/>
                    </a:ln>
                    <a:solidFill>
                      <a:srgbClr val="000000"/>
                    </a:solidFill>
                    <a:effectLst/>
                    <a:uLnTx/>
                    <a:uFillTx/>
                    <a:latin typeface="Arial" charset="0"/>
                    <a:cs typeface="Arial" charset="0"/>
                  </a:rPr>
                  <a:t> is a final count of the system’s False Alarms after both Detection and Classification:</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Pro: Easy to compare between systems,     since FP is an absolute count of False Alarms</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lang="en-US" sz="2200" dirty="0">
                    <a:solidFill>
                      <a:srgbClr val="000000"/>
                    </a:solidFill>
                  </a:rPr>
                  <a:t>Pro: FP count can be converted to real-world remediation cost ($/</a:t>
                </a:r>
                <a:r>
                  <a:rPr lang="en-US" sz="2200" dirty="0" smtClean="0">
                    <a:solidFill>
                      <a:srgbClr val="000000"/>
                    </a:solidFill>
                  </a:rPr>
                  <a:t>dig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rPr>
                      <m:t>×</m:t>
                    </m:r>
                    <m:r>
                      <a:rPr lang="en-US" sz="2200" b="0" i="1" smtClean="0">
                        <a:solidFill>
                          <a:srgbClr val="000000"/>
                        </a:solidFill>
                        <a:latin typeface="Cambria Math" panose="02040503050406030204" pitchFamily="18" charset="0"/>
                        <a:ea typeface="Cambria Math" panose="02040503050406030204" pitchFamily="18" charset="0"/>
                      </a:rPr>
                      <m:t> </m:t>
                    </m:r>
                  </m:oMath>
                </a14:m>
                <a:r>
                  <a:rPr lang="en-US" sz="2200" dirty="0" smtClean="0">
                    <a:solidFill>
                      <a:srgbClr val="000000"/>
                    </a:solidFill>
                  </a:rPr>
                  <a:t>FP count)</a:t>
                </a:r>
                <a:endParaRPr kumimoji="0" lang="en-US" sz="2200" b="0" i="0" u="none" strike="noStrike" kern="1200" cap="none" spc="0" normalizeH="0" baseline="0" noProof="0" dirty="0">
                  <a:ln>
                    <a:noFill/>
                  </a:ln>
                  <a:solidFill>
                    <a:srgbClr val="000000"/>
                  </a:solidFill>
                  <a:effectLst/>
                  <a:uLnTx/>
                  <a:uFillTx/>
                  <a:latin typeface="Arial" charset="0"/>
                  <a:cs typeface="Arial" charset="0"/>
                </a:endParaRPr>
              </a:p>
              <a:p>
                <a:pPr lvl="1">
                  <a:spcBef>
                    <a:spcPts val="1800"/>
                  </a:spcBef>
                  <a:buClr>
                    <a:srgbClr val="6B1E74"/>
                  </a:buClr>
                </a:pPr>
                <a:r>
                  <a:rPr lang="en-US" sz="2200" dirty="0">
                    <a:solidFill>
                      <a:srgbClr val="000000"/>
                    </a:solidFill>
                  </a:rPr>
                  <a:t>Con: Not easy to compare between demonstrations, since test area sizes vary</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endParaRPr kumimoji="0" lang="en-US" sz="2200" b="0" i="0" u="none" strike="noStrike" kern="1200" cap="none" spc="0" normalizeH="0" baseline="0" noProof="0" dirty="0">
                  <a:ln>
                    <a:noFill/>
                  </a:ln>
                  <a:solidFill>
                    <a:srgbClr val="000000"/>
                  </a:solidFill>
                  <a:effectLst/>
                  <a:uLnTx/>
                  <a:uFillTx/>
                  <a:latin typeface="Arial" charset="0"/>
                  <a:cs typeface="Arial" charset="0"/>
                </a:endParaRP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endParaRPr kumimoji="0" lang="en-US" sz="22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5" name="Content Placeholder 2">
                <a:extLst>
                  <a:ext uri="{FF2B5EF4-FFF2-40B4-BE49-F238E27FC236}">
                    <a16:creationId xmlns:a16="http://schemas.microsoft.com/office/drawing/2014/main" id="{F05769BC-2A5E-4EC1-AAF4-C63980F14998}"/>
                  </a:ext>
                </a:extLst>
              </p:cNvPr>
              <p:cNvSpPr txBox="1">
                <a:spLocks noRot="1" noChangeAspect="1" noMove="1" noResize="1" noEditPoints="1" noAdjustHandles="1" noChangeArrowheads="1" noChangeShapeType="1" noTextEdit="1"/>
              </p:cNvSpPr>
              <p:nvPr/>
            </p:nvSpPr>
            <p:spPr>
              <a:xfrm>
                <a:off x="393161" y="1487277"/>
                <a:ext cx="6814187" cy="4992032"/>
              </a:xfrm>
              <a:prstGeom prst="rect">
                <a:avLst/>
              </a:prstGeom>
              <a:blipFill>
                <a:blip r:embed="rId4"/>
                <a:stretch>
                  <a:fillRect l="-1163" t="-1709" r="-2326"/>
                </a:stretch>
              </a:blipFill>
            </p:spPr>
            <p:txBody>
              <a:bodyPr/>
              <a:lstStyle/>
              <a:p>
                <a:r>
                  <a:rPr lang="en-US">
                    <a:noFill/>
                  </a:rPr>
                  <a:t> </a:t>
                </a:r>
              </a:p>
            </p:txBody>
          </p:sp>
        </mc:Fallback>
      </mc:AlternateContent>
      <p:sp>
        <p:nvSpPr>
          <p:cNvPr id="6" name="TextBox 5"/>
          <p:cNvSpPr txBox="1"/>
          <p:nvPr/>
        </p:nvSpPr>
        <p:spPr>
          <a:xfrm>
            <a:off x="8173654" y="6045863"/>
            <a:ext cx="1770280" cy="553998"/>
          </a:xfrm>
          <a:prstGeom prst="rect">
            <a:avLst/>
          </a:prstGeom>
          <a:noFill/>
        </p:spPr>
        <p:txBody>
          <a:bodyPr wrap="square" lIns="0" tIns="0" rIns="0" bIns="0" rtlCol="0">
            <a:spAutoFit/>
          </a:bodyPr>
          <a:lstStyle/>
          <a:p>
            <a:pPr algn="ctr"/>
            <a:r>
              <a:rPr lang="en-US" b="1" dirty="0">
                <a:solidFill>
                  <a:srgbClr val="006647"/>
                </a:solidFill>
                <a:latin typeface="Calibri" panose="020F0502020204030204"/>
              </a:rPr>
              <a:t>Different </a:t>
            </a:r>
          </a:p>
          <a:p>
            <a:pPr algn="ctr"/>
            <a:r>
              <a:rPr lang="en-US" b="1" dirty="0">
                <a:solidFill>
                  <a:srgbClr val="006647"/>
                </a:solidFill>
                <a:latin typeface="Calibri" panose="020F0502020204030204"/>
              </a:rPr>
              <a:t>units and scale!</a:t>
            </a:r>
          </a:p>
        </p:txBody>
      </p:sp>
      <p:cxnSp>
        <p:nvCxnSpPr>
          <p:cNvPr id="7" name="Curved Connector 6"/>
          <p:cNvCxnSpPr>
            <a:stCxn id="6" idx="0"/>
          </p:cNvCxnSpPr>
          <p:nvPr/>
        </p:nvCxnSpPr>
        <p:spPr>
          <a:xfrm rot="5400000" flipH="1" flipV="1">
            <a:off x="9009025" y="5746292"/>
            <a:ext cx="349341" cy="249803"/>
          </a:xfrm>
          <a:prstGeom prst="curvedConnector2">
            <a:avLst/>
          </a:prstGeom>
          <a:noFill/>
          <a:ln w="22225" cap="flat" cmpd="sng" algn="ctr">
            <a:solidFill>
              <a:srgbClr val="006647"/>
            </a:solidFill>
            <a:prstDash val="solid"/>
            <a:miter lim="800000"/>
            <a:tailEnd type="triangle"/>
          </a:ln>
          <a:effectLst/>
        </p:spPr>
      </p:cxnSp>
      <p:sp>
        <p:nvSpPr>
          <p:cNvPr id="8" name="TextBox 7"/>
          <p:cNvSpPr txBox="1"/>
          <p:nvPr/>
        </p:nvSpPr>
        <p:spPr>
          <a:xfrm>
            <a:off x="7209186" y="1444488"/>
            <a:ext cx="4744278" cy="369332"/>
          </a:xfrm>
          <a:prstGeom prst="rect">
            <a:avLst/>
          </a:prstGeom>
          <a:noFill/>
        </p:spPr>
        <p:txBody>
          <a:bodyPr wrap="square" rtlCol="0">
            <a:spAutoFit/>
          </a:bodyPr>
          <a:lstStyle/>
          <a:p>
            <a:pPr algn="ctr"/>
            <a:r>
              <a:rPr lang="en-US" dirty="0">
                <a:solidFill>
                  <a:srgbClr val="000000"/>
                </a:solidFill>
                <a:latin typeface="Calibri" panose="020F0502020204030204"/>
              </a:rPr>
              <a:t>Receiver-Operating Characteristic (ROC) Curve</a:t>
            </a:r>
          </a:p>
        </p:txBody>
      </p:sp>
      <p:grpSp>
        <p:nvGrpSpPr>
          <p:cNvPr id="9" name="Group 8"/>
          <p:cNvGrpSpPr/>
          <p:nvPr/>
        </p:nvGrpSpPr>
        <p:grpSpPr>
          <a:xfrm>
            <a:off x="7114278" y="1783691"/>
            <a:ext cx="4495951" cy="4145193"/>
            <a:chOff x="7114278" y="1783691"/>
            <a:chExt cx="4495951" cy="4145193"/>
          </a:xfrm>
        </p:grpSpPr>
        <p:sp>
          <p:nvSpPr>
            <p:cNvPr id="10" name="TextBox 9"/>
            <p:cNvSpPr txBox="1"/>
            <p:nvPr/>
          </p:nvSpPr>
          <p:spPr>
            <a:xfrm>
              <a:off x="9013413" y="5559552"/>
              <a:ext cx="1097280" cy="36933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FP</a:t>
              </a:r>
            </a:p>
          </p:txBody>
        </p:sp>
        <p:sp>
          <p:nvSpPr>
            <p:cNvPr id="12" name="TextBox 11"/>
            <p:cNvSpPr txBox="1"/>
            <p:nvPr/>
          </p:nvSpPr>
          <p:spPr>
            <a:xfrm>
              <a:off x="8501269" y="3099685"/>
              <a:ext cx="3108960" cy="1477328"/>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System could: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á"/>
                <a:tabLst/>
                <a:defRPr/>
              </a:pPr>
              <a:r>
                <a:rPr kumimoji="0" lang="en-US" sz="1800" b="0" i="0" u="none" strike="noStrike" kern="0" cap="none" spc="0" normalizeH="0" baseline="0" noProof="0" dirty="0">
                  <a:ln>
                    <a:noFill/>
                  </a:ln>
                  <a:solidFill>
                    <a:srgbClr val="0000FF"/>
                  </a:solidFill>
                  <a:effectLst/>
                  <a:uLnTx/>
                  <a:uFillTx/>
                  <a:latin typeface="Calibri" panose="020F0502020204030204"/>
                  <a:sym typeface="Wingdings" panose="05000000000000000000" pitchFamily="2" charset="2"/>
                </a:rPr>
                <a:t>D</a:t>
              </a:r>
              <a:r>
                <a:rPr kumimoji="0" lang="en-US" sz="1800" b="0" i="0" u="none" strike="noStrike" kern="0" cap="none" spc="0" normalizeH="0" baseline="0" noProof="0" dirty="0">
                  <a:ln>
                    <a:noFill/>
                  </a:ln>
                  <a:solidFill>
                    <a:srgbClr val="0000FF"/>
                  </a:solidFill>
                  <a:effectLst/>
                  <a:uLnTx/>
                  <a:uFillTx/>
                  <a:latin typeface="Calibri" panose="020F0502020204030204"/>
                </a:rPr>
                <a:t>etect &amp; correctly classify 67% of emplaced TOIs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and: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Create 90 False Alarms</a:t>
              </a:r>
            </a:p>
          </p:txBody>
        </p:sp>
        <p:cxnSp>
          <p:nvCxnSpPr>
            <p:cNvPr id="13" name="Straight Arrow Connector 12"/>
            <p:cNvCxnSpPr/>
            <p:nvPr/>
          </p:nvCxnSpPr>
          <p:spPr>
            <a:xfrm flipH="1" flipV="1">
              <a:off x="8461908" y="3118924"/>
              <a:ext cx="0" cy="2368296"/>
            </a:xfrm>
            <a:prstGeom prst="straightConnector1">
              <a:avLst/>
            </a:prstGeom>
            <a:noFill/>
            <a:ln w="22225" cap="flat" cmpd="sng" algn="ctr">
              <a:solidFill>
                <a:srgbClr val="0000FF"/>
              </a:solidFill>
              <a:prstDash val="dash"/>
              <a:miter lim="800000"/>
              <a:tailEnd type="arrow" w="lg" len="med"/>
            </a:ln>
            <a:effectLst/>
          </p:spPr>
        </p:cxnSp>
        <p:cxnSp>
          <p:nvCxnSpPr>
            <p:cNvPr id="14" name="Straight Arrow Connector 13"/>
            <p:cNvCxnSpPr/>
            <p:nvPr/>
          </p:nvCxnSpPr>
          <p:spPr>
            <a:xfrm flipV="1">
              <a:off x="7773341" y="3046224"/>
              <a:ext cx="612648" cy="0"/>
            </a:xfrm>
            <a:prstGeom prst="straightConnector1">
              <a:avLst/>
            </a:prstGeom>
            <a:noFill/>
            <a:ln w="22225" cap="flat" cmpd="sng" algn="ctr">
              <a:solidFill>
                <a:srgbClr val="0000FF"/>
              </a:solidFill>
              <a:prstDash val="dash"/>
              <a:miter lim="800000"/>
              <a:tailEnd type="arrow" w="lg" len="med"/>
            </a:ln>
            <a:effectLst/>
          </p:spPr>
        </p:cxnSp>
        <p:sp>
          <p:nvSpPr>
            <p:cNvPr id="15" name="TextBox 14"/>
            <p:cNvSpPr txBox="1"/>
            <p:nvPr/>
          </p:nvSpPr>
          <p:spPr>
            <a:xfrm>
              <a:off x="7114278" y="3470096"/>
              <a:ext cx="592691"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Pd,c</a:t>
              </a:r>
            </a:p>
          </p:txBody>
        </p:sp>
        <p:sp>
          <p:nvSpPr>
            <p:cNvPr id="16" name="Oval 15"/>
            <p:cNvSpPr/>
            <p:nvPr/>
          </p:nvSpPr>
          <p:spPr>
            <a:xfrm>
              <a:off x="9058794" y="1783691"/>
              <a:ext cx="118872" cy="118872"/>
            </a:xfrm>
            <a:prstGeom prst="ellipse">
              <a:avLst/>
            </a:prstGeom>
            <a:solidFill>
              <a:srgbClr val="FF9900"/>
            </a:solidFill>
            <a:ln w="12700" cap="flat" cmpd="sng" algn="ctr">
              <a:solidFill>
                <a:srgbClr val="FF99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Wave 16"/>
            <p:cNvSpPr/>
            <p:nvPr/>
          </p:nvSpPr>
          <p:spPr>
            <a:xfrm>
              <a:off x="9663380" y="1953158"/>
              <a:ext cx="1382572" cy="541325"/>
            </a:xfrm>
            <a:prstGeom prst="wave">
              <a:avLst/>
            </a:prstGeom>
            <a:solidFill>
              <a:srgbClr val="004987"/>
            </a:solidFill>
            <a:ln w="12700" cap="flat" cmpd="sng" algn="ctr">
              <a:solidFill>
                <a:srgbClr val="004987">
                  <a:shade val="50000"/>
                </a:srgbClr>
              </a:solidFill>
              <a:prstDash val="solid"/>
              <a:miter lim="800000"/>
            </a:ln>
            <a:effectLst/>
          </p:spPr>
          <p:txBody>
            <a:bodyPr rtlCol="0" anchor="ctr">
              <a:scene3d>
                <a:camera prst="orthographicFront">
                  <a:rot lat="0" lon="0" rev="21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rPr>
                <a:t>NOTIONAL</a:t>
              </a:r>
            </a:p>
          </p:txBody>
        </p:sp>
      </p:grpSp>
      <p:sp>
        <p:nvSpPr>
          <p:cNvPr id="18" name="TextBox 17">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868847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Notional ROC Curve C</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5769BC-2A5E-4EC1-AAF4-C63980F14998}"/>
                  </a:ext>
                </a:extLst>
              </p:cNvPr>
              <p:cNvSpPr txBox="1">
                <a:spLocks/>
              </p:cNvSpPr>
              <p:nvPr/>
            </p:nvSpPr>
            <p:spPr>
              <a:xfrm>
                <a:off x="393161" y="1487277"/>
                <a:ext cx="6814187" cy="4992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Y Axis: </a:t>
                </a:r>
                <a14:m>
                  <m:oMath xmlns:m="http://schemas.openxmlformats.org/officeDocument/2006/math">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rPr>
                      <m:t>P</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d</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c</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Alarms</m:t>
                        </m:r>
                      </m:num>
                      <m:den>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TOIs</m:t>
                        </m:r>
                      </m:den>
                    </m:f>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True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Alarms</m:t>
                        </m:r>
                      </m:num>
                      <m:den>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Emplaced</m:t>
                        </m:r>
                        <m: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 </m:t>
                        </m:r>
                        <m:r>
                          <m:rPr>
                            <m:sty m:val="p"/>
                          </m:rPr>
                          <a:rPr kumimoji="0" lang="en-US" sz="1800" b="0" i="0" u="none" strike="noStrike" kern="1200" cap="none" spc="0" normalizeH="0" baseline="0" noProof="0" smtClean="0">
                            <a:ln>
                              <a:noFill/>
                            </a:ln>
                            <a:solidFill>
                              <a:srgbClr val="CC00CC"/>
                            </a:solidFill>
                            <a:effectLst/>
                            <a:uLnTx/>
                            <a:uFillTx/>
                            <a:latin typeface="Cambria Math" panose="02040503050406030204" pitchFamily="18" charset="0"/>
                            <a:ea typeface="Cambria Math" panose="02040503050406030204" pitchFamily="18" charset="0"/>
                          </a:rPr>
                          <m:t>TOIs</m:t>
                        </m:r>
                      </m:den>
                    </m:f>
                  </m:oMath>
                </a14:m>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X Axis: </a:t>
                </a:r>
                <a14:m>
                  <m:oMath xmlns:m="http://schemas.openxmlformats.org/officeDocument/2006/math">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rPr>
                      <m:t>F</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AR</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False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Alarms</m:t>
                        </m:r>
                      </m:num>
                      <m:den>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Test</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rPr>
                          <m:t>Area</m:t>
                        </m:r>
                      </m:den>
                    </m:f>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FAR</a:t>
                </a:r>
                <a:r>
                  <a:rPr kumimoji="0" lang="en-US" sz="2400" b="0" i="0" u="none" strike="noStrike" kern="1200" cap="none" spc="0" normalizeH="0" baseline="0" noProof="0" dirty="0">
                    <a:ln>
                      <a:noFill/>
                    </a:ln>
                    <a:solidFill>
                      <a:srgbClr val="000000"/>
                    </a:solidFill>
                    <a:effectLst/>
                    <a:uLnTx/>
                    <a:uFillTx/>
                    <a:latin typeface="Arial" charset="0"/>
                    <a:cs typeface="Arial" charset="0"/>
                  </a:rPr>
                  <a:t> is a final count of the system’s False Alarms after both Detection and Classification, normalized by the test area:</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Pro: Easy to compare between demonstrations, since the False Alarm count is normalized by test area</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Pro: Easy to compare between systems,     since FAR is an absolute count of False Alarms</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endParaRPr kumimoji="0" lang="en-US" sz="22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5" name="Content Placeholder 2">
                <a:extLst>
                  <a:ext uri="{FF2B5EF4-FFF2-40B4-BE49-F238E27FC236}">
                    <a16:creationId xmlns:a16="http://schemas.microsoft.com/office/drawing/2014/main" id="{F05769BC-2A5E-4EC1-AAF4-C63980F14998}"/>
                  </a:ext>
                </a:extLst>
              </p:cNvPr>
              <p:cNvSpPr txBox="1">
                <a:spLocks noRot="1" noChangeAspect="1" noMove="1" noResize="1" noEditPoints="1" noAdjustHandles="1" noChangeArrowheads="1" noChangeShapeType="1" noTextEdit="1"/>
              </p:cNvSpPr>
              <p:nvPr/>
            </p:nvSpPr>
            <p:spPr>
              <a:xfrm>
                <a:off x="393161" y="1487277"/>
                <a:ext cx="6814187" cy="4992032"/>
              </a:xfrm>
              <a:prstGeom prst="rect">
                <a:avLst/>
              </a:prstGeom>
              <a:blipFill>
                <a:blip r:embed="rId3"/>
                <a:stretch>
                  <a:fillRect l="-1163" t="-1709" r="-1521"/>
                </a:stretch>
              </a:blipFill>
            </p:spPr>
            <p:txBody>
              <a:bodyPr/>
              <a:lstStyle/>
              <a:p>
                <a:r>
                  <a:rPr lang="en-US">
                    <a:noFill/>
                  </a:rPr>
                  <a:t> </a:t>
                </a:r>
              </a:p>
            </p:txBody>
          </p:sp>
        </mc:Fallback>
      </mc:AlternateContent>
      <p:sp>
        <p:nvSpPr>
          <p:cNvPr id="6" name="TextBox 5"/>
          <p:cNvSpPr txBox="1"/>
          <p:nvPr/>
        </p:nvSpPr>
        <p:spPr>
          <a:xfrm>
            <a:off x="7878470" y="6093559"/>
            <a:ext cx="1770280" cy="553998"/>
          </a:xfrm>
          <a:prstGeom prst="rect">
            <a:avLst/>
          </a:prstGeom>
          <a:noFill/>
        </p:spPr>
        <p:txBody>
          <a:bodyPr wrap="square" lIns="0" tIns="0" rIns="0" bIns="0" rtlCol="0">
            <a:spAutoFit/>
          </a:bodyPr>
          <a:lstStyle/>
          <a:p>
            <a:pPr algn="ctr"/>
            <a:r>
              <a:rPr lang="en-US" b="1" dirty="0">
                <a:solidFill>
                  <a:srgbClr val="006647"/>
                </a:solidFill>
                <a:latin typeface="Calibri" panose="020F0502020204030204"/>
              </a:rPr>
              <a:t>Different </a:t>
            </a:r>
          </a:p>
          <a:p>
            <a:pPr algn="ctr"/>
            <a:r>
              <a:rPr lang="en-US" b="1" dirty="0">
                <a:solidFill>
                  <a:srgbClr val="006647"/>
                </a:solidFill>
                <a:latin typeface="Calibri" panose="020F0502020204030204"/>
              </a:rPr>
              <a:t>units and scale!</a:t>
            </a:r>
          </a:p>
        </p:txBody>
      </p:sp>
      <p:cxnSp>
        <p:nvCxnSpPr>
          <p:cNvPr id="7" name="Curved Connector 6"/>
          <p:cNvCxnSpPr>
            <a:stCxn id="6" idx="0"/>
            <a:endCxn id="10" idx="1"/>
          </p:cNvCxnSpPr>
          <p:nvPr/>
        </p:nvCxnSpPr>
        <p:spPr>
          <a:xfrm rot="5400000" flipH="1" flipV="1">
            <a:off x="8713841" y="5793988"/>
            <a:ext cx="349341" cy="249803"/>
          </a:xfrm>
          <a:prstGeom prst="curvedConnector2">
            <a:avLst/>
          </a:prstGeom>
          <a:noFill/>
          <a:ln w="22225" cap="flat" cmpd="sng" algn="ctr">
            <a:solidFill>
              <a:srgbClr val="006647"/>
            </a:solidFill>
            <a:prstDash val="solid"/>
            <a:miter lim="800000"/>
            <a:tailEnd type="triangle"/>
          </a:ln>
          <a:effectLst/>
        </p:spPr>
      </p:cxnSp>
      <p:sp>
        <p:nvSpPr>
          <p:cNvPr id="8" name="TextBox 7"/>
          <p:cNvSpPr txBox="1"/>
          <p:nvPr/>
        </p:nvSpPr>
        <p:spPr>
          <a:xfrm>
            <a:off x="7209186" y="1444488"/>
            <a:ext cx="4744278" cy="369332"/>
          </a:xfrm>
          <a:prstGeom prst="rect">
            <a:avLst/>
          </a:prstGeom>
          <a:noFill/>
        </p:spPr>
        <p:txBody>
          <a:bodyPr wrap="square" rtlCol="0">
            <a:spAutoFit/>
          </a:bodyPr>
          <a:lstStyle/>
          <a:p>
            <a:pPr algn="ctr"/>
            <a:r>
              <a:rPr lang="en-US" dirty="0">
                <a:solidFill>
                  <a:srgbClr val="000000"/>
                </a:solidFill>
                <a:latin typeface="Calibri" panose="020F0502020204030204"/>
              </a:rPr>
              <a:t>Receiver-Operating Characteristic (ROC) Curve</a:t>
            </a:r>
          </a:p>
        </p:txBody>
      </p:sp>
      <p:grpSp>
        <p:nvGrpSpPr>
          <p:cNvPr id="9" name="Group 8"/>
          <p:cNvGrpSpPr/>
          <p:nvPr/>
        </p:nvGrpSpPr>
        <p:grpSpPr>
          <a:xfrm>
            <a:off x="7114278" y="1760542"/>
            <a:ext cx="4495951" cy="4168342"/>
            <a:chOff x="7114278" y="1760542"/>
            <a:chExt cx="4495951" cy="4168342"/>
          </a:xfrm>
        </p:grpSpPr>
        <p:sp>
          <p:nvSpPr>
            <p:cNvPr id="10" name="TextBox 9"/>
            <p:cNvSpPr txBox="1"/>
            <p:nvPr/>
          </p:nvSpPr>
          <p:spPr>
            <a:xfrm>
              <a:off x="9013413" y="5559552"/>
              <a:ext cx="1097280" cy="36933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FAR (1/m</a:t>
              </a:r>
              <a:r>
                <a:rPr kumimoji="0" lang="en-US" sz="1800" b="0" i="0" u="none" strike="noStrike" kern="0" cap="none" spc="0" normalizeH="0" baseline="30000" noProof="0" dirty="0">
                  <a:ln>
                    <a:noFill/>
                  </a:ln>
                  <a:solidFill>
                    <a:srgbClr val="000000"/>
                  </a:solidFill>
                  <a:effectLst/>
                  <a:uLnTx/>
                  <a:uFillTx/>
                  <a:latin typeface="Calibri" panose="020F0502020204030204"/>
                </a:rPr>
                <a:t>2</a:t>
              </a:r>
              <a:r>
                <a:rPr kumimoji="0" lang="en-US" sz="1800" b="0" i="0" u="none" strike="noStrike" kern="0" cap="none" spc="0" normalizeH="0" baseline="0" noProof="0" dirty="0">
                  <a:ln>
                    <a:noFill/>
                  </a:ln>
                  <a:solidFill>
                    <a:srgbClr val="000000"/>
                  </a:solidFill>
                  <a:effectLst/>
                  <a:uLnTx/>
                  <a:uFillTx/>
                  <a:latin typeface="Calibri" panose="020F0502020204030204"/>
                </a:rPr>
                <a: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778" t="11333" r="8222" b="8000"/>
            <a:stretch/>
          </p:blipFill>
          <p:spPr>
            <a:xfrm>
              <a:off x="7552944" y="1792224"/>
              <a:ext cx="3994108" cy="3835627"/>
            </a:xfrm>
            <a:prstGeom prst="rect">
              <a:avLst/>
            </a:prstGeom>
          </p:spPr>
        </p:pic>
        <p:sp>
          <p:nvSpPr>
            <p:cNvPr id="12" name="TextBox 11"/>
            <p:cNvSpPr txBox="1"/>
            <p:nvPr/>
          </p:nvSpPr>
          <p:spPr>
            <a:xfrm>
              <a:off x="8501269" y="3099685"/>
              <a:ext cx="3108960" cy="203132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System could: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á"/>
                <a:tabLst/>
                <a:defRPr/>
              </a:pPr>
              <a:r>
                <a:rPr kumimoji="0" lang="en-US" sz="1800" b="0" i="0" u="none" strike="noStrike" kern="0" cap="none" spc="0" normalizeH="0" baseline="0" noProof="0" dirty="0">
                  <a:ln>
                    <a:noFill/>
                  </a:ln>
                  <a:solidFill>
                    <a:srgbClr val="0000FF"/>
                  </a:solidFill>
                  <a:effectLst/>
                  <a:uLnTx/>
                  <a:uFillTx/>
                  <a:latin typeface="Calibri" panose="020F0502020204030204"/>
                  <a:sym typeface="Wingdings" panose="05000000000000000000" pitchFamily="2" charset="2"/>
                </a:rPr>
                <a:t>D</a:t>
              </a:r>
              <a:r>
                <a:rPr kumimoji="0" lang="en-US" sz="1800" b="0" i="0" u="none" strike="noStrike" kern="0" cap="none" spc="0" normalizeH="0" baseline="0" noProof="0" dirty="0">
                  <a:ln>
                    <a:noFill/>
                  </a:ln>
                  <a:solidFill>
                    <a:srgbClr val="0000FF"/>
                  </a:solidFill>
                  <a:effectLst/>
                  <a:uLnTx/>
                  <a:uFillTx/>
                  <a:latin typeface="Calibri" panose="020F0502020204030204"/>
                </a:rPr>
                <a:t>etect &amp; correctly classify 67% of emplaced TOIs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and: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800" b="0" i="0" u="none" strike="noStrike" kern="0" cap="none" spc="0" normalizeH="0" baseline="0" noProof="0" dirty="0">
                  <a:ln>
                    <a:noFill/>
                  </a:ln>
                  <a:solidFill>
                    <a:srgbClr val="0000FF"/>
                  </a:solidFill>
                  <a:effectLst/>
                  <a:uLnTx/>
                  <a:uFillTx/>
                  <a:latin typeface="Calibri" panose="020F0502020204030204"/>
                </a:rPr>
                <a:t>Create 0.009 False Alarms per square meter (9,000/km</a:t>
              </a:r>
              <a:r>
                <a:rPr kumimoji="0" lang="en-US" sz="1800" b="0" i="0" u="none" strike="noStrike" kern="0" cap="none" spc="0" normalizeH="0" baseline="30000" noProof="0" dirty="0">
                  <a:ln>
                    <a:noFill/>
                  </a:ln>
                  <a:solidFill>
                    <a:srgbClr val="0000FF"/>
                  </a:solidFill>
                  <a:effectLst/>
                  <a:uLnTx/>
                  <a:uFillTx/>
                  <a:latin typeface="Calibri" panose="020F0502020204030204"/>
                </a:rPr>
                <a:t>2</a:t>
              </a:r>
              <a:r>
                <a:rPr kumimoji="0" lang="en-US" sz="1800" b="0" i="0" u="none" strike="noStrike" kern="0" cap="none" spc="0" normalizeH="0" baseline="0" noProof="0" dirty="0">
                  <a:ln>
                    <a:noFill/>
                  </a:ln>
                  <a:solidFill>
                    <a:srgbClr val="0000FF"/>
                  </a:solidFill>
                  <a:effectLst/>
                  <a:uLnTx/>
                  <a:uFillTx/>
                  <a:latin typeface="Calibri" panose="020F0502020204030204"/>
                </a:rPr>
                <a:t>)</a:t>
              </a:r>
            </a:p>
          </p:txBody>
        </p:sp>
        <p:cxnSp>
          <p:nvCxnSpPr>
            <p:cNvPr id="13" name="Straight Arrow Connector 12"/>
            <p:cNvCxnSpPr/>
            <p:nvPr/>
          </p:nvCxnSpPr>
          <p:spPr>
            <a:xfrm flipH="1" flipV="1">
              <a:off x="8461908" y="3118924"/>
              <a:ext cx="0" cy="2368296"/>
            </a:xfrm>
            <a:prstGeom prst="straightConnector1">
              <a:avLst/>
            </a:prstGeom>
            <a:noFill/>
            <a:ln w="22225" cap="flat" cmpd="sng" algn="ctr">
              <a:solidFill>
                <a:srgbClr val="0000FF"/>
              </a:solidFill>
              <a:prstDash val="dash"/>
              <a:miter lim="800000"/>
              <a:tailEnd type="arrow" w="lg" len="med"/>
            </a:ln>
            <a:effectLst/>
          </p:spPr>
        </p:cxnSp>
        <p:cxnSp>
          <p:nvCxnSpPr>
            <p:cNvPr id="14" name="Straight Arrow Connector 13"/>
            <p:cNvCxnSpPr/>
            <p:nvPr/>
          </p:nvCxnSpPr>
          <p:spPr>
            <a:xfrm flipV="1">
              <a:off x="7773341" y="3046224"/>
              <a:ext cx="612648" cy="0"/>
            </a:xfrm>
            <a:prstGeom prst="straightConnector1">
              <a:avLst/>
            </a:prstGeom>
            <a:noFill/>
            <a:ln w="22225" cap="flat" cmpd="sng" algn="ctr">
              <a:solidFill>
                <a:srgbClr val="0000FF"/>
              </a:solidFill>
              <a:prstDash val="dash"/>
              <a:miter lim="800000"/>
              <a:tailEnd type="arrow" w="lg" len="med"/>
            </a:ln>
            <a:effectLst/>
          </p:spPr>
        </p:cxnSp>
        <p:sp>
          <p:nvSpPr>
            <p:cNvPr id="15" name="TextBox 14"/>
            <p:cNvSpPr txBox="1"/>
            <p:nvPr/>
          </p:nvSpPr>
          <p:spPr>
            <a:xfrm>
              <a:off x="7114278" y="3470096"/>
              <a:ext cx="592691"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Pd,c</a:t>
              </a:r>
            </a:p>
          </p:txBody>
        </p:sp>
        <p:sp>
          <p:nvSpPr>
            <p:cNvPr id="16" name="Oval 15"/>
            <p:cNvSpPr/>
            <p:nvPr/>
          </p:nvSpPr>
          <p:spPr>
            <a:xfrm>
              <a:off x="9064581" y="1760542"/>
              <a:ext cx="118872" cy="118872"/>
            </a:xfrm>
            <a:prstGeom prst="ellipse">
              <a:avLst/>
            </a:prstGeom>
            <a:solidFill>
              <a:srgbClr val="FF9900"/>
            </a:solidFill>
            <a:ln w="12700" cap="flat" cmpd="sng" algn="ctr">
              <a:solidFill>
                <a:srgbClr val="FF99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Wave 16"/>
            <p:cNvSpPr/>
            <p:nvPr/>
          </p:nvSpPr>
          <p:spPr>
            <a:xfrm>
              <a:off x="9663380" y="1953158"/>
              <a:ext cx="1382572" cy="541325"/>
            </a:xfrm>
            <a:prstGeom prst="wave">
              <a:avLst/>
            </a:prstGeom>
            <a:solidFill>
              <a:srgbClr val="004987"/>
            </a:solidFill>
            <a:ln w="12700" cap="flat" cmpd="sng" algn="ctr">
              <a:solidFill>
                <a:srgbClr val="004987">
                  <a:shade val="50000"/>
                </a:srgbClr>
              </a:solidFill>
              <a:prstDash val="solid"/>
              <a:miter lim="800000"/>
            </a:ln>
            <a:effectLst/>
          </p:spPr>
          <p:txBody>
            <a:bodyPr rtlCol="0" anchor="ctr">
              <a:scene3d>
                <a:camera prst="orthographicFront">
                  <a:rot lat="0" lon="0" rev="21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rPr>
                <a:t>NOTIONAL</a:t>
              </a:r>
            </a:p>
          </p:txBody>
        </p:sp>
      </p:grpSp>
      <p:sp>
        <p:nvSpPr>
          <p:cNvPr id="18" name="TextBox 17">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15790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Unexploded Ordnance (UXO) versus Clutter</a:t>
            </a:r>
          </a:p>
        </p:txBody>
      </p:sp>
      <p:sp>
        <p:nvSpPr>
          <p:cNvPr id="13" name="Text Placeholder 12"/>
          <p:cNvSpPr>
            <a:spLocks noGrp="1"/>
          </p:cNvSpPr>
          <p:nvPr>
            <p:ph type="body" sz="quarter" idx="11"/>
          </p:nvPr>
        </p:nvSpPr>
        <p:spPr>
          <a:xfrm>
            <a:off x="749164" y="1226601"/>
            <a:ext cx="10705183" cy="5022850"/>
          </a:xfrm>
        </p:spPr>
        <p:txBody>
          <a:bodyPr>
            <a:normAutofit/>
          </a:bodyPr>
          <a:lstStyle/>
          <a:p>
            <a:pPr>
              <a:spcBef>
                <a:spcPts val="1800"/>
              </a:spcBef>
            </a:pPr>
            <a:r>
              <a:rPr lang="en-US" dirty="0"/>
              <a:t>UXO are duds: munitions that were previously armed and fired but did not explode</a:t>
            </a:r>
            <a:endParaRPr lang="en-US" b="1" dirty="0"/>
          </a:p>
          <a:p>
            <a:pPr>
              <a:spcBef>
                <a:spcPts val="1800"/>
              </a:spcBef>
            </a:pPr>
            <a:r>
              <a:rPr lang="en-US" dirty="0"/>
              <a:t>UXO can still pose a risk of detonation, even decades later</a:t>
            </a:r>
          </a:p>
          <a:p>
            <a:pPr>
              <a:spcBef>
                <a:spcPts val="1800"/>
              </a:spcBef>
            </a:pPr>
            <a:r>
              <a:rPr lang="en-US" dirty="0"/>
              <a:t>Millions of acres of land in the continental U.S. are contaminated with UXO, due to their previous uses as military training camps and test ranges</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596441" y="3844031"/>
            <a:ext cx="4999118" cy="2817085"/>
          </a:xfrm>
          <a:prstGeom prst="rect">
            <a:avLst/>
          </a:prstGeom>
          <a:noFill/>
        </p:spPr>
      </p:pic>
      <p:sp>
        <p:nvSpPr>
          <p:cNvPr id="2" name="Rectangle 1"/>
          <p:cNvSpPr/>
          <p:nvPr/>
        </p:nvSpPr>
        <p:spPr>
          <a:xfrm>
            <a:off x="4695986" y="3921071"/>
            <a:ext cx="627682" cy="294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20365" y="3975315"/>
            <a:ext cx="1079716" cy="240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22549" y="3844078"/>
            <a:ext cx="1082946" cy="369332"/>
          </a:xfrm>
          <a:prstGeom prst="rect">
            <a:avLst/>
          </a:prstGeom>
          <a:solidFill>
            <a:schemeClr val="bg1"/>
          </a:solidFill>
        </p:spPr>
        <p:txBody>
          <a:bodyPr wrap="square" rtlCol="0">
            <a:spAutoFit/>
          </a:bodyPr>
          <a:lstStyle/>
          <a:p>
            <a:pPr algn="ctr"/>
            <a:r>
              <a:rPr lang="en-US" dirty="0" smtClean="0"/>
              <a:t>UXO</a:t>
            </a:r>
            <a:endParaRPr lang="en-US" dirty="0"/>
          </a:p>
        </p:txBody>
      </p:sp>
      <p:sp>
        <p:nvSpPr>
          <p:cNvPr id="8" name="TextBox 7"/>
          <p:cNvSpPr txBox="1"/>
          <p:nvPr/>
        </p:nvSpPr>
        <p:spPr>
          <a:xfrm>
            <a:off x="6583413" y="3844078"/>
            <a:ext cx="1677183" cy="369332"/>
          </a:xfrm>
          <a:prstGeom prst="rect">
            <a:avLst/>
          </a:prstGeom>
          <a:solidFill>
            <a:schemeClr val="bg1"/>
          </a:solidFill>
        </p:spPr>
        <p:txBody>
          <a:bodyPr wrap="square" rtlCol="0">
            <a:spAutoFit/>
          </a:bodyPr>
          <a:lstStyle/>
          <a:p>
            <a:pPr algn="ctr"/>
            <a:r>
              <a:rPr lang="en-US" dirty="0" smtClean="0"/>
              <a:t>Clutter</a:t>
            </a:r>
            <a:endParaRPr lang="en-US" dirty="0"/>
          </a:p>
        </p:txBody>
      </p:sp>
      <p:sp>
        <p:nvSpPr>
          <p:cNvPr id="9" name="TextBox 8">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345650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grpSp>
        <p:nvGrpSpPr>
          <p:cNvPr id="51" name="Group 50"/>
          <p:cNvGrpSpPr/>
          <p:nvPr/>
        </p:nvGrpSpPr>
        <p:grpSpPr>
          <a:xfrm>
            <a:off x="8539468" y="1411966"/>
            <a:ext cx="3575805" cy="3520849"/>
            <a:chOff x="6818243" y="1411966"/>
            <a:chExt cx="3575805" cy="3520849"/>
          </a:xfrm>
        </p:grpSpPr>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7778" t="11333" r="8222" b="8000"/>
            <a:stretch/>
          </p:blipFill>
          <p:spPr>
            <a:xfrm>
              <a:off x="7341219" y="1770343"/>
              <a:ext cx="3005293" cy="2886047"/>
            </a:xfrm>
            <a:prstGeom prst="rect">
              <a:avLst/>
            </a:prstGeom>
          </p:spPr>
        </p:pic>
        <p:sp>
          <p:nvSpPr>
            <p:cNvPr id="53" name="TextBox 52"/>
            <p:cNvSpPr txBox="1"/>
            <p:nvPr/>
          </p:nvSpPr>
          <p:spPr>
            <a:xfrm>
              <a:off x="8054769" y="2754117"/>
              <a:ext cx="2339279" cy="152843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System could: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á"/>
                <a:tabLst/>
                <a:defRPr/>
              </a:pPr>
              <a:r>
                <a:rPr kumimoji="0" lang="en-US" sz="1300" b="0" i="0" u="none" strike="noStrike" kern="0" cap="none" spc="0" normalizeH="0" baseline="0" noProof="0" dirty="0">
                  <a:ln>
                    <a:noFill/>
                  </a:ln>
                  <a:solidFill>
                    <a:srgbClr val="0000FF"/>
                  </a:solidFill>
                  <a:effectLst/>
                  <a:uLnTx/>
                  <a:uFillTx/>
                  <a:latin typeface="Calibri" panose="020F0502020204030204"/>
                  <a:sym typeface="Wingdings" panose="05000000000000000000" pitchFamily="2" charset="2"/>
                </a:rPr>
                <a:t>D</a:t>
              </a:r>
              <a:r>
                <a:rPr kumimoji="0" lang="en-US" sz="1300" b="0" i="0" u="none" strike="noStrike" kern="0" cap="none" spc="0" normalizeH="0" baseline="0" noProof="0" dirty="0">
                  <a:ln>
                    <a:noFill/>
                  </a:ln>
                  <a:solidFill>
                    <a:srgbClr val="0000FF"/>
                  </a:solidFill>
                  <a:effectLst/>
                  <a:uLnTx/>
                  <a:uFillTx/>
                  <a:latin typeface="Calibri" panose="020F0502020204030204"/>
                </a:rPr>
                <a:t>etect &amp; correctly classify 67% of emplaced TOIs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and: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Create 0.009 False Alarms per square meter (9,000/km</a:t>
              </a:r>
              <a:r>
                <a:rPr kumimoji="0" lang="en-US" sz="1300" b="0" i="0" u="none" strike="noStrike" kern="0" cap="none" spc="0" normalizeH="0" baseline="30000" noProof="0" dirty="0">
                  <a:ln>
                    <a:noFill/>
                  </a:ln>
                  <a:solidFill>
                    <a:srgbClr val="0000FF"/>
                  </a:solidFill>
                  <a:effectLst/>
                  <a:uLnTx/>
                  <a:uFillTx/>
                  <a:latin typeface="Calibri" panose="020F0502020204030204"/>
                </a:rPr>
                <a:t>2</a:t>
              </a:r>
              <a:r>
                <a:rPr kumimoji="0" lang="en-US" sz="1300" b="0" i="0" u="none" strike="noStrike" kern="0" cap="none" spc="0" normalizeH="0" baseline="0" noProof="0" dirty="0">
                  <a:ln>
                    <a:noFill/>
                  </a:ln>
                  <a:solidFill>
                    <a:srgbClr val="0000FF"/>
                  </a:solidFill>
                  <a:effectLst/>
                  <a:uLnTx/>
                  <a:uFillTx/>
                  <a:latin typeface="Calibri" panose="020F0502020204030204"/>
                </a:rPr>
                <a:t>)</a:t>
              </a:r>
            </a:p>
          </p:txBody>
        </p:sp>
        <p:cxnSp>
          <p:nvCxnSpPr>
            <p:cNvPr id="54" name="Straight Arrow Connector 53"/>
            <p:cNvCxnSpPr/>
            <p:nvPr/>
          </p:nvCxnSpPr>
          <p:spPr>
            <a:xfrm flipH="1" flipV="1">
              <a:off x="8025152" y="2768593"/>
              <a:ext cx="0" cy="1781981"/>
            </a:xfrm>
            <a:prstGeom prst="straightConnector1">
              <a:avLst/>
            </a:prstGeom>
            <a:noFill/>
            <a:ln w="22225" cap="flat" cmpd="sng" algn="ctr">
              <a:solidFill>
                <a:srgbClr val="0000FF"/>
              </a:solidFill>
              <a:prstDash val="dash"/>
              <a:miter lim="800000"/>
              <a:tailEnd type="arrow" w="lg" len="med"/>
            </a:ln>
            <a:effectLst/>
          </p:spPr>
        </p:cxnSp>
        <p:cxnSp>
          <p:nvCxnSpPr>
            <p:cNvPr id="55" name="Straight Arrow Connector 54"/>
            <p:cNvCxnSpPr/>
            <p:nvPr/>
          </p:nvCxnSpPr>
          <p:spPr>
            <a:xfrm flipV="1">
              <a:off x="7507053" y="2713892"/>
              <a:ext cx="460976" cy="0"/>
            </a:xfrm>
            <a:prstGeom prst="straightConnector1">
              <a:avLst/>
            </a:prstGeom>
            <a:noFill/>
            <a:ln w="22225" cap="flat" cmpd="sng" algn="ctr">
              <a:solidFill>
                <a:srgbClr val="0000FF"/>
              </a:solidFill>
              <a:prstDash val="dash"/>
              <a:miter lim="800000"/>
              <a:tailEnd type="arrow" w="lg" len="med"/>
            </a:ln>
            <a:effectLst/>
          </p:spPr>
        </p:cxnSp>
        <p:sp>
          <p:nvSpPr>
            <p:cNvPr id="56" name="TextBox 55"/>
            <p:cNvSpPr txBox="1"/>
            <p:nvPr/>
          </p:nvSpPr>
          <p:spPr>
            <a:xfrm>
              <a:off x="6818243" y="3032826"/>
              <a:ext cx="638869"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Pd,c</a:t>
              </a:r>
            </a:p>
          </p:txBody>
        </p:sp>
        <p:sp>
          <p:nvSpPr>
            <p:cNvPr id="57" name="Oval 56"/>
            <p:cNvSpPr/>
            <p:nvPr/>
          </p:nvSpPr>
          <p:spPr>
            <a:xfrm>
              <a:off x="8478622" y="1746504"/>
              <a:ext cx="89443" cy="89443"/>
            </a:xfrm>
            <a:prstGeom prst="ellipse">
              <a:avLst/>
            </a:prstGeom>
            <a:solidFill>
              <a:srgbClr val="FF9900"/>
            </a:solidFill>
            <a:ln w="12700" cap="flat" cmpd="sng" algn="ctr">
              <a:solidFill>
                <a:srgbClr val="FF99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Wave 57"/>
            <p:cNvSpPr/>
            <p:nvPr/>
          </p:nvSpPr>
          <p:spPr>
            <a:xfrm>
              <a:off x="8929178" y="1891434"/>
              <a:ext cx="1040291" cy="407310"/>
            </a:xfrm>
            <a:prstGeom prst="wave">
              <a:avLst/>
            </a:prstGeom>
            <a:solidFill>
              <a:srgbClr val="004987"/>
            </a:solidFill>
            <a:ln w="12700" cap="flat" cmpd="sng" algn="ctr">
              <a:solidFill>
                <a:srgbClr val="004987">
                  <a:shade val="50000"/>
                </a:srgbClr>
              </a:solidFill>
              <a:prstDash val="solid"/>
              <a:miter lim="800000"/>
            </a:ln>
            <a:effectLst/>
          </p:spPr>
          <p:txBody>
            <a:bodyPr rtlCol="0" anchor="ctr">
              <a:scene3d>
                <a:camera prst="orthographicFront">
                  <a:rot lat="0" lon="0" rev="21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rPr>
                <a:t>NOTIONAL</a:t>
              </a:r>
            </a:p>
          </p:txBody>
        </p:sp>
        <p:sp>
          <p:nvSpPr>
            <p:cNvPr id="59" name="TextBox 58"/>
            <p:cNvSpPr txBox="1"/>
            <p:nvPr/>
          </p:nvSpPr>
          <p:spPr>
            <a:xfrm>
              <a:off x="8394885" y="4563483"/>
              <a:ext cx="1113718" cy="36933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FAR (1/m</a:t>
              </a:r>
              <a:r>
                <a:rPr kumimoji="0" lang="en-US" sz="1800" b="0" i="0" u="none" strike="noStrike" kern="0" cap="none" spc="0" normalizeH="0" baseline="30000" noProof="0" dirty="0">
                  <a:ln>
                    <a:noFill/>
                  </a:ln>
                  <a:solidFill>
                    <a:srgbClr val="000000"/>
                  </a:solidFill>
                  <a:effectLst/>
                  <a:uLnTx/>
                  <a:uFillTx/>
                  <a:latin typeface="Calibri" panose="020F0502020204030204"/>
                </a:rPr>
                <a:t>2</a:t>
              </a:r>
              <a:r>
                <a:rPr kumimoji="0" lang="en-US" sz="1800" b="0" i="0" u="none" strike="noStrike" kern="0" cap="none" spc="0" normalizeH="0" baseline="0" noProof="0" dirty="0">
                  <a:ln>
                    <a:noFill/>
                  </a:ln>
                  <a:solidFill>
                    <a:srgbClr val="000000"/>
                  </a:solidFill>
                  <a:effectLst/>
                  <a:uLnTx/>
                  <a:uFillTx/>
                  <a:latin typeface="Calibri" panose="020F0502020204030204"/>
                </a:rPr>
                <a:t>)</a:t>
              </a:r>
            </a:p>
          </p:txBody>
        </p:sp>
        <p:sp>
          <p:nvSpPr>
            <p:cNvPr id="60" name="TextBox 59"/>
            <p:cNvSpPr txBox="1"/>
            <p:nvPr/>
          </p:nvSpPr>
          <p:spPr>
            <a:xfrm>
              <a:off x="7775587" y="1411966"/>
              <a:ext cx="224443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ROC Curve C</a:t>
              </a:r>
            </a:p>
          </p:txBody>
        </p:sp>
        <p:sp>
          <p:nvSpPr>
            <p:cNvPr id="61" name="Oval 60"/>
            <p:cNvSpPr/>
            <p:nvPr/>
          </p:nvSpPr>
          <p:spPr>
            <a:xfrm>
              <a:off x="8166285" y="4596566"/>
              <a:ext cx="1463040" cy="320040"/>
            </a:xfrm>
            <a:prstGeom prst="ellipse">
              <a:avLst/>
            </a:prstGeom>
            <a:noFill/>
            <a:ln w="12700" cap="flat" cmpd="sng" algn="ctr">
              <a:solidFill>
                <a:srgbClr val="0066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62" name="TextBox 61"/>
          <p:cNvSpPr txBox="1"/>
          <p:nvPr/>
        </p:nvSpPr>
        <p:spPr>
          <a:xfrm>
            <a:off x="563880" y="5187723"/>
            <a:ext cx="11064240" cy="954107"/>
          </a:xfrm>
          <a:prstGeom prst="rect">
            <a:avLst/>
          </a:prstGeom>
          <a:solidFill>
            <a:srgbClr val="006647"/>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a:rPr>
              <a:t>Same system, same demo, same scoring </a:t>
            </a:r>
            <a:r>
              <a:rPr kumimoji="0" lang="en-US" sz="2800" b="0" i="0" u="none" strike="noStrike" kern="0" cap="none" spc="0" normalizeH="0" baseline="0" noProof="0" dirty="0">
                <a:ln>
                  <a:noFill/>
                </a:ln>
                <a:solidFill>
                  <a:srgbClr val="FFFFFF"/>
                </a:solidFill>
                <a:effectLst/>
                <a:uLnTx/>
                <a:uFillTx/>
                <a:latin typeface="Calibri" panose="020F0502020204030204"/>
                <a:sym typeface="Wingdings" panose="05000000000000000000" pitchFamily="2" charset="2"/>
              </a:rPr>
              <a:t> S</a:t>
            </a:r>
            <a:r>
              <a:rPr kumimoji="0" lang="en-US" sz="2800" b="0" i="0" u="none" strike="noStrike" kern="0" cap="none" spc="0" normalizeH="0" baseline="0" noProof="0" dirty="0">
                <a:ln>
                  <a:noFill/>
                </a:ln>
                <a:solidFill>
                  <a:srgbClr val="FFFFFF"/>
                </a:solidFill>
                <a:effectLst/>
                <a:uLnTx/>
                <a:uFillTx/>
                <a:latin typeface="Calibri" panose="020F0502020204030204"/>
              </a:rPr>
              <a:t>ame ROC curve shape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a:rPr>
              <a:t>Different ROC curve axes </a:t>
            </a:r>
            <a:r>
              <a:rPr kumimoji="0" lang="en-US" sz="2800" b="0" i="0" u="none" strike="noStrike" kern="0" cap="none" spc="0" normalizeH="0" baseline="0" noProof="0" dirty="0">
                <a:ln>
                  <a:noFill/>
                </a:ln>
                <a:solidFill>
                  <a:srgbClr val="FFFFFF"/>
                </a:solidFill>
                <a:effectLst/>
                <a:uLnTx/>
                <a:uFillTx/>
                <a:latin typeface="Calibri" panose="020F0502020204030204"/>
                <a:sym typeface="Wingdings" panose="05000000000000000000" pitchFamily="2" charset="2"/>
              </a:rPr>
              <a:t> Different story to tell on system performance</a:t>
            </a:r>
            <a:endParaRPr kumimoji="0" lang="en-US" sz="2800" b="0" i="0" u="none" strike="noStrike" kern="0" cap="none" spc="0" normalizeH="0" baseline="0" noProof="0" dirty="0">
              <a:ln>
                <a:noFill/>
              </a:ln>
              <a:solidFill>
                <a:srgbClr val="FFFFFF"/>
              </a:solidFill>
              <a:effectLst/>
              <a:uLnTx/>
              <a:uFillTx/>
              <a:latin typeface="Calibri" panose="020F0502020204030204"/>
            </a:endParaRPr>
          </a:p>
        </p:txBody>
      </p:sp>
      <p:grpSp>
        <p:nvGrpSpPr>
          <p:cNvPr id="63" name="Group 62"/>
          <p:cNvGrpSpPr/>
          <p:nvPr/>
        </p:nvGrpSpPr>
        <p:grpSpPr>
          <a:xfrm>
            <a:off x="2214482" y="1411966"/>
            <a:ext cx="3619953" cy="3520890"/>
            <a:chOff x="1597599" y="1411966"/>
            <a:chExt cx="3619953" cy="3520890"/>
          </a:xfrm>
        </p:grpSpPr>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l="7776" t="11329" r="8223" b="8002"/>
            <a:stretch/>
          </p:blipFill>
          <p:spPr>
            <a:xfrm>
              <a:off x="2165639" y="1770623"/>
              <a:ext cx="3004426" cy="2885260"/>
            </a:xfrm>
            <a:prstGeom prst="rect">
              <a:avLst/>
            </a:prstGeom>
          </p:spPr>
        </p:pic>
        <p:sp>
          <p:nvSpPr>
            <p:cNvPr id="65" name="TextBox 64"/>
            <p:cNvSpPr txBox="1"/>
            <p:nvPr/>
          </p:nvSpPr>
          <p:spPr>
            <a:xfrm>
              <a:off x="2878975" y="2754106"/>
              <a:ext cx="2338577" cy="1292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System could: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á"/>
                <a:tabLst/>
                <a:defRPr/>
              </a:pPr>
              <a:r>
                <a:rPr kumimoji="0" lang="en-US" sz="1300" b="0" i="0" u="none" strike="noStrike" kern="0" cap="none" spc="0" normalizeH="0" baseline="0" noProof="0" dirty="0">
                  <a:ln>
                    <a:noFill/>
                  </a:ln>
                  <a:solidFill>
                    <a:srgbClr val="0000FF"/>
                  </a:solidFill>
                  <a:effectLst/>
                  <a:uLnTx/>
                  <a:uFillTx/>
                  <a:latin typeface="Calibri" panose="020F0502020204030204"/>
                  <a:sym typeface="Wingdings" panose="05000000000000000000" pitchFamily="2" charset="2"/>
                </a:rPr>
                <a:t>D</a:t>
              </a:r>
              <a:r>
                <a:rPr kumimoji="0" lang="en-US" sz="1300" b="0" i="0" u="none" strike="noStrike" kern="0" cap="none" spc="0" normalizeH="0" baseline="0" noProof="0" dirty="0">
                  <a:ln>
                    <a:noFill/>
                  </a:ln>
                  <a:solidFill>
                    <a:srgbClr val="0000FF"/>
                  </a:solidFill>
                  <a:effectLst/>
                  <a:uLnTx/>
                  <a:uFillTx/>
                  <a:latin typeface="Calibri" panose="020F0502020204030204"/>
                </a:rPr>
                <a:t>etect &amp; correctly classify 67% of emplaced TOIs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and:</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ß"/>
                <a:tabLst/>
                <a:defRPr/>
              </a:pPr>
              <a:r>
                <a:rPr kumimoji="0" lang="en-US" sz="1300" b="0" i="0" u="none" strike="noStrike" kern="0" cap="none" spc="0" normalizeH="0" baseline="0" noProof="0" dirty="0">
                  <a:ln>
                    <a:noFill/>
                  </a:ln>
                  <a:solidFill>
                    <a:srgbClr val="0000FF"/>
                  </a:solidFill>
                  <a:effectLst/>
                  <a:uLnTx/>
                  <a:uFillTx/>
                  <a:latin typeface="Calibri" panose="020F0502020204030204"/>
                </a:rPr>
                <a:t>Reduce its own potential False Alarms by 81%</a:t>
              </a:r>
            </a:p>
          </p:txBody>
        </p:sp>
        <p:cxnSp>
          <p:nvCxnSpPr>
            <p:cNvPr id="66" name="Straight Arrow Connector 65"/>
            <p:cNvCxnSpPr/>
            <p:nvPr/>
          </p:nvCxnSpPr>
          <p:spPr>
            <a:xfrm flipH="1" flipV="1">
              <a:off x="2849367" y="2768578"/>
              <a:ext cx="0" cy="1781451"/>
            </a:xfrm>
            <a:prstGeom prst="straightConnector1">
              <a:avLst/>
            </a:prstGeom>
            <a:noFill/>
            <a:ln w="22225" cap="flat" cmpd="sng" algn="ctr">
              <a:solidFill>
                <a:srgbClr val="0000FF"/>
              </a:solidFill>
              <a:prstDash val="dash"/>
              <a:miter lim="800000"/>
              <a:tailEnd type="arrow" w="lg" len="med"/>
            </a:ln>
            <a:effectLst/>
          </p:spPr>
        </p:cxnSp>
        <p:cxnSp>
          <p:nvCxnSpPr>
            <p:cNvPr id="67" name="Straight Arrow Connector 66"/>
            <p:cNvCxnSpPr/>
            <p:nvPr/>
          </p:nvCxnSpPr>
          <p:spPr>
            <a:xfrm flipH="1" flipV="1">
              <a:off x="2905826" y="2713892"/>
              <a:ext cx="2201014" cy="0"/>
            </a:xfrm>
            <a:prstGeom prst="straightConnector1">
              <a:avLst/>
            </a:prstGeom>
            <a:noFill/>
            <a:ln w="22225" cap="flat" cmpd="sng" algn="ctr">
              <a:solidFill>
                <a:srgbClr val="0000FF"/>
              </a:solidFill>
              <a:prstDash val="dash"/>
              <a:miter lim="800000"/>
              <a:tailEnd type="arrow" w="lg" len="med"/>
            </a:ln>
            <a:effectLst/>
          </p:spPr>
        </p:cxnSp>
        <p:sp>
          <p:nvSpPr>
            <p:cNvPr id="68" name="TextBox 67"/>
            <p:cNvSpPr txBox="1"/>
            <p:nvPr/>
          </p:nvSpPr>
          <p:spPr>
            <a:xfrm>
              <a:off x="1597599" y="3032732"/>
              <a:ext cx="683899"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Pd,c</a:t>
              </a:r>
            </a:p>
          </p:txBody>
        </p:sp>
        <p:sp>
          <p:nvSpPr>
            <p:cNvPr id="69" name="Oval 68"/>
            <p:cNvSpPr/>
            <p:nvPr/>
          </p:nvSpPr>
          <p:spPr>
            <a:xfrm>
              <a:off x="3302701" y="1746792"/>
              <a:ext cx="89416" cy="89416"/>
            </a:xfrm>
            <a:prstGeom prst="ellipse">
              <a:avLst/>
            </a:prstGeom>
            <a:solidFill>
              <a:srgbClr val="FF9900"/>
            </a:solidFill>
            <a:ln w="12700" cap="flat" cmpd="sng" algn="ctr">
              <a:solidFill>
                <a:srgbClr val="FF99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0" name="Wave 69"/>
            <p:cNvSpPr/>
            <p:nvPr/>
          </p:nvSpPr>
          <p:spPr>
            <a:xfrm>
              <a:off x="3753121" y="1891679"/>
              <a:ext cx="1039979" cy="407189"/>
            </a:xfrm>
            <a:prstGeom prst="wave">
              <a:avLst/>
            </a:prstGeom>
            <a:solidFill>
              <a:srgbClr val="004987"/>
            </a:solidFill>
            <a:ln w="12700" cap="flat" cmpd="sng" algn="ctr">
              <a:solidFill>
                <a:srgbClr val="004987">
                  <a:shade val="50000"/>
                </a:srgbClr>
              </a:solidFill>
              <a:prstDash val="solid"/>
              <a:miter lim="800000"/>
            </a:ln>
            <a:effectLst/>
          </p:spPr>
          <p:txBody>
            <a:bodyPr rtlCol="0" anchor="ctr">
              <a:scene3d>
                <a:camera prst="orthographicFront">
                  <a:rot lat="0" lon="0" rev="210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rPr>
                <a:t>NOTIONAL</a:t>
              </a:r>
            </a:p>
          </p:txBody>
        </p:sp>
        <p:sp>
          <p:nvSpPr>
            <p:cNvPr id="71" name="TextBox 70"/>
            <p:cNvSpPr txBox="1"/>
            <p:nvPr/>
          </p:nvSpPr>
          <p:spPr>
            <a:xfrm>
              <a:off x="3463512" y="4563524"/>
              <a:ext cx="69047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Pfa3</a:t>
              </a:r>
            </a:p>
          </p:txBody>
        </p:sp>
        <p:sp>
          <p:nvSpPr>
            <p:cNvPr id="72" name="TextBox 71"/>
            <p:cNvSpPr txBox="1"/>
            <p:nvPr/>
          </p:nvSpPr>
          <p:spPr>
            <a:xfrm>
              <a:off x="2596051" y="1411966"/>
              <a:ext cx="224443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rPr>
                <a:t>ROC Curve A</a:t>
              </a:r>
            </a:p>
          </p:txBody>
        </p:sp>
        <p:sp>
          <p:nvSpPr>
            <p:cNvPr id="73" name="Oval 72"/>
            <p:cNvSpPr/>
            <p:nvPr/>
          </p:nvSpPr>
          <p:spPr>
            <a:xfrm>
              <a:off x="3486633" y="4583503"/>
              <a:ext cx="641229" cy="320040"/>
            </a:xfrm>
            <a:prstGeom prst="ellipse">
              <a:avLst/>
            </a:prstGeom>
            <a:noFill/>
            <a:ln w="12700" cap="flat" cmpd="sng" algn="ctr">
              <a:solidFill>
                <a:srgbClr val="0066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
        <p:nvSpPr>
          <p:cNvPr id="2" name="TextBox 1"/>
          <p:cNvSpPr txBox="1"/>
          <p:nvPr/>
        </p:nvSpPr>
        <p:spPr>
          <a:xfrm>
            <a:off x="89649" y="1891434"/>
            <a:ext cx="235146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a:t>
            </a:r>
            <a:r>
              <a:rPr lang="en-US" b="1" dirty="0" smtClean="0"/>
              <a:t>relative</a:t>
            </a:r>
            <a:r>
              <a:rPr lang="en-US" dirty="0" smtClean="0"/>
              <a:t> measure of performance</a:t>
            </a:r>
          </a:p>
          <a:p>
            <a:endParaRPr lang="en-US" dirty="0" smtClean="0"/>
          </a:p>
          <a:p>
            <a:pPr marL="285750" indent="-285750">
              <a:buFont typeface="Arial" panose="020B0604020202020204" pitchFamily="34" charset="0"/>
              <a:buChar char="•"/>
            </a:pPr>
            <a:r>
              <a:rPr lang="en-US" dirty="0" smtClean="0"/>
              <a:t>Good for </a:t>
            </a:r>
            <a:r>
              <a:rPr lang="en-US" b="1" dirty="0" smtClean="0"/>
              <a:t>R&amp;D</a:t>
            </a:r>
            <a:r>
              <a:rPr lang="en-US" dirty="0"/>
              <a:t>:</a:t>
            </a:r>
            <a:r>
              <a:rPr lang="en-US" dirty="0" smtClean="0"/>
              <a:t> compares a system’s classification step to a standard detection method</a:t>
            </a:r>
          </a:p>
        </p:txBody>
      </p:sp>
      <p:sp>
        <p:nvSpPr>
          <p:cNvPr id="28" name="TextBox 27"/>
          <p:cNvSpPr txBox="1"/>
          <p:nvPr/>
        </p:nvSpPr>
        <p:spPr>
          <a:xfrm>
            <a:off x="6432564" y="1891434"/>
            <a:ext cx="235146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 </a:t>
            </a:r>
            <a:r>
              <a:rPr lang="en-US" b="1" dirty="0" smtClean="0"/>
              <a:t>absolute </a:t>
            </a:r>
            <a:r>
              <a:rPr lang="en-US" dirty="0" smtClean="0"/>
              <a:t>measure of performance</a:t>
            </a:r>
          </a:p>
          <a:p>
            <a:endParaRPr lang="en-US" dirty="0" smtClean="0"/>
          </a:p>
          <a:p>
            <a:pPr marL="285750" indent="-285750">
              <a:buFont typeface="Arial" panose="020B0604020202020204" pitchFamily="34" charset="0"/>
              <a:buChar char="•"/>
            </a:pPr>
            <a:r>
              <a:rPr lang="en-US" dirty="0" smtClean="0"/>
              <a:t>Good for </a:t>
            </a:r>
            <a:r>
              <a:rPr lang="en-US" b="1" dirty="0" smtClean="0"/>
              <a:t>OT&amp;E</a:t>
            </a:r>
            <a:r>
              <a:rPr lang="en-US" dirty="0" smtClean="0"/>
              <a:t>:  evaluates a system’s classification and detection steps together</a:t>
            </a:r>
            <a:endParaRPr lang="en-US" dirty="0"/>
          </a:p>
        </p:txBody>
      </p:sp>
      <p:cxnSp>
        <p:nvCxnSpPr>
          <p:cNvPr id="5" name="Straight Connector 4"/>
          <p:cNvCxnSpPr/>
          <p:nvPr/>
        </p:nvCxnSpPr>
        <p:spPr>
          <a:xfrm flipH="1">
            <a:off x="6168315" y="1081577"/>
            <a:ext cx="0" cy="3931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flipH="1">
            <a:off x="4099939" y="2313961"/>
            <a:ext cx="3992121" cy="989639"/>
          </a:xfrm>
        </p:spPr>
        <p:txBody>
          <a:bodyPr anchor="ctr">
            <a:normAutofit/>
          </a:bodyPr>
          <a:lstStyle/>
          <a:p>
            <a:pPr algn="ctr"/>
            <a:r>
              <a:rPr lang="en-US" sz="6000" b="1" dirty="0"/>
              <a:t>Questions</a:t>
            </a:r>
          </a:p>
        </p:txBody>
      </p:sp>
      <p:sp>
        <p:nvSpPr>
          <p:cNvPr id="6" name="TextBox 5">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
        <p:nvSpPr>
          <p:cNvPr id="8" name="TextBox 7">
            <a:extLst>
              <a:ext uri="{FF2B5EF4-FFF2-40B4-BE49-F238E27FC236}">
                <a16:creationId xmlns:a16="http://schemas.microsoft.com/office/drawing/2014/main" id="{A70E594E-D915-40B9-8DDB-9AAA6E1A1194}"/>
              </a:ext>
            </a:extLst>
          </p:cNvPr>
          <p:cNvSpPr txBox="1"/>
          <p:nvPr/>
        </p:nvSpPr>
        <p:spPr>
          <a:xfrm>
            <a:off x="3257506" y="3836800"/>
            <a:ext cx="5676986" cy="369332"/>
          </a:xfrm>
          <a:prstGeom prst="rect">
            <a:avLst/>
          </a:prstGeom>
          <a:noFill/>
        </p:spPr>
        <p:txBody>
          <a:bodyPr wrap="square" rtlCol="0">
            <a:spAutoFit/>
          </a:bodyPr>
          <a:lstStyle/>
          <a:p>
            <a:pPr algn="ctr"/>
            <a:r>
              <a:rPr lang="en-US" dirty="0"/>
              <a:t>Jacob Bartel: </a:t>
            </a:r>
            <a:r>
              <a:rPr lang="en-US" dirty="0">
                <a:hlinkClick r:id="rId3"/>
              </a:rPr>
              <a:t>jbartel@ida.org</a:t>
            </a:r>
            <a:r>
              <a:rPr lang="en-US" dirty="0"/>
              <a:t>; 703 845 2172</a:t>
            </a:r>
          </a:p>
        </p:txBody>
      </p:sp>
    </p:spTree>
    <p:extLst>
      <p:ext uri="{BB962C8B-B14F-4D97-AF65-F5344CB8AC3E}">
        <p14:creationId xmlns:p14="http://schemas.microsoft.com/office/powerpoint/2010/main" val="3496731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Backups</a:t>
            </a:r>
          </a:p>
        </p:txBody>
      </p:sp>
      <p:sp>
        <p:nvSpPr>
          <p:cNvPr id="4" name="TextBox 3">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3520164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Probability of Detection</a:t>
            </a:r>
          </a:p>
        </p:txBody>
      </p:sp>
      <p:sp>
        <p:nvSpPr>
          <p:cNvPr id="5" name="Content Placeholder 2">
            <a:extLst>
              <a:ext uri="{FF2B5EF4-FFF2-40B4-BE49-F238E27FC236}">
                <a16:creationId xmlns:a16="http://schemas.microsoft.com/office/drawing/2014/main" id="{F05769BC-2A5E-4EC1-AAF4-C63980F14998}"/>
              </a:ext>
            </a:extLst>
          </p:cNvPr>
          <p:cNvSpPr txBox="1">
            <a:spLocks/>
          </p:cNvSpPr>
          <p:nvPr/>
        </p:nvSpPr>
        <p:spPr>
          <a:xfrm>
            <a:off x="393163" y="1487276"/>
            <a:ext cx="5683787" cy="466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Two types of missed TOIs:</a:t>
            </a:r>
          </a:p>
          <a:p>
            <a:pPr marL="971550" marR="0" lvl="1" indent="-514350" algn="l" defTabSz="914400" rtl="0" eaLnBrk="1" fontAlgn="auto" latinLnBrk="0" hangingPunct="1">
              <a:lnSpc>
                <a:spcPct val="90000"/>
              </a:lnSpc>
              <a:spcBef>
                <a:spcPts val="1800"/>
              </a:spcBef>
              <a:spcAft>
                <a:spcPts val="0"/>
              </a:spcAft>
              <a:buClr>
                <a:srgbClr val="6B1E74"/>
              </a:buClr>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TOI Miss Detection Error: </a:t>
            </a:r>
          </a:p>
          <a:p>
            <a:pPr marL="969963" marR="0" lvl="1"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system fails to detect object when a TOI is actually there (example in figure)</a:t>
            </a:r>
          </a:p>
          <a:p>
            <a:pPr marL="971550" marR="0" lvl="1" indent="-514350" algn="l" defTabSz="914400" rtl="0" eaLnBrk="1" fontAlgn="auto" latinLnBrk="0" hangingPunct="1">
              <a:lnSpc>
                <a:spcPct val="90000"/>
              </a:lnSpc>
              <a:spcBef>
                <a:spcPts val="1800"/>
              </a:spcBef>
              <a:spcAft>
                <a:spcPts val="0"/>
              </a:spcAft>
              <a:buClr>
                <a:srgbClr val="6B1E74"/>
              </a:buClr>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TOI Miss Classification Error: </a:t>
            </a:r>
          </a:p>
          <a:p>
            <a:pPr marL="969963" marR="0" lvl="1"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system detects TOI but mis-classifies it as Non-TOI</a:t>
            </a: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Both types </a:t>
            </a:r>
            <a:r>
              <a:rPr kumimoji="0" lang="en-US" sz="2400" b="0" i="0" u="none" strike="noStrike" kern="1200" cap="none" spc="0" normalizeH="0" baseline="0" noProof="0" dirty="0">
                <a:ln>
                  <a:noFill/>
                </a:ln>
                <a:solidFill>
                  <a:srgbClr val="000000"/>
                </a:solidFill>
                <a:effectLst/>
                <a:uLnTx/>
                <a:uFillTx/>
                <a:latin typeface="Arial" charset="0"/>
                <a:cs typeface="Arial" charset="0"/>
              </a:rPr>
              <a:t>should be counted as False Negatives and included in the Pd,c metric</a:t>
            </a:r>
          </a:p>
        </p:txBody>
      </p:sp>
      <p:grpSp>
        <p:nvGrpSpPr>
          <p:cNvPr id="6" name="Group 5"/>
          <p:cNvGrpSpPr/>
          <p:nvPr/>
        </p:nvGrpSpPr>
        <p:grpSpPr>
          <a:xfrm>
            <a:off x="6909759" y="1559270"/>
            <a:ext cx="4492773" cy="4768391"/>
            <a:chOff x="697412" y="3394195"/>
            <a:chExt cx="2885041" cy="2959588"/>
          </a:xfrm>
        </p:grpSpPr>
        <p:sp>
          <p:nvSpPr>
            <p:cNvPr id="7" name="TextBox 6"/>
            <p:cNvSpPr txBox="1"/>
            <p:nvPr/>
          </p:nvSpPr>
          <p:spPr>
            <a:xfrm>
              <a:off x="1035424" y="3394195"/>
              <a:ext cx="2250141" cy="229233"/>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Bird’s Eye View of Test Site</a:t>
              </a:r>
            </a:p>
          </p:txBody>
        </p:sp>
        <p:grpSp>
          <p:nvGrpSpPr>
            <p:cNvPr id="8" name="Group 7"/>
            <p:cNvGrpSpPr/>
            <p:nvPr/>
          </p:nvGrpSpPr>
          <p:grpSpPr>
            <a:xfrm>
              <a:off x="697412" y="3831104"/>
              <a:ext cx="2885041" cy="2522679"/>
              <a:chOff x="697412" y="3831104"/>
              <a:chExt cx="2885041" cy="2522679"/>
            </a:xfrm>
          </p:grpSpPr>
          <p:sp>
            <p:nvSpPr>
              <p:cNvPr id="9" name="TextBox 8"/>
              <p:cNvSpPr txBox="1"/>
              <p:nvPr/>
            </p:nvSpPr>
            <p:spPr>
              <a:xfrm>
                <a:off x="697412" y="4446494"/>
                <a:ext cx="638329" cy="343849"/>
              </a:xfrm>
              <a:prstGeom prst="rect">
                <a:avLst/>
              </a:prstGeom>
              <a:noFill/>
            </p:spPr>
            <p:txBody>
              <a:bodyPr wrap="square" lIns="0" tIns="0" rIns="0" bIns="0" rtlCol="0">
                <a:spAutoFit/>
              </a:bodyPr>
              <a:lstStyle/>
              <a:p>
                <a:pPr algn="ctr">
                  <a:defRPr/>
                </a:pPr>
                <a:r>
                  <a:rPr lang="en-US" b="1" kern="0" dirty="0">
                    <a:solidFill>
                      <a:srgbClr val="4472C4">
                        <a:lumMod val="75000"/>
                      </a:srgbClr>
                    </a:solidFill>
                    <a:latin typeface="Calibri" panose="020F0502020204030204"/>
                  </a:rPr>
                  <a:t>detection</a:t>
                </a:r>
              </a:p>
              <a:p>
                <a:pPr algn="ctr">
                  <a:defRPr/>
                </a:pPr>
                <a:r>
                  <a:rPr lang="en-US" b="1" kern="0" dirty="0">
                    <a:solidFill>
                      <a:srgbClr val="4472C4">
                        <a:lumMod val="75000"/>
                      </a:srgbClr>
                    </a:solidFill>
                    <a:latin typeface="Calibri" panose="020F0502020204030204"/>
                  </a:rPr>
                  <a:t>halos</a:t>
                </a:r>
              </a:p>
            </p:txBody>
          </p:sp>
          <p:cxnSp>
            <p:nvCxnSpPr>
              <p:cNvPr id="10" name="Straight Arrow Connector 9"/>
              <p:cNvCxnSpPr>
                <a:cxnSpLocks/>
                <a:stCxn id="9" idx="3"/>
              </p:cNvCxnSpPr>
              <p:nvPr/>
            </p:nvCxnSpPr>
            <p:spPr>
              <a:xfrm flipV="1">
                <a:off x="1335741" y="4536700"/>
                <a:ext cx="304241" cy="81718"/>
              </a:xfrm>
              <a:prstGeom prst="straightConnector1">
                <a:avLst/>
              </a:prstGeom>
              <a:noFill/>
              <a:ln w="6350" cap="flat" cmpd="sng" algn="ctr">
                <a:solidFill>
                  <a:srgbClr val="4472C4">
                    <a:lumMod val="75000"/>
                  </a:srgbClr>
                </a:solidFill>
                <a:prstDash val="solid"/>
                <a:miter lim="800000"/>
                <a:tailEnd type="triangle"/>
              </a:ln>
              <a:effectLst/>
            </p:spPr>
          </p:cxnSp>
          <p:cxnSp>
            <p:nvCxnSpPr>
              <p:cNvPr id="11" name="Straight Arrow Connector 10"/>
              <p:cNvCxnSpPr>
                <a:cxnSpLocks/>
                <a:stCxn id="9" idx="3"/>
              </p:cNvCxnSpPr>
              <p:nvPr/>
            </p:nvCxnSpPr>
            <p:spPr>
              <a:xfrm>
                <a:off x="1335741" y="4618418"/>
                <a:ext cx="1550335" cy="679164"/>
              </a:xfrm>
              <a:prstGeom prst="straightConnector1">
                <a:avLst/>
              </a:prstGeom>
              <a:noFill/>
              <a:ln w="6350" cap="flat" cmpd="sng" algn="ctr">
                <a:solidFill>
                  <a:srgbClr val="4472C4">
                    <a:lumMod val="75000"/>
                  </a:srgbClr>
                </a:solidFill>
                <a:prstDash val="solid"/>
                <a:miter lim="800000"/>
                <a:tailEnd type="triangle"/>
              </a:ln>
              <a:effectLst/>
            </p:spPr>
          </p:cxnSp>
          <p:cxnSp>
            <p:nvCxnSpPr>
              <p:cNvPr id="12" name="Straight Arrow Connector 11"/>
              <p:cNvCxnSpPr>
                <a:cxnSpLocks/>
                <a:stCxn id="9" idx="3"/>
              </p:cNvCxnSpPr>
              <p:nvPr/>
            </p:nvCxnSpPr>
            <p:spPr>
              <a:xfrm>
                <a:off x="1335741" y="4618418"/>
                <a:ext cx="564777" cy="903840"/>
              </a:xfrm>
              <a:prstGeom prst="straightConnector1">
                <a:avLst/>
              </a:prstGeom>
              <a:noFill/>
              <a:ln w="6350" cap="flat" cmpd="sng" algn="ctr">
                <a:solidFill>
                  <a:srgbClr val="4472C4">
                    <a:lumMod val="75000"/>
                  </a:srgbClr>
                </a:solidFill>
                <a:prstDash val="solid"/>
                <a:miter lim="800000"/>
                <a:tailEnd type="triangle"/>
              </a:ln>
              <a:effectLst/>
            </p:spPr>
          </p:cxnSp>
          <p:cxnSp>
            <p:nvCxnSpPr>
              <p:cNvPr id="13" name="Straight Arrow Connector 12"/>
              <p:cNvCxnSpPr>
                <a:cxnSpLocks/>
                <a:stCxn id="9" idx="3"/>
              </p:cNvCxnSpPr>
              <p:nvPr/>
            </p:nvCxnSpPr>
            <p:spPr>
              <a:xfrm>
                <a:off x="1335741" y="4618418"/>
                <a:ext cx="99172" cy="464010"/>
              </a:xfrm>
              <a:prstGeom prst="straightConnector1">
                <a:avLst/>
              </a:prstGeom>
              <a:noFill/>
              <a:ln w="6350" cap="flat" cmpd="sng" algn="ctr">
                <a:solidFill>
                  <a:srgbClr val="4472C4">
                    <a:lumMod val="75000"/>
                  </a:srgbClr>
                </a:solidFill>
                <a:prstDash val="solid"/>
                <a:miter lim="800000"/>
                <a:tailEnd type="triangle"/>
              </a:ln>
              <a:effectLst/>
            </p:spPr>
          </p:cxnSp>
          <p:grpSp>
            <p:nvGrpSpPr>
              <p:cNvPr id="14" name="Group 13"/>
              <p:cNvGrpSpPr/>
              <p:nvPr/>
            </p:nvGrpSpPr>
            <p:grpSpPr>
              <a:xfrm>
                <a:off x="856508" y="3831104"/>
                <a:ext cx="2725945" cy="2522679"/>
                <a:chOff x="856508" y="3831104"/>
                <a:chExt cx="2725945" cy="2522679"/>
              </a:xfrm>
            </p:grpSpPr>
            <p:sp>
              <p:nvSpPr>
                <p:cNvPr id="15" name="Oval 14"/>
                <p:cNvSpPr/>
                <p:nvPr/>
              </p:nvSpPr>
              <p:spPr>
                <a:xfrm>
                  <a:off x="1863942" y="5942882"/>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6" name="Oval 15"/>
                <p:cNvSpPr/>
                <p:nvPr/>
              </p:nvSpPr>
              <p:spPr>
                <a:xfrm>
                  <a:off x="3172789" y="5584294"/>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7" name="Oval 16"/>
                <p:cNvSpPr/>
                <p:nvPr/>
              </p:nvSpPr>
              <p:spPr>
                <a:xfrm>
                  <a:off x="1926695" y="4176835"/>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8" name="Oval 17"/>
                <p:cNvSpPr/>
                <p:nvPr/>
              </p:nvSpPr>
              <p:spPr>
                <a:xfrm>
                  <a:off x="1075048" y="5369141"/>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9" name="Multiply 18"/>
                <p:cNvSpPr/>
                <p:nvPr/>
              </p:nvSpPr>
              <p:spPr>
                <a:xfrm>
                  <a:off x="2330823" y="3998258"/>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20" name="Multiply 19"/>
                <p:cNvSpPr/>
                <p:nvPr/>
              </p:nvSpPr>
              <p:spPr>
                <a:xfrm>
                  <a:off x="2043953" y="502920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21" name="Multiply 20"/>
                <p:cNvSpPr/>
                <p:nvPr/>
              </p:nvSpPr>
              <p:spPr>
                <a:xfrm>
                  <a:off x="2698377" y="4186517"/>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22" name="Multiply 21"/>
                <p:cNvSpPr/>
                <p:nvPr/>
              </p:nvSpPr>
              <p:spPr>
                <a:xfrm>
                  <a:off x="1801907" y="5907740"/>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23" name="Multiply 22"/>
                <p:cNvSpPr/>
                <p:nvPr/>
              </p:nvSpPr>
              <p:spPr>
                <a:xfrm>
                  <a:off x="3182472" y="528021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24" name="TextBox 23"/>
                <p:cNvSpPr txBox="1"/>
                <p:nvPr/>
              </p:nvSpPr>
              <p:spPr>
                <a:xfrm>
                  <a:off x="1865982" y="600993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25" name="TextBox 24"/>
                <p:cNvSpPr txBox="1"/>
                <p:nvPr/>
              </p:nvSpPr>
              <p:spPr>
                <a:xfrm>
                  <a:off x="1644114" y="4235435"/>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26" name="TextBox 25"/>
                <p:cNvSpPr txBox="1"/>
                <p:nvPr/>
              </p:nvSpPr>
              <p:spPr>
                <a:xfrm>
                  <a:off x="3170973" y="565561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27" name="TextBox 26"/>
                <p:cNvSpPr txBox="1"/>
                <p:nvPr/>
              </p:nvSpPr>
              <p:spPr>
                <a:xfrm>
                  <a:off x="856508" y="5453262"/>
                  <a:ext cx="505638"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missed</a:t>
                  </a:r>
                </a:p>
                <a:p>
                  <a:pPr algn="ctr">
                    <a:defRPr/>
                  </a:pPr>
                  <a:r>
                    <a:rPr lang="en-US" kern="0" dirty="0">
                      <a:solidFill>
                        <a:prstClr val="black"/>
                      </a:solidFill>
                      <a:latin typeface="Calibri" panose="020F0502020204030204"/>
                    </a:rPr>
                    <a:t>TOI</a:t>
                  </a:r>
                </a:p>
              </p:txBody>
            </p:sp>
            <p:sp>
              <p:nvSpPr>
                <p:cNvPr id="28" name="TextBox 27"/>
                <p:cNvSpPr txBox="1"/>
                <p:nvPr/>
              </p:nvSpPr>
              <p:spPr>
                <a:xfrm>
                  <a:off x="1874896" y="511558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sp>
              <p:nvSpPr>
                <p:cNvPr id="29" name="TextBox 28"/>
                <p:cNvSpPr txBox="1"/>
                <p:nvPr/>
              </p:nvSpPr>
              <p:spPr>
                <a:xfrm>
                  <a:off x="2821122" y="5247688"/>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 alarm</a:t>
                  </a:r>
                </a:p>
              </p:txBody>
            </p:sp>
            <p:sp>
              <p:nvSpPr>
                <p:cNvPr id="30" name="TextBox 29"/>
                <p:cNvSpPr txBox="1"/>
                <p:nvPr/>
              </p:nvSpPr>
              <p:spPr>
                <a:xfrm>
                  <a:off x="1909818" y="383110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31" name="TextBox 30"/>
                <p:cNvSpPr txBox="1"/>
                <p:nvPr/>
              </p:nvSpPr>
              <p:spPr>
                <a:xfrm>
                  <a:off x="1527517" y="5600587"/>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32" name="TextBox 31"/>
                <p:cNvSpPr txBox="1"/>
                <p:nvPr/>
              </p:nvSpPr>
              <p:spPr>
                <a:xfrm>
                  <a:off x="2531124" y="4311301"/>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grpSp>
        </p:grpSp>
      </p:grpSp>
      <p:sp>
        <p:nvSpPr>
          <p:cNvPr id="33" name="Oval 32">
            <a:extLst>
              <a:ext uri="{FF2B5EF4-FFF2-40B4-BE49-F238E27FC236}">
                <a16:creationId xmlns:a16="http://schemas.microsoft.com/office/drawing/2014/main" id="{DCF89195-7354-46C7-9FA4-6C55F341E8B2}"/>
              </a:ext>
            </a:extLst>
          </p:cNvPr>
          <p:cNvSpPr/>
          <p:nvPr/>
        </p:nvSpPr>
        <p:spPr>
          <a:xfrm>
            <a:off x="8818222" y="1885096"/>
            <a:ext cx="1423963" cy="1473251"/>
          </a:xfrm>
          <a:prstGeom prst="ellipse">
            <a:avLst/>
          </a:prstGeom>
          <a:noFill/>
          <a:ln w="28575" cap="flat" cmpd="sng" algn="ctr">
            <a:solidFill>
              <a:srgbClr val="CC00CC"/>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4" name="Oval 33">
            <a:extLst>
              <a:ext uri="{FF2B5EF4-FFF2-40B4-BE49-F238E27FC236}">
                <a16:creationId xmlns:a16="http://schemas.microsoft.com/office/drawing/2014/main" id="{C56469AA-70A0-4C12-A0AD-D8A929502407}"/>
              </a:ext>
            </a:extLst>
          </p:cNvPr>
          <p:cNvSpPr/>
          <p:nvPr/>
        </p:nvSpPr>
        <p:spPr>
          <a:xfrm>
            <a:off x="9404177" y="2218804"/>
            <a:ext cx="1423963" cy="1473251"/>
          </a:xfrm>
          <a:prstGeom prst="ellipse">
            <a:avLst/>
          </a:prstGeom>
          <a:noFill/>
          <a:ln w="28575" cap="flat" cmpd="sng" algn="ctr">
            <a:solidFill>
              <a:srgbClr val="CC00CC"/>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5" name="Oval 34">
            <a:extLst>
              <a:ext uri="{FF2B5EF4-FFF2-40B4-BE49-F238E27FC236}">
                <a16:creationId xmlns:a16="http://schemas.microsoft.com/office/drawing/2014/main" id="{E8B82CBC-D0DB-4FE9-A7E2-218E5A69FD0D}"/>
              </a:ext>
            </a:extLst>
          </p:cNvPr>
          <p:cNvSpPr/>
          <p:nvPr/>
        </p:nvSpPr>
        <p:spPr>
          <a:xfrm>
            <a:off x="10155667" y="3947760"/>
            <a:ext cx="1423963" cy="1473251"/>
          </a:xfrm>
          <a:prstGeom prst="ellipse">
            <a:avLst/>
          </a:prstGeom>
          <a:noFill/>
          <a:ln w="28575" cap="flat" cmpd="sng" algn="ctr">
            <a:solidFill>
              <a:srgbClr val="CC00CC"/>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6" name="Oval 35">
            <a:extLst>
              <a:ext uri="{FF2B5EF4-FFF2-40B4-BE49-F238E27FC236}">
                <a16:creationId xmlns:a16="http://schemas.microsoft.com/office/drawing/2014/main" id="{5540EA51-3008-4107-9543-6AC443B06C90}"/>
              </a:ext>
            </a:extLst>
          </p:cNvPr>
          <p:cNvSpPr/>
          <p:nvPr/>
        </p:nvSpPr>
        <p:spPr>
          <a:xfrm>
            <a:off x="8400432" y="3579898"/>
            <a:ext cx="1423963" cy="1473251"/>
          </a:xfrm>
          <a:prstGeom prst="ellipse">
            <a:avLst/>
          </a:prstGeom>
          <a:noFill/>
          <a:ln w="28575" cap="flat" cmpd="sng" algn="ctr">
            <a:solidFill>
              <a:srgbClr val="CC00CC"/>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7" name="Oval 36">
            <a:extLst>
              <a:ext uri="{FF2B5EF4-FFF2-40B4-BE49-F238E27FC236}">
                <a16:creationId xmlns:a16="http://schemas.microsoft.com/office/drawing/2014/main" id="{C5E1133C-5808-4A1F-AB05-F817290D062C}"/>
              </a:ext>
            </a:extLst>
          </p:cNvPr>
          <p:cNvSpPr/>
          <p:nvPr/>
        </p:nvSpPr>
        <p:spPr>
          <a:xfrm>
            <a:off x="7993155" y="4954131"/>
            <a:ext cx="1423963" cy="1473251"/>
          </a:xfrm>
          <a:prstGeom prst="ellipse">
            <a:avLst/>
          </a:prstGeom>
          <a:noFill/>
          <a:ln w="28575" cap="flat" cmpd="sng" algn="ctr">
            <a:solidFill>
              <a:srgbClr val="CC00CC"/>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8" name="TextBox 37">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89906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False Alarm Rate</a:t>
            </a:r>
          </a:p>
        </p:txBody>
      </p:sp>
      <p:sp>
        <p:nvSpPr>
          <p:cNvPr id="41" name="Content Placeholder 2">
            <a:extLst>
              <a:ext uri="{FF2B5EF4-FFF2-40B4-BE49-F238E27FC236}">
                <a16:creationId xmlns:a16="http://schemas.microsoft.com/office/drawing/2014/main" id="{F05769BC-2A5E-4EC1-AAF4-C63980F14998}"/>
              </a:ext>
            </a:extLst>
          </p:cNvPr>
          <p:cNvSpPr txBox="1">
            <a:spLocks/>
          </p:cNvSpPr>
          <p:nvPr/>
        </p:nvSpPr>
        <p:spPr>
          <a:xfrm>
            <a:off x="393164" y="1487276"/>
            <a:ext cx="6126480" cy="466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Two types of false alarms:</a:t>
            </a:r>
          </a:p>
          <a:p>
            <a:pPr marL="971550" marR="0" lvl="1" indent="-514350" algn="l" defTabSz="914400" rtl="0" eaLnBrk="1" fontAlgn="auto" latinLnBrk="0" hangingPunct="1">
              <a:lnSpc>
                <a:spcPct val="90000"/>
              </a:lnSpc>
              <a:spcBef>
                <a:spcPts val="1800"/>
              </a:spcBef>
              <a:spcAft>
                <a:spcPts val="0"/>
              </a:spcAft>
              <a:buClr>
                <a:srgbClr val="6B1E74"/>
              </a:buClr>
              <a:buSzTx/>
              <a:buFont typeface="+mj-lt"/>
              <a:buAutoNum type="arabicPeriod"/>
              <a:tabLst/>
              <a:defRPr/>
            </a:pPr>
            <a:r>
              <a:rPr kumimoji="0" lang="en-US" sz="2400" b="1" i="0" u="none" strike="noStrike" kern="1200" cap="none" spc="0" normalizeH="0" baseline="0" noProof="0" dirty="0">
                <a:ln>
                  <a:noFill/>
                </a:ln>
                <a:solidFill>
                  <a:srgbClr val="FFFFFF">
                    <a:lumMod val="65000"/>
                  </a:srgbClr>
                </a:solidFill>
                <a:effectLst/>
                <a:uLnTx/>
                <a:uFillTx/>
                <a:latin typeface="Arial" charset="0"/>
                <a:cs typeface="Arial" charset="0"/>
              </a:rPr>
              <a:t>False Alarm Detection Error: </a:t>
            </a:r>
          </a:p>
          <a:p>
            <a:pPr marL="969963" marR="0" lvl="1"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FFFFFF">
                    <a:lumMod val="65000"/>
                  </a:srgbClr>
                </a:solidFill>
                <a:effectLst/>
                <a:uLnTx/>
                <a:uFillTx/>
                <a:latin typeface="Arial" charset="0"/>
                <a:cs typeface="Arial" charset="0"/>
              </a:rPr>
              <a:t>system detects object even when no object is actually there (two examples in figure)</a:t>
            </a:r>
          </a:p>
          <a:p>
            <a:pPr marL="971550" marR="0" lvl="1" indent="-514350" algn="l" defTabSz="914400" rtl="0" eaLnBrk="1" fontAlgn="auto" latinLnBrk="0" hangingPunct="1">
              <a:lnSpc>
                <a:spcPct val="90000"/>
              </a:lnSpc>
              <a:spcBef>
                <a:spcPts val="1800"/>
              </a:spcBef>
              <a:spcAft>
                <a:spcPts val="0"/>
              </a:spcAft>
              <a:buClr>
                <a:srgbClr val="6B1E74"/>
              </a:buClr>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False Alarm Classification Error: </a:t>
            </a:r>
          </a:p>
          <a:p>
            <a:pPr marL="969963" marR="0" lvl="1"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system mis-classifies Non-TOI as TOI</a:t>
            </a: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Only one type </a:t>
            </a:r>
            <a:r>
              <a:rPr kumimoji="0" lang="en-US" sz="2400" b="0" i="0" u="none" strike="noStrike" kern="1200" cap="none" spc="0" normalizeH="0" baseline="0" noProof="0" dirty="0">
                <a:ln>
                  <a:noFill/>
                </a:ln>
                <a:solidFill>
                  <a:srgbClr val="000000"/>
                </a:solidFill>
                <a:effectLst/>
                <a:uLnTx/>
                <a:uFillTx/>
                <a:latin typeface="Arial" charset="0"/>
                <a:cs typeface="Arial" charset="0"/>
              </a:rPr>
              <a:t>(False Alarm Classification Error) should be counted as a False Positive and included in the </a:t>
            </a:r>
            <a:r>
              <a:rPr lang="en-US" sz="2400" dirty="0">
                <a:solidFill>
                  <a:srgbClr val="000000"/>
                </a:solidFill>
              </a:rPr>
              <a:t>Pfa</a:t>
            </a:r>
            <a:r>
              <a:rPr kumimoji="0" lang="en-US" sz="2400" b="0" i="0" u="none" strike="noStrike" kern="1200" cap="none" spc="0" normalizeH="0" baseline="0" noProof="0" dirty="0">
                <a:ln>
                  <a:noFill/>
                </a:ln>
                <a:solidFill>
                  <a:srgbClr val="000000"/>
                </a:solidFill>
                <a:effectLst/>
                <a:uLnTx/>
                <a:uFillTx/>
                <a:latin typeface="Arial" charset="0"/>
                <a:cs typeface="Arial" charset="0"/>
              </a:rPr>
              <a:t> metric</a:t>
            </a:r>
          </a:p>
        </p:txBody>
      </p:sp>
      <p:grpSp>
        <p:nvGrpSpPr>
          <p:cNvPr id="42" name="Group 41"/>
          <p:cNvGrpSpPr/>
          <p:nvPr/>
        </p:nvGrpSpPr>
        <p:grpSpPr>
          <a:xfrm>
            <a:off x="6842815" y="1559269"/>
            <a:ext cx="4690702" cy="4901916"/>
            <a:chOff x="654424" y="3394195"/>
            <a:chExt cx="3012141" cy="3042463"/>
          </a:xfrm>
        </p:grpSpPr>
        <p:sp>
          <p:nvSpPr>
            <p:cNvPr id="43" name="TextBox 42"/>
            <p:cNvSpPr txBox="1"/>
            <p:nvPr/>
          </p:nvSpPr>
          <p:spPr>
            <a:xfrm>
              <a:off x="1035424" y="3394195"/>
              <a:ext cx="2250141" cy="229233"/>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Bird’s Eye View of Test Site</a:t>
              </a:r>
            </a:p>
          </p:txBody>
        </p:sp>
        <p:grpSp>
          <p:nvGrpSpPr>
            <p:cNvPr id="44" name="Group 43"/>
            <p:cNvGrpSpPr/>
            <p:nvPr/>
          </p:nvGrpSpPr>
          <p:grpSpPr>
            <a:xfrm>
              <a:off x="654424" y="3756211"/>
              <a:ext cx="3012141" cy="2680447"/>
              <a:chOff x="654424" y="3756211"/>
              <a:chExt cx="3012141" cy="2680447"/>
            </a:xfrm>
          </p:grpSpPr>
          <p:sp>
            <p:nvSpPr>
              <p:cNvPr id="45" name="TextBox 44"/>
              <p:cNvSpPr txBox="1"/>
              <p:nvPr/>
            </p:nvSpPr>
            <p:spPr>
              <a:xfrm>
                <a:off x="697412" y="4446494"/>
                <a:ext cx="638329" cy="343849"/>
              </a:xfrm>
              <a:prstGeom prst="rect">
                <a:avLst/>
              </a:prstGeom>
              <a:noFill/>
            </p:spPr>
            <p:txBody>
              <a:bodyPr wrap="square" lIns="0" tIns="0" rIns="0" bIns="0" rtlCol="0">
                <a:spAutoFit/>
              </a:bodyPr>
              <a:lstStyle/>
              <a:p>
                <a:pPr algn="ctr">
                  <a:defRPr/>
                </a:pPr>
                <a:r>
                  <a:rPr lang="en-US" b="1" kern="0" dirty="0">
                    <a:solidFill>
                      <a:srgbClr val="4472C4">
                        <a:lumMod val="75000"/>
                      </a:srgbClr>
                    </a:solidFill>
                    <a:latin typeface="Calibri" panose="020F0502020204030204"/>
                  </a:rPr>
                  <a:t>detection</a:t>
                </a:r>
              </a:p>
              <a:p>
                <a:pPr algn="ctr">
                  <a:defRPr/>
                </a:pPr>
                <a:r>
                  <a:rPr lang="en-US" b="1" kern="0" dirty="0">
                    <a:solidFill>
                      <a:srgbClr val="4472C4">
                        <a:lumMod val="75000"/>
                      </a:srgbClr>
                    </a:solidFill>
                    <a:latin typeface="Calibri" panose="020F0502020204030204"/>
                  </a:rPr>
                  <a:t>halos</a:t>
                </a:r>
              </a:p>
            </p:txBody>
          </p:sp>
          <p:cxnSp>
            <p:nvCxnSpPr>
              <p:cNvPr id="46" name="Straight Arrow Connector 45"/>
              <p:cNvCxnSpPr>
                <a:stCxn id="45" idx="3"/>
                <a:endCxn id="72" idx="3"/>
              </p:cNvCxnSpPr>
              <p:nvPr/>
            </p:nvCxnSpPr>
            <p:spPr>
              <a:xfrm flipV="1">
                <a:off x="1335741" y="4536700"/>
                <a:ext cx="304241" cy="81718"/>
              </a:xfrm>
              <a:prstGeom prst="straightConnector1">
                <a:avLst/>
              </a:prstGeom>
              <a:noFill/>
              <a:ln w="6350" cap="flat" cmpd="sng" algn="ctr">
                <a:solidFill>
                  <a:srgbClr val="4472C4">
                    <a:lumMod val="75000"/>
                  </a:srgbClr>
                </a:solidFill>
                <a:prstDash val="solid"/>
                <a:miter lim="800000"/>
                <a:tailEnd type="triangle"/>
              </a:ln>
              <a:effectLst/>
            </p:spPr>
          </p:cxnSp>
          <p:cxnSp>
            <p:nvCxnSpPr>
              <p:cNvPr id="47" name="Straight Arrow Connector 46"/>
              <p:cNvCxnSpPr>
                <a:stCxn id="45" idx="3"/>
                <a:endCxn id="74" idx="1"/>
              </p:cNvCxnSpPr>
              <p:nvPr/>
            </p:nvCxnSpPr>
            <p:spPr>
              <a:xfrm>
                <a:off x="1335741" y="4618418"/>
                <a:ext cx="1550335" cy="679164"/>
              </a:xfrm>
              <a:prstGeom prst="straightConnector1">
                <a:avLst/>
              </a:prstGeom>
              <a:noFill/>
              <a:ln w="6350" cap="flat" cmpd="sng" algn="ctr">
                <a:solidFill>
                  <a:srgbClr val="4472C4">
                    <a:lumMod val="75000"/>
                  </a:srgbClr>
                </a:solidFill>
                <a:prstDash val="solid"/>
                <a:miter lim="800000"/>
                <a:tailEnd type="triangle"/>
              </a:ln>
              <a:effectLst/>
            </p:spPr>
          </p:cxnSp>
          <p:cxnSp>
            <p:nvCxnSpPr>
              <p:cNvPr id="48" name="Straight Arrow Connector 47"/>
              <p:cNvCxnSpPr>
                <a:stCxn id="45" idx="3"/>
                <a:endCxn id="76" idx="0"/>
              </p:cNvCxnSpPr>
              <p:nvPr/>
            </p:nvCxnSpPr>
            <p:spPr>
              <a:xfrm>
                <a:off x="1335741" y="4618418"/>
                <a:ext cx="564777" cy="903840"/>
              </a:xfrm>
              <a:prstGeom prst="straightConnector1">
                <a:avLst/>
              </a:prstGeom>
              <a:noFill/>
              <a:ln w="6350" cap="flat" cmpd="sng" algn="ctr">
                <a:solidFill>
                  <a:srgbClr val="4472C4">
                    <a:lumMod val="75000"/>
                  </a:srgbClr>
                </a:solidFill>
                <a:prstDash val="solid"/>
                <a:miter lim="800000"/>
                <a:tailEnd type="triangle"/>
              </a:ln>
              <a:effectLst/>
            </p:spPr>
          </p:cxnSp>
          <p:cxnSp>
            <p:nvCxnSpPr>
              <p:cNvPr id="49" name="Straight Arrow Connector 48"/>
              <p:cNvCxnSpPr>
                <a:stCxn id="45" idx="3"/>
                <a:endCxn id="70" idx="7"/>
              </p:cNvCxnSpPr>
              <p:nvPr/>
            </p:nvCxnSpPr>
            <p:spPr>
              <a:xfrm>
                <a:off x="1335741" y="4618418"/>
                <a:ext cx="99172" cy="464010"/>
              </a:xfrm>
              <a:prstGeom prst="straightConnector1">
                <a:avLst/>
              </a:prstGeom>
              <a:noFill/>
              <a:ln w="6350" cap="flat" cmpd="sng" algn="ctr">
                <a:solidFill>
                  <a:srgbClr val="4472C4">
                    <a:lumMod val="75000"/>
                  </a:srgbClr>
                </a:solidFill>
                <a:prstDash val="solid"/>
                <a:miter lim="800000"/>
                <a:tailEnd type="triangle"/>
              </a:ln>
              <a:effectLst/>
            </p:spPr>
          </p:cxnSp>
          <p:grpSp>
            <p:nvGrpSpPr>
              <p:cNvPr id="50" name="Group 49"/>
              <p:cNvGrpSpPr/>
              <p:nvPr/>
            </p:nvGrpSpPr>
            <p:grpSpPr>
              <a:xfrm>
                <a:off x="654424" y="3756211"/>
                <a:ext cx="3012141" cy="2680447"/>
                <a:chOff x="654424" y="3756211"/>
                <a:chExt cx="3012141" cy="2680447"/>
              </a:xfrm>
            </p:grpSpPr>
            <p:grpSp>
              <p:nvGrpSpPr>
                <p:cNvPr id="51" name="Group 50"/>
                <p:cNvGrpSpPr/>
                <p:nvPr/>
              </p:nvGrpSpPr>
              <p:grpSpPr>
                <a:xfrm>
                  <a:off x="1443318" y="5522258"/>
                  <a:ext cx="914400" cy="914400"/>
                  <a:chOff x="1443318" y="5522258"/>
                  <a:chExt cx="914400" cy="914400"/>
                </a:xfrm>
              </p:grpSpPr>
              <p:sp>
                <p:nvSpPr>
                  <p:cNvPr id="75" name="Oval 74"/>
                  <p:cNvSpPr/>
                  <p:nvPr/>
                </p:nvSpPr>
                <p:spPr>
                  <a:xfrm>
                    <a:off x="1863942" y="5942882"/>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6" name="Oval 75"/>
                  <p:cNvSpPr/>
                  <p:nvPr/>
                </p:nvSpPr>
                <p:spPr>
                  <a:xfrm>
                    <a:off x="1443318" y="5522258"/>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2" name="Group 51"/>
                <p:cNvGrpSpPr/>
                <p:nvPr/>
              </p:nvGrpSpPr>
              <p:grpSpPr>
                <a:xfrm>
                  <a:off x="2752165" y="5163671"/>
                  <a:ext cx="914400" cy="914400"/>
                  <a:chOff x="2752165" y="5163671"/>
                  <a:chExt cx="914400" cy="914400"/>
                </a:xfrm>
              </p:grpSpPr>
              <p:sp>
                <p:nvSpPr>
                  <p:cNvPr id="73" name="Oval 72"/>
                  <p:cNvSpPr/>
                  <p:nvPr/>
                </p:nvSpPr>
                <p:spPr>
                  <a:xfrm>
                    <a:off x="3172789" y="5584295"/>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4" name="Oval 73"/>
                  <p:cNvSpPr/>
                  <p:nvPr/>
                </p:nvSpPr>
                <p:spPr>
                  <a:xfrm>
                    <a:off x="2752165" y="5163671"/>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3" name="Group 52"/>
                <p:cNvGrpSpPr/>
                <p:nvPr/>
              </p:nvGrpSpPr>
              <p:grpSpPr>
                <a:xfrm>
                  <a:off x="1506071" y="3756211"/>
                  <a:ext cx="914400" cy="914400"/>
                  <a:chOff x="1506071" y="3756211"/>
                  <a:chExt cx="914400" cy="914400"/>
                </a:xfrm>
              </p:grpSpPr>
              <p:sp>
                <p:nvSpPr>
                  <p:cNvPr id="71" name="Oval 70"/>
                  <p:cNvSpPr/>
                  <p:nvPr/>
                </p:nvSpPr>
                <p:spPr>
                  <a:xfrm>
                    <a:off x="1926695" y="4176835"/>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2" name="Oval 71"/>
                  <p:cNvSpPr/>
                  <p:nvPr/>
                </p:nvSpPr>
                <p:spPr>
                  <a:xfrm>
                    <a:off x="1506071" y="3756211"/>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4" name="Group 53"/>
                <p:cNvGrpSpPr/>
                <p:nvPr/>
              </p:nvGrpSpPr>
              <p:grpSpPr>
                <a:xfrm>
                  <a:off x="654424" y="4948517"/>
                  <a:ext cx="914400" cy="914400"/>
                  <a:chOff x="654424" y="4948517"/>
                  <a:chExt cx="914400" cy="914400"/>
                </a:xfrm>
              </p:grpSpPr>
              <p:sp>
                <p:nvSpPr>
                  <p:cNvPr id="69" name="Oval 68"/>
                  <p:cNvSpPr/>
                  <p:nvPr/>
                </p:nvSpPr>
                <p:spPr>
                  <a:xfrm>
                    <a:off x="1075048" y="5369141"/>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0" name="Oval 69"/>
                  <p:cNvSpPr/>
                  <p:nvPr/>
                </p:nvSpPr>
                <p:spPr>
                  <a:xfrm>
                    <a:off x="654424" y="4948517"/>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sp>
              <p:nvSpPr>
                <p:cNvPr id="55" name="Multiply 54"/>
                <p:cNvSpPr/>
                <p:nvPr/>
              </p:nvSpPr>
              <p:spPr>
                <a:xfrm>
                  <a:off x="2330823" y="3998258"/>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56" name="Multiply 55"/>
                <p:cNvSpPr/>
                <p:nvPr/>
              </p:nvSpPr>
              <p:spPr>
                <a:xfrm>
                  <a:off x="2043953" y="502920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57" name="Multiply 56"/>
                <p:cNvSpPr/>
                <p:nvPr/>
              </p:nvSpPr>
              <p:spPr>
                <a:xfrm>
                  <a:off x="2698377" y="4186517"/>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58" name="Multiply 57"/>
                <p:cNvSpPr/>
                <p:nvPr/>
              </p:nvSpPr>
              <p:spPr>
                <a:xfrm>
                  <a:off x="1801907" y="5907740"/>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59" name="Multiply 58"/>
                <p:cNvSpPr/>
                <p:nvPr/>
              </p:nvSpPr>
              <p:spPr>
                <a:xfrm>
                  <a:off x="3182472" y="528021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0" name="TextBox 59"/>
                <p:cNvSpPr txBox="1"/>
                <p:nvPr/>
              </p:nvSpPr>
              <p:spPr>
                <a:xfrm>
                  <a:off x="1865982" y="600993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1" name="TextBox 60"/>
                <p:cNvSpPr txBox="1"/>
                <p:nvPr/>
              </p:nvSpPr>
              <p:spPr>
                <a:xfrm>
                  <a:off x="1644114" y="4235435"/>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2" name="TextBox 61"/>
                <p:cNvSpPr txBox="1"/>
                <p:nvPr/>
              </p:nvSpPr>
              <p:spPr>
                <a:xfrm>
                  <a:off x="3170973" y="565561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3" name="TextBox 62"/>
                <p:cNvSpPr txBox="1"/>
                <p:nvPr/>
              </p:nvSpPr>
              <p:spPr>
                <a:xfrm>
                  <a:off x="856508" y="5453262"/>
                  <a:ext cx="505638"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missed</a:t>
                  </a:r>
                </a:p>
                <a:p>
                  <a:pPr algn="ctr">
                    <a:defRPr/>
                  </a:pPr>
                  <a:r>
                    <a:rPr lang="en-US" kern="0" dirty="0">
                      <a:solidFill>
                        <a:prstClr val="black"/>
                      </a:solidFill>
                      <a:latin typeface="Calibri" panose="020F0502020204030204"/>
                    </a:rPr>
                    <a:t>TOI</a:t>
                  </a:r>
                </a:p>
              </p:txBody>
            </p:sp>
            <p:sp>
              <p:nvSpPr>
                <p:cNvPr id="64" name="TextBox 63"/>
                <p:cNvSpPr txBox="1"/>
                <p:nvPr/>
              </p:nvSpPr>
              <p:spPr>
                <a:xfrm>
                  <a:off x="1874896" y="511558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sp>
              <p:nvSpPr>
                <p:cNvPr id="65" name="TextBox 64"/>
                <p:cNvSpPr txBox="1"/>
                <p:nvPr/>
              </p:nvSpPr>
              <p:spPr>
                <a:xfrm>
                  <a:off x="2821122" y="5247688"/>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 alarm</a:t>
                  </a:r>
                </a:p>
              </p:txBody>
            </p:sp>
            <p:sp>
              <p:nvSpPr>
                <p:cNvPr id="66" name="TextBox 65"/>
                <p:cNvSpPr txBox="1"/>
                <p:nvPr/>
              </p:nvSpPr>
              <p:spPr>
                <a:xfrm>
                  <a:off x="1909818" y="383110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67" name="TextBox 66"/>
                <p:cNvSpPr txBox="1"/>
                <p:nvPr/>
              </p:nvSpPr>
              <p:spPr>
                <a:xfrm>
                  <a:off x="1527517" y="5600587"/>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68" name="TextBox 67"/>
                <p:cNvSpPr txBox="1"/>
                <p:nvPr/>
              </p:nvSpPr>
              <p:spPr>
                <a:xfrm>
                  <a:off x="2531124" y="4311301"/>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grpSp>
        </p:grpSp>
      </p:grpSp>
      <p:sp>
        <p:nvSpPr>
          <p:cNvPr id="39" name="TextBox 38">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58622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Detection Halo Radius</a:t>
            </a:r>
          </a:p>
        </p:txBody>
      </p:sp>
      <p:sp>
        <p:nvSpPr>
          <p:cNvPr id="44" name="Content Placeholder 2">
            <a:extLst>
              <a:ext uri="{FF2B5EF4-FFF2-40B4-BE49-F238E27FC236}">
                <a16:creationId xmlns:a16="http://schemas.microsoft.com/office/drawing/2014/main" id="{F05769BC-2A5E-4EC1-AAF4-C63980F14998}"/>
              </a:ext>
            </a:extLst>
          </p:cNvPr>
          <p:cNvSpPr txBox="1">
            <a:spLocks/>
          </p:cNvSpPr>
          <p:nvPr/>
        </p:nvSpPr>
        <p:spPr>
          <a:xfrm>
            <a:off x="393163" y="1487277"/>
            <a:ext cx="6217920" cy="456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The detection halo is a circle centered around each true TOI</a:t>
            </a:r>
          </a:p>
          <a:p>
            <a:pPr marL="228600" marR="0" lvl="0"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Its radius R depends on:</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Requirements of subsequent steps of remediation process (e.g., retrieval)</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Geolocation error</a:t>
            </a:r>
          </a:p>
          <a:p>
            <a:pPr marL="685800" marR="0" lvl="1" indent="-228600" algn="l" defTabSz="914400" rtl="0" eaLnBrk="1" fontAlgn="auto" latinLnBrk="0" hangingPunct="1">
              <a:lnSpc>
                <a:spcPct val="90000"/>
              </a:lnSpc>
              <a:spcBef>
                <a:spcPts val="1800"/>
              </a:spcBef>
              <a:spcAft>
                <a:spcPts val="0"/>
              </a:spcAft>
              <a:buClr>
                <a:srgbClr val="6B1E74"/>
              </a:buClr>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Sensor resolution</a:t>
            </a:r>
          </a:p>
        </p:txBody>
      </p:sp>
      <p:sp>
        <p:nvSpPr>
          <p:cNvPr id="45" name="TextBox 44"/>
          <p:cNvSpPr txBox="1"/>
          <p:nvPr/>
        </p:nvSpPr>
        <p:spPr>
          <a:xfrm>
            <a:off x="393192" y="4937827"/>
            <a:ext cx="6046542" cy="954107"/>
          </a:xfrm>
          <a:prstGeom prst="rect">
            <a:avLst/>
          </a:prstGeom>
          <a:solidFill>
            <a:srgbClr val="006647"/>
          </a:solidFill>
        </p:spPr>
        <p:txBody>
          <a:bodyPr wrap="square" rtlCol="0">
            <a:spAutoFit/>
          </a:bodyPr>
          <a:lstStyle/>
          <a:p>
            <a:pPr marL="0" marR="0" lvl="0" indent="0" defTabSz="914400" eaLnBrk="1" fontAlgn="auto" latinLnBrk="0" hangingPunct="1">
              <a:lnSpc>
                <a:spcPct val="100000"/>
              </a:lnSpc>
              <a:spcBef>
                <a:spcPts val="180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panose="020F0502020204030204"/>
              </a:rPr>
              <a:t>Proper selection of R </a:t>
            </a:r>
            <a:r>
              <a:rPr kumimoji="0" lang="en-US" sz="2800" b="0" i="0" u="none" strike="noStrike" kern="0" cap="none" spc="0" normalizeH="0" baseline="0" noProof="0" dirty="0">
                <a:ln>
                  <a:noFill/>
                </a:ln>
                <a:solidFill>
                  <a:srgbClr val="FFFFFF"/>
                </a:solidFill>
                <a:effectLst/>
                <a:uLnTx/>
                <a:uFillTx/>
                <a:latin typeface="Calibri" panose="020F0502020204030204"/>
              </a:rPr>
              <a:t>is </a:t>
            </a:r>
            <a:r>
              <a:rPr kumimoji="0" lang="en-US" sz="2800" b="0" i="1" u="sng" strike="noStrike" kern="0" cap="none" spc="0" normalizeH="0" baseline="0" noProof="0" dirty="0">
                <a:ln>
                  <a:noFill/>
                </a:ln>
                <a:solidFill>
                  <a:srgbClr val="FFFFFF"/>
                </a:solidFill>
                <a:effectLst/>
                <a:uLnTx/>
                <a:uFillTx/>
                <a:latin typeface="Calibri" panose="020F0502020204030204"/>
              </a:rPr>
              <a:t>the</a:t>
            </a:r>
            <a:r>
              <a:rPr kumimoji="0" lang="en-US" sz="2800" b="0" i="0" u="none" strike="noStrike" kern="0" cap="none" spc="0" normalizeH="0" baseline="0" noProof="0" dirty="0">
                <a:ln>
                  <a:noFill/>
                </a:ln>
                <a:solidFill>
                  <a:srgbClr val="FFFFFF"/>
                </a:solidFill>
                <a:effectLst/>
                <a:uLnTx/>
                <a:uFillTx/>
                <a:latin typeface="Calibri" panose="020F0502020204030204"/>
              </a:rPr>
              <a:t> trickiest part of underwater demonstration scoring</a:t>
            </a:r>
          </a:p>
        </p:txBody>
      </p:sp>
      <p:grpSp>
        <p:nvGrpSpPr>
          <p:cNvPr id="46" name="Group 45"/>
          <p:cNvGrpSpPr/>
          <p:nvPr/>
        </p:nvGrpSpPr>
        <p:grpSpPr>
          <a:xfrm>
            <a:off x="6842815" y="1559269"/>
            <a:ext cx="4690702" cy="4901916"/>
            <a:chOff x="654424" y="3394195"/>
            <a:chExt cx="3012141" cy="3042463"/>
          </a:xfrm>
        </p:grpSpPr>
        <p:sp>
          <p:nvSpPr>
            <p:cNvPr id="47" name="TextBox 46"/>
            <p:cNvSpPr txBox="1"/>
            <p:nvPr/>
          </p:nvSpPr>
          <p:spPr>
            <a:xfrm>
              <a:off x="1035424" y="3394195"/>
              <a:ext cx="2250141" cy="229233"/>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Bird’s Eye View of Test Site</a:t>
              </a:r>
            </a:p>
          </p:txBody>
        </p:sp>
        <p:grpSp>
          <p:nvGrpSpPr>
            <p:cNvPr id="48" name="Group 47"/>
            <p:cNvGrpSpPr/>
            <p:nvPr/>
          </p:nvGrpSpPr>
          <p:grpSpPr>
            <a:xfrm>
              <a:off x="654424" y="3756211"/>
              <a:ext cx="3012141" cy="2680447"/>
              <a:chOff x="654424" y="3756211"/>
              <a:chExt cx="3012141" cy="2680447"/>
            </a:xfrm>
          </p:grpSpPr>
          <p:sp>
            <p:nvSpPr>
              <p:cNvPr id="49" name="TextBox 48"/>
              <p:cNvSpPr txBox="1"/>
              <p:nvPr/>
            </p:nvSpPr>
            <p:spPr>
              <a:xfrm>
                <a:off x="697412" y="4446494"/>
                <a:ext cx="638329" cy="343849"/>
              </a:xfrm>
              <a:prstGeom prst="rect">
                <a:avLst/>
              </a:prstGeom>
              <a:noFill/>
            </p:spPr>
            <p:txBody>
              <a:bodyPr wrap="square" lIns="0" tIns="0" rIns="0" bIns="0" rtlCol="0">
                <a:spAutoFit/>
              </a:bodyPr>
              <a:lstStyle/>
              <a:p>
                <a:pPr algn="ctr">
                  <a:defRPr/>
                </a:pPr>
                <a:r>
                  <a:rPr lang="en-US" b="1" kern="0" dirty="0">
                    <a:solidFill>
                      <a:srgbClr val="4472C4">
                        <a:lumMod val="75000"/>
                      </a:srgbClr>
                    </a:solidFill>
                    <a:latin typeface="Calibri" panose="020F0502020204030204"/>
                  </a:rPr>
                  <a:t>detection</a:t>
                </a:r>
              </a:p>
              <a:p>
                <a:pPr algn="ctr">
                  <a:defRPr/>
                </a:pPr>
                <a:r>
                  <a:rPr lang="en-US" b="1" kern="0" dirty="0">
                    <a:solidFill>
                      <a:srgbClr val="4472C4">
                        <a:lumMod val="75000"/>
                      </a:srgbClr>
                    </a:solidFill>
                    <a:latin typeface="Calibri" panose="020F0502020204030204"/>
                  </a:rPr>
                  <a:t>halos</a:t>
                </a:r>
              </a:p>
            </p:txBody>
          </p:sp>
          <p:cxnSp>
            <p:nvCxnSpPr>
              <p:cNvPr id="50" name="Straight Arrow Connector 49"/>
              <p:cNvCxnSpPr>
                <a:stCxn id="49" idx="3"/>
                <a:endCxn id="76" idx="3"/>
              </p:cNvCxnSpPr>
              <p:nvPr/>
            </p:nvCxnSpPr>
            <p:spPr>
              <a:xfrm flipV="1">
                <a:off x="1335741" y="4536700"/>
                <a:ext cx="304241" cy="81718"/>
              </a:xfrm>
              <a:prstGeom prst="straightConnector1">
                <a:avLst/>
              </a:prstGeom>
              <a:noFill/>
              <a:ln w="6350" cap="flat" cmpd="sng" algn="ctr">
                <a:solidFill>
                  <a:srgbClr val="4472C4">
                    <a:lumMod val="75000"/>
                  </a:srgbClr>
                </a:solidFill>
                <a:prstDash val="solid"/>
                <a:miter lim="800000"/>
                <a:tailEnd type="triangle"/>
              </a:ln>
              <a:effectLst/>
            </p:spPr>
          </p:cxnSp>
          <p:cxnSp>
            <p:nvCxnSpPr>
              <p:cNvPr id="51" name="Straight Arrow Connector 50"/>
              <p:cNvCxnSpPr>
                <a:stCxn id="49" idx="3"/>
                <a:endCxn id="78" idx="1"/>
              </p:cNvCxnSpPr>
              <p:nvPr/>
            </p:nvCxnSpPr>
            <p:spPr>
              <a:xfrm>
                <a:off x="1335741" y="4618418"/>
                <a:ext cx="1550335" cy="679164"/>
              </a:xfrm>
              <a:prstGeom prst="straightConnector1">
                <a:avLst/>
              </a:prstGeom>
              <a:noFill/>
              <a:ln w="6350" cap="flat" cmpd="sng" algn="ctr">
                <a:solidFill>
                  <a:srgbClr val="4472C4">
                    <a:lumMod val="75000"/>
                  </a:srgbClr>
                </a:solidFill>
                <a:prstDash val="solid"/>
                <a:miter lim="800000"/>
                <a:tailEnd type="triangle"/>
              </a:ln>
              <a:effectLst/>
            </p:spPr>
          </p:cxnSp>
          <p:cxnSp>
            <p:nvCxnSpPr>
              <p:cNvPr id="52" name="Straight Arrow Connector 51"/>
              <p:cNvCxnSpPr>
                <a:stCxn id="49" idx="3"/>
                <a:endCxn id="80" idx="0"/>
              </p:cNvCxnSpPr>
              <p:nvPr/>
            </p:nvCxnSpPr>
            <p:spPr>
              <a:xfrm>
                <a:off x="1335741" y="4618418"/>
                <a:ext cx="564777" cy="903840"/>
              </a:xfrm>
              <a:prstGeom prst="straightConnector1">
                <a:avLst/>
              </a:prstGeom>
              <a:noFill/>
              <a:ln w="6350" cap="flat" cmpd="sng" algn="ctr">
                <a:solidFill>
                  <a:srgbClr val="4472C4">
                    <a:lumMod val="75000"/>
                  </a:srgbClr>
                </a:solidFill>
                <a:prstDash val="solid"/>
                <a:miter lim="800000"/>
                <a:tailEnd type="triangle"/>
              </a:ln>
              <a:effectLst/>
            </p:spPr>
          </p:cxnSp>
          <p:cxnSp>
            <p:nvCxnSpPr>
              <p:cNvPr id="53" name="Straight Arrow Connector 52"/>
              <p:cNvCxnSpPr>
                <a:stCxn id="49" idx="3"/>
                <a:endCxn id="74" idx="7"/>
              </p:cNvCxnSpPr>
              <p:nvPr/>
            </p:nvCxnSpPr>
            <p:spPr>
              <a:xfrm>
                <a:off x="1335741" y="4618418"/>
                <a:ext cx="99172" cy="464010"/>
              </a:xfrm>
              <a:prstGeom prst="straightConnector1">
                <a:avLst/>
              </a:prstGeom>
              <a:noFill/>
              <a:ln w="6350" cap="flat" cmpd="sng" algn="ctr">
                <a:solidFill>
                  <a:srgbClr val="4472C4">
                    <a:lumMod val="75000"/>
                  </a:srgbClr>
                </a:solidFill>
                <a:prstDash val="solid"/>
                <a:miter lim="800000"/>
                <a:tailEnd type="triangle"/>
              </a:ln>
              <a:effectLst/>
            </p:spPr>
          </p:cxnSp>
          <p:grpSp>
            <p:nvGrpSpPr>
              <p:cNvPr id="54" name="Group 53"/>
              <p:cNvGrpSpPr/>
              <p:nvPr/>
            </p:nvGrpSpPr>
            <p:grpSpPr>
              <a:xfrm>
                <a:off x="654424" y="3756211"/>
                <a:ext cx="3012141" cy="2680447"/>
                <a:chOff x="654424" y="3756211"/>
                <a:chExt cx="3012141" cy="2680447"/>
              </a:xfrm>
            </p:grpSpPr>
            <p:grpSp>
              <p:nvGrpSpPr>
                <p:cNvPr id="55" name="Group 54"/>
                <p:cNvGrpSpPr/>
                <p:nvPr/>
              </p:nvGrpSpPr>
              <p:grpSpPr>
                <a:xfrm>
                  <a:off x="1443318" y="5522258"/>
                  <a:ext cx="914400" cy="914400"/>
                  <a:chOff x="1443318" y="5522258"/>
                  <a:chExt cx="914400" cy="914400"/>
                </a:xfrm>
              </p:grpSpPr>
              <p:sp>
                <p:nvSpPr>
                  <p:cNvPr id="79" name="Oval 78"/>
                  <p:cNvSpPr/>
                  <p:nvPr/>
                </p:nvSpPr>
                <p:spPr>
                  <a:xfrm>
                    <a:off x="1863942" y="5942882"/>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80" name="Oval 79"/>
                  <p:cNvSpPr/>
                  <p:nvPr/>
                </p:nvSpPr>
                <p:spPr>
                  <a:xfrm>
                    <a:off x="1443318" y="5522258"/>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6" name="Group 55"/>
                <p:cNvGrpSpPr/>
                <p:nvPr/>
              </p:nvGrpSpPr>
              <p:grpSpPr>
                <a:xfrm>
                  <a:off x="2752165" y="5163671"/>
                  <a:ext cx="914400" cy="914400"/>
                  <a:chOff x="2752165" y="5163671"/>
                  <a:chExt cx="914400" cy="914400"/>
                </a:xfrm>
              </p:grpSpPr>
              <p:sp>
                <p:nvSpPr>
                  <p:cNvPr id="77" name="Oval 76"/>
                  <p:cNvSpPr/>
                  <p:nvPr/>
                </p:nvSpPr>
                <p:spPr>
                  <a:xfrm>
                    <a:off x="3172789" y="5584295"/>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8" name="Oval 77"/>
                  <p:cNvSpPr/>
                  <p:nvPr/>
                </p:nvSpPr>
                <p:spPr>
                  <a:xfrm>
                    <a:off x="2752165" y="5163671"/>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7" name="Group 56"/>
                <p:cNvGrpSpPr/>
                <p:nvPr/>
              </p:nvGrpSpPr>
              <p:grpSpPr>
                <a:xfrm>
                  <a:off x="1506071" y="3756211"/>
                  <a:ext cx="914400" cy="914400"/>
                  <a:chOff x="1506071" y="3756211"/>
                  <a:chExt cx="914400" cy="914400"/>
                </a:xfrm>
              </p:grpSpPr>
              <p:sp>
                <p:nvSpPr>
                  <p:cNvPr id="75" name="Oval 74"/>
                  <p:cNvSpPr/>
                  <p:nvPr/>
                </p:nvSpPr>
                <p:spPr>
                  <a:xfrm>
                    <a:off x="1926695" y="4176835"/>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6" name="Oval 75"/>
                  <p:cNvSpPr/>
                  <p:nvPr/>
                </p:nvSpPr>
                <p:spPr>
                  <a:xfrm>
                    <a:off x="1506071" y="3756211"/>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grpSp>
              <p:nvGrpSpPr>
                <p:cNvPr id="58" name="Group 57"/>
                <p:cNvGrpSpPr/>
                <p:nvPr/>
              </p:nvGrpSpPr>
              <p:grpSpPr>
                <a:xfrm>
                  <a:off x="654424" y="4948517"/>
                  <a:ext cx="914400" cy="914400"/>
                  <a:chOff x="654424" y="4948517"/>
                  <a:chExt cx="914400" cy="914400"/>
                </a:xfrm>
              </p:grpSpPr>
              <p:sp>
                <p:nvSpPr>
                  <p:cNvPr id="73" name="Oval 72"/>
                  <p:cNvSpPr/>
                  <p:nvPr/>
                </p:nvSpPr>
                <p:spPr>
                  <a:xfrm>
                    <a:off x="1075048" y="5369141"/>
                    <a:ext cx="73152" cy="73152"/>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4" name="Oval 73"/>
                  <p:cNvSpPr/>
                  <p:nvPr/>
                </p:nvSpPr>
                <p:spPr>
                  <a:xfrm>
                    <a:off x="654424" y="4948517"/>
                    <a:ext cx="914400" cy="914400"/>
                  </a:xfrm>
                  <a:prstGeom prst="ellipse">
                    <a:avLst/>
                  </a:prstGeom>
                  <a:noFill/>
                  <a:ln w="28575" cap="flat" cmpd="sng" algn="ctr">
                    <a:solidFill>
                      <a:srgbClr val="4472C4">
                        <a:lumMod val="75000"/>
                      </a:srgbClr>
                    </a:solidFill>
                    <a:prstDash val="sysDash"/>
                    <a:miter lim="800000"/>
                  </a:ln>
                  <a:effectLst/>
                </p:spPr>
                <p:txBody>
                  <a:bodyPr rtlCol="0" anchor="ctr"/>
                  <a:lstStyle/>
                  <a:p>
                    <a:pPr algn="ctr">
                      <a:defRPr/>
                    </a:pPr>
                    <a:endParaRPr lang="en-US" kern="0" dirty="0">
                      <a:solidFill>
                        <a:prstClr val="white"/>
                      </a:solidFill>
                      <a:latin typeface="Calibri" panose="020F0502020204030204"/>
                    </a:endParaRPr>
                  </a:p>
                </p:txBody>
              </p:sp>
            </p:grpSp>
            <p:sp>
              <p:nvSpPr>
                <p:cNvPr id="59" name="Multiply 58"/>
                <p:cNvSpPr/>
                <p:nvPr/>
              </p:nvSpPr>
              <p:spPr>
                <a:xfrm>
                  <a:off x="2330823" y="3998258"/>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0" name="Multiply 59"/>
                <p:cNvSpPr/>
                <p:nvPr/>
              </p:nvSpPr>
              <p:spPr>
                <a:xfrm>
                  <a:off x="2043953" y="502920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1" name="Multiply 60"/>
                <p:cNvSpPr/>
                <p:nvPr/>
              </p:nvSpPr>
              <p:spPr>
                <a:xfrm>
                  <a:off x="2698377" y="4186517"/>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2" name="Multiply 61"/>
                <p:cNvSpPr/>
                <p:nvPr/>
              </p:nvSpPr>
              <p:spPr>
                <a:xfrm>
                  <a:off x="1801907" y="5907740"/>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3" name="Multiply 62"/>
                <p:cNvSpPr/>
                <p:nvPr/>
              </p:nvSpPr>
              <p:spPr>
                <a:xfrm>
                  <a:off x="3182472" y="5280211"/>
                  <a:ext cx="118872" cy="118872"/>
                </a:xfrm>
                <a:prstGeom prst="mathMultiply">
                  <a:avLst/>
                </a:prstGeom>
                <a:solidFill>
                  <a:srgbClr val="CC0099"/>
                </a:solidFill>
                <a:ln w="12700" cap="flat" cmpd="sng" algn="ctr">
                  <a:solidFill>
                    <a:srgbClr val="CC0099"/>
                  </a:solidFill>
                  <a:prstDash val="solid"/>
                  <a:miter lim="800000"/>
                </a:ln>
                <a:effectLst/>
              </p:spPr>
              <p:txBody>
                <a:bodyPr rtlCol="0" anchor="ctr"/>
                <a:lstStyle/>
                <a:p>
                  <a:pPr algn="ctr">
                    <a:defRPr/>
                  </a:pPr>
                  <a:endParaRPr lang="en-US" kern="0" dirty="0">
                    <a:solidFill>
                      <a:srgbClr val="7030A0"/>
                    </a:solidFill>
                    <a:latin typeface="Calibri" panose="020F0502020204030204"/>
                  </a:endParaRPr>
                </a:p>
              </p:txBody>
            </p:sp>
            <p:sp>
              <p:nvSpPr>
                <p:cNvPr id="64" name="TextBox 63"/>
                <p:cNvSpPr txBox="1"/>
                <p:nvPr/>
              </p:nvSpPr>
              <p:spPr>
                <a:xfrm>
                  <a:off x="1865982" y="600993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5" name="TextBox 64"/>
                <p:cNvSpPr txBox="1"/>
                <p:nvPr/>
              </p:nvSpPr>
              <p:spPr>
                <a:xfrm>
                  <a:off x="1644114" y="4235435"/>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6" name="TextBox 65"/>
                <p:cNvSpPr txBox="1"/>
                <p:nvPr/>
              </p:nvSpPr>
              <p:spPr>
                <a:xfrm>
                  <a:off x="3170973" y="5655614"/>
                  <a:ext cx="411480"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found TOI</a:t>
                  </a:r>
                </a:p>
              </p:txBody>
            </p:sp>
            <p:sp>
              <p:nvSpPr>
                <p:cNvPr id="67" name="TextBox 66"/>
                <p:cNvSpPr txBox="1"/>
                <p:nvPr/>
              </p:nvSpPr>
              <p:spPr>
                <a:xfrm>
                  <a:off x="856508" y="5453262"/>
                  <a:ext cx="505638" cy="343849"/>
                </a:xfrm>
                <a:prstGeom prst="rect">
                  <a:avLst/>
                </a:prstGeom>
                <a:noFill/>
              </p:spPr>
              <p:txBody>
                <a:bodyPr wrap="square" lIns="0" tIns="0" rIns="0" bIns="0" rtlCol="0">
                  <a:spAutoFit/>
                </a:bodyPr>
                <a:lstStyle/>
                <a:p>
                  <a:pPr algn="ctr">
                    <a:defRPr/>
                  </a:pPr>
                  <a:r>
                    <a:rPr lang="en-US" kern="0" dirty="0">
                      <a:solidFill>
                        <a:prstClr val="black"/>
                      </a:solidFill>
                      <a:latin typeface="Calibri" panose="020F0502020204030204"/>
                    </a:rPr>
                    <a:t>missed</a:t>
                  </a:r>
                </a:p>
                <a:p>
                  <a:pPr algn="ctr">
                    <a:defRPr/>
                  </a:pPr>
                  <a:r>
                    <a:rPr lang="en-US" kern="0" dirty="0">
                      <a:solidFill>
                        <a:prstClr val="black"/>
                      </a:solidFill>
                      <a:latin typeface="Calibri" panose="020F0502020204030204"/>
                    </a:rPr>
                    <a:t>TOI</a:t>
                  </a:r>
                </a:p>
              </p:txBody>
            </p:sp>
            <p:sp>
              <p:nvSpPr>
                <p:cNvPr id="68" name="TextBox 67"/>
                <p:cNvSpPr txBox="1"/>
                <p:nvPr/>
              </p:nvSpPr>
              <p:spPr>
                <a:xfrm>
                  <a:off x="1874896" y="511558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sp>
              <p:nvSpPr>
                <p:cNvPr id="69" name="TextBox 68"/>
                <p:cNvSpPr txBox="1"/>
                <p:nvPr/>
              </p:nvSpPr>
              <p:spPr>
                <a:xfrm>
                  <a:off x="2821122" y="5247688"/>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 alarm</a:t>
                  </a:r>
                </a:p>
              </p:txBody>
            </p:sp>
            <p:sp>
              <p:nvSpPr>
                <p:cNvPr id="70" name="TextBox 69"/>
                <p:cNvSpPr txBox="1"/>
                <p:nvPr/>
              </p:nvSpPr>
              <p:spPr>
                <a:xfrm>
                  <a:off x="1909818" y="3831104"/>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71" name="TextBox 70"/>
                <p:cNvSpPr txBox="1"/>
                <p:nvPr/>
              </p:nvSpPr>
              <p:spPr>
                <a:xfrm>
                  <a:off x="1527517" y="5600587"/>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true</a:t>
                  </a:r>
                </a:p>
                <a:p>
                  <a:pPr algn="ctr">
                    <a:defRPr/>
                  </a:pPr>
                  <a:r>
                    <a:rPr lang="en-US" kern="0" dirty="0">
                      <a:solidFill>
                        <a:srgbClr val="CC0099"/>
                      </a:solidFill>
                      <a:latin typeface="Calibri" panose="020F0502020204030204"/>
                    </a:rPr>
                    <a:t>alarm</a:t>
                  </a:r>
                </a:p>
              </p:txBody>
            </p:sp>
            <p:sp>
              <p:nvSpPr>
                <p:cNvPr id="72" name="TextBox 71"/>
                <p:cNvSpPr txBox="1"/>
                <p:nvPr/>
              </p:nvSpPr>
              <p:spPr>
                <a:xfrm>
                  <a:off x="2531124" y="4311301"/>
                  <a:ext cx="457788" cy="343849"/>
                </a:xfrm>
                <a:prstGeom prst="rect">
                  <a:avLst/>
                </a:prstGeom>
                <a:noFill/>
              </p:spPr>
              <p:txBody>
                <a:bodyPr wrap="square" lIns="0" tIns="0" rIns="0" bIns="0" rtlCol="0" anchor="ctr" anchorCtr="0">
                  <a:spAutoFit/>
                </a:bodyPr>
                <a:lstStyle/>
                <a:p>
                  <a:pPr algn="ctr">
                    <a:defRPr/>
                  </a:pPr>
                  <a:r>
                    <a:rPr lang="en-US" kern="0" dirty="0">
                      <a:solidFill>
                        <a:srgbClr val="CC0099"/>
                      </a:solidFill>
                      <a:latin typeface="Calibri" panose="020F0502020204030204"/>
                    </a:rPr>
                    <a:t>false</a:t>
                  </a:r>
                </a:p>
                <a:p>
                  <a:pPr algn="ctr">
                    <a:defRPr/>
                  </a:pPr>
                  <a:r>
                    <a:rPr lang="en-US" kern="0" dirty="0">
                      <a:solidFill>
                        <a:srgbClr val="CC0099"/>
                      </a:solidFill>
                      <a:latin typeface="Calibri" panose="020F0502020204030204"/>
                    </a:rPr>
                    <a:t>alarm</a:t>
                  </a:r>
                </a:p>
              </p:txBody>
            </p:sp>
          </p:grpSp>
        </p:grpSp>
      </p:grpSp>
      <p:cxnSp>
        <p:nvCxnSpPr>
          <p:cNvPr id="81" name="Straight Arrow Connector 80"/>
          <p:cNvCxnSpPr>
            <a:stCxn id="73" idx="1"/>
            <a:endCxn id="74" idx="1"/>
          </p:cNvCxnSpPr>
          <p:nvPr/>
        </p:nvCxnSpPr>
        <p:spPr>
          <a:xfrm flipH="1" flipV="1">
            <a:off x="7051350" y="4279294"/>
            <a:ext cx="463171" cy="479202"/>
          </a:xfrm>
          <a:prstGeom prst="straightConnector1">
            <a:avLst/>
          </a:prstGeom>
          <a:noFill/>
          <a:ln w="19050" cap="flat" cmpd="sng" algn="ctr">
            <a:solidFill>
              <a:srgbClr val="FF9900"/>
            </a:solidFill>
            <a:prstDash val="solid"/>
            <a:miter lim="800000"/>
            <a:tailEnd type="none" w="lg" len="lg"/>
          </a:ln>
          <a:effectLst/>
        </p:spPr>
      </p:cxnSp>
      <p:sp>
        <p:nvSpPr>
          <p:cNvPr id="82" name="TextBox 81"/>
          <p:cNvSpPr txBox="1"/>
          <p:nvPr/>
        </p:nvSpPr>
        <p:spPr>
          <a:xfrm>
            <a:off x="7194521" y="4104358"/>
            <a:ext cx="670694" cy="646331"/>
          </a:xfrm>
          <a:prstGeom prst="rect">
            <a:avLst/>
          </a:prstGeom>
          <a:noFill/>
        </p:spPr>
        <p:txBody>
          <a:bodyPr wrap="square" lIns="0" rIns="0" rtlCol="0">
            <a:spAutoFit/>
          </a:bodyPr>
          <a:lstStyle/>
          <a:p>
            <a:pPr algn="ctr"/>
            <a:r>
              <a:rPr lang="en-US" b="1" dirty="0">
                <a:solidFill>
                  <a:srgbClr val="FF9900"/>
                </a:solidFill>
                <a:latin typeface="Calibri" panose="020F0502020204030204"/>
              </a:rPr>
              <a:t>radius</a:t>
            </a:r>
          </a:p>
          <a:p>
            <a:pPr algn="ctr"/>
            <a:r>
              <a:rPr lang="en-US" b="1" dirty="0">
                <a:solidFill>
                  <a:srgbClr val="FF9900"/>
                </a:solidFill>
                <a:latin typeface="Calibri" panose="020F0502020204030204"/>
              </a:rPr>
              <a:t>  R</a:t>
            </a:r>
          </a:p>
        </p:txBody>
      </p:sp>
      <p:sp>
        <p:nvSpPr>
          <p:cNvPr id="42" name="TextBox 41">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45057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Introduction</a:t>
            </a:r>
          </a:p>
        </p:txBody>
      </p:sp>
      <p:sp>
        <p:nvSpPr>
          <p:cNvPr id="13" name="Text Placeholder 12"/>
          <p:cNvSpPr>
            <a:spLocks noGrp="1"/>
          </p:cNvSpPr>
          <p:nvPr>
            <p:ph type="body" sz="quarter" idx="11"/>
          </p:nvPr>
        </p:nvSpPr>
        <p:spPr>
          <a:xfrm>
            <a:off x="749164" y="1226601"/>
            <a:ext cx="10902905" cy="5022850"/>
          </a:xfrm>
        </p:spPr>
        <p:txBody>
          <a:bodyPr>
            <a:normAutofit/>
          </a:bodyPr>
          <a:lstStyle/>
          <a:p>
            <a:pPr>
              <a:spcBef>
                <a:spcPts val="1800"/>
              </a:spcBef>
            </a:pPr>
            <a:r>
              <a:rPr lang="en-US" dirty="0"/>
              <a:t>SERDP sponsors testbeds to demonstrate novel systems for the detection and classification of unexploded ordnance (UXO) in underwater environments</a:t>
            </a:r>
          </a:p>
          <a:p>
            <a:pPr>
              <a:spcBef>
                <a:spcPts val="1800"/>
              </a:spcBef>
            </a:pPr>
            <a:r>
              <a:rPr lang="en-US" dirty="0"/>
              <a:t>The Institute for Defense Analyses (IDA) previously scored SERDP’s and ESTCP’s terrestrial demonstrations, and is now involved in underwater scoring</a:t>
            </a:r>
          </a:p>
          <a:p>
            <a:pPr>
              <a:spcBef>
                <a:spcPts val="1800"/>
              </a:spcBef>
            </a:pPr>
            <a:r>
              <a:rPr lang="en-US" dirty="0"/>
              <a:t>Designing and scoring these ‘blind tests’ is a complicated process</a:t>
            </a:r>
          </a:p>
          <a:p>
            <a:pPr>
              <a:spcBef>
                <a:spcPts val="1800"/>
              </a:spcBef>
            </a:pPr>
            <a:r>
              <a:rPr lang="en-US" dirty="0"/>
              <a:t>Interpreting the scores properly reveals subtleties in constructing </a:t>
            </a:r>
            <a:r>
              <a:rPr lang="en-US" b="1" dirty="0"/>
              <a:t>Receiver-Operating Characteristic (ROC) curves</a:t>
            </a:r>
          </a:p>
        </p:txBody>
      </p:sp>
      <p:sp>
        <p:nvSpPr>
          <p:cNvPr id="2" name="TextBox 1">
            <a:extLst>
              <a:ext uri="{FF2B5EF4-FFF2-40B4-BE49-F238E27FC236}">
                <a16:creationId xmlns:a16="http://schemas.microsoft.com/office/drawing/2014/main" id="{37CBECD0-C719-4D2B-9192-495AD3080604}"/>
              </a:ext>
            </a:extLst>
          </p:cNvPr>
          <p:cNvSpPr txBox="1"/>
          <p:nvPr/>
        </p:nvSpPr>
        <p:spPr>
          <a:xfrm>
            <a:off x="352699" y="6094102"/>
            <a:ext cx="8621486" cy="646331"/>
          </a:xfrm>
          <a:prstGeom prst="rect">
            <a:avLst/>
          </a:prstGeom>
          <a:noFill/>
        </p:spPr>
        <p:txBody>
          <a:bodyPr wrap="square" rtlCol="0">
            <a:spAutoFit/>
          </a:bodyPr>
          <a:lstStyle/>
          <a:p>
            <a:r>
              <a:rPr lang="en-US" dirty="0"/>
              <a:t>SERDP = Strategic Environmental Research and Development Program</a:t>
            </a:r>
          </a:p>
          <a:p>
            <a:r>
              <a:rPr lang="en-US" dirty="0"/>
              <a:t>ESTCP = Environmental Security Technology Certification Program</a:t>
            </a:r>
          </a:p>
        </p:txBody>
      </p:sp>
      <p:sp>
        <p:nvSpPr>
          <p:cNvPr id="5" name="TextBox 4">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34235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Description</a:t>
            </a:r>
          </a:p>
        </p:txBody>
      </p:sp>
      <p:sp>
        <p:nvSpPr>
          <p:cNvPr id="4" name="Text Placeholder 3"/>
          <p:cNvSpPr>
            <a:spLocks noGrp="1"/>
          </p:cNvSpPr>
          <p:nvPr>
            <p:ph type="body" sz="quarter" idx="11"/>
          </p:nvPr>
        </p:nvSpPr>
        <p:spPr>
          <a:xfrm>
            <a:off x="749165" y="1226601"/>
            <a:ext cx="7528863" cy="5022850"/>
          </a:xfrm>
        </p:spPr>
        <p:txBody>
          <a:bodyPr>
            <a:normAutofit lnSpcReduction="10000"/>
          </a:bodyPr>
          <a:lstStyle/>
          <a:p>
            <a:r>
              <a:rPr lang="en-US" dirty="0"/>
              <a:t>UXO remediation efforts require information on location and state of targets at sites</a:t>
            </a:r>
          </a:p>
          <a:p>
            <a:r>
              <a:rPr lang="en-US" dirty="0"/>
              <a:t>Novel technologies for UXO detection + classification in underwater sites are being developed:</a:t>
            </a:r>
          </a:p>
          <a:p>
            <a:pPr lvl="1"/>
            <a:r>
              <a:rPr lang="en-US" dirty="0"/>
              <a:t>Acoustic, EMI, etc. based sensors for detection</a:t>
            </a:r>
          </a:p>
          <a:p>
            <a:pPr lvl="1"/>
            <a:r>
              <a:rPr lang="en-US" dirty="0"/>
              <a:t>Human or machine learning based classification</a:t>
            </a:r>
          </a:p>
          <a:p>
            <a:pPr lvl="2"/>
            <a:r>
              <a:rPr lang="en-US" dirty="0"/>
              <a:t>Differentiate between a Target of Interest (TOI) such as a UXO vs. a non-TOI such as clutter</a:t>
            </a:r>
          </a:p>
          <a:p>
            <a:r>
              <a:rPr lang="en-US" dirty="0"/>
              <a:t>First tests in a </a:t>
            </a:r>
            <a:r>
              <a:rPr lang="en-US" b="1" dirty="0"/>
              <a:t>relevant environment</a:t>
            </a:r>
            <a:r>
              <a:rPr lang="en-US" dirty="0"/>
              <a:t> have begun</a:t>
            </a:r>
          </a:p>
          <a:p>
            <a:r>
              <a:rPr lang="en-US" dirty="0"/>
              <a:t>First </a:t>
            </a:r>
            <a:r>
              <a:rPr lang="en-US" b="1" dirty="0"/>
              <a:t>evaluations</a:t>
            </a:r>
            <a:r>
              <a:rPr lang="en-US" dirty="0"/>
              <a:t> of those tests have also started</a:t>
            </a:r>
          </a:p>
        </p:txBody>
      </p:sp>
      <p:grpSp>
        <p:nvGrpSpPr>
          <p:cNvPr id="27" name="Group 26"/>
          <p:cNvGrpSpPr/>
          <p:nvPr/>
        </p:nvGrpSpPr>
        <p:grpSpPr>
          <a:xfrm>
            <a:off x="8278028" y="3876142"/>
            <a:ext cx="3458248" cy="2255862"/>
            <a:chOff x="6835942" y="3662772"/>
            <a:chExt cx="2714131" cy="2255862"/>
          </a:xfrm>
        </p:grpSpPr>
        <p:sp>
          <p:nvSpPr>
            <p:cNvPr id="5" name="TextBox 4"/>
            <p:cNvSpPr txBox="1"/>
            <p:nvPr/>
          </p:nvSpPr>
          <p:spPr>
            <a:xfrm>
              <a:off x="6838256" y="3662772"/>
              <a:ext cx="914017" cy="646331"/>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water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line</a:t>
              </a:r>
            </a:p>
          </p:txBody>
        </p:sp>
        <p:sp>
          <p:nvSpPr>
            <p:cNvPr id="6" name="TextBox 5"/>
            <p:cNvSpPr txBox="1"/>
            <p:nvPr/>
          </p:nvSpPr>
          <p:spPr>
            <a:xfrm>
              <a:off x="6838256" y="5223119"/>
              <a:ext cx="914017" cy="646331"/>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seabed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floor</a:t>
              </a:r>
            </a:p>
          </p:txBody>
        </p:sp>
        <p:sp>
          <p:nvSpPr>
            <p:cNvPr id="7" name="TextBox 6"/>
            <p:cNvSpPr txBox="1"/>
            <p:nvPr/>
          </p:nvSpPr>
          <p:spPr>
            <a:xfrm>
              <a:off x="6835942" y="4798684"/>
              <a:ext cx="917007" cy="36933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7F7F7F"/>
                  </a:solidFill>
                  <a:effectLst/>
                  <a:uLnTx/>
                  <a:uFillTx/>
                </a:rPr>
                <a:t>system</a:t>
              </a:r>
            </a:p>
          </p:txBody>
        </p:sp>
        <p:grpSp>
          <p:nvGrpSpPr>
            <p:cNvPr id="8" name="Group 7"/>
            <p:cNvGrpSpPr/>
            <p:nvPr/>
          </p:nvGrpSpPr>
          <p:grpSpPr>
            <a:xfrm>
              <a:off x="8338178" y="4732961"/>
              <a:ext cx="1150577" cy="492884"/>
              <a:chOff x="890195" y="1819835"/>
              <a:chExt cx="669663" cy="286870"/>
            </a:xfrm>
          </p:grpSpPr>
          <p:sp>
            <p:nvSpPr>
              <p:cNvPr id="9" name="Rounded Rectangle 8"/>
              <p:cNvSpPr/>
              <p:nvPr/>
            </p:nvSpPr>
            <p:spPr>
              <a:xfrm>
                <a:off x="932329" y="1904999"/>
                <a:ext cx="627529" cy="116542"/>
              </a:xfrm>
              <a:prstGeom prst="roundRect">
                <a:avLst>
                  <a:gd name="adj" fmla="val 50000"/>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Isosceles Triangle 9"/>
              <p:cNvSpPr/>
              <p:nvPr/>
            </p:nvSpPr>
            <p:spPr>
              <a:xfrm>
                <a:off x="891988" y="1819835"/>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Isosceles Triangle 10"/>
              <p:cNvSpPr/>
              <p:nvPr/>
            </p:nvSpPr>
            <p:spPr>
              <a:xfrm flipV="1">
                <a:off x="891988" y="2017058"/>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flipV="1">
                <a:off x="890195" y="1963270"/>
                <a:ext cx="182880" cy="0"/>
              </a:xfrm>
              <a:prstGeom prst="line">
                <a:avLst/>
              </a:prstGeom>
              <a:noFill/>
              <a:ln w="38100" cap="flat" cmpd="sng" algn="ctr">
                <a:solidFill>
                  <a:sysClr val="windowText" lastClr="000000">
                    <a:lumMod val="75000"/>
                    <a:lumOff val="25000"/>
                  </a:sysClr>
                </a:solidFill>
                <a:prstDash val="solid"/>
                <a:miter lim="800000"/>
              </a:ln>
              <a:effectLst/>
            </p:spPr>
          </p:cxnSp>
          <p:sp>
            <p:nvSpPr>
              <p:cNvPr id="13" name="Oval 12"/>
              <p:cNvSpPr/>
              <p:nvPr/>
            </p:nvSpPr>
            <p:spPr>
              <a:xfrm>
                <a:off x="1290918" y="1981200"/>
                <a:ext cx="80682" cy="89647"/>
              </a:xfrm>
              <a:prstGeom prst="ellipse">
                <a:avLst/>
              </a:prstGeom>
              <a:solidFill>
                <a:srgbClr val="7F7F7F"/>
              </a:solidFill>
              <a:ln w="12700" cap="flat" cmpd="sng" algn="ctr">
                <a:solidFill>
                  <a:srgbClr val="7F7F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Isosceles Triangle 13"/>
            <p:cNvSpPr/>
            <p:nvPr/>
          </p:nvSpPr>
          <p:spPr>
            <a:xfrm>
              <a:off x="8884203" y="5102626"/>
              <a:ext cx="431273" cy="646912"/>
            </a:xfrm>
            <a:prstGeom prst="triangle">
              <a:avLst/>
            </a:prstGeom>
            <a:solidFill>
              <a:srgbClr val="FFC000">
                <a:alpha val="30196"/>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p:cNvSpPr/>
            <p:nvPr/>
          </p:nvSpPr>
          <p:spPr>
            <a:xfrm rot="360000">
              <a:off x="8873927" y="5700397"/>
              <a:ext cx="471321" cy="120852"/>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7876544" y="5549302"/>
              <a:ext cx="942643" cy="369332"/>
            </a:xfrm>
            <a:prstGeom prst="rect">
              <a:avLst/>
            </a:prstGeom>
            <a:noFill/>
          </p:spPr>
          <p:txBody>
            <a:bodyPr wrap="square" lIns="0"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FF"/>
                  </a:solidFill>
                  <a:effectLst/>
                  <a:uLnTx/>
                  <a:uFillTx/>
                </a:rPr>
                <a:t>found TOI</a:t>
              </a:r>
            </a:p>
          </p:txBody>
        </p:sp>
        <p:sp>
          <p:nvSpPr>
            <p:cNvPr id="17" name="Rectangular Callout 16"/>
            <p:cNvSpPr/>
            <p:nvPr/>
          </p:nvSpPr>
          <p:spPr>
            <a:xfrm>
              <a:off x="9087992" y="4378701"/>
              <a:ext cx="462081" cy="385067"/>
            </a:xfrm>
            <a:prstGeom prst="wedgeRectCallout">
              <a:avLst/>
            </a:prstGeom>
            <a:solidFill>
              <a:sysClr val="window" lastClr="FFFFFF">
                <a:lumMod val="95000"/>
              </a:sysClr>
            </a:solidFill>
            <a:ln w="12700" cap="flat"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rgbClr val="CC0099"/>
                  </a:solidFill>
                  <a:effectLst/>
                  <a:uLnTx/>
                  <a:uFillTx/>
                  <a:latin typeface="Calibri" panose="020F0502020204030204"/>
                  <a:ea typeface="+mn-ea"/>
                  <a:cs typeface="+mn-cs"/>
                </a:rPr>
                <a:t>!</a:t>
              </a:r>
            </a:p>
          </p:txBody>
        </p:sp>
        <p:sp>
          <p:nvSpPr>
            <p:cNvPr id="18" name="TextBox 17"/>
            <p:cNvSpPr txBox="1"/>
            <p:nvPr/>
          </p:nvSpPr>
          <p:spPr>
            <a:xfrm>
              <a:off x="7965274" y="4270882"/>
              <a:ext cx="1079311" cy="369332"/>
            </a:xfrm>
            <a:prstGeom prst="rect">
              <a:avLst/>
            </a:prstGeom>
            <a:noFill/>
          </p:spPr>
          <p:txBody>
            <a:bodyPr wrap="square" lIns="0"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kern="0" dirty="0">
                  <a:solidFill>
                    <a:srgbClr val="CC0099"/>
                  </a:solidFill>
                </a:rPr>
                <a:t>A</a:t>
              </a:r>
              <a:r>
                <a:rPr kumimoji="0" lang="en-US" b="0" i="0" u="none" strike="noStrike" kern="0" cap="none" spc="0" normalizeH="0" baseline="0" noProof="0" dirty="0">
                  <a:ln>
                    <a:noFill/>
                  </a:ln>
                  <a:solidFill>
                    <a:srgbClr val="CC0099"/>
                  </a:solidFill>
                  <a:effectLst/>
                  <a:uLnTx/>
                  <a:uFillTx/>
                </a:rPr>
                <a:t>larm</a:t>
              </a:r>
            </a:p>
          </p:txBody>
        </p:sp>
        <p:cxnSp>
          <p:nvCxnSpPr>
            <p:cNvPr id="19" name="Straight Connector 18"/>
            <p:cNvCxnSpPr/>
            <p:nvPr/>
          </p:nvCxnSpPr>
          <p:spPr>
            <a:xfrm>
              <a:off x="7900449" y="5560587"/>
              <a:ext cx="1571071" cy="0"/>
            </a:xfrm>
            <a:prstGeom prst="line">
              <a:avLst/>
            </a:prstGeom>
            <a:noFill/>
            <a:ln w="19050" cap="flat" cmpd="sng" algn="ctr">
              <a:solidFill>
                <a:srgbClr val="934911"/>
              </a:solidFill>
              <a:prstDash val="solid"/>
              <a:miter lim="800000"/>
            </a:ln>
            <a:effectLst/>
          </p:spPr>
        </p:cxnSp>
        <p:grpSp>
          <p:nvGrpSpPr>
            <p:cNvPr id="20" name="Group 19"/>
            <p:cNvGrpSpPr/>
            <p:nvPr/>
          </p:nvGrpSpPr>
          <p:grpSpPr>
            <a:xfrm>
              <a:off x="7975152" y="3882470"/>
              <a:ext cx="1430534" cy="214100"/>
              <a:chOff x="884816" y="1510555"/>
              <a:chExt cx="832604" cy="182880"/>
            </a:xfrm>
          </p:grpSpPr>
          <p:sp>
            <p:nvSpPr>
              <p:cNvPr id="21" name="Arc 20"/>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Arc 22"/>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 name="Arc 23"/>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 name="Arc 24"/>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Arc 25"/>
              <p:cNvSpPr/>
              <p:nvPr/>
            </p:nvSpPr>
            <p:spPr>
              <a:xfrm rot="5400000">
                <a:off x="1557400"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8" name="TextBox 27">
            <a:extLst>
              <a:ext uri="{FF2B5EF4-FFF2-40B4-BE49-F238E27FC236}">
                <a16:creationId xmlns:a16="http://schemas.microsoft.com/office/drawing/2014/main" id="{EFAB159A-3108-4EB8-9B15-F009417028A7}"/>
              </a:ext>
            </a:extLst>
          </p:cNvPr>
          <p:cNvSpPr txBox="1"/>
          <p:nvPr/>
        </p:nvSpPr>
        <p:spPr>
          <a:xfrm>
            <a:off x="352699" y="6368424"/>
            <a:ext cx="8621486" cy="369332"/>
          </a:xfrm>
          <a:prstGeom prst="rect">
            <a:avLst/>
          </a:prstGeom>
          <a:noFill/>
        </p:spPr>
        <p:txBody>
          <a:bodyPr wrap="square" rtlCol="0">
            <a:spAutoFit/>
          </a:bodyPr>
          <a:lstStyle/>
          <a:p>
            <a:r>
              <a:rPr lang="en-US" dirty="0"/>
              <a:t>EMI = Electromagnetic Induction</a:t>
            </a:r>
          </a:p>
        </p:txBody>
      </p:sp>
      <p:pic>
        <p:nvPicPr>
          <p:cNvPr id="2" name="Picture 1"/>
          <p:cNvPicPr>
            <a:picLocks noChangeAspect="1"/>
          </p:cNvPicPr>
          <p:nvPr/>
        </p:nvPicPr>
        <p:blipFill>
          <a:blip r:embed="rId3"/>
          <a:stretch>
            <a:fillRect/>
          </a:stretch>
        </p:blipFill>
        <p:spPr>
          <a:xfrm>
            <a:off x="8390972" y="1435249"/>
            <a:ext cx="3610151" cy="2033304"/>
          </a:xfrm>
          <a:prstGeom prst="rect">
            <a:avLst/>
          </a:prstGeom>
        </p:spPr>
      </p:pic>
      <p:sp>
        <p:nvSpPr>
          <p:cNvPr id="29" name="Oval 28"/>
          <p:cNvSpPr/>
          <p:nvPr/>
        </p:nvSpPr>
        <p:spPr>
          <a:xfrm>
            <a:off x="8697433" y="2062716"/>
            <a:ext cx="1494690" cy="871870"/>
          </a:xfrm>
          <a:prstGeom prst="ellipse">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90972" y="1054174"/>
            <a:ext cx="3610151" cy="369332"/>
          </a:xfrm>
          <a:prstGeom prst="rect">
            <a:avLst/>
          </a:prstGeom>
          <a:noFill/>
        </p:spPr>
        <p:txBody>
          <a:bodyPr wrap="square" rtlCol="0">
            <a:spAutoFit/>
          </a:bodyPr>
          <a:lstStyle/>
          <a:p>
            <a:pPr algn="ctr"/>
            <a:r>
              <a:rPr lang="en-US" b="1" dirty="0" smtClean="0">
                <a:solidFill>
                  <a:srgbClr val="7F7F7F"/>
                </a:solidFill>
              </a:rPr>
              <a:t>MuST Acoustic System</a:t>
            </a:r>
            <a:endParaRPr lang="en-US" b="1" dirty="0">
              <a:solidFill>
                <a:srgbClr val="7F7F7F"/>
              </a:solidFill>
            </a:endParaRPr>
          </a:p>
        </p:txBody>
      </p:sp>
      <p:sp>
        <p:nvSpPr>
          <p:cNvPr id="31" name="TextBox 30">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22754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Blind Test Setup</a:t>
            </a:r>
          </a:p>
        </p:txBody>
      </p:sp>
      <p:sp>
        <p:nvSpPr>
          <p:cNvPr id="4" name="Text Placeholder 3"/>
          <p:cNvSpPr>
            <a:spLocks noGrp="1"/>
          </p:cNvSpPr>
          <p:nvPr>
            <p:ph type="body" sz="quarter" idx="11"/>
          </p:nvPr>
        </p:nvSpPr>
        <p:spPr>
          <a:xfrm>
            <a:off x="749165" y="4563224"/>
            <a:ext cx="11255008" cy="2102378"/>
          </a:xfrm>
        </p:spPr>
        <p:txBody>
          <a:bodyPr>
            <a:normAutofit fontScale="70000" lnSpcReduction="20000"/>
          </a:bodyPr>
          <a:lstStyle/>
          <a:p>
            <a:pPr marL="514350" indent="-514350">
              <a:buFont typeface="+mj-lt"/>
              <a:buAutoNum type="arabicPeriod"/>
            </a:pPr>
            <a:r>
              <a:rPr lang="en-US" dirty="0"/>
              <a:t>Testbed is designed to randomly distribute targets (TOI and non-TOI) </a:t>
            </a:r>
          </a:p>
          <a:p>
            <a:pPr marL="514350" indent="-514350">
              <a:buFont typeface="+mj-lt"/>
              <a:buAutoNum type="arabicPeriod"/>
            </a:pPr>
            <a:r>
              <a:rPr lang="en-US" dirty="0"/>
              <a:t>Divers emplace targets (buried or proud) at testbed</a:t>
            </a:r>
          </a:p>
          <a:p>
            <a:pPr marL="514350" indent="-514350">
              <a:buFont typeface="+mj-lt"/>
              <a:buAutoNum type="arabicPeriod"/>
            </a:pPr>
            <a:r>
              <a:rPr lang="en-US" dirty="0"/>
              <a:t>Demonstrators (blind to ground truth) deploy their system within the test area and collect data</a:t>
            </a:r>
          </a:p>
          <a:p>
            <a:pPr marL="514350" indent="-514350">
              <a:buFont typeface="+mj-lt"/>
              <a:buAutoNum type="arabicPeriod"/>
            </a:pPr>
            <a:r>
              <a:rPr lang="en-US" dirty="0"/>
              <a:t>Divers collect ground truth (geolocation, orientation, burial depth, etc.) and remove targets </a:t>
            </a:r>
          </a:p>
          <a:p>
            <a:pPr marL="514350" indent="-514350">
              <a:buFont typeface="+mj-lt"/>
              <a:buAutoNum type="arabicPeriod"/>
            </a:pPr>
            <a:r>
              <a:rPr lang="en-US" dirty="0"/>
              <a:t>Demonstrators create </a:t>
            </a:r>
            <a:r>
              <a:rPr lang="en-US" dirty="0" smtClean="0"/>
              <a:t>a blind</a:t>
            </a:r>
            <a:r>
              <a:rPr lang="en-US" b="1" dirty="0" smtClean="0"/>
              <a:t> </a:t>
            </a:r>
            <a:r>
              <a:rPr lang="en-US" b="1" dirty="0"/>
              <a:t>‘call list’ </a:t>
            </a:r>
            <a:r>
              <a:rPr lang="en-US" dirty="0"/>
              <a:t>detailing what they detected and classified</a:t>
            </a:r>
          </a:p>
        </p:txBody>
      </p:sp>
      <p:pic>
        <p:nvPicPr>
          <p:cNvPr id="1030" name="Picture 6" descr="https://upload.wikimedia.org/wikipedia/commons/thumb/7/79/Map_icons_by_Scott_de_Jonge_-_scuba-diving.svg/768px-Map_icons_by_Scott_de_Jonge_-_scuba-divi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419" y="2210173"/>
            <a:ext cx="1337094" cy="13370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0075" y="1894525"/>
            <a:ext cx="2225616" cy="1788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749164" y="2067054"/>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1481443" y="2021334"/>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1633843" y="2547549"/>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1786243" y="2699949"/>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1156510" y="3030630"/>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2332581" y="3357376"/>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p:cNvSpPr/>
          <p:nvPr/>
        </p:nvSpPr>
        <p:spPr>
          <a:xfrm>
            <a:off x="897147" y="2452367"/>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2119225" y="2599016"/>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2225617" y="3165488"/>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672859" y="2814677"/>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825259" y="3392651"/>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1466494" y="2889437"/>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5F86F57-6A30-4F22-AD4F-C34E5C3EE413}"/>
              </a:ext>
            </a:extLst>
          </p:cNvPr>
          <p:cNvGrpSpPr/>
          <p:nvPr/>
        </p:nvGrpSpPr>
        <p:grpSpPr>
          <a:xfrm>
            <a:off x="312908" y="3889510"/>
            <a:ext cx="1546364" cy="276999"/>
            <a:chOff x="-327171" y="3994014"/>
            <a:chExt cx="1546364" cy="276999"/>
          </a:xfrm>
        </p:grpSpPr>
        <p:sp>
          <p:nvSpPr>
            <p:cNvPr id="28" name="5-Point Star 27"/>
            <p:cNvSpPr/>
            <p:nvPr/>
          </p:nvSpPr>
          <p:spPr>
            <a:xfrm>
              <a:off x="1127753" y="4077134"/>
              <a:ext cx="91440" cy="9144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27171" y="3994014"/>
              <a:ext cx="1379875" cy="276999"/>
            </a:xfrm>
            <a:prstGeom prst="rect">
              <a:avLst/>
            </a:prstGeom>
            <a:noFill/>
          </p:spPr>
          <p:txBody>
            <a:bodyPr wrap="square" rtlCol="0">
              <a:spAutoFit/>
            </a:bodyPr>
            <a:lstStyle/>
            <a:p>
              <a:pPr algn="r"/>
              <a:r>
                <a:rPr lang="en-US" sz="1200" dirty="0" smtClean="0">
                  <a:solidFill>
                    <a:srgbClr val="0000FF"/>
                  </a:solidFill>
                </a:rPr>
                <a:t>TOI (UXO)</a:t>
              </a:r>
              <a:endParaRPr lang="en-US" sz="1200" dirty="0">
                <a:solidFill>
                  <a:srgbClr val="0000FF"/>
                </a:solidFill>
              </a:endParaRPr>
            </a:p>
          </p:txBody>
        </p:sp>
      </p:grpSp>
      <p:grpSp>
        <p:nvGrpSpPr>
          <p:cNvPr id="5" name="Group 4">
            <a:extLst>
              <a:ext uri="{FF2B5EF4-FFF2-40B4-BE49-F238E27FC236}">
                <a16:creationId xmlns:a16="http://schemas.microsoft.com/office/drawing/2014/main" id="{D4572B98-7597-4FC8-B65F-887729C84898}"/>
              </a:ext>
            </a:extLst>
          </p:cNvPr>
          <p:cNvGrpSpPr/>
          <p:nvPr/>
        </p:nvGrpSpPr>
        <p:grpSpPr>
          <a:xfrm>
            <a:off x="299851" y="4057121"/>
            <a:ext cx="1549182" cy="276999"/>
            <a:chOff x="-340228" y="4213877"/>
            <a:chExt cx="1549182" cy="276999"/>
          </a:xfrm>
        </p:grpSpPr>
        <p:sp>
          <p:nvSpPr>
            <p:cNvPr id="29" name="Flowchart: Connector 28"/>
            <p:cNvSpPr/>
            <p:nvPr/>
          </p:nvSpPr>
          <p:spPr>
            <a:xfrm>
              <a:off x="1135802" y="4309025"/>
              <a:ext cx="73152" cy="73152"/>
            </a:xfrm>
            <a:prstGeom prst="flowChartConnector">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0228" y="4213877"/>
              <a:ext cx="1395984" cy="276999"/>
            </a:xfrm>
            <a:prstGeom prst="rect">
              <a:avLst/>
            </a:prstGeom>
            <a:noFill/>
          </p:spPr>
          <p:txBody>
            <a:bodyPr wrap="square" rtlCol="0">
              <a:spAutoFit/>
            </a:bodyPr>
            <a:lstStyle/>
            <a:p>
              <a:pPr algn="r"/>
              <a:r>
                <a:rPr lang="en-US" sz="1200" dirty="0" smtClean="0">
                  <a:solidFill>
                    <a:srgbClr val="0000FF"/>
                  </a:solidFill>
                </a:rPr>
                <a:t>Non-TOI (Clutter)</a:t>
              </a:r>
              <a:endParaRPr lang="en-US" sz="1200" dirty="0">
                <a:solidFill>
                  <a:srgbClr val="0000FF"/>
                </a:solidFill>
              </a:endParaRPr>
            </a:p>
          </p:txBody>
        </p:sp>
      </p:grpSp>
      <p:sp>
        <p:nvSpPr>
          <p:cNvPr id="20" name="TextBox 19"/>
          <p:cNvSpPr txBox="1"/>
          <p:nvPr/>
        </p:nvSpPr>
        <p:spPr>
          <a:xfrm>
            <a:off x="494371" y="1107670"/>
            <a:ext cx="2133222" cy="369332"/>
          </a:xfrm>
          <a:prstGeom prst="rect">
            <a:avLst/>
          </a:prstGeom>
          <a:noFill/>
        </p:spPr>
        <p:txBody>
          <a:bodyPr wrap="square" rtlCol="0">
            <a:spAutoFit/>
          </a:bodyPr>
          <a:lstStyle/>
          <a:p>
            <a:r>
              <a:rPr lang="en-US" b="1" dirty="0"/>
              <a:t>1. Testbed design</a:t>
            </a:r>
          </a:p>
        </p:txBody>
      </p:sp>
      <p:sp>
        <p:nvSpPr>
          <p:cNvPr id="33" name="TextBox 32"/>
          <p:cNvSpPr txBox="1"/>
          <p:nvPr/>
        </p:nvSpPr>
        <p:spPr>
          <a:xfrm>
            <a:off x="3226821" y="1107670"/>
            <a:ext cx="2769929" cy="369332"/>
          </a:xfrm>
          <a:prstGeom prst="rect">
            <a:avLst/>
          </a:prstGeom>
          <a:noFill/>
        </p:spPr>
        <p:txBody>
          <a:bodyPr wrap="square" rtlCol="0">
            <a:spAutoFit/>
          </a:bodyPr>
          <a:lstStyle/>
          <a:p>
            <a:r>
              <a:rPr lang="en-US" b="1" dirty="0"/>
              <a:t>2. Target emplacement</a:t>
            </a:r>
          </a:p>
        </p:txBody>
      </p:sp>
      <p:sp>
        <p:nvSpPr>
          <p:cNvPr id="34" name="TextBox 33"/>
          <p:cNvSpPr txBox="1"/>
          <p:nvPr/>
        </p:nvSpPr>
        <p:spPr>
          <a:xfrm>
            <a:off x="4298948" y="3345030"/>
            <a:ext cx="633341" cy="276999"/>
          </a:xfrm>
          <a:prstGeom prst="rect">
            <a:avLst/>
          </a:prstGeom>
          <a:noFill/>
        </p:spPr>
        <p:txBody>
          <a:bodyPr wrap="square" rtlCol="0">
            <a:spAutoFit/>
          </a:bodyPr>
          <a:lstStyle/>
          <a:p>
            <a:r>
              <a:rPr lang="en-US" sz="1200" dirty="0">
                <a:solidFill>
                  <a:srgbClr val="0000FF"/>
                </a:solidFill>
              </a:rPr>
              <a:t>Target</a:t>
            </a:r>
          </a:p>
        </p:txBody>
      </p:sp>
      <p:sp>
        <p:nvSpPr>
          <p:cNvPr id="35" name="TextBox 34"/>
          <p:cNvSpPr txBox="1"/>
          <p:nvPr/>
        </p:nvSpPr>
        <p:spPr>
          <a:xfrm>
            <a:off x="6286965" y="1107670"/>
            <a:ext cx="2644378" cy="369332"/>
          </a:xfrm>
          <a:prstGeom prst="rect">
            <a:avLst/>
          </a:prstGeom>
          <a:noFill/>
        </p:spPr>
        <p:txBody>
          <a:bodyPr wrap="square" rtlCol="0">
            <a:spAutoFit/>
          </a:bodyPr>
          <a:lstStyle/>
          <a:p>
            <a:r>
              <a:rPr lang="en-US" b="1" dirty="0"/>
              <a:t>3. Blind test of system</a:t>
            </a:r>
          </a:p>
        </p:txBody>
      </p:sp>
      <p:sp>
        <p:nvSpPr>
          <p:cNvPr id="37" name="TextBox 36"/>
          <p:cNvSpPr txBox="1"/>
          <p:nvPr/>
        </p:nvSpPr>
        <p:spPr>
          <a:xfrm>
            <a:off x="6242197" y="1845506"/>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water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line</a:t>
            </a:r>
          </a:p>
        </p:txBody>
      </p:sp>
      <p:sp>
        <p:nvSpPr>
          <p:cNvPr id="38" name="TextBox 37"/>
          <p:cNvSpPr txBox="1"/>
          <p:nvPr/>
        </p:nvSpPr>
        <p:spPr>
          <a:xfrm>
            <a:off x="6242197" y="3405749"/>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seabed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floor</a:t>
            </a:r>
          </a:p>
        </p:txBody>
      </p:sp>
      <p:sp>
        <p:nvSpPr>
          <p:cNvPr id="39" name="TextBox 38"/>
          <p:cNvSpPr txBox="1"/>
          <p:nvPr/>
        </p:nvSpPr>
        <p:spPr>
          <a:xfrm>
            <a:off x="6239902" y="2873378"/>
            <a:ext cx="909341" cy="271910"/>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7F7F7F"/>
                </a:solidFill>
                <a:effectLst/>
                <a:uLnTx/>
                <a:uFillTx/>
              </a:rPr>
              <a:t>system</a:t>
            </a:r>
          </a:p>
        </p:txBody>
      </p:sp>
      <p:grpSp>
        <p:nvGrpSpPr>
          <p:cNvPr id="40" name="Group 39"/>
          <p:cNvGrpSpPr/>
          <p:nvPr/>
        </p:nvGrpSpPr>
        <p:grpSpPr>
          <a:xfrm>
            <a:off x="7729580" y="2824992"/>
            <a:ext cx="1140959" cy="362871"/>
            <a:chOff x="890195" y="1819835"/>
            <a:chExt cx="669663" cy="286870"/>
          </a:xfrm>
        </p:grpSpPr>
        <p:sp>
          <p:nvSpPr>
            <p:cNvPr id="54" name="Rounded Rectangle 53"/>
            <p:cNvSpPr/>
            <p:nvPr/>
          </p:nvSpPr>
          <p:spPr>
            <a:xfrm>
              <a:off x="932329" y="1904999"/>
              <a:ext cx="627529" cy="116542"/>
            </a:xfrm>
            <a:prstGeom prst="roundRect">
              <a:avLst>
                <a:gd name="adj" fmla="val 50000"/>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Isosceles Triangle 54"/>
            <p:cNvSpPr/>
            <p:nvPr/>
          </p:nvSpPr>
          <p:spPr>
            <a:xfrm>
              <a:off x="891988" y="1819835"/>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Isosceles Triangle 55"/>
            <p:cNvSpPr/>
            <p:nvPr/>
          </p:nvSpPr>
          <p:spPr>
            <a:xfrm flipV="1">
              <a:off x="891988" y="2017058"/>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Straight Connector 56"/>
            <p:cNvCxnSpPr/>
            <p:nvPr/>
          </p:nvCxnSpPr>
          <p:spPr>
            <a:xfrm flipV="1">
              <a:off x="890195" y="1963270"/>
              <a:ext cx="182880" cy="0"/>
            </a:xfrm>
            <a:prstGeom prst="line">
              <a:avLst/>
            </a:prstGeom>
            <a:noFill/>
            <a:ln w="38100" cap="flat" cmpd="sng" algn="ctr">
              <a:solidFill>
                <a:sysClr val="windowText" lastClr="000000">
                  <a:lumMod val="75000"/>
                  <a:lumOff val="25000"/>
                </a:sysClr>
              </a:solidFill>
              <a:prstDash val="solid"/>
              <a:miter lim="800000"/>
            </a:ln>
            <a:effectLst/>
          </p:spPr>
        </p:cxnSp>
        <p:sp>
          <p:nvSpPr>
            <p:cNvPr id="58" name="Oval 57"/>
            <p:cNvSpPr/>
            <p:nvPr/>
          </p:nvSpPr>
          <p:spPr>
            <a:xfrm>
              <a:off x="1290918" y="1981200"/>
              <a:ext cx="80682" cy="89647"/>
            </a:xfrm>
            <a:prstGeom prst="ellipse">
              <a:avLst/>
            </a:prstGeom>
            <a:solidFill>
              <a:srgbClr val="7F7F7F"/>
            </a:solidFill>
            <a:ln w="12700" cap="flat" cmpd="sng" algn="ctr">
              <a:solidFill>
                <a:srgbClr val="7F7F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1" name="Isosceles Triangle 40"/>
          <p:cNvSpPr/>
          <p:nvPr/>
        </p:nvSpPr>
        <p:spPr>
          <a:xfrm>
            <a:off x="8271040" y="3171590"/>
            <a:ext cx="427136" cy="623897"/>
          </a:xfrm>
          <a:prstGeom prst="triangle">
            <a:avLst>
              <a:gd name="adj" fmla="val 46946"/>
            </a:avLst>
          </a:prstGeom>
          <a:solidFill>
            <a:srgbClr val="FFC000">
              <a:alpha val="30196"/>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p:cNvSpPr/>
          <p:nvPr/>
        </p:nvSpPr>
        <p:spPr>
          <a:xfrm rot="360000">
            <a:off x="8260850" y="3759308"/>
            <a:ext cx="467381" cy="8897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p:cNvSpPr txBox="1"/>
          <p:nvPr/>
        </p:nvSpPr>
        <p:spPr>
          <a:xfrm>
            <a:off x="7271805" y="3648069"/>
            <a:ext cx="934763" cy="261610"/>
          </a:xfrm>
          <a:prstGeom prst="rect">
            <a:avLst/>
          </a:prstGeom>
          <a:noFill/>
        </p:spPr>
        <p:txBody>
          <a:bodyPr wrap="square" lIns="0"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p:txBody>
      </p:sp>
      <p:sp>
        <p:nvSpPr>
          <p:cNvPr id="44" name="Rectangular Callout 43"/>
          <p:cNvSpPr/>
          <p:nvPr/>
        </p:nvSpPr>
        <p:spPr>
          <a:xfrm>
            <a:off x="8473126" y="2564178"/>
            <a:ext cx="458218" cy="283494"/>
          </a:xfrm>
          <a:prstGeom prst="wedgeRectCallout">
            <a:avLst/>
          </a:prstGeom>
          <a:solidFill>
            <a:sysClr val="window" lastClr="FFFFFF">
              <a:lumMod val="95000"/>
            </a:sysClr>
          </a:solidFill>
          <a:ln w="12700" cap="flat"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rgbClr val="CC0099"/>
                </a:solidFill>
                <a:effectLst/>
                <a:uLnTx/>
                <a:uFillTx/>
                <a:latin typeface="Calibri" panose="020F0502020204030204"/>
                <a:ea typeface="+mn-ea"/>
                <a:cs typeface="+mn-cs"/>
              </a:rPr>
              <a:t>!</a:t>
            </a:r>
          </a:p>
        </p:txBody>
      </p:sp>
      <p:sp>
        <p:nvSpPr>
          <p:cNvPr id="45" name="TextBox 44"/>
          <p:cNvSpPr txBox="1"/>
          <p:nvPr/>
        </p:nvSpPr>
        <p:spPr>
          <a:xfrm>
            <a:off x="7359793" y="2484800"/>
            <a:ext cx="1070288" cy="369332"/>
          </a:xfrm>
          <a:prstGeom prst="rect">
            <a:avLst/>
          </a:prstGeom>
          <a:noFill/>
        </p:spPr>
        <p:txBody>
          <a:bodyPr wrap="square" lIns="0" r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kern="0" dirty="0">
                <a:solidFill>
                  <a:srgbClr val="CC0099"/>
                </a:solidFill>
              </a:rPr>
              <a:t>A</a:t>
            </a:r>
            <a:r>
              <a:rPr kumimoji="0" lang="en-US" b="0" i="0" u="none" strike="noStrike" kern="0" cap="none" spc="0" normalizeH="0" baseline="0" noProof="0" dirty="0">
                <a:ln>
                  <a:noFill/>
                </a:ln>
                <a:solidFill>
                  <a:srgbClr val="CC0099"/>
                </a:solidFill>
                <a:effectLst/>
                <a:uLnTx/>
                <a:uFillTx/>
              </a:rPr>
              <a:t>larm</a:t>
            </a:r>
          </a:p>
        </p:txBody>
      </p:sp>
      <p:cxnSp>
        <p:nvCxnSpPr>
          <p:cNvPr id="46" name="Straight Connector 45"/>
          <p:cNvCxnSpPr/>
          <p:nvPr/>
        </p:nvCxnSpPr>
        <p:spPr>
          <a:xfrm>
            <a:off x="7295510" y="3643670"/>
            <a:ext cx="1557938" cy="0"/>
          </a:xfrm>
          <a:prstGeom prst="line">
            <a:avLst/>
          </a:prstGeom>
          <a:noFill/>
          <a:ln w="19050" cap="flat" cmpd="sng" algn="ctr">
            <a:solidFill>
              <a:srgbClr val="934911"/>
            </a:solidFill>
            <a:prstDash val="solid"/>
            <a:miter lim="800000"/>
          </a:ln>
          <a:effectLst/>
        </p:spPr>
      </p:cxnSp>
      <p:grpSp>
        <p:nvGrpSpPr>
          <p:cNvPr id="47" name="Group 46"/>
          <p:cNvGrpSpPr/>
          <p:nvPr/>
        </p:nvGrpSpPr>
        <p:grpSpPr>
          <a:xfrm>
            <a:off x="7365192" y="2004615"/>
            <a:ext cx="1418575" cy="157625"/>
            <a:chOff x="884816" y="1510555"/>
            <a:chExt cx="832604" cy="182880"/>
          </a:xfrm>
        </p:grpSpPr>
        <p:sp>
          <p:nvSpPr>
            <p:cNvPr id="48" name="Arc 47"/>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9" name="Arc 48"/>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Arc 49"/>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1" name="Arc 50"/>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 name="Arc 51"/>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 name="Arc 52"/>
            <p:cNvSpPr/>
            <p:nvPr/>
          </p:nvSpPr>
          <p:spPr>
            <a:xfrm rot="5400000">
              <a:off x="1557400"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59" name="TextBox 58"/>
          <p:cNvSpPr txBox="1"/>
          <p:nvPr/>
        </p:nvSpPr>
        <p:spPr>
          <a:xfrm>
            <a:off x="9338696" y="830671"/>
            <a:ext cx="2665477" cy="646331"/>
          </a:xfrm>
          <a:prstGeom prst="rect">
            <a:avLst/>
          </a:prstGeom>
          <a:noFill/>
        </p:spPr>
        <p:txBody>
          <a:bodyPr wrap="square" rtlCol="0">
            <a:spAutoFit/>
          </a:bodyPr>
          <a:lstStyle/>
          <a:p>
            <a:r>
              <a:rPr lang="en-US" b="1" dirty="0"/>
              <a:t>4. Ground Truth collection and removal</a:t>
            </a:r>
          </a:p>
        </p:txBody>
      </p:sp>
      <p:pic>
        <p:nvPicPr>
          <p:cNvPr id="60" name="Picture 6" descr="https://upload.wikimedia.org/wikipedia/commons/thumb/7/79/Map_icons_by_Scott_de_Jonge_-_scuba-diving.svg/768px-Map_icons_by_Scott_de_Jonge_-_scuba-divi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5638">
            <a:off x="10059630" y="2420568"/>
            <a:ext cx="1337094" cy="1337094"/>
          </a:xfrm>
          <a:prstGeom prst="rect">
            <a:avLst/>
          </a:prstGeom>
          <a:noFill/>
          <a:scene3d>
            <a:camera prst="orthographicFront">
              <a:rot lat="21599989" lon="10799999" rev="16200000"/>
            </a:camera>
            <a:lightRig rig="threePt" dir="t"/>
          </a:scene3d>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9341245" y="2686231"/>
            <a:ext cx="656880" cy="276999"/>
          </a:xfrm>
          <a:prstGeom prst="rect">
            <a:avLst/>
          </a:prstGeom>
          <a:noFill/>
        </p:spPr>
        <p:txBody>
          <a:bodyPr wrap="square" rtlCol="0">
            <a:spAutoFit/>
          </a:bodyPr>
          <a:lstStyle/>
          <a:p>
            <a:r>
              <a:rPr lang="en-US" sz="1200" dirty="0">
                <a:solidFill>
                  <a:srgbClr val="0000FF"/>
                </a:solidFill>
              </a:rPr>
              <a:t>Target</a:t>
            </a:r>
          </a:p>
        </p:txBody>
      </p:sp>
      <p:sp>
        <p:nvSpPr>
          <p:cNvPr id="68" name="Rectangle 67"/>
          <p:cNvSpPr/>
          <p:nvPr/>
        </p:nvSpPr>
        <p:spPr>
          <a:xfrm rot="16200000">
            <a:off x="10544818" y="4909891"/>
            <a:ext cx="2978247" cy="215444"/>
          </a:xfrm>
          <a:prstGeom prst="rect">
            <a:avLst/>
          </a:prstGeom>
        </p:spPr>
        <p:txBody>
          <a:bodyPr wrap="square">
            <a:spAutoFit/>
          </a:bodyPr>
          <a:lstStyle/>
          <a:p>
            <a:r>
              <a:rPr lang="en-US" sz="800" dirty="0"/>
              <a:t>https://commons.wikimedia.org/w/index.php?curid=77236961</a:t>
            </a:r>
          </a:p>
        </p:txBody>
      </p:sp>
      <p:cxnSp>
        <p:nvCxnSpPr>
          <p:cNvPr id="70" name="Straight Connector 69"/>
          <p:cNvCxnSpPr/>
          <p:nvPr/>
        </p:nvCxnSpPr>
        <p:spPr>
          <a:xfrm flipH="1">
            <a:off x="6003985" y="1117793"/>
            <a:ext cx="0" cy="2496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947372" y="1118320"/>
            <a:ext cx="0" cy="2496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9161257" y="1117793"/>
            <a:ext cx="0" cy="2496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6E19E2B-1773-4EAD-987B-DA6968A5C82F}"/>
              </a:ext>
            </a:extLst>
          </p:cNvPr>
          <p:cNvSpPr txBox="1"/>
          <p:nvPr/>
        </p:nvSpPr>
        <p:spPr>
          <a:xfrm>
            <a:off x="5049810" y="2321348"/>
            <a:ext cx="1056884" cy="646331"/>
          </a:xfrm>
          <a:prstGeom prst="rect">
            <a:avLst/>
          </a:prstGeom>
          <a:noFill/>
          <a:ln>
            <a:noFill/>
          </a:ln>
        </p:spPr>
        <p:txBody>
          <a:bodyPr wrap="square" rtlCol="0">
            <a:spAutoFit/>
          </a:bodyPr>
          <a:lstStyle/>
          <a:p>
            <a:r>
              <a:rPr lang="en-US" sz="1200" dirty="0"/>
              <a:t>Diver with Geolocation system</a:t>
            </a:r>
          </a:p>
        </p:txBody>
      </p:sp>
      <p:sp>
        <p:nvSpPr>
          <p:cNvPr id="71" name="TextBox 70">
            <a:extLst>
              <a:ext uri="{FF2B5EF4-FFF2-40B4-BE49-F238E27FC236}">
                <a16:creationId xmlns:a16="http://schemas.microsoft.com/office/drawing/2014/main" id="{4BC4F129-22BF-4E13-AD13-F3E77548237A}"/>
              </a:ext>
            </a:extLst>
          </p:cNvPr>
          <p:cNvSpPr txBox="1"/>
          <p:nvPr/>
        </p:nvSpPr>
        <p:spPr>
          <a:xfrm>
            <a:off x="7911842" y="3845880"/>
            <a:ext cx="633341" cy="276999"/>
          </a:xfrm>
          <a:prstGeom prst="rect">
            <a:avLst/>
          </a:prstGeom>
          <a:noFill/>
        </p:spPr>
        <p:txBody>
          <a:bodyPr wrap="square" rtlCol="0">
            <a:spAutoFit/>
          </a:bodyPr>
          <a:lstStyle/>
          <a:p>
            <a:r>
              <a:rPr lang="en-US" sz="1200" dirty="0">
                <a:solidFill>
                  <a:srgbClr val="0000FF"/>
                </a:solidFill>
              </a:rPr>
              <a:t>Target</a:t>
            </a:r>
          </a:p>
        </p:txBody>
      </p:sp>
      <p:sp>
        <p:nvSpPr>
          <p:cNvPr id="72" name="TextBox 71">
            <a:extLst>
              <a:ext uri="{FF2B5EF4-FFF2-40B4-BE49-F238E27FC236}">
                <a16:creationId xmlns:a16="http://schemas.microsoft.com/office/drawing/2014/main" id="{3B313DD6-24E6-4DDA-B16E-A5C931E56299}"/>
              </a:ext>
            </a:extLst>
          </p:cNvPr>
          <p:cNvSpPr txBox="1"/>
          <p:nvPr/>
        </p:nvSpPr>
        <p:spPr>
          <a:xfrm>
            <a:off x="194691" y="1448040"/>
            <a:ext cx="2627601" cy="307777"/>
          </a:xfrm>
          <a:prstGeom prst="rect">
            <a:avLst/>
          </a:prstGeom>
          <a:noFill/>
        </p:spPr>
        <p:txBody>
          <a:bodyPr wrap="square" rtlCol="0">
            <a:spAutoFit/>
          </a:bodyPr>
          <a:lstStyle/>
          <a:p>
            <a:pPr algn="ctr"/>
            <a:r>
              <a:rPr lang="en-US" sz="1400" dirty="0"/>
              <a:t>(Bird’s Eye View of Test Site)</a:t>
            </a:r>
          </a:p>
        </p:txBody>
      </p:sp>
      <p:sp>
        <p:nvSpPr>
          <p:cNvPr id="2" name="TextBox 1">
            <a:extLst>
              <a:ext uri="{FF2B5EF4-FFF2-40B4-BE49-F238E27FC236}">
                <a16:creationId xmlns:a16="http://schemas.microsoft.com/office/drawing/2014/main" id="{05444524-6C1C-4A1E-BCAB-02BDB53C7D31}"/>
              </a:ext>
            </a:extLst>
          </p:cNvPr>
          <p:cNvSpPr txBox="1"/>
          <p:nvPr/>
        </p:nvSpPr>
        <p:spPr>
          <a:xfrm>
            <a:off x="3230098" y="1448039"/>
            <a:ext cx="2587626" cy="307777"/>
          </a:xfrm>
          <a:prstGeom prst="rect">
            <a:avLst/>
          </a:prstGeom>
          <a:noFill/>
        </p:spPr>
        <p:txBody>
          <a:bodyPr wrap="square" rtlCol="0">
            <a:spAutoFit/>
          </a:bodyPr>
          <a:lstStyle/>
          <a:p>
            <a:pPr algn="ctr"/>
            <a:r>
              <a:rPr lang="en-US" sz="1400" dirty="0"/>
              <a:t>(Side View of Test Site)</a:t>
            </a:r>
          </a:p>
        </p:txBody>
      </p:sp>
      <p:sp>
        <p:nvSpPr>
          <p:cNvPr id="78" name="TextBox 77">
            <a:extLst>
              <a:ext uri="{FF2B5EF4-FFF2-40B4-BE49-F238E27FC236}">
                <a16:creationId xmlns:a16="http://schemas.microsoft.com/office/drawing/2014/main" id="{CD3FB97C-5B78-44AB-B3C0-03B2990ECF87}"/>
              </a:ext>
            </a:extLst>
          </p:cNvPr>
          <p:cNvSpPr txBox="1"/>
          <p:nvPr/>
        </p:nvSpPr>
        <p:spPr>
          <a:xfrm>
            <a:off x="6226664" y="1448039"/>
            <a:ext cx="2587626" cy="307777"/>
          </a:xfrm>
          <a:prstGeom prst="rect">
            <a:avLst/>
          </a:prstGeom>
          <a:noFill/>
        </p:spPr>
        <p:txBody>
          <a:bodyPr wrap="square" rtlCol="0">
            <a:spAutoFit/>
          </a:bodyPr>
          <a:lstStyle/>
          <a:p>
            <a:pPr algn="ctr"/>
            <a:r>
              <a:rPr lang="en-US" sz="1400" dirty="0"/>
              <a:t>(Side View of Test Site)</a:t>
            </a:r>
          </a:p>
        </p:txBody>
      </p:sp>
      <p:sp>
        <p:nvSpPr>
          <p:cNvPr id="79" name="TextBox 78">
            <a:extLst>
              <a:ext uri="{FF2B5EF4-FFF2-40B4-BE49-F238E27FC236}">
                <a16:creationId xmlns:a16="http://schemas.microsoft.com/office/drawing/2014/main" id="{814B2AA7-5DB1-474E-A319-A47904435FB1}"/>
              </a:ext>
            </a:extLst>
          </p:cNvPr>
          <p:cNvSpPr txBox="1"/>
          <p:nvPr/>
        </p:nvSpPr>
        <p:spPr>
          <a:xfrm>
            <a:off x="9278395" y="1448039"/>
            <a:ext cx="2587626" cy="307777"/>
          </a:xfrm>
          <a:prstGeom prst="rect">
            <a:avLst/>
          </a:prstGeom>
          <a:noFill/>
        </p:spPr>
        <p:txBody>
          <a:bodyPr wrap="square" rtlCol="0">
            <a:spAutoFit/>
          </a:bodyPr>
          <a:lstStyle/>
          <a:p>
            <a:pPr algn="ctr"/>
            <a:r>
              <a:rPr lang="en-US" sz="1400" dirty="0"/>
              <a:t>(Side View of Test Site)</a:t>
            </a:r>
          </a:p>
        </p:txBody>
      </p:sp>
      <p:sp>
        <p:nvSpPr>
          <p:cNvPr id="6" name="Rectangle 5"/>
          <p:cNvSpPr/>
          <p:nvPr/>
        </p:nvSpPr>
        <p:spPr>
          <a:xfrm rot="20221468">
            <a:off x="4807693" y="2992448"/>
            <a:ext cx="207276" cy="91470"/>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6200000">
            <a:off x="10352937" y="2842682"/>
            <a:ext cx="274320" cy="91470"/>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607021DA-2808-4B3A-90EE-9009B34FAB29}"/>
              </a:ext>
            </a:extLst>
          </p:cNvPr>
          <p:cNvSpPr txBox="1"/>
          <p:nvPr/>
        </p:nvSpPr>
        <p:spPr>
          <a:xfrm>
            <a:off x="771915" y="3702405"/>
            <a:ext cx="2007963" cy="276999"/>
          </a:xfrm>
          <a:prstGeom prst="rect">
            <a:avLst/>
          </a:prstGeom>
          <a:noFill/>
        </p:spPr>
        <p:txBody>
          <a:bodyPr wrap="square" rtlCol="0">
            <a:spAutoFit/>
          </a:bodyPr>
          <a:lstStyle/>
          <a:p>
            <a:r>
              <a:rPr lang="en-US" sz="1200" dirty="0">
                <a:solidFill>
                  <a:srgbClr val="0000FF"/>
                </a:solidFill>
              </a:rPr>
              <a:t>Emplaced Targets:</a:t>
            </a:r>
          </a:p>
        </p:txBody>
      </p:sp>
      <p:sp>
        <p:nvSpPr>
          <p:cNvPr id="77" name="TextBox 76">
            <a:extLst>
              <a:ext uri="{FF2B5EF4-FFF2-40B4-BE49-F238E27FC236}">
                <a16:creationId xmlns:a16="http://schemas.microsoft.com/office/drawing/2014/main" id="{7DAAC130-0601-45FB-96D5-77A2328D1200}"/>
              </a:ext>
            </a:extLst>
          </p:cNvPr>
          <p:cNvSpPr txBox="1"/>
          <p:nvPr/>
        </p:nvSpPr>
        <p:spPr>
          <a:xfrm>
            <a:off x="3155002" y="3405749"/>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seabed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floor</a:t>
            </a:r>
          </a:p>
        </p:txBody>
      </p:sp>
      <p:cxnSp>
        <p:nvCxnSpPr>
          <p:cNvPr id="80" name="Straight Connector 79">
            <a:extLst>
              <a:ext uri="{FF2B5EF4-FFF2-40B4-BE49-F238E27FC236}">
                <a16:creationId xmlns:a16="http://schemas.microsoft.com/office/drawing/2014/main" id="{ADE4CB47-EBC4-4ECB-A263-604AF2FB364C}"/>
              </a:ext>
            </a:extLst>
          </p:cNvPr>
          <p:cNvCxnSpPr/>
          <p:nvPr/>
        </p:nvCxnSpPr>
        <p:spPr>
          <a:xfrm>
            <a:off x="4175673" y="3643670"/>
            <a:ext cx="1557938" cy="0"/>
          </a:xfrm>
          <a:prstGeom prst="line">
            <a:avLst/>
          </a:prstGeom>
          <a:noFill/>
          <a:ln w="19050" cap="flat" cmpd="sng" algn="ctr">
            <a:solidFill>
              <a:srgbClr val="934911"/>
            </a:solidFill>
            <a:prstDash val="solid"/>
            <a:miter lim="800000"/>
          </a:ln>
          <a:effectLst/>
        </p:spPr>
      </p:cxnSp>
      <p:sp>
        <p:nvSpPr>
          <p:cNvPr id="81" name="TextBox 80">
            <a:extLst>
              <a:ext uri="{FF2B5EF4-FFF2-40B4-BE49-F238E27FC236}">
                <a16:creationId xmlns:a16="http://schemas.microsoft.com/office/drawing/2014/main" id="{3B90CB2D-7CC1-4CB2-A136-3EA1B055B1A2}"/>
              </a:ext>
            </a:extLst>
          </p:cNvPr>
          <p:cNvSpPr txBox="1"/>
          <p:nvPr/>
        </p:nvSpPr>
        <p:spPr>
          <a:xfrm>
            <a:off x="9176991" y="3405749"/>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seabed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4911"/>
                </a:solidFill>
                <a:effectLst/>
                <a:uLnTx/>
                <a:uFillTx/>
              </a:rPr>
              <a:t>floor</a:t>
            </a:r>
          </a:p>
        </p:txBody>
      </p:sp>
      <p:cxnSp>
        <p:nvCxnSpPr>
          <p:cNvPr id="82" name="Straight Connector 81">
            <a:extLst>
              <a:ext uri="{FF2B5EF4-FFF2-40B4-BE49-F238E27FC236}">
                <a16:creationId xmlns:a16="http://schemas.microsoft.com/office/drawing/2014/main" id="{66E7F0DE-EC1A-41FD-B396-88BF1402432A}"/>
              </a:ext>
            </a:extLst>
          </p:cNvPr>
          <p:cNvCxnSpPr/>
          <p:nvPr/>
        </p:nvCxnSpPr>
        <p:spPr>
          <a:xfrm>
            <a:off x="10267344" y="3643670"/>
            <a:ext cx="1557938" cy="0"/>
          </a:xfrm>
          <a:prstGeom prst="line">
            <a:avLst/>
          </a:prstGeom>
          <a:noFill/>
          <a:ln w="19050" cap="flat" cmpd="sng" algn="ctr">
            <a:solidFill>
              <a:srgbClr val="934911"/>
            </a:solidFill>
            <a:prstDash val="solid"/>
            <a:miter lim="800000"/>
          </a:ln>
          <a:effectLst/>
        </p:spPr>
      </p:cxnSp>
      <p:sp>
        <p:nvSpPr>
          <p:cNvPr id="83" name="Oval 82">
            <a:extLst>
              <a:ext uri="{FF2B5EF4-FFF2-40B4-BE49-F238E27FC236}">
                <a16:creationId xmlns:a16="http://schemas.microsoft.com/office/drawing/2014/main" id="{7AF00344-9F22-4004-8837-1FBD0B679D42}"/>
              </a:ext>
            </a:extLst>
          </p:cNvPr>
          <p:cNvSpPr/>
          <p:nvPr/>
        </p:nvSpPr>
        <p:spPr>
          <a:xfrm rot="360000">
            <a:off x="9484406" y="2579298"/>
            <a:ext cx="467381" cy="8897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7EAF6433-AA49-4E8D-BB0A-4EDE4BD8F3AA}"/>
              </a:ext>
            </a:extLst>
          </p:cNvPr>
          <p:cNvSpPr/>
          <p:nvPr/>
        </p:nvSpPr>
        <p:spPr>
          <a:xfrm rot="360000">
            <a:off x="4899335" y="3506756"/>
            <a:ext cx="467381" cy="88974"/>
          </a:xfrm>
          <a:prstGeom prst="ellipse">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61EFF968-6C83-46DA-8CBF-175740DE2743}"/>
              </a:ext>
            </a:extLst>
          </p:cNvPr>
          <p:cNvSpPr txBox="1"/>
          <p:nvPr/>
        </p:nvSpPr>
        <p:spPr>
          <a:xfrm>
            <a:off x="3155002" y="1845506"/>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water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line</a:t>
            </a:r>
          </a:p>
        </p:txBody>
      </p:sp>
      <p:grpSp>
        <p:nvGrpSpPr>
          <p:cNvPr id="86" name="Group 85">
            <a:extLst>
              <a:ext uri="{FF2B5EF4-FFF2-40B4-BE49-F238E27FC236}">
                <a16:creationId xmlns:a16="http://schemas.microsoft.com/office/drawing/2014/main" id="{0852C552-3C48-47FA-B858-51B514A8ED2A}"/>
              </a:ext>
            </a:extLst>
          </p:cNvPr>
          <p:cNvGrpSpPr/>
          <p:nvPr/>
        </p:nvGrpSpPr>
        <p:grpSpPr>
          <a:xfrm>
            <a:off x="4245355" y="2004615"/>
            <a:ext cx="1418575" cy="157625"/>
            <a:chOff x="884816" y="1510555"/>
            <a:chExt cx="832604" cy="182880"/>
          </a:xfrm>
        </p:grpSpPr>
        <p:sp>
          <p:nvSpPr>
            <p:cNvPr id="87" name="Arc 86">
              <a:extLst>
                <a:ext uri="{FF2B5EF4-FFF2-40B4-BE49-F238E27FC236}">
                  <a16:creationId xmlns:a16="http://schemas.microsoft.com/office/drawing/2014/main" id="{AA685651-C278-46F9-AC57-F75BAC3AA3DE}"/>
                </a:ext>
              </a:extLst>
            </p:cNvPr>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8" name="Arc 87">
              <a:extLst>
                <a:ext uri="{FF2B5EF4-FFF2-40B4-BE49-F238E27FC236}">
                  <a16:creationId xmlns:a16="http://schemas.microsoft.com/office/drawing/2014/main" id="{8DE711BD-435A-4603-A9A5-4A9689BEA1FE}"/>
                </a:ext>
              </a:extLst>
            </p:cNvPr>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9" name="Arc 88">
              <a:extLst>
                <a:ext uri="{FF2B5EF4-FFF2-40B4-BE49-F238E27FC236}">
                  <a16:creationId xmlns:a16="http://schemas.microsoft.com/office/drawing/2014/main" id="{E8C397BF-3845-4DB2-A879-7D4BE449FA12}"/>
                </a:ext>
              </a:extLst>
            </p:cNvPr>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id="{575BABA5-886F-4C48-9EF2-CDB463D74D1F}"/>
                </a:ext>
              </a:extLst>
            </p:cNvPr>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1" name="Arc 90">
              <a:extLst>
                <a:ext uri="{FF2B5EF4-FFF2-40B4-BE49-F238E27FC236}">
                  <a16:creationId xmlns:a16="http://schemas.microsoft.com/office/drawing/2014/main" id="{45DCB2A0-A581-44AA-B686-AA663F458B9F}"/>
                </a:ext>
              </a:extLst>
            </p:cNvPr>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2" name="Arc 91">
              <a:extLst>
                <a:ext uri="{FF2B5EF4-FFF2-40B4-BE49-F238E27FC236}">
                  <a16:creationId xmlns:a16="http://schemas.microsoft.com/office/drawing/2014/main" id="{20B343CB-6A76-49D8-9FEE-F99735FF1870}"/>
                </a:ext>
              </a:extLst>
            </p:cNvPr>
            <p:cNvSpPr/>
            <p:nvPr/>
          </p:nvSpPr>
          <p:spPr>
            <a:xfrm rot="5400000">
              <a:off x="1557400"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93" name="TextBox 92">
            <a:extLst>
              <a:ext uri="{FF2B5EF4-FFF2-40B4-BE49-F238E27FC236}">
                <a16:creationId xmlns:a16="http://schemas.microsoft.com/office/drawing/2014/main" id="{0F21AEB2-2EDA-4081-9C8C-1FD0C2524622}"/>
              </a:ext>
            </a:extLst>
          </p:cNvPr>
          <p:cNvSpPr txBox="1"/>
          <p:nvPr/>
        </p:nvSpPr>
        <p:spPr>
          <a:xfrm>
            <a:off x="9176991" y="1845506"/>
            <a:ext cx="906376" cy="47584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water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3C92CF"/>
                </a:solidFill>
                <a:effectLst/>
                <a:uLnTx/>
                <a:uFillTx/>
              </a:rPr>
              <a:t>line</a:t>
            </a:r>
          </a:p>
        </p:txBody>
      </p:sp>
      <p:grpSp>
        <p:nvGrpSpPr>
          <p:cNvPr id="94" name="Group 93">
            <a:extLst>
              <a:ext uri="{FF2B5EF4-FFF2-40B4-BE49-F238E27FC236}">
                <a16:creationId xmlns:a16="http://schemas.microsoft.com/office/drawing/2014/main" id="{9D62AB96-6305-4EA4-BC91-100BE9F0FDE0}"/>
              </a:ext>
            </a:extLst>
          </p:cNvPr>
          <p:cNvGrpSpPr/>
          <p:nvPr/>
        </p:nvGrpSpPr>
        <p:grpSpPr>
          <a:xfrm>
            <a:off x="10337026" y="2004615"/>
            <a:ext cx="1418575" cy="157625"/>
            <a:chOff x="884816" y="1510555"/>
            <a:chExt cx="832604" cy="182880"/>
          </a:xfrm>
        </p:grpSpPr>
        <p:sp>
          <p:nvSpPr>
            <p:cNvPr id="95" name="Arc 94">
              <a:extLst>
                <a:ext uri="{FF2B5EF4-FFF2-40B4-BE49-F238E27FC236}">
                  <a16:creationId xmlns:a16="http://schemas.microsoft.com/office/drawing/2014/main" id="{D1A0642C-F67F-4E78-AA8B-33AC17787309}"/>
                </a:ext>
              </a:extLst>
            </p:cNvPr>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6" name="Arc 95">
              <a:extLst>
                <a:ext uri="{FF2B5EF4-FFF2-40B4-BE49-F238E27FC236}">
                  <a16:creationId xmlns:a16="http://schemas.microsoft.com/office/drawing/2014/main" id="{FC39A66D-E97A-4B58-85EC-8B041FDF6E2F}"/>
                </a:ext>
              </a:extLst>
            </p:cNvPr>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7" name="Arc 96">
              <a:extLst>
                <a:ext uri="{FF2B5EF4-FFF2-40B4-BE49-F238E27FC236}">
                  <a16:creationId xmlns:a16="http://schemas.microsoft.com/office/drawing/2014/main" id="{3B6665FF-940A-4871-90DA-A4C9826F9043}"/>
                </a:ext>
              </a:extLst>
            </p:cNvPr>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8" name="Arc 97">
              <a:extLst>
                <a:ext uri="{FF2B5EF4-FFF2-40B4-BE49-F238E27FC236}">
                  <a16:creationId xmlns:a16="http://schemas.microsoft.com/office/drawing/2014/main" id="{55B5F36D-3154-416C-BB27-E68E19DDE794}"/>
                </a:ext>
              </a:extLst>
            </p:cNvPr>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9" name="Arc 98">
              <a:extLst>
                <a:ext uri="{FF2B5EF4-FFF2-40B4-BE49-F238E27FC236}">
                  <a16:creationId xmlns:a16="http://schemas.microsoft.com/office/drawing/2014/main" id="{DAC4DBF8-8764-4CF1-95A1-C6BDB2E9509C}"/>
                </a:ext>
              </a:extLst>
            </p:cNvPr>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0" name="Arc 99">
              <a:extLst>
                <a:ext uri="{FF2B5EF4-FFF2-40B4-BE49-F238E27FC236}">
                  <a16:creationId xmlns:a16="http://schemas.microsoft.com/office/drawing/2014/main" id="{115BAB6A-AA7D-42DC-97A8-4617A02443C7}"/>
                </a:ext>
              </a:extLst>
            </p:cNvPr>
            <p:cNvSpPr/>
            <p:nvPr/>
          </p:nvSpPr>
          <p:spPr>
            <a:xfrm rot="5400000">
              <a:off x="1557400"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101" name="TextBox 100">
            <a:extLst>
              <a:ext uri="{FF2B5EF4-FFF2-40B4-BE49-F238E27FC236}">
                <a16:creationId xmlns:a16="http://schemas.microsoft.com/office/drawing/2014/main" id="{C57C185D-3E40-4B5B-8A86-330B7D51518E}"/>
              </a:ext>
            </a:extLst>
          </p:cNvPr>
          <p:cNvSpPr txBox="1"/>
          <p:nvPr/>
        </p:nvSpPr>
        <p:spPr>
          <a:xfrm>
            <a:off x="10830146" y="2321348"/>
            <a:ext cx="1056884" cy="646331"/>
          </a:xfrm>
          <a:prstGeom prst="rect">
            <a:avLst/>
          </a:prstGeom>
          <a:noFill/>
          <a:ln>
            <a:noFill/>
          </a:ln>
        </p:spPr>
        <p:txBody>
          <a:bodyPr wrap="square" rtlCol="0">
            <a:spAutoFit/>
          </a:bodyPr>
          <a:lstStyle/>
          <a:p>
            <a:r>
              <a:rPr lang="en-US" sz="1200" dirty="0"/>
              <a:t>Diver with Geolocation system</a:t>
            </a:r>
          </a:p>
        </p:txBody>
      </p:sp>
      <p:sp>
        <p:nvSpPr>
          <p:cNvPr id="102" name="TextBox 101">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31546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Two Underwater Demonstrations Sites to Date</a:t>
            </a:r>
          </a:p>
        </p:txBody>
      </p:sp>
      <p:grpSp>
        <p:nvGrpSpPr>
          <p:cNvPr id="10" name="Group 9"/>
          <p:cNvGrpSpPr/>
          <p:nvPr/>
        </p:nvGrpSpPr>
        <p:grpSpPr>
          <a:xfrm>
            <a:off x="2650692" y="1527810"/>
            <a:ext cx="6890617" cy="3657600"/>
            <a:chOff x="2650692" y="1527810"/>
            <a:chExt cx="6890617" cy="365760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0681" b="13814"/>
            <a:stretch/>
          </p:blipFill>
          <p:spPr>
            <a:xfrm>
              <a:off x="2650692" y="1527810"/>
              <a:ext cx="6890617" cy="3657600"/>
            </a:xfrm>
            <a:prstGeom prst="rect">
              <a:avLst/>
            </a:prstGeom>
          </p:spPr>
        </p:pic>
        <p:sp>
          <p:nvSpPr>
            <p:cNvPr id="12" name="Rectangle 11"/>
            <p:cNvSpPr/>
            <p:nvPr/>
          </p:nvSpPr>
          <p:spPr>
            <a:xfrm>
              <a:off x="3771100" y="4808025"/>
              <a:ext cx="3775393" cy="307777"/>
            </a:xfrm>
            <a:prstGeom prst="rect">
              <a:avLst/>
            </a:prstGeom>
          </p:spPr>
          <p:txBody>
            <a:bodyPr wrap="none">
              <a:spAutoFit/>
            </a:bodyPr>
            <a:lstStyle/>
            <a:p>
              <a:r>
                <a:rPr lang="en-US" sz="1400" dirty="0"/>
                <a:t>https://mapswire.com/countries/united-states/</a:t>
              </a:r>
            </a:p>
          </p:txBody>
        </p:sp>
      </p:grpSp>
      <p:sp>
        <p:nvSpPr>
          <p:cNvPr id="13" name="Oval 12"/>
          <p:cNvSpPr/>
          <p:nvPr/>
        </p:nvSpPr>
        <p:spPr>
          <a:xfrm>
            <a:off x="8938059" y="2641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3035740" y="173514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ontent Placeholder 2">
            <a:extLst>
              <a:ext uri="{FF2B5EF4-FFF2-40B4-BE49-F238E27FC236}">
                <a16:creationId xmlns:a16="http://schemas.microsoft.com/office/drawing/2014/main" id="{F05769BC-2A5E-4EC1-AAF4-C63980F14998}"/>
              </a:ext>
            </a:extLst>
          </p:cNvPr>
          <p:cNvSpPr txBox="1">
            <a:spLocks/>
          </p:cNvSpPr>
          <p:nvPr/>
        </p:nvSpPr>
        <p:spPr>
          <a:xfrm>
            <a:off x="9543514" y="2509627"/>
            <a:ext cx="2642136" cy="11098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Franklin Gothic Book" panose="020B05030201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4pPr>
            <a:lvl5pPr marL="1200150" indent="-28575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000" b="1" dirty="0"/>
              <a:t>Boston Harbor, MA</a:t>
            </a:r>
          </a:p>
        </p:txBody>
      </p:sp>
      <p:sp>
        <p:nvSpPr>
          <p:cNvPr id="16" name="Content Placeholder 2">
            <a:extLst>
              <a:ext uri="{FF2B5EF4-FFF2-40B4-BE49-F238E27FC236}">
                <a16:creationId xmlns:a16="http://schemas.microsoft.com/office/drawing/2014/main" id="{F05769BC-2A5E-4EC1-AAF4-C63980F14998}"/>
              </a:ext>
            </a:extLst>
          </p:cNvPr>
          <p:cNvSpPr txBox="1">
            <a:spLocks/>
          </p:cNvSpPr>
          <p:nvPr/>
        </p:nvSpPr>
        <p:spPr>
          <a:xfrm>
            <a:off x="450850" y="1626977"/>
            <a:ext cx="2197100" cy="1109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spcBef>
                <a:spcPts val="600"/>
              </a:spcBef>
              <a:buFont typeface="Arial"/>
              <a:buNone/>
            </a:pPr>
            <a:r>
              <a:rPr lang="en-US" sz="2000" b="1" dirty="0"/>
              <a:t>Sequim Bay, WA</a:t>
            </a:r>
          </a:p>
        </p:txBody>
      </p:sp>
      <p:sp>
        <p:nvSpPr>
          <p:cNvPr id="17" name="TextBox 16">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205772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kinds of scores are calculated?</a:t>
            </a:r>
          </a:p>
        </p:txBody>
      </p:sp>
      <p:sp>
        <p:nvSpPr>
          <p:cNvPr id="72" name="TextBox 71"/>
          <p:cNvSpPr txBox="1"/>
          <p:nvPr/>
        </p:nvSpPr>
        <p:spPr>
          <a:xfrm>
            <a:off x="5343025" y="2794380"/>
            <a:ext cx="706981" cy="646331"/>
          </a:xfrm>
          <a:prstGeom prst="rect">
            <a:avLst/>
          </a:prstGeom>
          <a:noFill/>
        </p:spPr>
        <p:txBody>
          <a:bodyPr wrap="square" lIns="0" rIns="0" rtlCol="0">
            <a:spAutoFit/>
          </a:bodyPr>
          <a:lstStyle/>
          <a:p>
            <a:pPr algn="ctr">
              <a:defRPr/>
            </a:pPr>
            <a:r>
              <a:rPr lang="en-US" b="1" kern="0" dirty="0">
                <a:solidFill>
                  <a:srgbClr val="3C92CF"/>
                </a:solidFill>
                <a:latin typeface="Calibri" panose="020F0502020204030204"/>
              </a:rPr>
              <a:t>water</a:t>
            </a:r>
          </a:p>
          <a:p>
            <a:pPr algn="ctr">
              <a:defRPr/>
            </a:pPr>
            <a:r>
              <a:rPr lang="en-US" b="1" kern="0" dirty="0">
                <a:solidFill>
                  <a:srgbClr val="3C92CF"/>
                </a:solidFill>
                <a:latin typeface="Calibri" panose="020F0502020204030204"/>
              </a:rPr>
              <a:t>line</a:t>
            </a:r>
          </a:p>
        </p:txBody>
      </p:sp>
      <p:sp>
        <p:nvSpPr>
          <p:cNvPr id="73" name="TextBox 72"/>
          <p:cNvSpPr txBox="1"/>
          <p:nvPr/>
        </p:nvSpPr>
        <p:spPr>
          <a:xfrm>
            <a:off x="5343025" y="4354727"/>
            <a:ext cx="706981" cy="646331"/>
          </a:xfrm>
          <a:prstGeom prst="rect">
            <a:avLst/>
          </a:prstGeom>
          <a:noFill/>
        </p:spPr>
        <p:txBody>
          <a:bodyPr wrap="square" lIns="0" rIns="0" rtlCol="0">
            <a:spAutoFit/>
          </a:bodyPr>
          <a:lstStyle/>
          <a:p>
            <a:pPr algn="ctr">
              <a:defRPr/>
            </a:pPr>
            <a:r>
              <a:rPr lang="en-US" b="1" kern="0" dirty="0">
                <a:solidFill>
                  <a:srgbClr val="934911"/>
                </a:solidFill>
                <a:latin typeface="Calibri" panose="020F0502020204030204"/>
              </a:rPr>
              <a:t>seabed</a:t>
            </a:r>
          </a:p>
          <a:p>
            <a:pPr algn="ctr">
              <a:defRPr/>
            </a:pPr>
            <a:r>
              <a:rPr lang="en-US" b="1" kern="0" dirty="0">
                <a:solidFill>
                  <a:srgbClr val="934911"/>
                </a:solidFill>
                <a:latin typeface="Calibri" panose="020F0502020204030204"/>
              </a:rPr>
              <a:t>floor</a:t>
            </a:r>
          </a:p>
        </p:txBody>
      </p:sp>
      <p:sp>
        <p:nvSpPr>
          <p:cNvPr id="74" name="TextBox 73"/>
          <p:cNvSpPr txBox="1"/>
          <p:nvPr/>
        </p:nvSpPr>
        <p:spPr>
          <a:xfrm>
            <a:off x="5340712" y="3930292"/>
            <a:ext cx="709294" cy="369332"/>
          </a:xfrm>
          <a:prstGeom prst="rect">
            <a:avLst/>
          </a:prstGeom>
          <a:noFill/>
        </p:spPr>
        <p:txBody>
          <a:bodyPr wrap="square" lIns="0" rIns="0" rtlCol="0">
            <a:spAutoFit/>
          </a:bodyPr>
          <a:lstStyle/>
          <a:p>
            <a:pPr algn="ctr">
              <a:defRPr/>
            </a:pPr>
            <a:r>
              <a:rPr lang="en-US" b="1" kern="0" dirty="0">
                <a:solidFill>
                  <a:srgbClr val="7F7F7F"/>
                </a:solidFill>
                <a:latin typeface="Calibri" panose="020F0502020204030204"/>
              </a:rPr>
              <a:t>system</a:t>
            </a:r>
          </a:p>
        </p:txBody>
      </p:sp>
      <p:grpSp>
        <p:nvGrpSpPr>
          <p:cNvPr id="75" name="Group 74"/>
          <p:cNvGrpSpPr/>
          <p:nvPr/>
        </p:nvGrpSpPr>
        <p:grpSpPr>
          <a:xfrm>
            <a:off x="10678812" y="3864569"/>
            <a:ext cx="1150577" cy="492884"/>
            <a:chOff x="890195" y="1819835"/>
            <a:chExt cx="669663" cy="286870"/>
          </a:xfrm>
        </p:grpSpPr>
        <p:sp>
          <p:nvSpPr>
            <p:cNvPr id="76" name="Rounded Rectangle 75"/>
            <p:cNvSpPr/>
            <p:nvPr/>
          </p:nvSpPr>
          <p:spPr>
            <a:xfrm>
              <a:off x="932329" y="1904999"/>
              <a:ext cx="627529" cy="116542"/>
            </a:xfrm>
            <a:prstGeom prst="roundRect">
              <a:avLst>
                <a:gd name="adj" fmla="val 50000"/>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7" name="Isosceles Triangle 76"/>
            <p:cNvSpPr/>
            <p:nvPr/>
          </p:nvSpPr>
          <p:spPr>
            <a:xfrm>
              <a:off x="891988" y="1819835"/>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8" name="Isosceles Triangle 77"/>
            <p:cNvSpPr/>
            <p:nvPr/>
          </p:nvSpPr>
          <p:spPr>
            <a:xfrm flipV="1">
              <a:off x="891988" y="2017058"/>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cxnSp>
          <p:nvCxnSpPr>
            <p:cNvPr id="79" name="Straight Connector 78"/>
            <p:cNvCxnSpPr/>
            <p:nvPr/>
          </p:nvCxnSpPr>
          <p:spPr>
            <a:xfrm flipV="1">
              <a:off x="890195" y="1963270"/>
              <a:ext cx="182880" cy="0"/>
            </a:xfrm>
            <a:prstGeom prst="line">
              <a:avLst/>
            </a:prstGeom>
            <a:noFill/>
            <a:ln w="38100" cap="flat" cmpd="sng" algn="ctr">
              <a:solidFill>
                <a:sysClr val="windowText" lastClr="000000">
                  <a:lumMod val="75000"/>
                  <a:lumOff val="25000"/>
                </a:sysClr>
              </a:solidFill>
              <a:prstDash val="solid"/>
              <a:miter lim="800000"/>
            </a:ln>
            <a:effectLst/>
          </p:spPr>
        </p:cxnSp>
        <p:sp>
          <p:nvSpPr>
            <p:cNvPr id="80" name="Oval 79"/>
            <p:cNvSpPr/>
            <p:nvPr/>
          </p:nvSpPr>
          <p:spPr>
            <a:xfrm>
              <a:off x="1290918" y="1981200"/>
              <a:ext cx="80682" cy="89647"/>
            </a:xfrm>
            <a:prstGeom prst="ellipse">
              <a:avLst/>
            </a:prstGeom>
            <a:solidFill>
              <a:srgbClr val="7F7F7F"/>
            </a:solidFill>
            <a:ln w="12700" cap="flat" cmpd="sng" algn="ctr">
              <a:solidFill>
                <a:srgbClr val="7F7F7F"/>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sp>
        <p:nvSpPr>
          <p:cNvPr id="81" name="Isosceles Triangle 80"/>
          <p:cNvSpPr/>
          <p:nvPr/>
        </p:nvSpPr>
        <p:spPr>
          <a:xfrm>
            <a:off x="11224837" y="4234234"/>
            <a:ext cx="431273" cy="646912"/>
          </a:xfrm>
          <a:prstGeom prst="triangle">
            <a:avLst/>
          </a:prstGeom>
          <a:solidFill>
            <a:srgbClr val="FFC000">
              <a:alpha val="30196"/>
            </a:srgbClr>
          </a:solidFill>
          <a:ln w="12700" cap="flat" cmpd="sng" algn="ctr">
            <a:solidFill>
              <a:srgbClr val="FFC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82" name="Oval 81"/>
          <p:cNvSpPr/>
          <p:nvPr/>
        </p:nvSpPr>
        <p:spPr>
          <a:xfrm rot="360000">
            <a:off x="11214561" y="4832005"/>
            <a:ext cx="471321" cy="120852"/>
          </a:xfrm>
          <a:prstGeom prst="ellipse">
            <a:avLst/>
          </a:prstGeom>
          <a:solidFill>
            <a:srgbClr val="0000FF"/>
          </a:solidFill>
          <a:ln w="12700" cap="flat" cmpd="sng" algn="ctr">
            <a:solidFill>
              <a:srgbClr val="0000FF"/>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83" name="TextBox 82"/>
          <p:cNvSpPr txBox="1"/>
          <p:nvPr/>
        </p:nvSpPr>
        <p:spPr>
          <a:xfrm>
            <a:off x="10217178" y="4680910"/>
            <a:ext cx="942643" cy="369332"/>
          </a:xfrm>
          <a:prstGeom prst="rect">
            <a:avLst/>
          </a:prstGeom>
          <a:noFill/>
        </p:spPr>
        <p:txBody>
          <a:bodyPr wrap="square" lIns="0" rIns="0" rtlCol="0">
            <a:spAutoFit/>
          </a:bodyPr>
          <a:lstStyle/>
          <a:p>
            <a:pPr algn="r">
              <a:defRPr/>
            </a:pPr>
            <a:r>
              <a:rPr lang="en-US" kern="0" dirty="0">
                <a:solidFill>
                  <a:srgbClr val="0000FF"/>
                </a:solidFill>
                <a:latin typeface="Calibri" panose="020F0502020204030204"/>
              </a:rPr>
              <a:t>found TOI</a:t>
            </a:r>
          </a:p>
        </p:txBody>
      </p:sp>
      <p:sp>
        <p:nvSpPr>
          <p:cNvPr id="84" name="Rectangular Callout 83"/>
          <p:cNvSpPr/>
          <p:nvPr/>
        </p:nvSpPr>
        <p:spPr>
          <a:xfrm>
            <a:off x="11428626" y="3510309"/>
            <a:ext cx="462081" cy="385067"/>
          </a:xfrm>
          <a:prstGeom prst="wedgeRectCallout">
            <a:avLst/>
          </a:prstGeom>
          <a:solidFill>
            <a:sysClr val="window" lastClr="FFFFFF">
              <a:lumMod val="95000"/>
            </a:sysClr>
          </a:solidFill>
          <a:ln w="12700" cap="flat" cmpd="sng" algn="ctr">
            <a:solidFill>
              <a:srgbClr val="404040"/>
            </a:solidFill>
            <a:prstDash val="solid"/>
            <a:miter lim="800000"/>
          </a:ln>
          <a:effectLst/>
        </p:spPr>
        <p:txBody>
          <a:bodyPr rtlCol="0" anchor="ctr"/>
          <a:lstStyle/>
          <a:p>
            <a:pPr algn="ctr">
              <a:defRPr/>
            </a:pPr>
            <a:r>
              <a:rPr lang="en-US" b="1" i="1" kern="0" dirty="0">
                <a:solidFill>
                  <a:srgbClr val="CC0099"/>
                </a:solidFill>
                <a:latin typeface="Calibri" panose="020F0502020204030204"/>
              </a:rPr>
              <a:t>!</a:t>
            </a:r>
          </a:p>
        </p:txBody>
      </p:sp>
      <p:sp>
        <p:nvSpPr>
          <p:cNvPr id="85" name="TextBox 84"/>
          <p:cNvSpPr txBox="1"/>
          <p:nvPr/>
        </p:nvSpPr>
        <p:spPr>
          <a:xfrm>
            <a:off x="10305908" y="3402490"/>
            <a:ext cx="1079311" cy="369332"/>
          </a:xfrm>
          <a:prstGeom prst="rect">
            <a:avLst/>
          </a:prstGeom>
          <a:noFill/>
        </p:spPr>
        <p:txBody>
          <a:bodyPr wrap="square" lIns="0" rIns="0" rtlCol="0">
            <a:spAutoFit/>
          </a:bodyPr>
          <a:lstStyle/>
          <a:p>
            <a:pPr algn="r">
              <a:defRPr/>
            </a:pPr>
            <a:r>
              <a:rPr lang="en-US" kern="0" dirty="0">
                <a:solidFill>
                  <a:srgbClr val="CC0099"/>
                </a:solidFill>
                <a:latin typeface="Calibri" panose="020F0502020204030204"/>
              </a:rPr>
              <a:t>true alarm</a:t>
            </a:r>
          </a:p>
        </p:txBody>
      </p:sp>
      <p:cxnSp>
        <p:nvCxnSpPr>
          <p:cNvPr id="86" name="Straight Connector 85"/>
          <p:cNvCxnSpPr/>
          <p:nvPr/>
        </p:nvCxnSpPr>
        <p:spPr>
          <a:xfrm>
            <a:off x="10241083" y="4692195"/>
            <a:ext cx="1571071" cy="0"/>
          </a:xfrm>
          <a:prstGeom prst="line">
            <a:avLst/>
          </a:prstGeom>
          <a:noFill/>
          <a:ln w="19050" cap="flat" cmpd="sng" algn="ctr">
            <a:solidFill>
              <a:srgbClr val="934911"/>
            </a:solidFill>
            <a:prstDash val="solid"/>
            <a:miter lim="800000"/>
          </a:ln>
          <a:effectLst/>
        </p:spPr>
      </p:cxnSp>
      <p:grpSp>
        <p:nvGrpSpPr>
          <p:cNvPr id="87" name="Group 86"/>
          <p:cNvGrpSpPr/>
          <p:nvPr/>
        </p:nvGrpSpPr>
        <p:grpSpPr>
          <a:xfrm>
            <a:off x="10315786" y="3014078"/>
            <a:ext cx="1430534" cy="214100"/>
            <a:chOff x="884816" y="1510555"/>
            <a:chExt cx="832604" cy="182880"/>
          </a:xfrm>
        </p:grpSpPr>
        <p:sp>
          <p:nvSpPr>
            <p:cNvPr id="88" name="Arc 87"/>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89" name="Arc 88"/>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90" name="Arc 89"/>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91" name="Arc 90"/>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92" name="Arc 91"/>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93" name="Arc 92"/>
            <p:cNvSpPr/>
            <p:nvPr/>
          </p:nvSpPr>
          <p:spPr>
            <a:xfrm rot="5400000">
              <a:off x="1557400"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grpSp>
      <p:sp>
        <p:nvSpPr>
          <p:cNvPr id="94" name="TextBox 93"/>
          <p:cNvSpPr txBox="1"/>
          <p:nvPr/>
        </p:nvSpPr>
        <p:spPr>
          <a:xfrm>
            <a:off x="10162529" y="1446353"/>
            <a:ext cx="1728178" cy="369332"/>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No Error</a:t>
            </a:r>
          </a:p>
        </p:txBody>
      </p:sp>
      <p:grpSp>
        <p:nvGrpSpPr>
          <p:cNvPr id="95" name="Group 94"/>
          <p:cNvGrpSpPr/>
          <p:nvPr/>
        </p:nvGrpSpPr>
        <p:grpSpPr>
          <a:xfrm>
            <a:off x="8774114" y="3864569"/>
            <a:ext cx="1150577" cy="492884"/>
            <a:chOff x="890195" y="1819835"/>
            <a:chExt cx="669663" cy="286870"/>
          </a:xfrm>
        </p:grpSpPr>
        <p:sp>
          <p:nvSpPr>
            <p:cNvPr id="96" name="Rounded Rectangle 95"/>
            <p:cNvSpPr/>
            <p:nvPr/>
          </p:nvSpPr>
          <p:spPr>
            <a:xfrm>
              <a:off x="932329" y="1904999"/>
              <a:ext cx="627529" cy="116542"/>
            </a:xfrm>
            <a:prstGeom prst="roundRect">
              <a:avLst>
                <a:gd name="adj" fmla="val 50000"/>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97" name="Isosceles Triangle 96"/>
            <p:cNvSpPr/>
            <p:nvPr/>
          </p:nvSpPr>
          <p:spPr>
            <a:xfrm>
              <a:off x="891988" y="1819835"/>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98" name="Isosceles Triangle 97"/>
            <p:cNvSpPr/>
            <p:nvPr/>
          </p:nvSpPr>
          <p:spPr>
            <a:xfrm flipV="1">
              <a:off x="891988" y="2017058"/>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cxnSp>
          <p:nvCxnSpPr>
            <p:cNvPr id="99" name="Straight Connector 98"/>
            <p:cNvCxnSpPr/>
            <p:nvPr/>
          </p:nvCxnSpPr>
          <p:spPr>
            <a:xfrm flipV="1">
              <a:off x="890195" y="1963270"/>
              <a:ext cx="182880" cy="0"/>
            </a:xfrm>
            <a:prstGeom prst="line">
              <a:avLst/>
            </a:prstGeom>
            <a:noFill/>
            <a:ln w="38100" cap="flat" cmpd="sng" algn="ctr">
              <a:solidFill>
                <a:sysClr val="windowText" lastClr="000000">
                  <a:lumMod val="75000"/>
                  <a:lumOff val="25000"/>
                </a:sysClr>
              </a:solidFill>
              <a:prstDash val="solid"/>
              <a:miter lim="800000"/>
            </a:ln>
            <a:effectLst/>
          </p:spPr>
        </p:cxnSp>
        <p:sp>
          <p:nvSpPr>
            <p:cNvPr id="100" name="Oval 99"/>
            <p:cNvSpPr/>
            <p:nvPr/>
          </p:nvSpPr>
          <p:spPr>
            <a:xfrm>
              <a:off x="1290918" y="1981200"/>
              <a:ext cx="80682" cy="89647"/>
            </a:xfrm>
            <a:prstGeom prst="ellipse">
              <a:avLst/>
            </a:prstGeom>
            <a:solidFill>
              <a:srgbClr val="7F7F7F"/>
            </a:solidFill>
            <a:ln w="12700" cap="flat" cmpd="sng" algn="ctr">
              <a:solidFill>
                <a:srgbClr val="7F7F7F"/>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sp>
        <p:nvSpPr>
          <p:cNvPr id="101" name="Isosceles Triangle 100"/>
          <p:cNvSpPr/>
          <p:nvPr/>
        </p:nvSpPr>
        <p:spPr>
          <a:xfrm>
            <a:off x="9320138" y="4234234"/>
            <a:ext cx="431273" cy="646912"/>
          </a:xfrm>
          <a:prstGeom prst="triangle">
            <a:avLst/>
          </a:prstGeom>
          <a:solidFill>
            <a:srgbClr val="FFC000">
              <a:alpha val="30196"/>
            </a:srgbClr>
          </a:solidFill>
          <a:ln w="12700" cap="flat" cmpd="sng" algn="ctr">
            <a:solidFill>
              <a:srgbClr val="FFC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nvGrpSpPr>
          <p:cNvPr id="102" name="Group 101"/>
          <p:cNvGrpSpPr/>
          <p:nvPr/>
        </p:nvGrpSpPr>
        <p:grpSpPr>
          <a:xfrm>
            <a:off x="8216892" y="4680910"/>
            <a:ext cx="1564291" cy="369332"/>
            <a:chOff x="691558" y="2294965"/>
            <a:chExt cx="910454" cy="214960"/>
          </a:xfrm>
        </p:grpSpPr>
        <p:sp>
          <p:nvSpPr>
            <p:cNvPr id="103" name="Oval 102"/>
            <p:cNvSpPr/>
            <p:nvPr/>
          </p:nvSpPr>
          <p:spPr>
            <a:xfrm rot="360000">
              <a:off x="1327692" y="2382906"/>
              <a:ext cx="274320" cy="70339"/>
            </a:xfrm>
            <a:prstGeom prst="ellipse">
              <a:avLst/>
            </a:prstGeom>
            <a:solidFill>
              <a:srgbClr val="0000FF"/>
            </a:solidFill>
            <a:ln w="12700" cap="flat" cmpd="sng" algn="ctr">
              <a:solidFill>
                <a:srgbClr val="0000FF"/>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04" name="TextBox 103"/>
            <p:cNvSpPr txBox="1"/>
            <p:nvPr/>
          </p:nvSpPr>
          <p:spPr>
            <a:xfrm>
              <a:off x="691558" y="2294965"/>
              <a:ext cx="594360" cy="214960"/>
            </a:xfrm>
            <a:prstGeom prst="rect">
              <a:avLst/>
            </a:prstGeom>
            <a:noFill/>
          </p:spPr>
          <p:txBody>
            <a:bodyPr wrap="square" lIns="0" rIns="0" rtlCol="0">
              <a:spAutoFit/>
            </a:bodyPr>
            <a:lstStyle/>
            <a:p>
              <a:pPr algn="r">
                <a:defRPr/>
              </a:pPr>
              <a:r>
                <a:rPr lang="en-US" kern="0" dirty="0">
                  <a:solidFill>
                    <a:srgbClr val="0000FF"/>
                  </a:solidFill>
                  <a:latin typeface="Calibri" panose="020F0502020204030204"/>
                </a:rPr>
                <a:t>missed TOI</a:t>
              </a:r>
            </a:p>
          </p:txBody>
        </p:sp>
      </p:grpSp>
      <p:cxnSp>
        <p:nvCxnSpPr>
          <p:cNvPr id="105" name="Straight Connector 104"/>
          <p:cNvCxnSpPr/>
          <p:nvPr/>
        </p:nvCxnSpPr>
        <p:spPr>
          <a:xfrm>
            <a:off x="8275067" y="4692195"/>
            <a:ext cx="1571071" cy="0"/>
          </a:xfrm>
          <a:prstGeom prst="line">
            <a:avLst/>
          </a:prstGeom>
          <a:noFill/>
          <a:ln w="19050" cap="flat" cmpd="sng" algn="ctr">
            <a:solidFill>
              <a:srgbClr val="934911"/>
            </a:solidFill>
            <a:prstDash val="solid"/>
            <a:miter lim="800000"/>
          </a:ln>
          <a:effectLst/>
        </p:spPr>
      </p:cxnSp>
      <p:grpSp>
        <p:nvGrpSpPr>
          <p:cNvPr id="106" name="Group 105"/>
          <p:cNvGrpSpPr/>
          <p:nvPr/>
        </p:nvGrpSpPr>
        <p:grpSpPr>
          <a:xfrm>
            <a:off x="8349770" y="3014083"/>
            <a:ext cx="1430592" cy="214122"/>
            <a:chOff x="884816" y="1510539"/>
            <a:chExt cx="832638" cy="182897"/>
          </a:xfrm>
        </p:grpSpPr>
        <p:sp>
          <p:nvSpPr>
            <p:cNvPr id="107" name="Arc 106"/>
            <p:cNvSpPr/>
            <p:nvPr/>
          </p:nvSpPr>
          <p:spPr>
            <a:xfrm rot="5400000">
              <a:off x="861957" y="1533398"/>
              <a:ext cx="182878"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08" name="Arc 107"/>
            <p:cNvSpPr/>
            <p:nvPr/>
          </p:nvSpPr>
          <p:spPr>
            <a:xfrm rot="5400000">
              <a:off x="1001806" y="1533403"/>
              <a:ext cx="182879"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09" name="Arc 108"/>
            <p:cNvSpPr/>
            <p:nvPr/>
          </p:nvSpPr>
          <p:spPr>
            <a:xfrm rot="5400000">
              <a:off x="1141655" y="1533407"/>
              <a:ext cx="182879"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10" name="Arc 109"/>
            <p:cNvSpPr/>
            <p:nvPr/>
          </p:nvSpPr>
          <p:spPr>
            <a:xfrm rot="5400000">
              <a:off x="1281504" y="1533411"/>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11" name="Arc 110"/>
            <p:cNvSpPr/>
            <p:nvPr/>
          </p:nvSpPr>
          <p:spPr>
            <a:xfrm rot="5400000">
              <a:off x="142135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12" name="Arc 111"/>
            <p:cNvSpPr/>
            <p:nvPr/>
          </p:nvSpPr>
          <p:spPr>
            <a:xfrm rot="5400000">
              <a:off x="1557434" y="1533416"/>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grpSp>
      <p:sp>
        <p:nvSpPr>
          <p:cNvPr id="113" name="TextBox 112"/>
          <p:cNvSpPr txBox="1"/>
          <p:nvPr/>
        </p:nvSpPr>
        <p:spPr>
          <a:xfrm>
            <a:off x="8196513" y="1446353"/>
            <a:ext cx="1728178" cy="1200329"/>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Error Type 2:</a:t>
            </a:r>
          </a:p>
          <a:p>
            <a:pPr algn="ctr">
              <a:defRPr/>
            </a:pPr>
            <a:r>
              <a:rPr lang="en-US" b="1" kern="0" dirty="0">
                <a:solidFill>
                  <a:prstClr val="black"/>
                </a:solidFill>
                <a:latin typeface="Calibri" panose="020F0502020204030204"/>
              </a:rPr>
              <a:t>Missed TOI</a:t>
            </a:r>
          </a:p>
          <a:p>
            <a:pPr algn="ctr">
              <a:defRPr/>
            </a:pPr>
            <a:r>
              <a:rPr lang="en-US" kern="0" dirty="0">
                <a:solidFill>
                  <a:prstClr val="black"/>
                </a:solidFill>
                <a:latin typeface="Calibri" panose="020F0502020204030204"/>
              </a:rPr>
              <a:t>i.e., False Negative (FN)</a:t>
            </a:r>
          </a:p>
        </p:txBody>
      </p:sp>
      <p:grpSp>
        <p:nvGrpSpPr>
          <p:cNvPr id="114" name="Group 113"/>
          <p:cNvGrpSpPr/>
          <p:nvPr/>
        </p:nvGrpSpPr>
        <p:grpSpPr>
          <a:xfrm>
            <a:off x="6746779" y="3864569"/>
            <a:ext cx="1150578" cy="492884"/>
            <a:chOff x="890195" y="1819835"/>
            <a:chExt cx="669663" cy="286870"/>
          </a:xfrm>
        </p:grpSpPr>
        <p:sp>
          <p:nvSpPr>
            <p:cNvPr id="115" name="Rounded Rectangle 114"/>
            <p:cNvSpPr/>
            <p:nvPr/>
          </p:nvSpPr>
          <p:spPr>
            <a:xfrm>
              <a:off x="932329" y="1904999"/>
              <a:ext cx="627529" cy="116542"/>
            </a:xfrm>
            <a:prstGeom prst="roundRect">
              <a:avLst>
                <a:gd name="adj" fmla="val 50000"/>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16" name="Isosceles Triangle 115"/>
            <p:cNvSpPr/>
            <p:nvPr/>
          </p:nvSpPr>
          <p:spPr>
            <a:xfrm>
              <a:off x="891988" y="1819835"/>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117" name="Isosceles Triangle 116"/>
            <p:cNvSpPr/>
            <p:nvPr/>
          </p:nvSpPr>
          <p:spPr>
            <a:xfrm flipV="1">
              <a:off x="891988" y="2017058"/>
              <a:ext cx="179294" cy="89647"/>
            </a:xfrm>
            <a:prstGeom prst="triangle">
              <a:avLst/>
            </a:prstGeom>
            <a:solidFill>
              <a:srgbClr val="404040"/>
            </a:solidFill>
            <a:ln w="12700" cap="flat" cmpd="sng" algn="ctr">
              <a:solidFill>
                <a:sysClr val="windowText" lastClr="000000">
                  <a:lumMod val="75000"/>
                  <a:lumOff val="25000"/>
                </a:sys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cxnSp>
          <p:nvCxnSpPr>
            <p:cNvPr id="118" name="Straight Connector 117"/>
            <p:cNvCxnSpPr/>
            <p:nvPr/>
          </p:nvCxnSpPr>
          <p:spPr>
            <a:xfrm flipV="1">
              <a:off x="890195" y="1963270"/>
              <a:ext cx="182880" cy="0"/>
            </a:xfrm>
            <a:prstGeom prst="line">
              <a:avLst/>
            </a:prstGeom>
            <a:noFill/>
            <a:ln w="38100" cap="flat" cmpd="sng" algn="ctr">
              <a:solidFill>
                <a:sysClr val="windowText" lastClr="000000">
                  <a:lumMod val="75000"/>
                  <a:lumOff val="25000"/>
                </a:sysClr>
              </a:solidFill>
              <a:prstDash val="solid"/>
              <a:miter lim="800000"/>
            </a:ln>
            <a:effectLst/>
          </p:spPr>
        </p:cxnSp>
        <p:sp>
          <p:nvSpPr>
            <p:cNvPr id="119" name="Oval 118"/>
            <p:cNvSpPr/>
            <p:nvPr/>
          </p:nvSpPr>
          <p:spPr>
            <a:xfrm>
              <a:off x="1290918" y="1981200"/>
              <a:ext cx="80682" cy="89647"/>
            </a:xfrm>
            <a:prstGeom prst="ellipse">
              <a:avLst/>
            </a:prstGeom>
            <a:solidFill>
              <a:srgbClr val="7F7F7F"/>
            </a:solidFill>
            <a:ln w="12700" cap="flat" cmpd="sng" algn="ctr">
              <a:solidFill>
                <a:srgbClr val="7F7F7F"/>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sp>
        <p:nvSpPr>
          <p:cNvPr id="120" name="Isosceles Triangle 119"/>
          <p:cNvSpPr/>
          <p:nvPr/>
        </p:nvSpPr>
        <p:spPr>
          <a:xfrm>
            <a:off x="7292804" y="4234234"/>
            <a:ext cx="431273" cy="646912"/>
          </a:xfrm>
          <a:prstGeom prst="triangle">
            <a:avLst/>
          </a:prstGeom>
          <a:solidFill>
            <a:srgbClr val="FFC000">
              <a:alpha val="30196"/>
            </a:srgbClr>
          </a:solidFill>
          <a:ln w="12700" cap="flat" cmpd="sng" algn="ctr">
            <a:solidFill>
              <a:srgbClr val="FFC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nvGrpSpPr>
          <p:cNvPr id="121" name="Group 120"/>
          <p:cNvGrpSpPr/>
          <p:nvPr/>
        </p:nvGrpSpPr>
        <p:grpSpPr>
          <a:xfrm>
            <a:off x="6432072" y="3402490"/>
            <a:ext cx="1526602" cy="492885"/>
            <a:chOff x="832707" y="1550894"/>
            <a:chExt cx="888518" cy="286871"/>
          </a:xfrm>
        </p:grpSpPr>
        <p:sp>
          <p:nvSpPr>
            <p:cNvPr id="122" name="Rectangular Callout 121"/>
            <p:cNvSpPr/>
            <p:nvPr/>
          </p:nvSpPr>
          <p:spPr>
            <a:xfrm>
              <a:off x="1452283" y="1613647"/>
              <a:ext cx="268942" cy="224118"/>
            </a:xfrm>
            <a:prstGeom prst="wedgeRectCallout">
              <a:avLst/>
            </a:prstGeom>
            <a:solidFill>
              <a:sysClr val="window" lastClr="FFFFFF">
                <a:lumMod val="95000"/>
              </a:sysClr>
            </a:solidFill>
            <a:ln w="12700" cap="flat" cmpd="sng" algn="ctr">
              <a:solidFill>
                <a:srgbClr val="404040"/>
              </a:solidFill>
              <a:prstDash val="solid"/>
              <a:miter lim="800000"/>
            </a:ln>
            <a:effectLst/>
          </p:spPr>
          <p:txBody>
            <a:bodyPr rtlCol="0" anchor="ctr"/>
            <a:lstStyle/>
            <a:p>
              <a:pPr algn="ctr">
                <a:defRPr/>
              </a:pPr>
              <a:r>
                <a:rPr lang="en-US" b="1" i="1" kern="0" dirty="0">
                  <a:solidFill>
                    <a:srgbClr val="CC0099"/>
                  </a:solidFill>
                  <a:latin typeface="Calibri" panose="020F0502020204030204"/>
                </a:rPr>
                <a:t>!</a:t>
              </a:r>
            </a:p>
          </p:txBody>
        </p:sp>
        <p:sp>
          <p:nvSpPr>
            <p:cNvPr id="123" name="TextBox 122"/>
            <p:cNvSpPr txBox="1"/>
            <p:nvPr/>
          </p:nvSpPr>
          <p:spPr>
            <a:xfrm>
              <a:off x="832707" y="1550894"/>
              <a:ext cx="594360" cy="214960"/>
            </a:xfrm>
            <a:prstGeom prst="rect">
              <a:avLst/>
            </a:prstGeom>
            <a:noFill/>
          </p:spPr>
          <p:txBody>
            <a:bodyPr wrap="square" lIns="0" rIns="0" rtlCol="0">
              <a:spAutoFit/>
            </a:bodyPr>
            <a:lstStyle/>
            <a:p>
              <a:pPr algn="r">
                <a:defRPr/>
              </a:pPr>
              <a:r>
                <a:rPr lang="en-US" kern="0" dirty="0">
                  <a:solidFill>
                    <a:srgbClr val="CC0099"/>
                  </a:solidFill>
                  <a:latin typeface="Calibri" panose="020F0502020204030204"/>
                </a:rPr>
                <a:t>false alarm</a:t>
              </a:r>
            </a:p>
          </p:txBody>
        </p:sp>
      </p:grpSp>
      <p:cxnSp>
        <p:nvCxnSpPr>
          <p:cNvPr id="124" name="Straight Connector 123"/>
          <p:cNvCxnSpPr/>
          <p:nvPr/>
        </p:nvCxnSpPr>
        <p:spPr>
          <a:xfrm>
            <a:off x="6309050" y="4692195"/>
            <a:ext cx="1571071" cy="0"/>
          </a:xfrm>
          <a:prstGeom prst="line">
            <a:avLst/>
          </a:prstGeom>
          <a:noFill/>
          <a:ln w="19050" cap="flat" cmpd="sng" algn="ctr">
            <a:solidFill>
              <a:srgbClr val="934911"/>
            </a:solidFill>
            <a:prstDash val="solid"/>
            <a:miter lim="800000"/>
          </a:ln>
          <a:effectLst/>
        </p:spPr>
      </p:cxnSp>
      <p:grpSp>
        <p:nvGrpSpPr>
          <p:cNvPr id="125" name="Group 124"/>
          <p:cNvGrpSpPr/>
          <p:nvPr/>
        </p:nvGrpSpPr>
        <p:grpSpPr>
          <a:xfrm>
            <a:off x="6383753" y="3014078"/>
            <a:ext cx="1430647" cy="214100"/>
            <a:chOff x="884816" y="1510555"/>
            <a:chExt cx="832670" cy="182880"/>
          </a:xfrm>
        </p:grpSpPr>
        <p:sp>
          <p:nvSpPr>
            <p:cNvPr id="126" name="Arc 125"/>
            <p:cNvSpPr/>
            <p:nvPr/>
          </p:nvSpPr>
          <p:spPr>
            <a:xfrm rot="5400000">
              <a:off x="86195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27" name="Arc 126"/>
            <p:cNvSpPr/>
            <p:nvPr/>
          </p:nvSpPr>
          <p:spPr>
            <a:xfrm rot="5400000">
              <a:off x="1001805"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28" name="Arc 127"/>
            <p:cNvSpPr/>
            <p:nvPr/>
          </p:nvSpPr>
          <p:spPr>
            <a:xfrm rot="5400000">
              <a:off x="1141654"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29" name="Arc 128"/>
            <p:cNvSpPr/>
            <p:nvPr/>
          </p:nvSpPr>
          <p:spPr>
            <a:xfrm rot="5400000">
              <a:off x="1281503"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30" name="Arc 129"/>
            <p:cNvSpPr/>
            <p:nvPr/>
          </p:nvSpPr>
          <p:spPr>
            <a:xfrm rot="5400000">
              <a:off x="1421352"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131" name="Arc 130"/>
            <p:cNvSpPr/>
            <p:nvPr/>
          </p:nvSpPr>
          <p:spPr>
            <a:xfrm rot="5400000">
              <a:off x="1557466" y="1533415"/>
              <a:ext cx="182880" cy="137160"/>
            </a:xfrm>
            <a:prstGeom prst="arc">
              <a:avLst>
                <a:gd name="adj1" fmla="val 16200000"/>
                <a:gd name="adj2" fmla="val 5252951"/>
              </a:avLst>
            </a:prstGeom>
            <a:noFill/>
            <a:ln w="19050" cap="flat" cmpd="sng" algn="ctr">
              <a:solidFill>
                <a:srgbClr val="0070C0"/>
              </a:solid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grpSp>
      <p:sp>
        <p:nvSpPr>
          <p:cNvPr id="132" name="TextBox 131"/>
          <p:cNvSpPr txBox="1"/>
          <p:nvPr/>
        </p:nvSpPr>
        <p:spPr>
          <a:xfrm>
            <a:off x="6230496" y="1446353"/>
            <a:ext cx="1728178" cy="1200329"/>
          </a:xfrm>
          <a:prstGeom prst="rect">
            <a:avLst/>
          </a:prstGeom>
          <a:noFill/>
        </p:spPr>
        <p:txBody>
          <a:bodyPr wrap="square" rtlCol="0">
            <a:spAutoFit/>
          </a:bodyPr>
          <a:lstStyle/>
          <a:p>
            <a:pPr algn="ctr">
              <a:defRPr/>
            </a:pPr>
            <a:r>
              <a:rPr lang="en-US" b="1" kern="0" dirty="0">
                <a:solidFill>
                  <a:prstClr val="black"/>
                </a:solidFill>
                <a:latin typeface="Calibri" panose="020F0502020204030204"/>
              </a:rPr>
              <a:t>Error Type 1:</a:t>
            </a:r>
          </a:p>
          <a:p>
            <a:pPr algn="ctr">
              <a:defRPr/>
            </a:pPr>
            <a:r>
              <a:rPr lang="en-US" b="1" kern="0" dirty="0">
                <a:solidFill>
                  <a:prstClr val="black"/>
                </a:solidFill>
                <a:latin typeface="Calibri" panose="020F0502020204030204"/>
              </a:rPr>
              <a:t>False Alarm</a:t>
            </a:r>
          </a:p>
          <a:p>
            <a:pPr algn="ctr">
              <a:defRPr/>
            </a:pPr>
            <a:r>
              <a:rPr lang="en-US" kern="0" dirty="0">
                <a:solidFill>
                  <a:prstClr val="black"/>
                </a:solidFill>
                <a:latin typeface="Calibri" panose="020F0502020204030204"/>
              </a:rPr>
              <a:t>i.e., False Positive (FP)</a:t>
            </a:r>
          </a:p>
        </p:txBody>
      </p:sp>
      <p:sp>
        <p:nvSpPr>
          <p:cNvPr id="133" name="Content Placeholder 2">
            <a:extLst>
              <a:ext uri="{FF2B5EF4-FFF2-40B4-BE49-F238E27FC236}">
                <a16:creationId xmlns:a16="http://schemas.microsoft.com/office/drawing/2014/main" id="{F05769BC-2A5E-4EC1-AAF4-C63980F14998}"/>
              </a:ext>
            </a:extLst>
          </p:cNvPr>
          <p:cNvSpPr txBox="1">
            <a:spLocks/>
          </p:cNvSpPr>
          <p:nvPr/>
        </p:nvSpPr>
        <p:spPr>
          <a:xfrm>
            <a:off x="393162" y="1186405"/>
            <a:ext cx="4956617" cy="36947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6B1E74"/>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After ground</a:t>
            </a:r>
            <a:r>
              <a:rPr kumimoji="0" lang="en-US" sz="1600" b="0" i="0" u="none" strike="noStrike" kern="1200" cap="none" spc="0" normalizeH="0" noProof="0" dirty="0">
                <a:ln>
                  <a:noFill/>
                </a:ln>
                <a:solidFill>
                  <a:srgbClr val="000000"/>
                </a:solidFill>
                <a:effectLst/>
                <a:uLnTx/>
                <a:uFillTx/>
                <a:latin typeface="Arial" charset="0"/>
                <a:cs typeface="Arial" charset="0"/>
              </a:rPr>
              <a:t> truth is collected and the demonstrator submits their </a:t>
            </a:r>
            <a:r>
              <a:rPr kumimoji="0" lang="en-US" sz="1600" b="1" i="0" u="none" strike="noStrike" kern="1200" cap="none" spc="0" normalizeH="0" noProof="0" dirty="0">
                <a:ln>
                  <a:noFill/>
                </a:ln>
                <a:solidFill>
                  <a:srgbClr val="000000"/>
                </a:solidFill>
                <a:effectLst/>
                <a:uLnTx/>
                <a:uFillTx/>
                <a:latin typeface="Arial" charset="0"/>
                <a:cs typeface="Arial" charset="0"/>
              </a:rPr>
              <a:t>call list</a:t>
            </a:r>
            <a:r>
              <a:rPr kumimoji="0" lang="en-US" sz="1600" i="0" u="none" strike="noStrike" kern="1200" cap="none" spc="0" normalizeH="0" noProof="0" dirty="0">
                <a:ln>
                  <a:noFill/>
                </a:ln>
                <a:solidFill>
                  <a:srgbClr val="000000"/>
                </a:solidFill>
                <a:effectLst/>
                <a:uLnTx/>
                <a:uFillTx/>
                <a:latin typeface="Arial" charset="0"/>
                <a:cs typeface="Arial" charset="0"/>
              </a:rPr>
              <a:t> to the scoring team</a:t>
            </a:r>
            <a:r>
              <a:rPr kumimoji="0" lang="en-US" sz="1600" b="0" i="0" u="none" strike="noStrike" kern="1200" cap="none" spc="0" normalizeH="0" noProof="0" dirty="0">
                <a:ln>
                  <a:noFill/>
                </a:ln>
                <a:solidFill>
                  <a:srgbClr val="000000"/>
                </a:solidFill>
                <a:effectLst/>
                <a:uLnTx/>
                <a:uFillTx/>
                <a:latin typeface="Arial" charset="0"/>
                <a:cs typeface="Arial" charset="0"/>
              </a:rPr>
              <a:t>…</a:t>
            </a:r>
            <a:endParaRPr kumimoji="0" lang="en-US" sz="16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1" fontAlgn="auto" latinLnBrk="0" hangingPunct="1">
              <a:lnSpc>
                <a:spcPct val="90000"/>
              </a:lnSpc>
              <a:spcBef>
                <a:spcPts val="1800"/>
              </a:spcBef>
              <a:spcAft>
                <a:spcPts val="0"/>
              </a:spcAft>
              <a:buClr>
                <a:srgbClr val="6B1E74"/>
              </a:buClr>
              <a:buSzTx/>
              <a:buFont typeface="Arial"/>
              <a:buNone/>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Two types of scores are needed:</a:t>
            </a:r>
          </a:p>
          <a:p>
            <a:pPr marL="514350" marR="0" lvl="0" indent="-514350" algn="l" defTabSz="914400" rtl="0" eaLnBrk="1" fontAlgn="auto" latinLnBrk="0" hangingPunct="1">
              <a:lnSpc>
                <a:spcPct val="90000"/>
              </a:lnSpc>
              <a:spcBef>
                <a:spcPts val="1800"/>
              </a:spcBef>
              <a:spcAft>
                <a:spcPts val="0"/>
              </a:spcAft>
              <a:buClr>
                <a:srgbClr val="6B1E74"/>
              </a:buClr>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Probability of False Alarm (Pfa):</a:t>
            </a:r>
          </a:p>
          <a:p>
            <a:pPr marL="512763" marR="0" lvl="0"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describes how often the system creates a False Positive (FP), i.e., a False Alarm</a:t>
            </a:r>
          </a:p>
          <a:p>
            <a:pPr marL="514350" marR="0" lvl="0" indent="-514350" algn="l" defTabSz="914400" rtl="0" eaLnBrk="1" fontAlgn="auto" latinLnBrk="0" hangingPunct="1">
              <a:lnSpc>
                <a:spcPct val="90000"/>
              </a:lnSpc>
              <a:spcBef>
                <a:spcPts val="1800"/>
              </a:spcBef>
              <a:spcAft>
                <a:spcPts val="0"/>
              </a:spcAft>
              <a:buClr>
                <a:srgbClr val="6B1E74"/>
              </a:buClr>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Probability of Detection (Pd,c):</a:t>
            </a:r>
          </a:p>
          <a:p>
            <a:pPr marL="512763" marR="0" lvl="0" indent="0" algn="l" defTabSz="914400" rtl="0" eaLnBrk="1" fontAlgn="auto" latinLnBrk="0" hangingPunct="1">
              <a:lnSpc>
                <a:spcPct val="90000"/>
              </a:lnSpc>
              <a:spcBef>
                <a:spcPts val="600"/>
              </a:spcBef>
              <a:spcAft>
                <a:spcPts val="0"/>
              </a:spcAft>
              <a:buClr>
                <a:srgbClr val="6B1E74"/>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describes how often the system avoids a False Negative (FN), i.e., a missed Target of Interest (TOI)</a:t>
            </a:r>
          </a:p>
        </p:txBody>
      </p:sp>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92" y="6105276"/>
            <a:ext cx="840938" cy="386403"/>
          </a:xfrm>
          <a:prstGeom prst="rect">
            <a:avLst/>
          </a:prstGeom>
        </p:spPr>
      </p:pic>
      <p:sp>
        <p:nvSpPr>
          <p:cNvPr id="135" name="TextBox 134"/>
          <p:cNvSpPr txBox="1"/>
          <p:nvPr/>
        </p:nvSpPr>
        <p:spPr>
          <a:xfrm>
            <a:off x="1899920" y="5303520"/>
            <a:ext cx="8138160" cy="954107"/>
          </a:xfrm>
          <a:prstGeom prst="rect">
            <a:avLst/>
          </a:prstGeom>
          <a:solidFill>
            <a:srgbClr val="006647"/>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a:rPr>
              <a:t>False Positives and Negatives trade off of each other: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a:rPr>
              <a:t>As one count gets better, the other can get worse</a:t>
            </a:r>
          </a:p>
        </p:txBody>
      </p:sp>
      <p:sp>
        <p:nvSpPr>
          <p:cNvPr id="67" name="TextBox 66">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824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ROC Curve</a:t>
            </a:r>
          </a:p>
        </p:txBody>
      </p:sp>
      <p:sp>
        <p:nvSpPr>
          <p:cNvPr id="5" name="TextBox 4"/>
          <p:cNvSpPr txBox="1"/>
          <p:nvPr/>
        </p:nvSpPr>
        <p:spPr>
          <a:xfrm>
            <a:off x="5170918" y="1252052"/>
            <a:ext cx="5071552" cy="369332"/>
          </a:xfrm>
          <a:prstGeom prst="rect">
            <a:avLst/>
          </a:prstGeom>
          <a:noFill/>
        </p:spPr>
        <p:txBody>
          <a:bodyPr wrap="square" rtlCol="0">
            <a:spAutoFit/>
          </a:bodyPr>
          <a:lstStyle/>
          <a:p>
            <a:pPr algn="ctr"/>
            <a:r>
              <a:rPr lang="en-US" dirty="0"/>
              <a:t>Receiver-Operating Characteristic (ROC) Curve</a:t>
            </a:r>
          </a:p>
        </p:txBody>
      </p:sp>
      <p:grpSp>
        <p:nvGrpSpPr>
          <p:cNvPr id="6" name="Group 5"/>
          <p:cNvGrpSpPr/>
          <p:nvPr/>
        </p:nvGrpSpPr>
        <p:grpSpPr>
          <a:xfrm>
            <a:off x="4915089" y="1736204"/>
            <a:ext cx="5015990" cy="4616400"/>
            <a:chOff x="7114278" y="1760542"/>
            <a:chExt cx="4432821" cy="4169585"/>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776" t="11329" r="8223" b="8002"/>
            <a:stretch/>
          </p:blipFill>
          <p:spPr>
            <a:xfrm>
              <a:off x="7552944" y="1792224"/>
              <a:ext cx="3994155" cy="3835722"/>
            </a:xfrm>
            <a:prstGeom prst="rect">
              <a:avLst/>
            </a:prstGeom>
          </p:spPr>
        </p:pic>
        <p:sp>
          <p:nvSpPr>
            <p:cNvPr id="8" name="TextBox 7"/>
            <p:cNvSpPr txBox="1"/>
            <p:nvPr/>
          </p:nvSpPr>
          <p:spPr>
            <a:xfrm>
              <a:off x="9242645" y="5560795"/>
              <a:ext cx="677361" cy="369332"/>
            </a:xfrm>
            <a:prstGeom prst="rect">
              <a:avLst/>
            </a:prstGeom>
            <a:noFill/>
          </p:spPr>
          <p:txBody>
            <a:bodyPr wrap="square" rtlCol="0">
              <a:spAutoFit/>
            </a:bodyPr>
            <a:lstStyle/>
            <a:p>
              <a:pPr algn="ctr"/>
              <a:r>
                <a:rPr lang="en-US" dirty="0"/>
                <a:t>Pfa</a:t>
              </a:r>
            </a:p>
          </p:txBody>
        </p:sp>
        <p:sp>
          <p:nvSpPr>
            <p:cNvPr id="12" name="TextBox 11"/>
            <p:cNvSpPr txBox="1"/>
            <p:nvPr/>
          </p:nvSpPr>
          <p:spPr>
            <a:xfrm>
              <a:off x="7114278" y="3470096"/>
              <a:ext cx="592691" cy="341988"/>
            </a:xfrm>
            <a:prstGeom prst="rect">
              <a:avLst/>
            </a:prstGeom>
            <a:noFill/>
          </p:spPr>
          <p:txBody>
            <a:bodyPr wrap="square" rtlCol="0">
              <a:spAutoFit/>
            </a:bodyPr>
            <a:lstStyle/>
            <a:p>
              <a:pPr algn="r"/>
              <a:r>
                <a:rPr lang="en-US" dirty="0"/>
                <a:t>Pd,c</a:t>
              </a:r>
            </a:p>
          </p:txBody>
        </p:sp>
        <p:sp>
          <p:nvSpPr>
            <p:cNvPr id="13" name="Oval 12"/>
            <p:cNvSpPr/>
            <p:nvPr/>
          </p:nvSpPr>
          <p:spPr>
            <a:xfrm>
              <a:off x="9064581" y="1760542"/>
              <a:ext cx="118872" cy="11887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Wave 13"/>
            <p:cNvSpPr/>
            <p:nvPr/>
          </p:nvSpPr>
          <p:spPr>
            <a:xfrm>
              <a:off x="9663380" y="1953158"/>
              <a:ext cx="1382572" cy="54132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dirty="0"/>
                <a:t>NOTIONAL</a:t>
              </a:r>
            </a:p>
          </p:txBody>
        </p:sp>
      </p:grpSp>
      <p:sp>
        <p:nvSpPr>
          <p:cNvPr id="15" name="TextBox 14"/>
          <p:cNvSpPr txBox="1"/>
          <p:nvPr/>
        </p:nvSpPr>
        <p:spPr>
          <a:xfrm>
            <a:off x="1040608" y="1771281"/>
            <a:ext cx="3642927" cy="923330"/>
          </a:xfrm>
          <a:prstGeom prst="rect">
            <a:avLst/>
          </a:prstGeom>
          <a:noFill/>
          <a:ln>
            <a:solidFill>
              <a:schemeClr val="tx1"/>
            </a:solidFill>
          </a:ln>
        </p:spPr>
        <p:txBody>
          <a:bodyPr wrap="square" rtlCol="0">
            <a:spAutoFit/>
          </a:bodyPr>
          <a:lstStyle/>
          <a:p>
            <a:r>
              <a:rPr lang="en-US" dirty="0"/>
              <a:t>Once you have Pd,c and Pfa from a blind test you can create a ROC curve…</a:t>
            </a:r>
          </a:p>
        </p:txBody>
      </p:sp>
      <mc:AlternateContent xmlns:mc="http://schemas.openxmlformats.org/markup-compatibility/2006" xmlns:a14="http://schemas.microsoft.com/office/drawing/2010/main">
        <mc:Choice Requires="a14">
          <p:sp>
            <p:nvSpPr>
              <p:cNvPr id="2" name="Rectangle 1"/>
              <p:cNvSpPr/>
              <p:nvPr/>
            </p:nvSpPr>
            <p:spPr>
              <a:xfrm>
                <a:off x="1400463" y="3585474"/>
                <a:ext cx="272702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400463" y="3585474"/>
                <a:ext cx="2727029" cy="6183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413813" y="2764938"/>
                <a:ext cx="2422458"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Pd</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TOIs</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413813" y="2764938"/>
                <a:ext cx="2422458" cy="618374"/>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7CA16AC-41BA-41BB-B9B6-0414C8E0D3CA}"/>
              </a:ext>
            </a:extLst>
          </p:cNvPr>
          <p:cNvSpPr txBox="1"/>
          <p:nvPr/>
        </p:nvSpPr>
        <p:spPr>
          <a:xfrm>
            <a:off x="7360643" y="3918278"/>
            <a:ext cx="2098617" cy="1200329"/>
          </a:xfrm>
          <a:prstGeom prst="rect">
            <a:avLst/>
          </a:prstGeom>
          <a:noFill/>
        </p:spPr>
        <p:txBody>
          <a:bodyPr wrap="square" rtlCol="0">
            <a:spAutoFit/>
          </a:bodyPr>
          <a:lstStyle/>
          <a:p>
            <a:r>
              <a:rPr lang="en-US" dirty="0">
                <a:solidFill>
                  <a:srgbClr val="0000FF"/>
                </a:solidFill>
              </a:rPr>
              <a:t>Prospective </a:t>
            </a:r>
          </a:p>
          <a:p>
            <a:r>
              <a:rPr lang="en-US" dirty="0">
                <a:solidFill>
                  <a:srgbClr val="0000FF"/>
                </a:solidFill>
              </a:rPr>
              <a:t>“TOI vs Non-TOI” </a:t>
            </a:r>
          </a:p>
          <a:p>
            <a:r>
              <a:rPr lang="en-US" dirty="0">
                <a:solidFill>
                  <a:srgbClr val="0000FF"/>
                </a:solidFill>
              </a:rPr>
              <a:t>classification </a:t>
            </a:r>
          </a:p>
          <a:p>
            <a:r>
              <a:rPr lang="en-US" dirty="0">
                <a:solidFill>
                  <a:srgbClr val="0000FF"/>
                </a:solidFill>
              </a:rPr>
              <a:t>threshold</a:t>
            </a:r>
          </a:p>
        </p:txBody>
      </p:sp>
      <p:cxnSp>
        <p:nvCxnSpPr>
          <p:cNvPr id="11" name="Straight Arrow Connector 10">
            <a:extLst>
              <a:ext uri="{FF2B5EF4-FFF2-40B4-BE49-F238E27FC236}">
                <a16:creationId xmlns:a16="http://schemas.microsoft.com/office/drawing/2014/main" id="{715865F0-955A-460C-B6F5-682521BFB8F8}"/>
              </a:ext>
            </a:extLst>
          </p:cNvPr>
          <p:cNvCxnSpPr>
            <a:cxnSpLocks/>
          </p:cNvCxnSpPr>
          <p:nvPr/>
        </p:nvCxnSpPr>
        <p:spPr>
          <a:xfrm flipH="1" flipV="1">
            <a:off x="6533322" y="3237297"/>
            <a:ext cx="827321" cy="817869"/>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D7E448-2AB3-4C66-AEAE-CDD6718935EE}"/>
              </a:ext>
            </a:extLst>
          </p:cNvPr>
          <p:cNvSpPr txBox="1"/>
          <p:nvPr/>
        </p:nvSpPr>
        <p:spPr>
          <a:xfrm>
            <a:off x="5655454" y="1810716"/>
            <a:ext cx="852561" cy="646331"/>
          </a:xfrm>
          <a:prstGeom prst="rect">
            <a:avLst/>
          </a:prstGeom>
          <a:noFill/>
        </p:spPr>
        <p:txBody>
          <a:bodyPr wrap="square" rtlCol="0">
            <a:spAutoFit/>
          </a:bodyPr>
          <a:lstStyle/>
          <a:p>
            <a:r>
              <a:rPr lang="en-US" dirty="0">
                <a:solidFill>
                  <a:srgbClr val="CC00CC"/>
                </a:solidFill>
              </a:rPr>
              <a:t>Ideal Goal</a:t>
            </a:r>
          </a:p>
        </p:txBody>
      </p:sp>
      <p:sp>
        <p:nvSpPr>
          <p:cNvPr id="18" name="Star: 5 Points 17">
            <a:extLst>
              <a:ext uri="{FF2B5EF4-FFF2-40B4-BE49-F238E27FC236}">
                <a16:creationId xmlns:a16="http://schemas.microsoft.com/office/drawing/2014/main" id="{F2C306F6-B104-4C16-9303-C413D7A0ADC1}"/>
              </a:ext>
            </a:extLst>
          </p:cNvPr>
          <p:cNvSpPr/>
          <p:nvPr/>
        </p:nvSpPr>
        <p:spPr>
          <a:xfrm>
            <a:off x="5517837" y="1598100"/>
            <a:ext cx="335332" cy="311286"/>
          </a:xfrm>
          <a:prstGeom prst="star5">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67628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ROC Curve</a:t>
            </a:r>
          </a:p>
        </p:txBody>
      </p:sp>
      <p:sp>
        <p:nvSpPr>
          <p:cNvPr id="5" name="TextBox 4"/>
          <p:cNvSpPr txBox="1"/>
          <p:nvPr/>
        </p:nvSpPr>
        <p:spPr>
          <a:xfrm>
            <a:off x="5170918" y="1252052"/>
            <a:ext cx="5071552" cy="369332"/>
          </a:xfrm>
          <a:prstGeom prst="rect">
            <a:avLst/>
          </a:prstGeom>
          <a:noFill/>
        </p:spPr>
        <p:txBody>
          <a:bodyPr wrap="square" rtlCol="0">
            <a:spAutoFit/>
          </a:bodyPr>
          <a:lstStyle/>
          <a:p>
            <a:pPr algn="ctr"/>
            <a:r>
              <a:rPr lang="en-US" dirty="0"/>
              <a:t>Receiver-Operating Characteristic (ROC) Curve</a:t>
            </a:r>
          </a:p>
        </p:txBody>
      </p:sp>
      <p:grpSp>
        <p:nvGrpSpPr>
          <p:cNvPr id="6" name="Group 5"/>
          <p:cNvGrpSpPr/>
          <p:nvPr/>
        </p:nvGrpSpPr>
        <p:grpSpPr>
          <a:xfrm>
            <a:off x="4915089" y="1736204"/>
            <a:ext cx="5015990" cy="4616400"/>
            <a:chOff x="7114278" y="1760542"/>
            <a:chExt cx="4432821" cy="4169585"/>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776" t="11329" r="8223" b="8002"/>
            <a:stretch/>
          </p:blipFill>
          <p:spPr>
            <a:xfrm>
              <a:off x="7552944" y="1792224"/>
              <a:ext cx="3994155" cy="3835722"/>
            </a:xfrm>
            <a:prstGeom prst="rect">
              <a:avLst/>
            </a:prstGeom>
          </p:spPr>
        </p:pic>
        <p:sp>
          <p:nvSpPr>
            <p:cNvPr id="8" name="TextBox 7"/>
            <p:cNvSpPr txBox="1"/>
            <p:nvPr/>
          </p:nvSpPr>
          <p:spPr>
            <a:xfrm>
              <a:off x="9242645" y="5560795"/>
              <a:ext cx="677361" cy="369332"/>
            </a:xfrm>
            <a:prstGeom prst="rect">
              <a:avLst/>
            </a:prstGeom>
            <a:noFill/>
          </p:spPr>
          <p:txBody>
            <a:bodyPr wrap="square" rtlCol="0">
              <a:spAutoFit/>
            </a:bodyPr>
            <a:lstStyle/>
            <a:p>
              <a:pPr algn="ctr"/>
              <a:r>
                <a:rPr lang="en-US" dirty="0"/>
                <a:t>Pfa</a:t>
              </a:r>
            </a:p>
          </p:txBody>
        </p:sp>
        <p:sp>
          <p:nvSpPr>
            <p:cNvPr id="12" name="TextBox 11"/>
            <p:cNvSpPr txBox="1"/>
            <p:nvPr/>
          </p:nvSpPr>
          <p:spPr>
            <a:xfrm>
              <a:off x="7114278" y="3470096"/>
              <a:ext cx="592691" cy="341988"/>
            </a:xfrm>
            <a:prstGeom prst="rect">
              <a:avLst/>
            </a:prstGeom>
            <a:noFill/>
          </p:spPr>
          <p:txBody>
            <a:bodyPr wrap="square" rtlCol="0">
              <a:spAutoFit/>
            </a:bodyPr>
            <a:lstStyle/>
            <a:p>
              <a:pPr algn="r"/>
              <a:r>
                <a:rPr lang="en-US" dirty="0"/>
                <a:t>Pd,c</a:t>
              </a:r>
            </a:p>
          </p:txBody>
        </p:sp>
        <p:sp>
          <p:nvSpPr>
            <p:cNvPr id="13" name="Oval 12"/>
            <p:cNvSpPr/>
            <p:nvPr/>
          </p:nvSpPr>
          <p:spPr>
            <a:xfrm>
              <a:off x="9064581" y="1760542"/>
              <a:ext cx="118872" cy="11887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Wave 13"/>
            <p:cNvSpPr/>
            <p:nvPr/>
          </p:nvSpPr>
          <p:spPr>
            <a:xfrm>
              <a:off x="9663380" y="1953158"/>
              <a:ext cx="1382572" cy="54132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0"/>
                </a:camera>
                <a:lightRig rig="threePt" dir="t"/>
              </a:scene3d>
            </a:bodyPr>
            <a:lstStyle/>
            <a:p>
              <a:pPr algn="ctr"/>
              <a:r>
                <a:rPr lang="en-US" dirty="0"/>
                <a:t>NOTIONAL</a:t>
              </a:r>
            </a:p>
          </p:txBody>
        </p:sp>
      </p:grpSp>
      <p:sp>
        <p:nvSpPr>
          <p:cNvPr id="15" name="TextBox 14"/>
          <p:cNvSpPr txBox="1"/>
          <p:nvPr/>
        </p:nvSpPr>
        <p:spPr>
          <a:xfrm>
            <a:off x="1040608" y="1771281"/>
            <a:ext cx="3642927" cy="923330"/>
          </a:xfrm>
          <a:prstGeom prst="rect">
            <a:avLst/>
          </a:prstGeom>
          <a:noFill/>
          <a:ln>
            <a:solidFill>
              <a:schemeClr val="tx1"/>
            </a:solidFill>
          </a:ln>
        </p:spPr>
        <p:txBody>
          <a:bodyPr wrap="square" rtlCol="0">
            <a:spAutoFit/>
          </a:bodyPr>
          <a:lstStyle/>
          <a:p>
            <a:r>
              <a:rPr lang="en-US" dirty="0"/>
              <a:t>Once you have Pd,c and Pfa from a blind test you can create a ROC curve…</a:t>
            </a:r>
          </a:p>
        </p:txBody>
      </p:sp>
      <p:sp>
        <p:nvSpPr>
          <p:cNvPr id="11" name="TextBox 10"/>
          <p:cNvSpPr txBox="1"/>
          <p:nvPr/>
        </p:nvSpPr>
        <p:spPr>
          <a:xfrm>
            <a:off x="1944547" y="4658873"/>
            <a:ext cx="2970542" cy="707886"/>
          </a:xfrm>
          <a:prstGeom prst="rect">
            <a:avLst/>
          </a:prstGeom>
          <a:noFill/>
          <a:ln>
            <a:noFill/>
          </a:ln>
        </p:spPr>
        <p:txBody>
          <a:bodyPr wrap="square" rtlCol="0">
            <a:spAutoFit/>
          </a:bodyPr>
          <a:lstStyle/>
          <a:p>
            <a:r>
              <a:rPr lang="en-US" sz="4000" b="1" dirty="0"/>
              <a:t>…But wait!</a:t>
            </a:r>
          </a:p>
        </p:txBody>
      </p:sp>
      <mc:AlternateContent xmlns:mc="http://schemas.openxmlformats.org/markup-compatibility/2006" xmlns:a14="http://schemas.microsoft.com/office/drawing/2010/main">
        <mc:Choice Requires="a14">
          <p:sp>
            <p:nvSpPr>
              <p:cNvPr id="16" name="Rectangle 15"/>
              <p:cNvSpPr/>
              <p:nvPr/>
            </p:nvSpPr>
            <p:spPr>
              <a:xfrm>
                <a:off x="1400463" y="3585474"/>
                <a:ext cx="272702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Pfa</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Non</m:t>
                          </m:r>
                          <m:r>
                            <a:rPr lang="en-US">
                              <a:latin typeface="Cambria Math" panose="02040503050406030204" pitchFamily="18" charset="0"/>
                            </a:rPr>
                            <m:t>−</m:t>
                          </m:r>
                          <m:r>
                            <m:rPr>
                              <m:sty m:val="p"/>
                            </m:rPr>
                            <a:rPr lang="en-US">
                              <a:latin typeface="Cambria Math" panose="02040503050406030204" pitchFamily="18" charset="0"/>
                            </a:rPr>
                            <m:t>TOIs</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400463" y="3585474"/>
                <a:ext cx="2727029" cy="6183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13813" y="2764938"/>
                <a:ext cx="2422458"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Pd</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Alarms</m:t>
                          </m:r>
                        </m:num>
                        <m:den>
                          <m:r>
                            <a:rPr lang="en-US">
                              <a:latin typeface="Cambria Math" panose="02040503050406030204" pitchFamily="18" charset="0"/>
                            </a:rPr>
                            <m:t># </m:t>
                          </m:r>
                          <m:r>
                            <m:rPr>
                              <m:sty m:val="p"/>
                            </m:rPr>
                            <a:rPr lang="en-US">
                              <a:latin typeface="Cambria Math" panose="02040503050406030204" pitchFamily="18" charset="0"/>
                            </a:rPr>
                            <m:t>True</m:t>
                          </m:r>
                          <m:r>
                            <a:rPr lang="en-US">
                              <a:latin typeface="Cambria Math" panose="02040503050406030204" pitchFamily="18" charset="0"/>
                            </a:rPr>
                            <m:t> </m:t>
                          </m:r>
                          <m:r>
                            <m:rPr>
                              <m:sty m:val="p"/>
                            </m:rPr>
                            <a:rPr lang="en-US">
                              <a:latin typeface="Cambria Math" panose="02040503050406030204" pitchFamily="18" charset="0"/>
                            </a:rPr>
                            <m:t>TOIs</m:t>
                          </m:r>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413813" y="2764938"/>
                <a:ext cx="2422458" cy="618374"/>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081EEBFB-136E-428D-8D47-8348AC341932}"/>
              </a:ext>
            </a:extLst>
          </p:cNvPr>
          <p:cNvSpPr txBox="1"/>
          <p:nvPr/>
        </p:nvSpPr>
        <p:spPr>
          <a:xfrm>
            <a:off x="7360643" y="3918278"/>
            <a:ext cx="2098617" cy="1200329"/>
          </a:xfrm>
          <a:prstGeom prst="rect">
            <a:avLst/>
          </a:prstGeom>
          <a:noFill/>
        </p:spPr>
        <p:txBody>
          <a:bodyPr wrap="square" rtlCol="0">
            <a:spAutoFit/>
          </a:bodyPr>
          <a:lstStyle/>
          <a:p>
            <a:r>
              <a:rPr lang="en-US" dirty="0">
                <a:solidFill>
                  <a:srgbClr val="0000FF"/>
                </a:solidFill>
              </a:rPr>
              <a:t>Prospective </a:t>
            </a:r>
          </a:p>
          <a:p>
            <a:r>
              <a:rPr lang="en-US" dirty="0">
                <a:solidFill>
                  <a:srgbClr val="0000FF"/>
                </a:solidFill>
              </a:rPr>
              <a:t>“TOI vs Non-TOI” </a:t>
            </a:r>
          </a:p>
          <a:p>
            <a:r>
              <a:rPr lang="en-US" dirty="0">
                <a:solidFill>
                  <a:srgbClr val="0000FF"/>
                </a:solidFill>
              </a:rPr>
              <a:t>classification </a:t>
            </a:r>
          </a:p>
          <a:p>
            <a:r>
              <a:rPr lang="en-US" dirty="0">
                <a:solidFill>
                  <a:srgbClr val="0000FF"/>
                </a:solidFill>
              </a:rPr>
              <a:t>threshold</a:t>
            </a:r>
          </a:p>
        </p:txBody>
      </p:sp>
      <p:cxnSp>
        <p:nvCxnSpPr>
          <p:cNvPr id="20" name="Straight Arrow Connector 19">
            <a:extLst>
              <a:ext uri="{FF2B5EF4-FFF2-40B4-BE49-F238E27FC236}">
                <a16:creationId xmlns:a16="http://schemas.microsoft.com/office/drawing/2014/main" id="{C7D887E2-A6CB-4480-A524-11E27B18B77F}"/>
              </a:ext>
            </a:extLst>
          </p:cNvPr>
          <p:cNvCxnSpPr>
            <a:cxnSpLocks/>
          </p:cNvCxnSpPr>
          <p:nvPr/>
        </p:nvCxnSpPr>
        <p:spPr>
          <a:xfrm flipH="1" flipV="1">
            <a:off x="6533322" y="3237297"/>
            <a:ext cx="827321" cy="817869"/>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C81B5FD-E31B-4075-8A3A-7C936A872C2C}"/>
              </a:ext>
            </a:extLst>
          </p:cNvPr>
          <p:cNvSpPr txBox="1"/>
          <p:nvPr/>
        </p:nvSpPr>
        <p:spPr>
          <a:xfrm>
            <a:off x="10567466" y="6611779"/>
            <a:ext cx="1166191" cy="246221"/>
          </a:xfrm>
          <a:prstGeom prst="rect">
            <a:avLst/>
          </a:prstGeom>
          <a:noFill/>
          <a:ln>
            <a:noFill/>
          </a:ln>
        </p:spPr>
        <p:txBody>
          <a:bodyPr wrap="square" rtlCol="0">
            <a:spAutoFit/>
          </a:bodyPr>
          <a:lstStyle/>
          <a:p>
            <a:r>
              <a:rPr lang="en-US" sz="1000" dirty="0"/>
              <a:t>jbartel@ida.org</a:t>
            </a:r>
          </a:p>
        </p:txBody>
      </p:sp>
    </p:spTree>
    <p:extLst>
      <p:ext uri="{BB962C8B-B14F-4D97-AF65-F5344CB8AC3E}">
        <p14:creationId xmlns:p14="http://schemas.microsoft.com/office/powerpoint/2010/main" val="1069810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A Basic Color Palette">
      <a:dk1>
        <a:srgbClr val="121212"/>
      </a:dk1>
      <a:lt1>
        <a:srgbClr val="FFFFFF"/>
      </a:lt1>
      <a:dk2>
        <a:srgbClr val="45402D"/>
      </a:dk2>
      <a:lt2>
        <a:srgbClr val="D9D9D9"/>
      </a:lt2>
      <a:accent1>
        <a:srgbClr val="686044"/>
      </a:accent1>
      <a:accent2>
        <a:srgbClr val="AE6043"/>
      </a:accent2>
      <a:accent3>
        <a:srgbClr val="BFBFBF"/>
      </a:accent3>
      <a:accent4>
        <a:srgbClr val="B7AF93"/>
      </a:accent4>
      <a:accent5>
        <a:srgbClr val="EAD2CA"/>
      </a:accent5>
      <a:accent6>
        <a:srgbClr val="ECEAE2"/>
      </a:accent6>
      <a:hlink>
        <a:srgbClr val="D6A795"/>
      </a:hlink>
      <a:folHlink>
        <a:srgbClr val="F8F0ED"/>
      </a:folHlink>
    </a:clrScheme>
    <a:fontScheme name="IDA Fonts">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Wide.potx" id="{8BED742C-BDB6-4407-AC72-0937EB1FDB2F}" vid="{07BF726E-25D1-4A27-8A62-B1B98FB338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IDA Unclassified Wide</Template>
  <TotalTime>1845</TotalTime>
  <Words>5838</Words>
  <Application>Microsoft Office PowerPoint</Application>
  <PresentationFormat>Widescreen</PresentationFormat>
  <Paragraphs>508</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Cambria Math</vt:lpstr>
      <vt:lpstr>Courier New</vt:lpstr>
      <vt:lpstr>Franklin Gothic Book</vt:lpstr>
      <vt:lpstr>Wingdings</vt:lpstr>
      <vt:lpstr>Office Theme</vt:lpstr>
      <vt:lpstr>PowerPoint Presentation</vt:lpstr>
      <vt:lpstr>Unexploded Ordnance (UXO) versus Clutter</vt:lpstr>
      <vt:lpstr>Introduction</vt:lpstr>
      <vt:lpstr>Problem Description</vt:lpstr>
      <vt:lpstr> Blind Test Setup</vt:lpstr>
      <vt:lpstr>Two Underwater Demonstrations Sites to Date</vt:lpstr>
      <vt:lpstr>What kinds of scores are calculated?</vt:lpstr>
      <vt:lpstr>ROC Curve</vt:lpstr>
      <vt:lpstr>ROC Curve</vt:lpstr>
      <vt:lpstr>Assumptions Required for Underwater Demonstrations</vt:lpstr>
      <vt:lpstr>Assumptions Required for Underwater Demonstrations</vt:lpstr>
      <vt:lpstr>Assumptions Required for Underwater Demonstrations</vt:lpstr>
      <vt:lpstr>Assumptions Required for Underwater Demonstrations</vt:lpstr>
      <vt:lpstr>Assumptions Required for Underwater Demonstrations</vt:lpstr>
      <vt:lpstr>Assumptions Required for Underwater Demonstrations</vt:lpstr>
      <vt:lpstr>Assumptions Required for Underwater Demonstrations</vt:lpstr>
      <vt:lpstr>Example: Notional ROC Curve A</vt:lpstr>
      <vt:lpstr>Example: Notional ROC Curve B</vt:lpstr>
      <vt:lpstr>Example: Notional ROC Curve C</vt:lpstr>
      <vt:lpstr>Conclusion</vt:lpstr>
      <vt:lpstr>PowerPoint Presentation</vt:lpstr>
      <vt:lpstr>Backups</vt:lpstr>
      <vt:lpstr>Probability of Detection</vt:lpstr>
      <vt:lpstr>False Alarm Rate</vt:lpstr>
      <vt:lpstr>Detection Halo Radius</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Bartel, Jacob B [UNC]</dc:creator>
  <cp:lastModifiedBy>Bartel, Jacob B [UNC]</cp:lastModifiedBy>
  <cp:revision>182</cp:revision>
  <dcterms:created xsi:type="dcterms:W3CDTF">2021-03-09T20:49:56Z</dcterms:created>
  <dcterms:modified xsi:type="dcterms:W3CDTF">2021-04-05T16:23:13Z</dcterms:modified>
</cp:coreProperties>
</file>